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2" r:id="rId3"/>
    <p:sldId id="308" r:id="rId4"/>
    <p:sldId id="314" r:id="rId5"/>
    <p:sldId id="310" r:id="rId6"/>
    <p:sldId id="315" r:id="rId7"/>
    <p:sldId id="316" r:id="rId8"/>
    <p:sldId id="317" r:id="rId9"/>
    <p:sldId id="318" r:id="rId10"/>
    <p:sldId id="324" r:id="rId11"/>
    <p:sldId id="319" r:id="rId12"/>
    <p:sldId id="320" r:id="rId13"/>
    <p:sldId id="30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D26"/>
    <a:srgbClr val="43A79C"/>
    <a:srgbClr val="EDBD1F"/>
    <a:srgbClr val="ECA02F"/>
    <a:srgbClr val="D98061"/>
    <a:srgbClr val="8E6334"/>
    <a:srgbClr val="313B4A"/>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00" autoAdjust="0"/>
    <p:restoredTop sz="94664" autoAdjust="0"/>
  </p:normalViewPr>
  <p:slideViewPr>
    <p:cSldViewPr>
      <p:cViewPr>
        <p:scale>
          <a:sx n="90" d="100"/>
          <a:sy n="90" d="100"/>
        </p:scale>
        <p:origin x="-1236" y="1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313023"/>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3700" b="1" dirty="0" smtClean="0">
                <a:latin typeface="AYM Wadiy S_U normal."/>
                <a:cs typeface="Times New Roman" pitchFamily="18" charset="0"/>
              </a:rPr>
              <a:t>الأخلاق الإسلامية وآداب المهنة</a:t>
            </a: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latin typeface="Calibri" pitchFamily="34" charset="0"/>
                <a:cs typeface="Times New Roman" pitchFamily="18" charset="0"/>
              </a:rPr>
              <a:t>د/ عبد الله الديرشوي </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العاشرة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2432720" y="3645024"/>
            <a:ext cx="5328592" cy="15841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6000" b="1" dirty="0">
                <a:solidFill>
                  <a:srgbClr val="FF0000"/>
                </a:solidFill>
              </a:rPr>
              <a:t>خُلُق </a:t>
            </a:r>
            <a:r>
              <a:rPr lang="ar-SA" sz="6000" b="1" dirty="0" smtClean="0">
                <a:solidFill>
                  <a:srgbClr val="FF0000"/>
                </a:solidFill>
              </a:rPr>
              <a:t>الأمانة المهنية</a:t>
            </a:r>
            <a:endParaRPr lang="en-US" sz="6000" b="1" dirty="0">
              <a:solidFill>
                <a:srgbClr val="FF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dirty="0"/>
              <a:t>الأخلاق الإسلامية وآداب المهنة                                             المحاضرة العاشرة</a:t>
            </a:r>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65125" y="836713"/>
            <a:ext cx="9196387" cy="5472608"/>
          </a:xfrm>
        </p:spPr>
        <p:txBody>
          <a:bodyPr/>
          <a:lstStyle/>
          <a:p>
            <a:pPr rtl="1"/>
            <a:r>
              <a:rPr lang="ar-SA" sz="2800" b="1" u="sng" dirty="0">
                <a:solidFill>
                  <a:srgbClr val="43A79C"/>
                </a:solidFill>
              </a:rPr>
              <a:t>تعريف الأمانة:</a:t>
            </a:r>
            <a:endParaRPr lang="en-US" sz="2800" u="sng" dirty="0">
              <a:solidFill>
                <a:srgbClr val="43A79C"/>
              </a:solidFill>
            </a:endParaRPr>
          </a:p>
          <a:p>
            <a:pPr algn="just" rtl="1"/>
            <a:r>
              <a:rPr lang="ar-SA" sz="2600" b="1" dirty="0">
                <a:solidFill>
                  <a:srgbClr val="D52D26"/>
                </a:solidFill>
                <a:cs typeface="+mj-cs"/>
              </a:rPr>
              <a:t>الأمانة لغةً: </a:t>
            </a:r>
            <a:r>
              <a:rPr lang="ar-SA" sz="2600" b="1" dirty="0">
                <a:cs typeface="+mj-cs"/>
              </a:rPr>
              <a:t>ضِدُّ الْخِيَانَةِ, ومعناها؛ الاطمئنان وسكون </a:t>
            </a:r>
            <a:r>
              <a:rPr lang="ar-SA" sz="2600" b="1" dirty="0" smtClean="0">
                <a:cs typeface="+mj-cs"/>
              </a:rPr>
              <a:t>القلب. </a:t>
            </a:r>
            <a:r>
              <a:rPr lang="ar-SA" sz="2600" b="1" dirty="0">
                <a:cs typeface="+mj-cs"/>
              </a:rPr>
              <a:t>والأَمْنُ: ضِدُّ الْخَوْفِ.</a:t>
            </a:r>
            <a:endParaRPr lang="en-US" sz="2600" b="1" dirty="0">
              <a:cs typeface="+mj-cs"/>
            </a:endParaRPr>
          </a:p>
          <a:p>
            <a:pPr algn="just" rtl="1"/>
            <a:r>
              <a:rPr lang="ar-SA" sz="2600" b="1" dirty="0">
                <a:solidFill>
                  <a:srgbClr val="D52D26"/>
                </a:solidFill>
                <a:cs typeface="+mj-cs"/>
              </a:rPr>
              <a:t>وفي الاصطلاح: </a:t>
            </a:r>
            <a:r>
              <a:rPr lang="ar-SA" sz="2600" b="1" dirty="0">
                <a:cs typeface="+mj-cs"/>
              </a:rPr>
              <a:t>عُرِّفت بأنها: "كلُّ ما يُؤتمن عليه المرءُ من أموال </a:t>
            </a:r>
            <a:r>
              <a:rPr lang="ar-SA" sz="2600" b="1" dirty="0" smtClean="0">
                <a:cs typeface="+mj-cs"/>
              </a:rPr>
              <a:t>وحرمات وأسرار</a:t>
            </a:r>
            <a:r>
              <a:rPr lang="ar-SA" sz="2600" b="1" dirty="0">
                <a:cs typeface="+mj-cs"/>
              </a:rPr>
              <a:t>". </a:t>
            </a:r>
            <a:r>
              <a:rPr lang="ar-SA" sz="2600" b="1" dirty="0" smtClean="0">
                <a:cs typeface="+mj-cs"/>
              </a:rPr>
              <a:t>وعُرِّفت بأنها</a:t>
            </a:r>
            <a:r>
              <a:rPr lang="ar-SA" sz="2600" b="1" dirty="0">
                <a:cs typeface="+mj-cs"/>
              </a:rPr>
              <a:t>: "خُلُقٌ ثابتٌ في النّفس يَعفُّ به الإنسان عَمّا ليس له به حقٌ -وإنْ تهيّأت له ظروفُ العدوان عليه دون أن يكون عُرْضةً للإدانة عند النّاس- ويؤدّي به ما عليه أو لديه من حقٍ لغيره -وإنْ استطاع أنْ يَهضمَه دون أن يكون عُرْضةً للإدانة عند النّاس-". </a:t>
            </a:r>
            <a:r>
              <a:rPr lang="ar-SA" sz="2600" b="1" dirty="0" smtClean="0">
                <a:cs typeface="+mj-cs"/>
              </a:rPr>
              <a:t>فالأمانة تشتمل </a:t>
            </a:r>
            <a:r>
              <a:rPr lang="ar-SA" sz="2600" b="1" dirty="0">
                <a:cs typeface="+mj-cs"/>
              </a:rPr>
              <a:t>على ثلاثة </a:t>
            </a:r>
            <a:r>
              <a:rPr lang="ar-SA" sz="2600" b="1" dirty="0" smtClean="0">
                <a:cs typeface="+mj-cs"/>
              </a:rPr>
              <a:t>عناصر:</a:t>
            </a:r>
            <a:endParaRPr lang="en-US" sz="2600" b="1" dirty="0">
              <a:cs typeface="+mj-cs"/>
            </a:endParaRPr>
          </a:p>
          <a:p>
            <a:pPr algn="just" rtl="1"/>
            <a:r>
              <a:rPr lang="ar-SA" sz="2600" b="1" dirty="0">
                <a:cs typeface="+mj-cs"/>
              </a:rPr>
              <a:t>الأوّل: عِفّة الأمين عمّا ليس له به حقٌ.</a:t>
            </a:r>
            <a:endParaRPr lang="en-US" sz="2600" b="1" dirty="0">
              <a:cs typeface="+mj-cs"/>
            </a:endParaRPr>
          </a:p>
          <a:p>
            <a:pPr algn="just" rtl="1"/>
            <a:r>
              <a:rPr lang="ar-SA" sz="2600" b="1" dirty="0">
                <a:cs typeface="+mj-cs"/>
              </a:rPr>
              <a:t>الثّاني: تأدية الأمين ما يجب عليه من حقٍ لغيره.</a:t>
            </a:r>
            <a:endParaRPr lang="en-US" sz="2600" b="1" dirty="0">
              <a:cs typeface="+mj-cs"/>
            </a:endParaRPr>
          </a:p>
          <a:p>
            <a:pPr algn="just" rtl="1"/>
            <a:r>
              <a:rPr lang="ar-SA" sz="2600" b="1" dirty="0">
                <a:cs typeface="+mj-cs"/>
              </a:rPr>
              <a:t>الثّالث: اهتمام الأمين بحفظ ما استؤمن عليه من حقوق غيره، وعدم التّفريط </a:t>
            </a:r>
            <a:r>
              <a:rPr lang="ar-SA" sz="2600" b="1" dirty="0" smtClean="0">
                <a:cs typeface="+mj-cs"/>
              </a:rPr>
              <a:t>بها.</a:t>
            </a:r>
            <a:endParaRPr lang="en-US" sz="2600" b="1" dirty="0">
              <a:cs typeface="+mj-cs"/>
            </a:endParaRPr>
          </a:p>
          <a:p>
            <a:pPr algn="just" rtl="1"/>
            <a:r>
              <a:rPr lang="ar-SA" sz="2600" b="1" dirty="0">
                <a:cs typeface="+mj-cs"/>
              </a:rPr>
              <a:t>وهذه العناصر الثلاثة مطلوبة في المهنة, إلا أن الأول منها تناولناه تحت عنوان النزاهة والشفافية, ويبقى الآخران, وهما ما عليه مدار </a:t>
            </a:r>
            <a:r>
              <a:rPr lang="ar-SA" sz="2600" b="1" dirty="0" smtClean="0">
                <a:cs typeface="+mj-cs"/>
              </a:rPr>
              <a:t>حديثنا في هذه المحاضرة.</a:t>
            </a:r>
            <a:endParaRPr lang="en-US" sz="2600" b="1" dirty="0">
              <a:cs typeface="+mj-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a:xfrm>
            <a:off x="365126" y="116632"/>
            <a:ext cx="8915400" cy="6480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dirty="0" smtClean="0"/>
              <a:t>الأخلاق الإسلامية وآداب المهنة                                             المحاضرة العاشرة</a:t>
            </a:r>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pPr rtl="1"/>
            <a:r>
              <a:rPr lang="ar-SA" sz="2400" b="1" dirty="0">
                <a:solidFill>
                  <a:srgbClr val="EDBD1F"/>
                </a:solidFill>
              </a:rPr>
              <a:t>الأخلاق الإسلامية وآداب المهنة                                             المحاضرة العاشرة</a:t>
            </a:r>
            <a:endParaRPr lang="en-US" sz="2400" b="1" dirty="0">
              <a:solidFill>
                <a:srgbClr val="EDBD1F"/>
              </a:solidFill>
            </a:endParaRPr>
          </a:p>
        </p:txBody>
      </p:sp>
      <p:sp>
        <p:nvSpPr>
          <p:cNvPr id="3" name="عنصر نائب للمحتوى 2"/>
          <p:cNvSpPr>
            <a:spLocks noGrp="1"/>
          </p:cNvSpPr>
          <p:nvPr>
            <p:ph sz="half" idx="13"/>
          </p:nvPr>
        </p:nvSpPr>
        <p:spPr>
          <a:xfrm>
            <a:off x="272480" y="908720"/>
            <a:ext cx="9289032" cy="5472608"/>
          </a:xfrm>
        </p:spPr>
        <p:txBody>
          <a:bodyPr/>
          <a:lstStyle/>
          <a:p>
            <a:pPr algn="just"/>
            <a:r>
              <a:rPr lang="ar-SA" dirty="0"/>
              <a:t> </a:t>
            </a:r>
            <a:r>
              <a:rPr lang="ar-SA" sz="2600" b="1" dirty="0">
                <a:cs typeface="+mj-cs"/>
              </a:rPr>
              <a:t>إذاً فالأمانة تعني الحفاظ على أسرار المهنة, والحفاظ على مصالحها, والحفاظ على حقوق الآخرين وعدم الخيانة فيها:</a:t>
            </a:r>
            <a:endParaRPr lang="en-US" sz="2600" b="1" dirty="0">
              <a:cs typeface="+mj-cs"/>
            </a:endParaRPr>
          </a:p>
          <a:p>
            <a:pPr lvl="0" algn="just"/>
            <a:r>
              <a:rPr lang="ar-SA" sz="2600" b="1" dirty="0">
                <a:cs typeface="+mj-cs"/>
              </a:rPr>
              <a:t>فأما الحفاظ على أسرار المهنة فيكون بالحفاظ على خصوصية العلاقة بين أطراف المهنة بحسب طبيعة المهنة, والحفاظ على كل ما يعرف عند الناس بأنه إفشاءَه نقضٌ للعهد</a:t>
            </a:r>
            <a:r>
              <a:rPr lang="ar-EG" sz="2600" b="1" dirty="0">
                <a:cs typeface="+mj-cs"/>
              </a:rPr>
              <a:t>،</a:t>
            </a:r>
            <a:r>
              <a:rPr lang="ar-SA" sz="2600" b="1" dirty="0">
                <a:cs typeface="+mj-cs"/>
              </a:rPr>
              <a:t> وخيانةٌ لأسرار المهنة.</a:t>
            </a:r>
            <a:endParaRPr lang="en-US" sz="2600" b="1" dirty="0">
              <a:cs typeface="+mj-cs"/>
            </a:endParaRPr>
          </a:p>
          <a:p>
            <a:pPr algn="just"/>
            <a:r>
              <a:rPr lang="ar-SA" sz="2600" b="1" dirty="0">
                <a:cs typeface="+mj-cs"/>
              </a:rPr>
              <a:t>فالطبيب مثلاً يطالب بالحفاظ على أسرار المشفى, وأسرار مرضاه, ووضعهم الصحي, مما يُعد سراً في عرف المهنة, فيمتنع عن اطلاع الآخرين عليها</a:t>
            </a:r>
            <a:r>
              <a:rPr lang="ar-EG" sz="2600" b="1" dirty="0">
                <a:cs typeface="+mj-cs"/>
              </a:rPr>
              <a:t>.</a:t>
            </a:r>
            <a:endParaRPr lang="en-US" sz="2600" b="1" dirty="0">
              <a:cs typeface="+mj-cs"/>
            </a:endParaRPr>
          </a:p>
          <a:p>
            <a:pPr algn="just"/>
            <a:r>
              <a:rPr lang="ar-SA" sz="2600" b="1" dirty="0">
                <a:cs typeface="+mj-cs"/>
              </a:rPr>
              <a:t>والمشفى يحتفظ بالأسرار المتعلقة بالطبيب من حيث </a:t>
            </a:r>
            <a:r>
              <a:rPr lang="ar-SA" sz="2600" b="1" dirty="0" smtClean="0">
                <a:cs typeface="+mj-cs"/>
              </a:rPr>
              <a:t>مُرَتبه </a:t>
            </a:r>
            <a:r>
              <a:rPr lang="ar-SA" sz="2600" b="1" dirty="0">
                <a:cs typeface="+mj-cs"/>
              </a:rPr>
              <a:t>أو </a:t>
            </a:r>
            <a:r>
              <a:rPr lang="ar-SA" sz="2600" b="1" dirty="0" err="1">
                <a:cs typeface="+mj-cs"/>
              </a:rPr>
              <a:t>الجزاءات</a:t>
            </a:r>
            <a:r>
              <a:rPr lang="ar-SA" sz="2600" b="1" dirty="0">
                <a:cs typeface="+mj-cs"/>
              </a:rPr>
              <a:t> الإدارية الواقعة عليه مثلاً, وكذا الأسرار المتعلقة بالمريض مما يعد كشفه إفشاءً </a:t>
            </a:r>
            <a:r>
              <a:rPr lang="ar-SA" sz="2600" b="1" dirty="0" smtClean="0">
                <a:cs typeface="+mj-cs"/>
              </a:rPr>
              <a:t>لأسراره</a:t>
            </a:r>
            <a:r>
              <a:rPr lang="ar-EG" sz="2600" b="1" dirty="0" smtClean="0">
                <a:cs typeface="+mj-cs"/>
              </a:rPr>
              <a:t>.</a:t>
            </a:r>
            <a:endParaRPr lang="en-US" sz="2600" b="1" dirty="0">
              <a:cs typeface="+mj-cs"/>
            </a:endParaRPr>
          </a:p>
          <a:p>
            <a:pPr algn="just"/>
            <a:r>
              <a:rPr lang="ar-SA" sz="2600" b="1" dirty="0">
                <a:cs typeface="+mj-cs"/>
              </a:rPr>
              <a:t>و</a:t>
            </a:r>
            <a:r>
              <a:rPr lang="ar-EG" sz="2600" b="1" dirty="0">
                <a:cs typeface="+mj-cs"/>
              </a:rPr>
              <a:t>المريض ي</a:t>
            </a:r>
            <a:r>
              <a:rPr lang="ar-SA" sz="2600" b="1" dirty="0" err="1">
                <a:cs typeface="+mj-cs"/>
              </a:rPr>
              <a:t>حتفظ</a:t>
            </a:r>
            <a:r>
              <a:rPr lang="ar-SA" sz="2600" b="1" dirty="0">
                <a:cs typeface="+mj-cs"/>
              </a:rPr>
              <a:t> بالأسرار المتعلقة بال</a:t>
            </a:r>
            <a:r>
              <a:rPr lang="ar-EG" sz="2600" b="1" dirty="0">
                <a:cs typeface="+mj-cs"/>
              </a:rPr>
              <a:t>مشفى</a:t>
            </a:r>
            <a:r>
              <a:rPr lang="ar-SA" sz="2600" b="1" dirty="0">
                <a:cs typeface="+mj-cs"/>
              </a:rPr>
              <a:t> كمراعاة ظروفه الخاصة, والأسرار المتعلقة بال</a:t>
            </a:r>
            <a:r>
              <a:rPr lang="ar-EG" sz="2600" b="1" dirty="0">
                <a:cs typeface="+mj-cs"/>
              </a:rPr>
              <a:t>طبيب</a:t>
            </a:r>
            <a:r>
              <a:rPr lang="ar-SA" sz="2600" b="1" dirty="0">
                <a:cs typeface="+mj-cs"/>
              </a:rPr>
              <a:t> كأن يكون قد سمح له بمراجعته في بيته أو خارج أوقات الدوام الرسمي</a:t>
            </a:r>
            <a:r>
              <a:rPr lang="ar-EG" sz="2600" b="1" dirty="0">
                <a:cs typeface="+mj-cs"/>
              </a:rPr>
              <a:t>،</a:t>
            </a:r>
            <a:r>
              <a:rPr lang="ar-SA" sz="2600" b="1" dirty="0">
                <a:cs typeface="+mj-cs"/>
              </a:rPr>
              <a:t> أو غير ذلك مما يعد إفشاؤه مزعجاً للطبيب. </a:t>
            </a:r>
            <a:endParaRPr lang="en-US" sz="2600" b="1"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39035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dirty="0">
                <a:solidFill>
                  <a:srgbClr val="EDBD1F"/>
                </a:solidFill>
              </a:rPr>
              <a:t>الأخلاق الإسلامية وآداب المهنة                                             المحاضرة العاشرة</a:t>
            </a:r>
            <a:endParaRPr lang="en-US" dirty="0">
              <a:solidFill>
                <a:srgbClr val="EDBD1F"/>
              </a:solidFill>
            </a:endParaRPr>
          </a:p>
        </p:txBody>
      </p:sp>
      <p:sp>
        <p:nvSpPr>
          <p:cNvPr id="8" name="Content Placeholder 4"/>
          <p:cNvSpPr>
            <a:spLocks noGrp="1"/>
          </p:cNvSpPr>
          <p:nvPr>
            <p:ph sz="half" idx="13"/>
          </p:nvPr>
        </p:nvSpPr>
        <p:spPr>
          <a:xfrm>
            <a:off x="344488" y="836712"/>
            <a:ext cx="9145016" cy="5472608"/>
          </a:xfrm>
        </p:spPr>
        <p:txBody>
          <a:bodyPr/>
          <a:lstStyle/>
          <a:p>
            <a:pPr lvl="0" algn="just"/>
            <a:r>
              <a:rPr lang="ar-SA" sz="2600" b="1" dirty="0">
                <a:cs typeface="+mj-cs"/>
              </a:rPr>
              <a:t>وأما عدم الخيانة في المهنة فيتمثل في الحفاظ على مصالحها</a:t>
            </a:r>
            <a:r>
              <a:rPr lang="ar-EG" sz="2600" b="1" dirty="0">
                <a:cs typeface="+mj-cs"/>
              </a:rPr>
              <a:t>،</a:t>
            </a:r>
            <a:r>
              <a:rPr lang="ar-SA" sz="2600" b="1" dirty="0">
                <a:cs typeface="+mj-cs"/>
              </a:rPr>
              <a:t> وذلك بأن لا يقدم مصالحه الشخصية على مصالحها</a:t>
            </a:r>
            <a:r>
              <a:rPr lang="ar-EG" sz="2600" b="1" dirty="0">
                <a:cs typeface="+mj-cs"/>
              </a:rPr>
              <a:t>؛</a:t>
            </a:r>
            <a:r>
              <a:rPr lang="ar-SA" sz="2600" b="1" dirty="0">
                <a:cs typeface="+mj-cs"/>
              </a:rPr>
              <a:t> فلا إسراف في الإنفاق</a:t>
            </a:r>
            <a:r>
              <a:rPr lang="ar-EG" sz="2600" b="1" dirty="0">
                <a:cs typeface="+mj-cs"/>
              </a:rPr>
              <a:t>،</a:t>
            </a:r>
            <a:r>
              <a:rPr lang="ar-SA" sz="2600" b="1" dirty="0">
                <a:cs typeface="+mj-cs"/>
              </a:rPr>
              <a:t> ولا استغلال للمهنة من أجل مصالحه</a:t>
            </a:r>
            <a:r>
              <a:rPr lang="ar-EG" sz="2600" b="1" dirty="0">
                <a:cs typeface="+mj-cs"/>
              </a:rPr>
              <a:t>.</a:t>
            </a:r>
            <a:endParaRPr lang="en-US" sz="2600" b="1" dirty="0">
              <a:cs typeface="+mj-cs"/>
            </a:endParaRPr>
          </a:p>
          <a:p>
            <a:pPr algn="just"/>
            <a:r>
              <a:rPr lang="ar-SA" sz="2600" b="1" dirty="0">
                <a:cs typeface="+mj-cs"/>
              </a:rPr>
              <a:t>فالطبيب مثلاً لا يستغل ما وضع تحت تصرفه من الأجهزة في سبيل معالجة أصحابه وقرابته من غير إذن صاحب العمل</a:t>
            </a:r>
            <a:r>
              <a:rPr lang="ar-EG" sz="2600" b="1" dirty="0">
                <a:cs typeface="+mj-cs"/>
              </a:rPr>
              <a:t>،</a:t>
            </a:r>
            <a:r>
              <a:rPr lang="ar-SA" sz="2600" b="1" dirty="0">
                <a:cs typeface="+mj-cs"/>
              </a:rPr>
              <a:t> كما أنه لا يسرف في استعمال الأدوات الطبية التي وضعت تحت تصرفه.</a:t>
            </a:r>
            <a:endParaRPr lang="en-US" sz="2600" b="1" dirty="0">
              <a:cs typeface="+mj-cs"/>
            </a:endParaRPr>
          </a:p>
          <a:p>
            <a:pPr algn="just"/>
            <a:r>
              <a:rPr lang="ar-SA" sz="2600" b="1" dirty="0">
                <a:cs typeface="+mj-cs"/>
              </a:rPr>
              <a:t>والمشفى لا يستغل الطبيب في طلبه خارج أوقات دوامه في سبيل مصالحها.</a:t>
            </a:r>
            <a:endParaRPr lang="en-US" sz="2600" b="1" dirty="0">
              <a:cs typeface="+mj-cs"/>
            </a:endParaRPr>
          </a:p>
          <a:p>
            <a:pPr algn="just"/>
            <a:r>
              <a:rPr lang="ar-SA" sz="2600" b="1" dirty="0">
                <a:cs typeface="+mj-cs"/>
              </a:rPr>
              <a:t>والمر</a:t>
            </a:r>
            <a:r>
              <a:rPr lang="ar-EG" sz="2600" b="1" dirty="0">
                <a:cs typeface="+mj-cs"/>
              </a:rPr>
              <a:t>ي</a:t>
            </a:r>
            <a:r>
              <a:rPr lang="ar-SA" sz="2600" b="1" dirty="0">
                <a:cs typeface="+mj-cs"/>
              </a:rPr>
              <a:t>ض لا يستغل فرصة وجوده مع الطبيب في السؤال عن أعراض مرضية يعاني منها بعض من يخصونه</a:t>
            </a:r>
            <a:r>
              <a:rPr lang="ar-EG" sz="2600" b="1" dirty="0">
                <a:cs typeface="+mj-cs"/>
              </a:rPr>
              <a:t> ...</a:t>
            </a:r>
            <a:r>
              <a:rPr lang="ar-SA" sz="2600" b="1" dirty="0">
                <a:cs typeface="+mj-cs"/>
              </a:rPr>
              <a:t> وهكذا.</a:t>
            </a:r>
            <a:endParaRPr lang="en-US" sz="2600" b="1" dirty="0">
              <a:cs typeface="+mj-cs"/>
            </a:endParaRPr>
          </a:p>
          <a:p>
            <a:pPr lvl="0" algn="just"/>
            <a:r>
              <a:rPr lang="ar-SA" sz="2600" b="1" dirty="0">
                <a:cs typeface="+mj-cs"/>
              </a:rPr>
              <a:t>وأما الحفاظ على حقوق الآخرين فتتمثل في عدم غشهم, أو </a:t>
            </a:r>
            <a:r>
              <a:rPr lang="ar-SA" sz="2600" b="1" dirty="0" err="1">
                <a:cs typeface="+mj-cs"/>
              </a:rPr>
              <a:t>خداعهم</a:t>
            </a:r>
            <a:r>
              <a:rPr lang="ar-SA" sz="2600" b="1" dirty="0">
                <a:cs typeface="+mj-cs"/>
              </a:rPr>
              <a:t>, أو التنكر لأماناتهم التي استودعوها إياه. </a:t>
            </a:r>
            <a:endParaRPr lang="en-US" sz="2600" b="1" dirty="0">
              <a:cs typeface="+mj-cs"/>
            </a:endParaRPr>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pPr rtl="1"/>
            <a:r>
              <a:rPr lang="ar-SA" sz="2400" b="1" dirty="0">
                <a:solidFill>
                  <a:srgbClr val="EDBD1F"/>
                </a:solidFill>
              </a:rPr>
              <a:t>الأخلاق الإسلامية وآداب المهنة                                             المحاضرة العاشرة</a:t>
            </a:r>
            <a:endParaRPr lang="ar-SA" sz="2400" b="1" dirty="0">
              <a:solidFill>
                <a:srgbClr val="ECA02F"/>
              </a:solidFill>
            </a:endParaRPr>
          </a:p>
        </p:txBody>
      </p:sp>
      <p:sp>
        <p:nvSpPr>
          <p:cNvPr id="3" name="عنصر نائب للمحتوى 2"/>
          <p:cNvSpPr>
            <a:spLocks noGrp="1"/>
          </p:cNvSpPr>
          <p:nvPr>
            <p:ph sz="half" idx="13"/>
          </p:nvPr>
        </p:nvSpPr>
        <p:spPr>
          <a:xfrm>
            <a:off x="344488" y="836712"/>
            <a:ext cx="9217024" cy="5544616"/>
          </a:xfrm>
        </p:spPr>
        <p:txBody>
          <a:bodyPr/>
          <a:lstStyle/>
          <a:p>
            <a:r>
              <a:rPr lang="ar-SA" b="1" u="sng" dirty="0">
                <a:solidFill>
                  <a:srgbClr val="43A79C"/>
                </a:solidFill>
              </a:rPr>
              <a:t>الأدلة الشرعية في الحث على الأمانة المهنية:</a:t>
            </a:r>
            <a:endParaRPr lang="en-US" b="1" u="sng" dirty="0">
              <a:solidFill>
                <a:srgbClr val="43A79C"/>
              </a:solidFill>
            </a:endParaRPr>
          </a:p>
          <a:p>
            <a:pPr algn="just"/>
            <a:r>
              <a:rPr lang="ar-SA" sz="2600" b="1" dirty="0">
                <a:cs typeface="+mj-cs"/>
              </a:rPr>
              <a:t>يدل لخُلُق </a:t>
            </a:r>
            <a:r>
              <a:rPr lang="ar-EG" sz="2600" b="1" dirty="0">
                <a:cs typeface="+mj-cs"/>
              </a:rPr>
              <a:t>الأمانة </a:t>
            </a:r>
            <a:r>
              <a:rPr lang="ar-SA" sz="2600" b="1" dirty="0">
                <a:cs typeface="+mj-cs"/>
              </a:rPr>
              <a:t>آياتٌ عديدةٌ من كتاب الله وسنة رسول الله </a:t>
            </a:r>
            <a:r>
              <a:rPr lang="en-US" sz="2600" b="1" dirty="0">
                <a:cs typeface="+mj-cs"/>
                <a:sym typeface="AGA Arabesque"/>
              </a:rPr>
              <a:t></a:t>
            </a:r>
            <a:r>
              <a:rPr lang="ar-EG" sz="2600" b="1" dirty="0">
                <a:cs typeface="+mj-cs"/>
              </a:rPr>
              <a:t> ،</a:t>
            </a:r>
            <a:r>
              <a:rPr lang="ar-SA" sz="2600" b="1" dirty="0">
                <a:cs typeface="+mj-cs"/>
              </a:rPr>
              <a:t> منها : </a:t>
            </a:r>
            <a:endParaRPr lang="en-US" sz="2600" b="1" dirty="0">
              <a:cs typeface="+mj-cs"/>
            </a:endParaRPr>
          </a:p>
          <a:p>
            <a:pPr lvl="0" algn="just"/>
            <a:r>
              <a:rPr lang="ar-SA" sz="2600" b="1" dirty="0" smtClean="0">
                <a:cs typeface="+mj-cs"/>
              </a:rPr>
              <a:t>1- </a:t>
            </a:r>
            <a:r>
              <a:rPr lang="ar-EG" sz="2600" b="1" dirty="0" smtClean="0">
                <a:cs typeface="+mj-cs"/>
              </a:rPr>
              <a:t>قوله </a:t>
            </a:r>
            <a:r>
              <a:rPr lang="ar-EG" sz="2600" b="1" dirty="0">
                <a:cs typeface="+mj-cs"/>
              </a:rPr>
              <a:t>تعالى: {</a:t>
            </a:r>
            <a:r>
              <a:rPr lang="ar-SA" sz="2600" b="1" dirty="0">
                <a:cs typeface="+mj-cs"/>
              </a:rPr>
              <a:t>إِنَّ اللهَ يَأْمُرُكُمْ أَنْ تُؤَدُّوا الأَمَانَاتِ إِلَى أَهْلِهَا</a:t>
            </a:r>
            <a:r>
              <a:rPr lang="ar-EG" sz="2600" b="1" dirty="0">
                <a:cs typeface="+mj-cs"/>
              </a:rPr>
              <a:t>}</a:t>
            </a:r>
            <a:r>
              <a:rPr lang="ar-SA" sz="2600" b="1" dirty="0">
                <a:cs typeface="+mj-cs"/>
              </a:rPr>
              <a:t> </a:t>
            </a:r>
            <a:r>
              <a:rPr lang="ar-SA" sz="2000" b="1" dirty="0">
                <a:cs typeface="+mj-cs"/>
              </a:rPr>
              <a:t>(</a:t>
            </a:r>
            <a:r>
              <a:rPr lang="ar-SA" sz="1800" b="1" dirty="0">
                <a:cs typeface="+mj-cs"/>
              </a:rPr>
              <a:t>النساء 58</a:t>
            </a:r>
            <a:r>
              <a:rPr lang="ar-SA" sz="2000" b="1" dirty="0">
                <a:cs typeface="+mj-cs"/>
              </a:rPr>
              <a:t>).</a:t>
            </a:r>
            <a:r>
              <a:rPr lang="ar-EG" sz="2000" b="1" dirty="0">
                <a:cs typeface="+mj-cs"/>
              </a:rPr>
              <a:t> </a:t>
            </a:r>
            <a:r>
              <a:rPr lang="ar-EG" sz="2600" b="1" dirty="0">
                <a:cs typeface="+mj-cs"/>
              </a:rPr>
              <a:t>وقوله تعالى: {</a:t>
            </a:r>
            <a:r>
              <a:rPr lang="ar-SA" sz="2600" b="1" dirty="0">
                <a:cs typeface="+mj-cs"/>
              </a:rPr>
              <a:t>يَا أَيُّهَا الَّذِينَ آَمَنُوا لَا تَخُونُوا اللهَ وَالرَّسُولَ وَتَخُونُوا أَمَانَاتِكُمْ وَأَنْتُمْ تَعْلَمُونَ</a:t>
            </a:r>
            <a:r>
              <a:rPr lang="ar-EG" sz="2600" b="1" dirty="0">
                <a:cs typeface="+mj-cs"/>
              </a:rPr>
              <a:t>}</a:t>
            </a:r>
            <a:r>
              <a:rPr lang="ar-SA" sz="2600" b="1" dirty="0">
                <a:cs typeface="+mj-cs"/>
              </a:rPr>
              <a:t> (</a:t>
            </a:r>
            <a:r>
              <a:rPr lang="ar-SA" sz="1600" b="1" dirty="0">
                <a:cs typeface="+mj-cs"/>
              </a:rPr>
              <a:t>الأنفال 27)</a:t>
            </a:r>
            <a:r>
              <a:rPr lang="ar-EG" sz="1600" b="1" dirty="0">
                <a:cs typeface="+mj-cs"/>
              </a:rPr>
              <a:t>.</a:t>
            </a:r>
            <a:endParaRPr lang="en-US" sz="1600" b="1" dirty="0">
              <a:cs typeface="+mj-cs"/>
            </a:endParaRPr>
          </a:p>
          <a:p>
            <a:pPr algn="just"/>
            <a:r>
              <a:rPr lang="ar-SA" sz="2600" b="1" dirty="0">
                <a:cs typeface="+mj-cs"/>
              </a:rPr>
              <a:t>ف</a:t>
            </a:r>
            <a:r>
              <a:rPr lang="ar-EG" sz="2600" b="1" dirty="0">
                <a:cs typeface="+mj-cs"/>
              </a:rPr>
              <a:t>الآية الأولى تتناول </a:t>
            </a:r>
            <a:r>
              <a:rPr lang="ar-SA" sz="2600" b="1" dirty="0">
                <a:cs typeface="+mj-cs"/>
              </a:rPr>
              <a:t>الجانب الإيجابي في الأمانة, فتأمر بالحفاظ عليها, وأدائها على وجهها المطلوب</a:t>
            </a:r>
            <a:r>
              <a:rPr lang="ar-EG" sz="2600" b="1" dirty="0">
                <a:cs typeface="+mj-cs"/>
              </a:rPr>
              <a:t>،</a:t>
            </a:r>
            <a:r>
              <a:rPr lang="ar-SA" sz="2600" b="1" dirty="0">
                <a:cs typeface="+mj-cs"/>
              </a:rPr>
              <a:t> والثانية </a:t>
            </a:r>
            <a:r>
              <a:rPr lang="ar-EG" sz="2600" b="1" dirty="0">
                <a:cs typeface="+mj-cs"/>
              </a:rPr>
              <a:t>تتناول </a:t>
            </a:r>
            <a:r>
              <a:rPr lang="ar-SA" sz="2600" b="1" dirty="0">
                <a:cs typeface="+mj-cs"/>
              </a:rPr>
              <a:t>الجانب السلبي فيها, فتنهى عن الخيانة فيها, وهو ما يعني أيضاً أداءها على الوجه المطلوب. </a:t>
            </a:r>
            <a:endParaRPr lang="en-US" sz="2600" b="1" dirty="0">
              <a:cs typeface="+mj-cs"/>
            </a:endParaRPr>
          </a:p>
          <a:p>
            <a:pPr algn="just"/>
            <a:r>
              <a:rPr lang="ar-SA" sz="2600" b="1" dirty="0">
                <a:cs typeface="+mj-cs"/>
              </a:rPr>
              <a:t>ولا يخفى أن الأمانة المهنية تمثل جانباً مهماً من الأمانات المأمور بها</a:t>
            </a:r>
            <a:r>
              <a:rPr lang="ar-EG" sz="2600" b="1" dirty="0">
                <a:cs typeface="+mj-cs"/>
              </a:rPr>
              <a:t>.</a:t>
            </a:r>
            <a:r>
              <a:rPr lang="ar-SA" sz="2600" b="1" dirty="0">
                <a:cs typeface="+mj-cs"/>
              </a:rPr>
              <a:t> يقول القرطبي رحمه الله: هَذِهِ الْآيَةُ {إِنَّ اللَّهَ يَأْمُرُكُمْ أَنْ تُؤَدُّوا الْأَماناتِ} مِنْ أُمَّهاتِ الأحكامِ تَضَمَّنَتْ جميع الدِّينِ والشَّرعِ. والأظهرُ أنَّها عامةٌ في جميعِ النَّاسِ فهي تَتَناولُ الولاةَ فيما إليهم مِنَ الأماناتِ في قسْمةِ الأموالِ وردِّ الظُّلاماتِ والعدلِ في الحكوماتِ. وتتَناولُ مَنْ دونهم مِنَ النَّاسِ في حفظِ الودائعِ والتَّحرُّزِ في الشَّهاداتِ وغيرِ ذلك</a:t>
            </a:r>
            <a:r>
              <a:rPr lang="ar-SA" sz="2600" b="1" dirty="0" smtClean="0">
                <a:cs typeface="+mj-cs"/>
              </a:rPr>
              <a:t>".</a:t>
            </a:r>
            <a:endParaRPr lang="en-US" sz="2600" b="1"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86874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400" b="1" dirty="0">
                <a:solidFill>
                  <a:srgbClr val="EDBD1F"/>
                </a:solidFill>
              </a:rPr>
              <a:t>الأخلاق الإسلامية وآداب المهنة                                             المحاضرة العاشرة</a:t>
            </a:r>
            <a:endParaRPr lang="ar-SA" sz="2400" dirty="0">
              <a:solidFill>
                <a:srgbClr val="ECA02F"/>
              </a:solidFill>
            </a:endParaRPr>
          </a:p>
        </p:txBody>
      </p:sp>
      <p:sp>
        <p:nvSpPr>
          <p:cNvPr id="3" name="عنصر نائب للمحتوى 2"/>
          <p:cNvSpPr>
            <a:spLocks noGrp="1"/>
          </p:cNvSpPr>
          <p:nvPr>
            <p:ph sz="half" idx="13"/>
          </p:nvPr>
        </p:nvSpPr>
        <p:spPr>
          <a:xfrm>
            <a:off x="344488" y="836712"/>
            <a:ext cx="9217024" cy="5616624"/>
          </a:xfrm>
        </p:spPr>
        <p:txBody>
          <a:bodyPr/>
          <a:lstStyle/>
          <a:p>
            <a:pPr lvl="0" algn="just"/>
            <a:r>
              <a:rPr lang="ar-SA" sz="2600" b="1" dirty="0" smtClean="0">
                <a:cs typeface="+mj-cs"/>
              </a:rPr>
              <a:t>2- </a:t>
            </a:r>
            <a:r>
              <a:rPr lang="ar-EG" sz="2600" b="1" dirty="0" smtClean="0">
                <a:cs typeface="+mj-cs"/>
              </a:rPr>
              <a:t>قال </a:t>
            </a:r>
            <a:r>
              <a:rPr lang="ar-EG" sz="2600" b="1" dirty="0">
                <a:cs typeface="+mj-cs"/>
              </a:rPr>
              <a:t>تعالى: {</a:t>
            </a:r>
            <a:r>
              <a:rPr lang="ar-SA" sz="2600" b="1" dirty="0">
                <a:cs typeface="+mj-cs"/>
              </a:rPr>
              <a:t>وَإِذْ أَسَرَّ النَّبِيُّ إِلَى بَعْضِ أَزْوَاجِهِ حَدِيثًا فَلَمَّا نَبَّأَتْ بِهِ وَأَظْهَرَهُ اللهُ عَلَيْهِ عَرَّفَ بَعْضَهُ وَأَعْرَضَ عَنْ بَعْضٍ فَلَمَّا نَبَّأَهَا بِهِ قَالَتْ مَنْ أَنْبَأَكَ هَذَا قَالَ نَبَّأَنِيَ العَلِيمُ الخَبِيرُ</a:t>
            </a:r>
            <a:r>
              <a:rPr lang="ar-EG" sz="2600" b="1" dirty="0">
                <a:cs typeface="+mj-cs"/>
              </a:rPr>
              <a:t>* إِنْ تَتُوبَا إِلَى اللَّهِ فَقَدْ صَغَتْ قُلُوبُكُمَا}</a:t>
            </a:r>
            <a:r>
              <a:rPr lang="ar-SA" sz="2600" b="1" dirty="0">
                <a:cs typeface="+mj-cs"/>
              </a:rPr>
              <a:t> (التحريم: 3)</a:t>
            </a:r>
            <a:r>
              <a:rPr lang="ar-EG" sz="2600" b="1" dirty="0">
                <a:cs typeface="+mj-cs"/>
              </a:rPr>
              <a:t>.</a:t>
            </a:r>
            <a:endParaRPr lang="en-US" sz="2600" b="1" dirty="0">
              <a:cs typeface="+mj-cs"/>
            </a:endParaRPr>
          </a:p>
          <a:p>
            <a:pPr algn="just"/>
            <a:r>
              <a:rPr lang="ar-SA" sz="2600" b="1" dirty="0">
                <a:cs typeface="+mj-cs"/>
              </a:rPr>
              <a:t>وجه الدلالة في الآية أن الله سبحانه عَرَّضَ بملامة إحدى أزواج النبي </a:t>
            </a:r>
            <a:r>
              <a:rPr lang="en-US" sz="2600" b="1" dirty="0">
                <a:cs typeface="+mj-cs"/>
                <a:sym typeface="AGA Arabesque"/>
              </a:rPr>
              <a:t></a:t>
            </a:r>
            <a:r>
              <a:rPr lang="ar-SA" sz="2600" b="1" dirty="0">
                <a:cs typeface="+mj-cs"/>
              </a:rPr>
              <a:t> على إفشائها ما أسَرَّ به </a:t>
            </a:r>
            <a:r>
              <a:rPr lang="en-US" sz="2600" b="1" dirty="0">
                <a:cs typeface="+mj-cs"/>
                <a:sym typeface="AGA Arabesque"/>
              </a:rPr>
              <a:t></a:t>
            </a:r>
            <a:r>
              <a:rPr lang="ar-SA" sz="2600" b="1" dirty="0">
                <a:cs typeface="+mj-cs"/>
              </a:rPr>
              <a:t> إليها, وعَدَّه من موجبات التوبة.</a:t>
            </a:r>
            <a:endParaRPr lang="en-US" sz="2600" b="1" dirty="0">
              <a:cs typeface="+mj-cs"/>
            </a:endParaRPr>
          </a:p>
          <a:p>
            <a:pPr lvl="0" algn="just"/>
            <a:r>
              <a:rPr lang="ar-SA" sz="2600" b="1" dirty="0" smtClean="0">
                <a:cs typeface="+mj-cs"/>
              </a:rPr>
              <a:t>3- </a:t>
            </a:r>
            <a:r>
              <a:rPr lang="ar-EG" sz="2600" b="1" dirty="0" smtClean="0">
                <a:cs typeface="+mj-cs"/>
              </a:rPr>
              <a:t>قال </a:t>
            </a:r>
            <a:r>
              <a:rPr lang="ar-EG" sz="2600" b="1" dirty="0">
                <a:cs typeface="+mj-cs"/>
              </a:rPr>
              <a:t>رسول الله </a:t>
            </a:r>
            <a:r>
              <a:rPr lang="en-US" sz="2600" b="1" dirty="0">
                <a:cs typeface="+mj-cs"/>
                <a:sym typeface="AGA Arabesque"/>
              </a:rPr>
              <a:t></a:t>
            </a:r>
            <a:r>
              <a:rPr lang="ar-EG" sz="2600" b="1" dirty="0">
                <a:cs typeface="+mj-cs"/>
              </a:rPr>
              <a:t> في صفات المنافقين: (</a:t>
            </a:r>
            <a:r>
              <a:rPr lang="ar-SA" sz="2600" b="1" dirty="0">
                <a:cs typeface="+mj-cs"/>
              </a:rPr>
              <a:t>آيَةُ المُنَافِقِ ثَلاَثٌ: إِذَا حَدَّثَ كَذَبَ، وَإِذَا وَعَدَ أَخْلَفَ، وَإِذَا اؤْتُمِنَ خَانَ</a:t>
            </a:r>
            <a:r>
              <a:rPr lang="ar-EG" sz="2600" b="1" dirty="0">
                <a:cs typeface="+mj-cs"/>
              </a:rPr>
              <a:t>). </a:t>
            </a:r>
            <a:r>
              <a:rPr lang="ar-SA" sz="2600" b="1" dirty="0">
                <a:cs typeface="+mj-cs"/>
              </a:rPr>
              <a:t>فعَدَّ خيانة الأمانة من علامات النفاق.</a:t>
            </a:r>
            <a:endParaRPr lang="en-US" sz="2600" b="1" dirty="0">
              <a:cs typeface="+mj-cs"/>
            </a:endParaRPr>
          </a:p>
          <a:p>
            <a:pPr lvl="0" algn="just"/>
            <a:r>
              <a:rPr lang="ar-SA" sz="2600" b="1" dirty="0" smtClean="0">
                <a:cs typeface="+mj-cs"/>
              </a:rPr>
              <a:t>4- </a:t>
            </a:r>
            <a:r>
              <a:rPr lang="ar-EG" sz="2600" b="1" dirty="0" smtClean="0">
                <a:cs typeface="+mj-cs"/>
              </a:rPr>
              <a:t>قال </a:t>
            </a:r>
            <a:r>
              <a:rPr lang="en-US" sz="2600" b="1" dirty="0">
                <a:cs typeface="+mj-cs"/>
                <a:sym typeface="AGA Arabesque"/>
              </a:rPr>
              <a:t></a:t>
            </a:r>
            <a:r>
              <a:rPr lang="ar-EG" sz="2600" b="1" dirty="0">
                <a:cs typeface="+mj-cs"/>
              </a:rPr>
              <a:t> : (</a:t>
            </a:r>
            <a:r>
              <a:rPr lang="ar-SA" sz="2600" b="1" dirty="0">
                <a:cs typeface="+mj-cs"/>
              </a:rPr>
              <a:t>مَنْ حَدَّثَ فِي مَجْلِسٍ بِحَدِيثٍ فَالْتَفَتَ</a:t>
            </a:r>
            <a:r>
              <a:rPr lang="ar-EG" sz="2600" b="1" dirty="0">
                <a:cs typeface="+mj-cs"/>
              </a:rPr>
              <a:t>،</a:t>
            </a:r>
            <a:r>
              <a:rPr lang="ar-SA" sz="2600" b="1" dirty="0">
                <a:cs typeface="+mj-cs"/>
              </a:rPr>
              <a:t> فَهِيَ أَمَانَةٌ</a:t>
            </a:r>
            <a:r>
              <a:rPr lang="ar-EG" sz="2600" b="1" dirty="0">
                <a:cs typeface="+mj-cs"/>
              </a:rPr>
              <a:t>). </a:t>
            </a:r>
            <a:r>
              <a:rPr lang="ar-SA" sz="2600" b="1" dirty="0">
                <a:cs typeface="+mj-cs"/>
              </a:rPr>
              <a:t>أي أنه لا يجوز نقل كلام شخص </a:t>
            </a:r>
            <a:r>
              <a:rPr lang="ar-SA" sz="2600" b="1" dirty="0" err="1">
                <a:cs typeface="+mj-cs"/>
              </a:rPr>
              <a:t>وإفشا</a:t>
            </a:r>
            <a:r>
              <a:rPr lang="ar-EG" sz="2600" b="1" dirty="0">
                <a:cs typeface="+mj-cs"/>
              </a:rPr>
              <a:t>ؤ</a:t>
            </a:r>
            <a:r>
              <a:rPr lang="ar-SA" sz="2600" b="1" dirty="0">
                <a:cs typeface="+mj-cs"/>
              </a:rPr>
              <a:t>ه</a:t>
            </a:r>
            <a:r>
              <a:rPr lang="ar-EG" sz="2600" b="1" dirty="0">
                <a:cs typeface="+mj-cs"/>
              </a:rPr>
              <a:t>،</a:t>
            </a:r>
            <a:r>
              <a:rPr lang="ar-SA" sz="2600" b="1" dirty="0">
                <a:cs typeface="+mj-cs"/>
              </a:rPr>
              <a:t> وإن لم يطلب كتمانه صراحة</a:t>
            </a:r>
            <a:r>
              <a:rPr lang="ar-EG" sz="2600" b="1" dirty="0">
                <a:cs typeface="+mj-cs"/>
              </a:rPr>
              <a:t>،</a:t>
            </a:r>
            <a:r>
              <a:rPr lang="ar-SA" sz="2600" b="1" dirty="0">
                <a:cs typeface="+mj-cs"/>
              </a:rPr>
              <a:t> أو يقل</a:t>
            </a:r>
            <a:r>
              <a:rPr lang="ar-EG" sz="2600" b="1" dirty="0">
                <a:cs typeface="+mj-cs"/>
              </a:rPr>
              <a:t>:</a:t>
            </a:r>
            <a:r>
              <a:rPr lang="ar-SA" sz="2600" b="1" dirty="0">
                <a:cs typeface="+mj-cs"/>
              </a:rPr>
              <a:t> هذه أمانة</a:t>
            </a:r>
            <a:r>
              <a:rPr lang="ar-EG" sz="2600" b="1" dirty="0">
                <a:cs typeface="+mj-cs"/>
              </a:rPr>
              <a:t>،</a:t>
            </a:r>
            <a:r>
              <a:rPr lang="ar-SA" sz="2600" b="1" dirty="0">
                <a:cs typeface="+mj-cs"/>
              </a:rPr>
              <a:t> بل يكفي أن يفهم منه ذلك بمجرد الإشارة</a:t>
            </a:r>
            <a:r>
              <a:rPr lang="ar-EG" sz="2600" b="1" dirty="0">
                <a:cs typeface="+mj-cs"/>
              </a:rPr>
              <a:t>؛</a:t>
            </a:r>
            <a:r>
              <a:rPr lang="ar-SA" sz="2600" b="1" dirty="0">
                <a:cs typeface="+mj-cs"/>
              </a:rPr>
              <a:t> كالالتفاتة التي تشير إلى أن صاحبها يريد أن يخفي </a:t>
            </a:r>
            <a:r>
              <a:rPr lang="ar-SA" sz="2600" b="1" dirty="0" smtClean="0">
                <a:cs typeface="+mj-cs"/>
              </a:rPr>
              <a:t>الخبر</a:t>
            </a:r>
            <a:r>
              <a:rPr lang="ar-EG" sz="2600" b="1" dirty="0" smtClean="0">
                <a:cs typeface="+mj-cs"/>
              </a:rPr>
              <a:t>.</a:t>
            </a:r>
            <a:endParaRPr lang="en-US" sz="2600" b="1" dirty="0">
              <a:cs typeface="+mj-cs"/>
            </a:endParaRPr>
          </a:p>
          <a:p>
            <a:pPr lvl="0" algn="just"/>
            <a:r>
              <a:rPr lang="ar-SA" sz="2600" b="1" dirty="0" smtClean="0">
                <a:cs typeface="+mj-cs"/>
              </a:rPr>
              <a:t>5- وصف </a:t>
            </a:r>
            <a:r>
              <a:rPr lang="ar-SA" sz="2600" b="1" dirty="0">
                <a:cs typeface="+mj-cs"/>
              </a:rPr>
              <a:t>الله المؤمنين المفلحين في كتابه العزيز بأوصاف كثيرة, من جملتها مراعاة الأمانة, فقال سبحانه: {وَالَّذِينَ هُمْ لِأَمَانَاتِهِمْ وَعَهْدِهِمْ رَاعُونَ} (المعارج 8).</a:t>
            </a:r>
            <a:endParaRPr lang="en-US" sz="2600" b="1" dirty="0">
              <a:cs typeface="+mj-cs"/>
            </a:endParaRPr>
          </a:p>
          <a:p>
            <a:pPr algn="just"/>
            <a:r>
              <a:rPr lang="ar-EG" sz="2600" b="1" dirty="0">
                <a:cs typeface="+mj-cs"/>
              </a:rPr>
              <a:t>والأدلة في الحث على الأمانة كثيرة جداً, وفي هذا القدر كفاية.</a:t>
            </a:r>
            <a:endParaRPr lang="en-US" sz="2600" b="1"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049562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400" b="1" dirty="0">
                <a:solidFill>
                  <a:srgbClr val="EDBD1F"/>
                </a:solidFill>
              </a:rPr>
              <a:t>الأخلاق الإسلامية وآداب المهنة                                             المحاضرة العاشرة</a:t>
            </a:r>
            <a:endParaRPr lang="ar-SA" sz="2400" dirty="0">
              <a:solidFill>
                <a:srgbClr val="ECA02F"/>
              </a:solidFill>
            </a:endParaRPr>
          </a:p>
        </p:txBody>
      </p:sp>
      <p:sp>
        <p:nvSpPr>
          <p:cNvPr id="3" name="عنصر نائب للمحتوى 2"/>
          <p:cNvSpPr>
            <a:spLocks noGrp="1"/>
          </p:cNvSpPr>
          <p:nvPr>
            <p:ph sz="half" idx="13"/>
          </p:nvPr>
        </p:nvSpPr>
        <p:spPr>
          <a:xfrm>
            <a:off x="200472" y="836712"/>
            <a:ext cx="9433048" cy="5544616"/>
          </a:xfrm>
        </p:spPr>
        <p:txBody>
          <a:bodyPr/>
          <a:lstStyle/>
          <a:p>
            <a:pPr lvl="0"/>
            <a:r>
              <a:rPr lang="ar-SA" b="1" dirty="0">
                <a:solidFill>
                  <a:srgbClr val="43A79C"/>
                </a:solidFill>
              </a:rPr>
              <a:t>صور وتطبيقات للأمانة المهنية:</a:t>
            </a:r>
            <a:endParaRPr lang="en-US" b="1" dirty="0">
              <a:solidFill>
                <a:srgbClr val="43A79C"/>
              </a:solidFill>
            </a:endParaRPr>
          </a:p>
          <a:p>
            <a:pPr algn="just"/>
            <a:r>
              <a:rPr lang="ar-SA" sz="2600" b="1" dirty="0">
                <a:cs typeface="+mj-cs"/>
              </a:rPr>
              <a:t>ذكر الفقهاء أن التحلي بخُلُق الأمانة من الضرورات المطلوبة لتولي المناصب أو تحمل المسؤوليات في الأمة, كالإمارة والقضاء والحسبة والإفتاء والولاية على اليتيم وعلى الصدقات (بيت المال) والوقف ... وفيما يلي نستعرض بعض النماذج:</a:t>
            </a:r>
            <a:endParaRPr lang="en-US" sz="2600" b="1" dirty="0">
              <a:cs typeface="+mj-cs"/>
            </a:endParaRPr>
          </a:p>
          <a:p>
            <a:pPr lvl="0" algn="just"/>
            <a:r>
              <a:rPr lang="ar-SA" sz="2600" b="1" dirty="0" smtClean="0">
                <a:cs typeface="+mj-cs"/>
              </a:rPr>
              <a:t>1- طلب </a:t>
            </a:r>
            <a:r>
              <a:rPr lang="ar-SA" sz="2600" b="1" dirty="0">
                <a:cs typeface="+mj-cs"/>
              </a:rPr>
              <a:t>أبو ذَرٍّ </a:t>
            </a:r>
            <a:r>
              <a:rPr lang="en-US" sz="2600" b="1" dirty="0">
                <a:cs typeface="+mj-cs"/>
                <a:sym typeface="AGA Arabesque"/>
              </a:rPr>
              <a:t></a:t>
            </a:r>
            <a:r>
              <a:rPr lang="ar-SA" sz="2600" b="1" dirty="0">
                <a:cs typeface="+mj-cs"/>
              </a:rPr>
              <a:t> من النبي </a:t>
            </a:r>
            <a:r>
              <a:rPr lang="en-US" sz="2600" b="1" dirty="0">
                <a:cs typeface="+mj-cs"/>
                <a:sym typeface="AGA Arabesque"/>
              </a:rPr>
              <a:t></a:t>
            </a:r>
            <a:r>
              <a:rPr lang="ar-SA" sz="2600" b="1" dirty="0">
                <a:cs typeface="+mj-cs"/>
              </a:rPr>
              <a:t> أن يوليه الإمارة، قَالَ: فَضَرَبَ بِيَدِهِ عَلَى مَنْكِبِي، ثُمَّ قَالَ: (يَا أَبَا ذَرٍّ، إِنَّكَ ضَعِيفٌ، وَإِنَّهَا أَمَانَةُ، وَإِنَّهَا يَوْمَ الْقِيَامَةِ خِزْيٌ وَنَدَامَةٌ، إِلَّا مَنْ أَخَذَهَا بِحَقِّهَا، وَأَدَّى الَّذِي عَلَيْهِ فِيهَا). فامتنع أن يوليه, لأن التولية أمانةٌ في عنقه, ويجب أن يستعمل فيها من يراه أهلاً لأدائها, وأبو ذرٍ رجلٌ ضعيف لا يصلح لها.</a:t>
            </a:r>
            <a:endParaRPr lang="en-US" sz="2600" b="1" dirty="0">
              <a:cs typeface="+mj-cs"/>
            </a:endParaRPr>
          </a:p>
          <a:p>
            <a:pPr lvl="0" algn="just"/>
            <a:r>
              <a:rPr lang="ar-SA" sz="2600" b="1" dirty="0" smtClean="0">
                <a:cs typeface="+mj-cs"/>
              </a:rPr>
              <a:t>2- جاء </a:t>
            </a:r>
            <a:r>
              <a:rPr lang="ar-SA" sz="2600" b="1" dirty="0">
                <a:cs typeface="+mj-cs"/>
              </a:rPr>
              <a:t>أعرابي إلى النبي </a:t>
            </a:r>
            <a:r>
              <a:rPr lang="en-US" sz="2600" b="1" dirty="0">
                <a:cs typeface="+mj-cs"/>
                <a:sym typeface="AGA Arabesque"/>
              </a:rPr>
              <a:t></a:t>
            </a:r>
            <a:r>
              <a:rPr lang="ar-SA" sz="2600" b="1" dirty="0">
                <a:cs typeface="+mj-cs"/>
              </a:rPr>
              <a:t> فسأله متى الساعة؟ قال </a:t>
            </a:r>
            <a:r>
              <a:rPr lang="en-US" sz="2600" b="1" dirty="0">
                <a:cs typeface="+mj-cs"/>
                <a:sym typeface="AGA Arabesque"/>
              </a:rPr>
              <a:t></a:t>
            </a:r>
            <a:r>
              <a:rPr lang="ar-SA" sz="2600" b="1" dirty="0">
                <a:cs typeface="+mj-cs"/>
              </a:rPr>
              <a:t> : (إذا ضيّعت الأمانة فانتظر السّاعة). قال: كيف إضاعتها؟ قال: (إذا وسّد الأمر إلى غير أهله فانتظر السّاعة)</a:t>
            </a:r>
            <a:r>
              <a:rPr lang="ar-EG" sz="2600" b="1" dirty="0">
                <a:cs typeface="+mj-cs"/>
              </a:rPr>
              <a:t>.</a:t>
            </a:r>
            <a:endParaRPr lang="en-US" sz="2600" b="1" dirty="0">
              <a:cs typeface="+mj-cs"/>
            </a:endParaRPr>
          </a:p>
          <a:p>
            <a:pPr algn="just"/>
            <a:r>
              <a:rPr lang="ar-SA" sz="2600" b="1" dirty="0">
                <a:cs typeface="+mj-cs"/>
              </a:rPr>
              <a:t>فجعل رسول الله </a:t>
            </a:r>
            <a:r>
              <a:rPr lang="en-US" sz="2600" b="1" dirty="0">
                <a:cs typeface="+mj-cs"/>
                <a:sym typeface="AGA Arabesque"/>
              </a:rPr>
              <a:t></a:t>
            </a:r>
            <a:r>
              <a:rPr lang="ar-SA" sz="2600" b="1" dirty="0">
                <a:cs typeface="+mj-cs"/>
              </a:rPr>
              <a:t> تولية غير الكفء في المنصب خيانةً للأمانة, وعلامة على فساد الأحوال, وقرب قيام الساعة</a:t>
            </a:r>
            <a:r>
              <a:rPr lang="ar-SA" sz="2600" b="1" dirty="0" smtClean="0">
                <a:cs typeface="+mj-cs"/>
              </a:rPr>
              <a:t>.</a:t>
            </a:r>
            <a:endParaRPr lang="en-US" sz="2600" b="1" dirty="0">
              <a:cs typeface="+mj-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068850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400" b="1" dirty="0">
                <a:solidFill>
                  <a:srgbClr val="EDBD1F"/>
                </a:solidFill>
              </a:rPr>
              <a:t>الأخلاق الإسلامية وآداب المهنة                                             المحاضرة العاشرة</a:t>
            </a:r>
            <a:endParaRPr lang="ar-SA" sz="2400" dirty="0">
              <a:solidFill>
                <a:srgbClr val="EDBD1F"/>
              </a:solidFill>
            </a:endParaRPr>
          </a:p>
        </p:txBody>
      </p:sp>
      <p:sp>
        <p:nvSpPr>
          <p:cNvPr id="3" name="عنصر نائب للمحتوى 2"/>
          <p:cNvSpPr>
            <a:spLocks noGrp="1"/>
          </p:cNvSpPr>
          <p:nvPr>
            <p:ph sz="half" idx="13"/>
          </p:nvPr>
        </p:nvSpPr>
        <p:spPr>
          <a:xfrm>
            <a:off x="200472" y="836712"/>
            <a:ext cx="9433048" cy="5904656"/>
          </a:xfrm>
        </p:spPr>
        <p:txBody>
          <a:bodyPr/>
          <a:lstStyle/>
          <a:p>
            <a:pPr lvl="0" algn="just"/>
            <a:r>
              <a:rPr lang="ar-SA" sz="2600" b="1" dirty="0" smtClean="0"/>
              <a:t>3- لما </a:t>
            </a:r>
            <a:r>
              <a:rPr lang="ar-SA" sz="2600" b="1" dirty="0"/>
              <a:t>أُتِي عمر </a:t>
            </a:r>
            <a:r>
              <a:rPr lang="en-US" sz="2600" b="1" dirty="0">
                <a:sym typeface="AGA Arabesque"/>
              </a:rPr>
              <a:t></a:t>
            </a:r>
            <a:r>
              <a:rPr lang="ar-SA" sz="2600" b="1" dirty="0"/>
              <a:t> بتاجِ كسرى وسواره, جعل يُقلبهما بعودٍ فِي يده ويقول: والله إن الَّذي أدّى هذا لأمين! فقالَ رجل: يا أمير المؤمنين، أنت أمين الله، يؤدون إليك ما أدّيت إلى الله، فإذا رتعت رتعوا. ثم قَامَ عمر فِي النَّاس خطيباً فكان مما قال: "أَلا وَإِنِّي مَا وجدت صَلَاح مَا </a:t>
            </a:r>
            <a:r>
              <a:rPr lang="ar-SA" sz="2600" b="1" dirty="0" err="1"/>
              <a:t>وَلَّاني</a:t>
            </a:r>
            <a:r>
              <a:rPr lang="ar-SA" sz="2600" b="1" dirty="0"/>
              <a:t> اللهُ إِلَّا بِثَلَاث: أَدَاء الْأَمَانَة، وَالْأَخْذ بِالْقُوَّةِ، وَالْحكم بِمَا أنزل الله"</a:t>
            </a:r>
            <a:r>
              <a:rPr lang="ar-EG" sz="2600" b="1" dirty="0"/>
              <a:t>. </a:t>
            </a:r>
            <a:endParaRPr lang="ar-SA" sz="2600" b="1" dirty="0" smtClean="0"/>
          </a:p>
          <a:p>
            <a:pPr lvl="0" algn="just"/>
            <a:r>
              <a:rPr lang="ar-SA" sz="2600" b="1" dirty="0" smtClean="0"/>
              <a:t>4- عندما </a:t>
            </a:r>
            <a:r>
              <a:rPr lang="ar-SA" sz="2600" b="1" dirty="0"/>
              <a:t>أراد أبو بكر وعمر رضي الله عنهما جمع القرآن بعثا إلى زيد بن ثابت </a:t>
            </a:r>
            <a:r>
              <a:rPr lang="en-US" sz="2600" b="1" dirty="0">
                <a:sym typeface="AGA Arabesque"/>
              </a:rPr>
              <a:t></a:t>
            </a:r>
            <a:r>
              <a:rPr lang="ar-SA" sz="2600" b="1" dirty="0"/>
              <a:t> فقال له أبو بكر </a:t>
            </a:r>
            <a:r>
              <a:rPr lang="en-US" sz="2600" b="1" dirty="0">
                <a:sym typeface="AGA Arabesque"/>
              </a:rPr>
              <a:t></a:t>
            </a:r>
            <a:r>
              <a:rPr lang="ar-SA" sz="2600" b="1" dirty="0"/>
              <a:t> (... إِنَّكَ رَجُلٌ شَابٌّ عَاقِلٌ لاَ نَتَّهِمُكَ، قَدْ كُنْتَ تَكْتُبُ الوَحْيَ لِرَسُولِ اللهِ </a:t>
            </a:r>
            <a:r>
              <a:rPr lang="en-US" sz="2600" b="1" dirty="0">
                <a:sym typeface="AGA Arabesque"/>
              </a:rPr>
              <a:t></a:t>
            </a:r>
            <a:r>
              <a:rPr lang="ar-SA" sz="2600" b="1" dirty="0"/>
              <a:t> فَتَتَبَّعِ الْقُرْآنَ فَاجْمَعْهُ). ومعنى قولك لا نتهمك: أي أنك أمين. ومن هنا قال عامة أهل العلم بأنه ينبغي للسلطان والحاكم أن يتخذ كاتباً عاقلاً فطناً أميناً. وهكذا قالوا: في القاضي أيضاً والمحتسب والوصي وأهل المشورة وغيرهم ممن يوكل إليهم أمرٌ من أمور الناس. قَالَ سيدنا عَلِيٌّ </a:t>
            </a:r>
            <a:r>
              <a:rPr lang="en-US" sz="2600" b="1" dirty="0">
                <a:sym typeface="AGA Arabesque"/>
              </a:rPr>
              <a:t></a:t>
            </a:r>
            <a:r>
              <a:rPr lang="ar-SA" sz="2600" b="1" dirty="0"/>
              <a:t> : "حَقٌّ عَلَى الْإِمَامِ أَنْ يَحْكُمَ بِمَا أَنْزَلَ اللَّهُ وَيُؤَدِّيَ الْأَمَانَةَ فَإِذَا فَعَلَ ذَلِكَ فَحَقٌّ عَلَى النَّاسِ أَنْ يَسْمَعُوا لَهُ وَيُطِيعُوا وَيُجِيبُوا إِذَا دُعُوا</a:t>
            </a:r>
            <a:r>
              <a:rPr lang="ar-SA" sz="2600" b="1" dirty="0" smtClean="0"/>
              <a:t>".</a:t>
            </a:r>
            <a:endParaRPr lang="en-US" sz="26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43194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400" b="1" dirty="0">
                <a:solidFill>
                  <a:srgbClr val="EDBD1F"/>
                </a:solidFill>
              </a:rPr>
              <a:t>الأخلاق الإسلامية وآداب المهنة                                             المحاضرة العاشرة</a:t>
            </a:r>
            <a:endParaRPr lang="ar-SA" sz="2400" dirty="0">
              <a:solidFill>
                <a:srgbClr val="EDBD1F"/>
              </a:solidFill>
            </a:endParaRPr>
          </a:p>
        </p:txBody>
      </p:sp>
      <p:sp>
        <p:nvSpPr>
          <p:cNvPr id="3" name="عنصر نائب للمحتوى 2"/>
          <p:cNvSpPr>
            <a:spLocks noGrp="1"/>
          </p:cNvSpPr>
          <p:nvPr>
            <p:ph sz="half" idx="13"/>
          </p:nvPr>
        </p:nvSpPr>
        <p:spPr>
          <a:xfrm>
            <a:off x="272480" y="836712"/>
            <a:ext cx="9217024" cy="5472608"/>
          </a:xfrm>
        </p:spPr>
        <p:txBody>
          <a:bodyPr/>
          <a:lstStyle/>
          <a:p>
            <a:pPr lvl="0" algn="just"/>
            <a:r>
              <a:rPr lang="ar-SA" sz="2600" b="1" dirty="0" smtClean="0">
                <a:cs typeface="+mj-cs"/>
              </a:rPr>
              <a:t>5- ومن </a:t>
            </a:r>
            <a:r>
              <a:rPr lang="ar-SA" sz="2600" b="1" dirty="0">
                <a:cs typeface="+mj-cs"/>
              </a:rPr>
              <a:t>صور الأمانة التي تتجلى في أخلاق التجَّار ما ذكره </a:t>
            </a:r>
            <a:r>
              <a:rPr lang="ar-SA" sz="2600" b="1" dirty="0" err="1">
                <a:cs typeface="+mj-cs"/>
              </a:rPr>
              <a:t>فقهاؤنا</a:t>
            </a:r>
            <a:r>
              <a:rPr lang="ar-SA" sz="2600" b="1" dirty="0">
                <a:cs typeface="+mj-cs"/>
              </a:rPr>
              <a:t> في (بيوع الأمانة), وهي البيوع التي يؤتمن فيها البائع على إخباره برأس مال السلعة, بأن يقول المشتري للبائع: اشتريت منك هذه السلعة بالثمن الذي اشتريتها به (وتسمى تولية), أو بما اشتريتها به وزيادة كذا (وتسمى مرابحة), أو بنقصان كذا (وتسمى وضيعة</a:t>
            </a:r>
            <a:r>
              <a:rPr lang="ar-SA" sz="2600" b="1" dirty="0" smtClean="0">
                <a:cs typeface="+mj-cs"/>
              </a:rPr>
              <a:t>).</a:t>
            </a:r>
          </a:p>
          <a:p>
            <a:pPr lvl="0"/>
            <a:r>
              <a:rPr lang="ar-SA" sz="2600" b="1" dirty="0" smtClean="0">
                <a:cs typeface="+mj-cs"/>
              </a:rPr>
              <a:t>6- ومن </a:t>
            </a:r>
            <a:r>
              <a:rPr lang="ar-SA" sz="2600" b="1" dirty="0">
                <a:cs typeface="+mj-cs"/>
              </a:rPr>
              <a:t>صور الأمانة التي ذكرها </a:t>
            </a:r>
            <a:r>
              <a:rPr lang="ar-SA" sz="2600" b="1" dirty="0" err="1">
                <a:cs typeface="+mj-cs"/>
              </a:rPr>
              <a:t>فقهاؤنا</a:t>
            </a:r>
            <a:r>
              <a:rPr lang="ar-SA" sz="2600" b="1" dirty="0">
                <a:cs typeface="+mj-cs"/>
              </a:rPr>
              <a:t> أيضاً وتتعلق بأخلاق التجَّار الامتناع عن الغش والخداع في المهنة لقوله </a:t>
            </a:r>
            <a:r>
              <a:rPr lang="en-US" sz="2600" b="1" dirty="0">
                <a:cs typeface="+mj-cs"/>
                <a:sym typeface="AGA Arabesque"/>
              </a:rPr>
              <a:t></a:t>
            </a:r>
            <a:r>
              <a:rPr lang="ar-SA" sz="2600" b="1" dirty="0">
                <a:cs typeface="+mj-cs"/>
              </a:rPr>
              <a:t>: (مَنْ غَشَّنَا فَلَيْسَ مِنَّا). ومن صور الغش:</a:t>
            </a:r>
            <a:endParaRPr lang="en-US" sz="2600" b="1" dirty="0">
              <a:cs typeface="+mj-cs"/>
            </a:endParaRPr>
          </a:p>
          <a:p>
            <a:pPr marL="400050" lvl="0" indent="-514350">
              <a:buAutoNum type="arabic1Minus"/>
            </a:pPr>
            <a:r>
              <a:rPr lang="ar-SA" sz="2600" b="1" dirty="0" smtClean="0">
                <a:cs typeface="+mj-cs"/>
              </a:rPr>
              <a:t>التدليس </a:t>
            </a:r>
            <a:r>
              <a:rPr lang="ar-SA" sz="2600" b="1" dirty="0">
                <a:cs typeface="+mj-cs"/>
              </a:rPr>
              <a:t>بما يوهم سلامة المبيع كما في قصة مرور النبي </a:t>
            </a:r>
            <a:r>
              <a:rPr lang="en-US" sz="2600" b="1" dirty="0">
                <a:cs typeface="+mj-cs"/>
                <a:sym typeface="AGA Arabesque"/>
              </a:rPr>
              <a:t></a:t>
            </a:r>
            <a:r>
              <a:rPr lang="ar-SA" sz="2600" b="1" dirty="0">
                <a:cs typeface="+mj-cs"/>
              </a:rPr>
              <a:t> بصُبرة طعام فأدخل </a:t>
            </a:r>
            <a:r>
              <a:rPr lang="en-US" sz="2600" b="1" dirty="0">
                <a:cs typeface="+mj-cs"/>
                <a:sym typeface="AGA Arabesque"/>
              </a:rPr>
              <a:t></a:t>
            </a:r>
            <a:r>
              <a:rPr lang="ar-SA" sz="2600" b="1" dirty="0">
                <a:cs typeface="+mj-cs"/>
              </a:rPr>
              <a:t> يدَه فيها, فأصابَها البللُ, فقال: (ما هذا يا صاحِبَ الطَّعَامِ؟) قال: أَصَابَتْهُ السَّمَاءُ يَا رَسُولَ اللهِ. قَالَ: (أَفَلَا جَعَلْتَهُ فَوْقَ الطَّعَامِ كَيْ يَرَاهُ النَّاسُ، مَنْ غَشَّ فَلَيْسَ مِنِّي</a:t>
            </a:r>
            <a:r>
              <a:rPr lang="ar-SA" sz="2600" b="1" dirty="0" smtClean="0">
                <a:cs typeface="+mj-cs"/>
              </a:rPr>
              <a:t>). </a:t>
            </a:r>
          </a:p>
          <a:p>
            <a:pPr marL="400050" lvl="0" indent="-514350">
              <a:buAutoNum type="arabic1Minus"/>
            </a:pPr>
            <a:r>
              <a:rPr lang="ar-SA" sz="2600" b="1" dirty="0"/>
              <a:t>التغرير بإظهار أوصاف مرغوبة في المبيع إيهاماً وخداعاً للناس, كما في التصرية, وهي</a:t>
            </a:r>
            <a:r>
              <a:rPr lang="ar-EG" sz="2600" b="1" dirty="0"/>
              <a:t>:</a:t>
            </a:r>
            <a:r>
              <a:rPr lang="ar-SA" sz="2600" b="1" dirty="0"/>
              <a:t> ترك حلب الدابة مدة من الزمن, حتى يجتمع قدرٌ كبيرٌ من الحليب في ضرعها</a:t>
            </a:r>
            <a:r>
              <a:rPr lang="ar-EG" sz="2600" b="1" dirty="0"/>
              <a:t>،</a:t>
            </a:r>
            <a:r>
              <a:rPr lang="ar-SA" sz="2600" b="1" dirty="0"/>
              <a:t> فيتوهم الراغب أنها كثيرة اللبن</a:t>
            </a:r>
            <a:r>
              <a:rPr lang="ar-EG" sz="2600" b="1" dirty="0"/>
              <a:t>، </a:t>
            </a:r>
            <a:r>
              <a:rPr lang="ar-SA" sz="2600" b="1" dirty="0"/>
              <a:t>فيقدم على شرائها, </a:t>
            </a:r>
            <a:r>
              <a:rPr lang="ar-SA" sz="2600" b="1" dirty="0" smtClean="0"/>
              <a:t>فيقع ضحية تغريره </a:t>
            </a:r>
            <a:r>
              <a:rPr lang="ar-SA" sz="2600" b="1" dirty="0" err="1" smtClean="0"/>
              <a:t>وخداعه</a:t>
            </a:r>
            <a:r>
              <a:rPr lang="ar-SA" sz="2600" b="1" dirty="0" smtClean="0"/>
              <a:t>.</a:t>
            </a:r>
            <a:r>
              <a:rPr lang="ar-SA" sz="2600" b="1" dirty="0" smtClean="0">
                <a:cs typeface="+mj-cs"/>
              </a:rPr>
              <a:t>   </a:t>
            </a:r>
            <a:endParaRPr lang="en-US" sz="2600" b="1" dirty="0" smtClean="0">
              <a:cs typeface="+mj-cs"/>
            </a:endParaRPr>
          </a:p>
          <a:p>
            <a:pPr lvl="0" algn="just"/>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82813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400" b="1" dirty="0">
                <a:solidFill>
                  <a:srgbClr val="EDBD1F"/>
                </a:solidFill>
              </a:rPr>
              <a:t>الأخلاق الإسلامية وآداب المهنة                                             المحاضرة العاشرة</a:t>
            </a:r>
            <a:endParaRPr lang="ar-SA" sz="2400" dirty="0">
              <a:solidFill>
                <a:srgbClr val="ECA02F"/>
              </a:solidFill>
            </a:endParaRPr>
          </a:p>
        </p:txBody>
      </p:sp>
      <p:sp>
        <p:nvSpPr>
          <p:cNvPr id="3" name="عنصر نائب للمحتوى 2"/>
          <p:cNvSpPr>
            <a:spLocks noGrp="1"/>
          </p:cNvSpPr>
          <p:nvPr>
            <p:ph sz="half" idx="13"/>
          </p:nvPr>
        </p:nvSpPr>
        <p:spPr>
          <a:xfrm>
            <a:off x="344488" y="836712"/>
            <a:ext cx="9217024" cy="5289453"/>
          </a:xfrm>
        </p:spPr>
        <p:txBody>
          <a:bodyPr/>
          <a:lstStyle/>
          <a:p>
            <a:pPr lvl="0" algn="just"/>
            <a:r>
              <a:rPr lang="ar-SA" sz="2600" b="1" dirty="0" smtClean="0">
                <a:cs typeface="+mj-cs"/>
              </a:rPr>
              <a:t>وقد </a:t>
            </a:r>
            <a:r>
              <a:rPr lang="ar-SA" sz="2600" b="1" dirty="0">
                <a:cs typeface="+mj-cs"/>
              </a:rPr>
              <a:t>حرَّم الشرعُ هذا العمل وعدَّه من الخداع والغش</a:t>
            </a:r>
            <a:r>
              <a:rPr lang="ar-EG" sz="2600" b="1" dirty="0">
                <a:cs typeface="+mj-cs"/>
              </a:rPr>
              <a:t>، </a:t>
            </a:r>
            <a:r>
              <a:rPr lang="ar-SA" sz="2600" b="1" dirty="0">
                <a:cs typeface="+mj-cs"/>
              </a:rPr>
              <a:t>والإخلال بالأمانة</a:t>
            </a:r>
            <a:r>
              <a:rPr lang="ar-EG" sz="2600" b="1" dirty="0">
                <a:cs typeface="+mj-cs"/>
              </a:rPr>
              <a:t>. </a:t>
            </a:r>
            <a:r>
              <a:rPr lang="ar-SA" sz="2600" b="1" dirty="0">
                <a:cs typeface="+mj-cs"/>
              </a:rPr>
              <a:t>قال </a:t>
            </a:r>
            <a:r>
              <a:rPr lang="en-US" sz="2600" b="1" dirty="0">
                <a:cs typeface="+mj-cs"/>
                <a:sym typeface="AGA Arabesque"/>
              </a:rPr>
              <a:t></a:t>
            </a:r>
            <a:r>
              <a:rPr lang="ar-SA" sz="2600" b="1" dirty="0">
                <a:cs typeface="+mj-cs"/>
              </a:rPr>
              <a:t> : </a:t>
            </a:r>
            <a:r>
              <a:rPr lang="ar-EG" sz="2600" b="1" dirty="0">
                <a:cs typeface="+mj-cs"/>
              </a:rPr>
              <a:t>(</a:t>
            </a:r>
            <a:r>
              <a:rPr lang="ar-SA" sz="2600" b="1" dirty="0">
                <a:cs typeface="+mj-cs"/>
              </a:rPr>
              <a:t>لا تَصُروا الإبل والغنم</a:t>
            </a:r>
            <a:r>
              <a:rPr lang="ar-EG" sz="2600" b="1" dirty="0">
                <a:cs typeface="+mj-cs"/>
              </a:rPr>
              <a:t>). </a:t>
            </a:r>
            <a:endParaRPr lang="en-US" sz="2600" b="1" dirty="0">
              <a:cs typeface="+mj-cs"/>
            </a:endParaRPr>
          </a:p>
          <a:p>
            <a:pPr algn="just"/>
            <a:r>
              <a:rPr lang="ar-SA" sz="2600" b="1" dirty="0">
                <a:cs typeface="+mj-cs"/>
              </a:rPr>
              <a:t>ويلحق بهذا كل عمل من شأنه خداع الآخرين </a:t>
            </a:r>
            <a:r>
              <a:rPr lang="ar-SA" sz="2600" b="1" dirty="0" err="1">
                <a:cs typeface="+mj-cs"/>
              </a:rPr>
              <a:t>وإغرا</a:t>
            </a:r>
            <a:r>
              <a:rPr lang="ar-EG" sz="2600" b="1" dirty="0">
                <a:cs typeface="+mj-cs"/>
              </a:rPr>
              <a:t>ؤ</a:t>
            </a:r>
            <a:r>
              <a:rPr lang="ar-SA" sz="2600" b="1" dirty="0">
                <a:cs typeface="+mj-cs"/>
              </a:rPr>
              <a:t>هم بالشيء, كأن يستخدم أصباغاً خادعةً تخفي حقيقة وضع السلعة</a:t>
            </a:r>
            <a:r>
              <a:rPr lang="ar-EG" sz="2600" b="1" dirty="0">
                <a:cs typeface="+mj-cs"/>
              </a:rPr>
              <a:t>،</a:t>
            </a:r>
            <a:r>
              <a:rPr lang="ar-SA" sz="2600" b="1" dirty="0">
                <a:cs typeface="+mj-cs"/>
              </a:rPr>
              <a:t> أو نكهات تخفي حقيقة الطعم الأصلي لها</a:t>
            </a:r>
            <a:r>
              <a:rPr lang="ar-EG" sz="2600" b="1" dirty="0">
                <a:cs typeface="+mj-cs"/>
              </a:rPr>
              <a:t>،</a:t>
            </a:r>
            <a:r>
              <a:rPr lang="ar-SA" sz="2600" b="1" dirty="0">
                <a:cs typeface="+mj-cs"/>
              </a:rPr>
              <a:t> أو أنواعاً من زيوت المحركات لإخفاء وضع محرك السيارة ساعة من الزمن حتى يتم بيعها</a:t>
            </a:r>
            <a:r>
              <a:rPr lang="ar-EG" sz="2600" b="1" dirty="0">
                <a:cs typeface="+mj-cs"/>
              </a:rPr>
              <a:t>،</a:t>
            </a:r>
            <a:r>
              <a:rPr lang="ar-SA" sz="2600" b="1" dirty="0">
                <a:cs typeface="+mj-cs"/>
              </a:rPr>
              <a:t> وهكذا.. وهذا كله تدليسٌ وغشٌ محرمٌ, ويخالف الأمانة الخُلقية.</a:t>
            </a:r>
            <a:endParaRPr lang="en-US" sz="2600" b="1" dirty="0">
              <a:cs typeface="+mj-cs"/>
            </a:endParaRPr>
          </a:p>
          <a:p>
            <a:pPr lvl="0" algn="just"/>
            <a:r>
              <a:rPr lang="ar-SA" sz="2600" b="1" dirty="0" smtClean="0">
                <a:cs typeface="+mj-cs"/>
              </a:rPr>
              <a:t>ج- </a:t>
            </a:r>
            <a:r>
              <a:rPr lang="ar-EG" sz="2600" b="1" dirty="0" smtClean="0">
                <a:cs typeface="+mj-cs"/>
              </a:rPr>
              <a:t>الخداع </a:t>
            </a:r>
            <a:r>
              <a:rPr lang="ar-EG" sz="2600" b="1" dirty="0">
                <a:cs typeface="+mj-cs"/>
              </a:rPr>
              <a:t>بما يوهم كثرة الراغبين في شراء السلعة ليرفع عليهم الثمن أو الأجرة،</a:t>
            </a:r>
            <a:r>
              <a:rPr lang="ar-SA" sz="2600" b="1" dirty="0">
                <a:cs typeface="+mj-cs"/>
              </a:rPr>
              <a:t> كما في النجش. وهو</a:t>
            </a:r>
            <a:r>
              <a:rPr lang="ar-EG" sz="2600" b="1" dirty="0">
                <a:cs typeface="+mj-cs"/>
              </a:rPr>
              <a:t>:</a:t>
            </a:r>
            <a:r>
              <a:rPr lang="ar-SA" sz="2600" b="1" dirty="0">
                <a:cs typeface="+mj-cs"/>
              </a:rPr>
              <a:t> أن يبدي شخصٌ رغبةً في شراء سلعة لا ليشتريها, بل لإغراء </a:t>
            </a:r>
            <a:r>
              <a:rPr lang="ar-SA" sz="2600" b="1" dirty="0" smtClean="0">
                <a:cs typeface="+mj-cs"/>
              </a:rPr>
              <a:t>غيره </a:t>
            </a:r>
            <a:r>
              <a:rPr lang="ar-SA" sz="2600" b="1" dirty="0">
                <a:cs typeface="+mj-cs"/>
              </a:rPr>
              <a:t>بها</a:t>
            </a:r>
            <a:r>
              <a:rPr lang="ar-EG" sz="2600" b="1" dirty="0">
                <a:cs typeface="+mj-cs"/>
              </a:rPr>
              <a:t>،</a:t>
            </a:r>
            <a:r>
              <a:rPr lang="ar-SA" sz="2600" b="1" dirty="0">
                <a:cs typeface="+mj-cs"/>
              </a:rPr>
              <a:t> وإيهامه بكثرة الراغبين فيها. وهو أيضاً محرمٌ شرعاً, لقوله </a:t>
            </a:r>
            <a:r>
              <a:rPr lang="en-US" sz="2600" b="1" dirty="0" smtClean="0">
                <a:cs typeface="+mj-cs"/>
                <a:sym typeface="AGA Arabesque"/>
              </a:rPr>
              <a:t></a:t>
            </a:r>
            <a:r>
              <a:rPr lang="ar-SA" sz="2600" b="1" dirty="0" smtClean="0">
                <a:cs typeface="+mj-cs"/>
              </a:rPr>
              <a:t>:</a:t>
            </a:r>
            <a:r>
              <a:rPr lang="ar-SA" sz="2600" b="1" dirty="0" smtClean="0"/>
              <a:t> </a:t>
            </a:r>
            <a:r>
              <a:rPr lang="ar-EG" sz="2600" b="1" dirty="0" smtClean="0"/>
              <a:t>(</a:t>
            </a:r>
            <a:r>
              <a:rPr lang="ar-SA" sz="2600" b="1" dirty="0"/>
              <a:t>ولا تناجشوا</a:t>
            </a:r>
            <a:r>
              <a:rPr lang="ar-EG" sz="2600" b="1" dirty="0"/>
              <a:t>).</a:t>
            </a:r>
            <a:r>
              <a:rPr lang="ar-SA" sz="2600" b="1" dirty="0"/>
              <a:t> ويلحق به ما يشبهه من أنواع الغش والخداع مما يستثير الناس</a:t>
            </a:r>
            <a:r>
              <a:rPr lang="ar-EG" sz="2600" b="1" dirty="0"/>
              <a:t>،</a:t>
            </a:r>
            <a:r>
              <a:rPr lang="ar-SA" sz="2600" b="1" dirty="0"/>
              <a:t> ويغري بالشراء.</a:t>
            </a:r>
            <a:endParaRPr lang="en-US" sz="2600" b="1" dirty="0"/>
          </a:p>
          <a:p>
            <a:pPr lvl="0" algn="just"/>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178452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400" b="1" dirty="0">
                <a:solidFill>
                  <a:srgbClr val="EDBD1F"/>
                </a:solidFill>
              </a:rPr>
              <a:t>الأخلاق الإسلامية وآداب المهنة                                             المحاضرة العاشرة</a:t>
            </a:r>
            <a:endParaRPr lang="ar-SA" sz="2400" dirty="0">
              <a:solidFill>
                <a:srgbClr val="ECA02F"/>
              </a:solidFill>
            </a:endParaRPr>
          </a:p>
        </p:txBody>
      </p:sp>
      <p:sp>
        <p:nvSpPr>
          <p:cNvPr id="3" name="عنصر نائب للمحتوى 2"/>
          <p:cNvSpPr>
            <a:spLocks noGrp="1"/>
          </p:cNvSpPr>
          <p:nvPr>
            <p:ph sz="half" idx="13"/>
          </p:nvPr>
        </p:nvSpPr>
        <p:spPr>
          <a:xfrm>
            <a:off x="344488" y="836712"/>
            <a:ext cx="9217024" cy="5832648"/>
          </a:xfrm>
        </p:spPr>
        <p:txBody>
          <a:bodyPr/>
          <a:lstStyle/>
          <a:p>
            <a:pPr lvl="0" algn="just"/>
            <a:r>
              <a:rPr lang="ar-SA" sz="2600" b="1" dirty="0" smtClean="0">
                <a:cs typeface="+mn-cs"/>
              </a:rPr>
              <a:t>د- ومنه المسترسل وهو</a:t>
            </a:r>
            <a:r>
              <a:rPr lang="ar-SA" sz="2600" b="1" dirty="0">
                <a:cs typeface="+mn-cs"/>
              </a:rPr>
              <a:t>: الشخص الذي يتصف بسلامة السريرة, ويجهل قيمة السلعة, ولا يحسن المساومة, فيطمئن إلى صدق البائع ويستسلم له, فيستغل البائع ذلك فيه, فيبيعه بغبن فاحش (أي بزيادة كبيرة لا تكون عادة بين المتبايعين استغلالاً لاسترساله)  فقد قال الرسول </a:t>
            </a:r>
            <a:r>
              <a:rPr lang="en-US" sz="2600" b="1" dirty="0">
                <a:cs typeface="+mn-cs"/>
                <a:sym typeface="AGA Arabesque"/>
              </a:rPr>
              <a:t></a:t>
            </a:r>
            <a:r>
              <a:rPr lang="ar-SA" sz="2600" b="1" dirty="0">
                <a:cs typeface="+mn-cs"/>
              </a:rPr>
              <a:t> في النهي عن ذلك: </a:t>
            </a:r>
            <a:r>
              <a:rPr lang="ar-EG" sz="2600" b="1" dirty="0">
                <a:cs typeface="+mn-cs"/>
              </a:rPr>
              <a:t>(</a:t>
            </a:r>
            <a:r>
              <a:rPr lang="ar-SA" sz="2600" b="1" dirty="0">
                <a:cs typeface="+mn-cs"/>
              </a:rPr>
              <a:t>غبن المسترسل حرام</a:t>
            </a:r>
            <a:r>
              <a:rPr lang="ar-EG" sz="2600" b="1" dirty="0">
                <a:cs typeface="+mn-cs"/>
              </a:rPr>
              <a:t>) </a:t>
            </a:r>
            <a:r>
              <a:rPr lang="ar-SA" sz="2600" b="1" dirty="0">
                <a:cs typeface="+mn-cs"/>
              </a:rPr>
              <a:t>وفي روايات: (ربا). أي أن </a:t>
            </a:r>
            <a:r>
              <a:rPr lang="ar-SA" sz="2600" b="1" dirty="0" err="1">
                <a:cs typeface="+mn-cs"/>
              </a:rPr>
              <a:t>خداعه</a:t>
            </a:r>
            <a:r>
              <a:rPr lang="ar-SA" sz="2600" b="1" dirty="0">
                <a:cs typeface="+mn-cs"/>
              </a:rPr>
              <a:t> واستغلاله حرام شرعاً, وأن تلك الزيادة ربا ولا تحل. وحين أخبر النبي </a:t>
            </a:r>
            <a:r>
              <a:rPr lang="en-US" sz="2600" b="1" dirty="0">
                <a:cs typeface="+mn-cs"/>
                <a:sym typeface="AGA Arabesque"/>
              </a:rPr>
              <a:t></a:t>
            </a:r>
            <a:r>
              <a:rPr lang="ar-SA" sz="2600" b="1" dirty="0">
                <a:cs typeface="+mn-cs"/>
              </a:rPr>
              <a:t> عن رجل يُغْبَنُ (أي يُخدع) في بيعه, قال له النبي </a:t>
            </a:r>
            <a:r>
              <a:rPr lang="en-US" sz="2600" b="1" dirty="0">
                <a:cs typeface="+mn-cs"/>
                <a:sym typeface="AGA Arabesque"/>
              </a:rPr>
              <a:t></a:t>
            </a:r>
            <a:r>
              <a:rPr lang="ar-SA" sz="2600" b="1" dirty="0">
                <a:cs typeface="+mn-cs"/>
              </a:rPr>
              <a:t> : </a:t>
            </a:r>
            <a:r>
              <a:rPr lang="ar-EG" sz="2600" b="1" dirty="0">
                <a:cs typeface="+mn-cs"/>
              </a:rPr>
              <a:t>(</a:t>
            </a:r>
            <a:r>
              <a:rPr lang="ar-SA" sz="2600" b="1" dirty="0">
                <a:cs typeface="+mn-cs"/>
              </a:rPr>
              <a:t>إذا بايعت فقُلْ لَا خِلَابَةَ) </a:t>
            </a:r>
            <a:r>
              <a:rPr lang="ar-EG" sz="2600" b="1" dirty="0">
                <a:cs typeface="+mn-cs"/>
              </a:rPr>
              <a:t>،</a:t>
            </a:r>
            <a:r>
              <a:rPr lang="ar-SA" sz="2600" b="1" dirty="0">
                <a:cs typeface="+mn-cs"/>
              </a:rPr>
              <a:t> أي؛ لا خديعة. بمعنى أني اشتريت منك بشرط أن لا تكون قد خدعتني. فإذا تبين أنه قد خدعه, كان له الخيار في إبطاله.</a:t>
            </a:r>
            <a:endParaRPr lang="en-US" sz="2600" b="1" dirty="0">
              <a:cs typeface="+mn-cs"/>
            </a:endParaRPr>
          </a:p>
          <a:p>
            <a:pPr lvl="0" algn="just"/>
            <a:r>
              <a:rPr lang="ar-SA" sz="2600" b="1" dirty="0" smtClean="0">
                <a:cs typeface="+mn-cs"/>
              </a:rPr>
              <a:t>هـ - ومنه </a:t>
            </a:r>
            <a:r>
              <a:rPr lang="ar-SA" sz="2600" b="1" dirty="0">
                <a:cs typeface="+mn-cs"/>
              </a:rPr>
              <a:t>الغش في المكيال والميزان, وقد ورد التحذير منه في أكثر من موضع في القرآن الكريم, بل إن سورة من سور القرآن الكريم سميت باسم المطففين, أي المتلاعبين بالمكاييل والموازين,. قال تعالى: {وَيْلٌ لِلْمُطَفِّفِينَ الَّذِينَ إِذَا اكْتالُوا عَلَى النَّاسِ يَسْتَوْفُونَ، وَإِذا كالُوهُمْ أَوْ وَزَنُوهُمْ يُخْسِرُونَ، أَلا يَظُنُّ أُولئِكَ أَنَّهُمْ مَبْعُوثُونَ} </a:t>
            </a:r>
            <a:endParaRPr lang="ar-SA" sz="2600" b="1" dirty="0" smtClean="0">
              <a:cs typeface="+mn-cs"/>
            </a:endParaRPr>
          </a:p>
          <a:p>
            <a:pPr lvl="0" algn="just"/>
            <a:r>
              <a:rPr lang="ar-SA" sz="2600" b="1" dirty="0" smtClean="0">
                <a:cs typeface="+mn-cs"/>
              </a:rPr>
              <a:t>ولا </a:t>
            </a:r>
            <a:r>
              <a:rPr lang="ar-SA" sz="2600" b="1" dirty="0">
                <a:cs typeface="+mn-cs"/>
              </a:rPr>
              <a:t>شك أن الانتهاء عن هذه التصرفات من شأنها أن تؤسس لخلق الأمانة المهنية. </a:t>
            </a:r>
            <a:endParaRPr lang="en-US" sz="2600" b="1" dirty="0">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44135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7" name="Text Box 4"/>
          <p:cNvSpPr txBox="1">
            <a:spLocks noChangeArrowheads="1"/>
          </p:cNvSpPr>
          <p:nvPr/>
        </p:nvSpPr>
        <p:spPr bwMode="auto">
          <a:xfrm>
            <a:off x="4875213" y="1140371"/>
            <a:ext cx="46799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000" b="1" dirty="0">
                <a:solidFill>
                  <a:srgbClr val="FF0000"/>
                </a:solidFill>
                <a:cs typeface="Traditional Arabic" panose="02020603050405020304" pitchFamily="18" charset="-78"/>
              </a:rPr>
              <a:t>اختر الإجابة الصحيحة لكلٍ مما يأتي :</a:t>
            </a:r>
            <a:endParaRPr lang="en-US" altLang="en-US" sz="3000" b="1" dirty="0">
              <a:solidFill>
                <a:srgbClr val="FF0000"/>
              </a:solidFill>
              <a:cs typeface="Traditional Arabic" panose="02020603050405020304" pitchFamily="18" charset="-78"/>
            </a:endParaRPr>
          </a:p>
        </p:txBody>
      </p:sp>
      <p:sp>
        <p:nvSpPr>
          <p:cNvPr id="8" name="Text Box 5"/>
          <p:cNvSpPr txBox="1">
            <a:spLocks noChangeArrowheads="1"/>
          </p:cNvSpPr>
          <p:nvPr/>
        </p:nvSpPr>
        <p:spPr bwMode="auto">
          <a:xfrm>
            <a:off x="200472" y="1819821"/>
            <a:ext cx="94340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ar-SA" sz="2400" b="1" dirty="0" smtClean="0"/>
              <a:t>(1) التدليس </a:t>
            </a:r>
            <a:r>
              <a:rPr lang="ar-SA" sz="2400" b="1" dirty="0"/>
              <a:t>بما يوهم سلامة المبيع كما في قصة مرور النبي </a:t>
            </a:r>
            <a:r>
              <a:rPr lang="en-US" sz="2400" b="1" dirty="0">
                <a:sym typeface="AGA Arabesque"/>
              </a:rPr>
              <a:t></a:t>
            </a:r>
            <a:r>
              <a:rPr lang="ar-SA" sz="2400" b="1" dirty="0"/>
              <a:t> بصُبرة </a:t>
            </a:r>
            <a:r>
              <a:rPr lang="ar-SA" sz="2400" b="1" smtClean="0"/>
              <a:t>طعام يقدح في </a:t>
            </a:r>
            <a:r>
              <a:rPr lang="ar-SA" sz="2400" b="1" dirty="0" smtClean="0"/>
              <a:t>خلق</a:t>
            </a:r>
            <a:endParaRPr lang="en-US" sz="2400" b="1" dirty="0"/>
          </a:p>
        </p:txBody>
      </p:sp>
      <p:sp>
        <p:nvSpPr>
          <p:cNvPr id="9" name="Oval 7"/>
          <p:cNvSpPr>
            <a:spLocks noChangeArrowheads="1"/>
          </p:cNvSpPr>
          <p:nvPr/>
        </p:nvSpPr>
        <p:spPr bwMode="auto">
          <a:xfrm flipH="1">
            <a:off x="8151813" y="2799308"/>
            <a:ext cx="233361"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8385175" y="2673896"/>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12" name="Oval 11"/>
          <p:cNvSpPr>
            <a:spLocks noChangeArrowheads="1"/>
          </p:cNvSpPr>
          <p:nvPr/>
        </p:nvSpPr>
        <p:spPr bwMode="auto">
          <a:xfrm>
            <a:off x="3548063" y="2816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Text Box 13"/>
          <p:cNvSpPr txBox="1">
            <a:spLocks noChangeArrowheads="1"/>
          </p:cNvSpPr>
          <p:nvPr/>
        </p:nvSpPr>
        <p:spPr bwMode="auto">
          <a:xfrm>
            <a:off x="3872880" y="2708821"/>
            <a:ext cx="53402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a:cs typeface="Traditional Arabic" panose="02020603050405020304" pitchFamily="18" charset="-78"/>
              </a:rPr>
              <a:t>(ب)</a:t>
            </a:r>
            <a:endParaRPr lang="en-US" altLang="en-US" sz="2000">
              <a:cs typeface="Traditional Arabic" panose="02020603050405020304" pitchFamily="18" charset="-78"/>
            </a:endParaRPr>
          </a:p>
        </p:txBody>
      </p:sp>
      <p:sp>
        <p:nvSpPr>
          <p:cNvPr id="15" name="Oval 14"/>
          <p:cNvSpPr>
            <a:spLocks noChangeArrowheads="1"/>
          </p:cNvSpPr>
          <p:nvPr/>
        </p:nvSpPr>
        <p:spPr bwMode="auto">
          <a:xfrm>
            <a:off x="8151813" y="32501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 Box 16"/>
          <p:cNvSpPr txBox="1">
            <a:spLocks noChangeArrowheads="1"/>
          </p:cNvSpPr>
          <p:nvPr/>
        </p:nvSpPr>
        <p:spPr bwMode="auto">
          <a:xfrm>
            <a:off x="8385175"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18" name="Oval 17"/>
          <p:cNvSpPr>
            <a:spLocks noChangeArrowheads="1"/>
          </p:cNvSpPr>
          <p:nvPr/>
        </p:nvSpPr>
        <p:spPr bwMode="auto">
          <a:xfrm>
            <a:off x="3549650" y="3250158"/>
            <a:ext cx="233363"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8"/>
          <p:cNvSpPr txBox="1">
            <a:spLocks noChangeArrowheads="1"/>
          </p:cNvSpPr>
          <p:nvPr/>
        </p:nvSpPr>
        <p:spPr bwMode="auto">
          <a:xfrm>
            <a:off x="1285875" y="3178721"/>
            <a:ext cx="2106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000" b="1" dirty="0" smtClean="0">
                <a:latin typeface="Times New Roman" pitchFamily="18" charset="0"/>
                <a:cs typeface="Times New Roman" pitchFamily="18" charset="0"/>
              </a:rPr>
              <a:t>التعاون المهني</a:t>
            </a:r>
            <a:endParaRPr lang="en-US" altLang="en-US" sz="2000" b="1" dirty="0">
              <a:latin typeface="Times New Roman" pitchFamily="18" charset="0"/>
              <a:cs typeface="Times New Roman" pitchFamily="18" charset="0"/>
            </a:endParaRPr>
          </a:p>
        </p:txBody>
      </p:sp>
      <p:sp>
        <p:nvSpPr>
          <p:cNvPr id="20" name="Text Box 19"/>
          <p:cNvSpPr txBox="1">
            <a:spLocks noChangeArrowheads="1"/>
          </p:cNvSpPr>
          <p:nvPr/>
        </p:nvSpPr>
        <p:spPr bwMode="auto">
          <a:xfrm>
            <a:off x="3783013"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(د)</a:t>
            </a:r>
            <a:endParaRPr lang="en-US" altLang="en-US" sz="2000">
              <a:cs typeface="Traditional Arabic" panose="02020603050405020304" pitchFamily="18" charset="-78"/>
            </a:endParaRPr>
          </a:p>
        </p:txBody>
      </p:sp>
      <p:sp>
        <p:nvSpPr>
          <p:cNvPr id="21" name="Line 20"/>
          <p:cNvSpPr>
            <a:spLocks noChangeShapeType="1"/>
          </p:cNvSpPr>
          <p:nvPr/>
        </p:nvSpPr>
        <p:spPr bwMode="auto">
          <a:xfrm>
            <a:off x="0" y="3789908"/>
            <a:ext cx="9906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Text Box 21"/>
          <p:cNvSpPr txBox="1">
            <a:spLocks noChangeArrowheads="1"/>
          </p:cNvSpPr>
          <p:nvPr/>
        </p:nvSpPr>
        <p:spPr bwMode="auto">
          <a:xfrm>
            <a:off x="200472" y="3934371"/>
            <a:ext cx="94340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000" b="1" dirty="0">
                <a:cs typeface="Traditional Arabic" panose="02020603050405020304" pitchFamily="18" charset="-78"/>
              </a:rPr>
              <a:t>(2) </a:t>
            </a:r>
            <a:r>
              <a:rPr lang="ar-SA" sz="2000" b="1" dirty="0"/>
              <a:t>: أن يبدي شخصٌ رغبةً في شراء سلعة لا ليشتريها, بل لإغراء </a:t>
            </a:r>
            <a:r>
              <a:rPr lang="ar-SA" sz="2000" b="1" dirty="0" smtClean="0"/>
              <a:t>غيره </a:t>
            </a:r>
            <a:r>
              <a:rPr lang="ar-SA" sz="2000" b="1" dirty="0"/>
              <a:t>وإيهامه بكثرة الراغبين </a:t>
            </a:r>
            <a:r>
              <a:rPr lang="ar-SA" sz="2000" b="1" dirty="0" smtClean="0"/>
              <a:t>فيها يسمى:</a:t>
            </a:r>
            <a:endParaRPr lang="en-US" altLang="en-US" sz="2000" b="1" dirty="0">
              <a:cs typeface="Traditional Arabic" panose="02020603050405020304" pitchFamily="18" charset="-78"/>
            </a:endParaRPr>
          </a:p>
        </p:txBody>
      </p:sp>
      <p:sp>
        <p:nvSpPr>
          <p:cNvPr id="23" name="Oval 22"/>
          <p:cNvSpPr>
            <a:spLocks noChangeArrowheads="1"/>
          </p:cNvSpPr>
          <p:nvPr/>
        </p:nvSpPr>
        <p:spPr bwMode="auto">
          <a:xfrm>
            <a:off x="8151813" y="45074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Oval 23"/>
          <p:cNvSpPr>
            <a:spLocks noChangeArrowheads="1"/>
          </p:cNvSpPr>
          <p:nvPr/>
        </p:nvSpPr>
        <p:spPr bwMode="auto">
          <a:xfrm>
            <a:off x="4069095" y="4524920"/>
            <a:ext cx="233363"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Text Box 25"/>
          <p:cNvSpPr txBox="1">
            <a:spLocks noChangeArrowheads="1"/>
          </p:cNvSpPr>
          <p:nvPr/>
        </p:nvSpPr>
        <p:spPr bwMode="auto">
          <a:xfrm>
            <a:off x="8385175" y="43995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27" name="Oval 26"/>
          <p:cNvSpPr>
            <a:spLocks noChangeArrowheads="1"/>
          </p:cNvSpPr>
          <p:nvPr/>
        </p:nvSpPr>
        <p:spPr bwMode="auto">
          <a:xfrm>
            <a:off x="4122293" y="4967031"/>
            <a:ext cx="180165" cy="198454"/>
          </a:xfrm>
          <a:prstGeom prst="ellipse">
            <a:avLst/>
          </a:prstGeom>
          <a:ln>
            <a:headEnd/>
            <a:tailEnd/>
          </a:ln>
          <a:extLst/>
        </p:spPr>
        <p:style>
          <a:lnRef idx="2">
            <a:schemeClr val="dk1"/>
          </a:lnRef>
          <a:fillRef idx="1">
            <a:schemeClr val="lt1"/>
          </a:fillRef>
          <a:effectRef idx="0">
            <a:schemeClr val="dk1"/>
          </a:effectRef>
          <a:fontRef idx="minor">
            <a:schemeClr val="dk1"/>
          </a:fontRef>
        </p:style>
        <p:txBody>
          <a:bodyPr wrap="none" anchor="ctr"/>
          <a:lstStyle/>
          <a:p>
            <a:endParaRPr lang="en-US">
              <a:solidFill>
                <a:schemeClr val="bg1"/>
              </a:solidFill>
            </a:endParaRPr>
          </a:p>
        </p:txBody>
      </p:sp>
      <p:sp>
        <p:nvSpPr>
          <p:cNvPr id="29" name="Text Box 28"/>
          <p:cNvSpPr txBox="1">
            <a:spLocks noChangeArrowheads="1"/>
          </p:cNvSpPr>
          <p:nvPr/>
        </p:nvSpPr>
        <p:spPr bwMode="auto">
          <a:xfrm>
            <a:off x="4520952" y="4434433"/>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(ب)</a:t>
            </a:r>
            <a:endParaRPr lang="en-US" altLang="en-US" sz="2000" dirty="0">
              <a:cs typeface="Traditional Arabic" panose="02020603050405020304" pitchFamily="18" charset="-78"/>
            </a:endParaRPr>
          </a:p>
        </p:txBody>
      </p:sp>
      <p:sp>
        <p:nvSpPr>
          <p:cNvPr id="30" name="Oval 29"/>
          <p:cNvSpPr>
            <a:spLocks noChangeArrowheads="1"/>
          </p:cNvSpPr>
          <p:nvPr/>
        </p:nvSpPr>
        <p:spPr bwMode="auto">
          <a:xfrm>
            <a:off x="8151813" y="4975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Text Box 31"/>
          <p:cNvSpPr txBox="1">
            <a:spLocks noChangeArrowheads="1"/>
          </p:cNvSpPr>
          <p:nvPr/>
        </p:nvSpPr>
        <p:spPr bwMode="auto">
          <a:xfrm>
            <a:off x="8385175" y="4867821"/>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33" name="Text Box 33"/>
          <p:cNvSpPr txBox="1">
            <a:spLocks noChangeArrowheads="1"/>
          </p:cNvSpPr>
          <p:nvPr/>
        </p:nvSpPr>
        <p:spPr bwMode="auto">
          <a:xfrm>
            <a:off x="4520952" y="4867821"/>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(د)</a:t>
            </a:r>
            <a:endParaRPr lang="en-US" altLang="en-US" sz="2000" dirty="0">
              <a:cs typeface="Traditional Arabic" panose="02020603050405020304" pitchFamily="18" charset="-78"/>
            </a:endParaRPr>
          </a:p>
        </p:txBody>
      </p:sp>
      <p:sp>
        <p:nvSpPr>
          <p:cNvPr id="34" name="Text Box 34"/>
          <p:cNvSpPr txBox="1">
            <a:spLocks noChangeArrowheads="1"/>
          </p:cNvSpPr>
          <p:nvPr/>
        </p:nvSpPr>
        <p:spPr bwMode="auto">
          <a:xfrm>
            <a:off x="1352599" y="4904333"/>
            <a:ext cx="24304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2400" b="1" dirty="0" smtClean="0"/>
              <a:t>الاحتكار</a:t>
            </a:r>
            <a:r>
              <a:rPr lang="ar-SA" sz="2000" b="1" dirty="0" smtClean="0"/>
              <a:t>.</a:t>
            </a:r>
            <a:endParaRPr lang="ar-SA" sz="2000" dirty="0"/>
          </a:p>
        </p:txBody>
      </p:sp>
      <p:sp>
        <p:nvSpPr>
          <p:cNvPr id="35" name="Title 1"/>
          <p:cNvSpPr txBox="1">
            <a:spLocks/>
          </p:cNvSpPr>
          <p:nvPr/>
        </p:nvSpPr>
        <p:spPr>
          <a:xfrm>
            <a:off x="344488" y="275940"/>
            <a:ext cx="8915400" cy="63278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dirty="0">
                <a:solidFill>
                  <a:srgbClr val="EDBD1F"/>
                </a:solidFill>
              </a:rPr>
              <a:t>الأخلاق الإسلامية وآداب المهنة                                             المحاضرة العاشرة</a:t>
            </a:r>
            <a:endParaRPr lang="en-US" dirty="0"/>
          </a:p>
        </p:txBody>
      </p:sp>
      <p:sp>
        <p:nvSpPr>
          <p:cNvPr id="3" name="مستطيل 2"/>
          <p:cNvSpPr/>
          <p:nvPr/>
        </p:nvSpPr>
        <p:spPr>
          <a:xfrm>
            <a:off x="4638408" y="2722592"/>
            <a:ext cx="3240360" cy="400110"/>
          </a:xfrm>
          <a:prstGeom prst="rect">
            <a:avLst/>
          </a:prstGeom>
        </p:spPr>
        <p:txBody>
          <a:bodyPr wrap="square">
            <a:spAutoFit/>
          </a:bodyPr>
          <a:lstStyle/>
          <a:p>
            <a:r>
              <a:rPr lang="ar-SA" sz="2000" b="1" dirty="0">
                <a:solidFill>
                  <a:srgbClr val="D52D26"/>
                </a:solidFill>
              </a:rPr>
              <a:t>الأمانة </a:t>
            </a:r>
            <a:r>
              <a:rPr lang="ar-SA" sz="2000" b="1" dirty="0" smtClean="0">
                <a:solidFill>
                  <a:srgbClr val="D52D26"/>
                </a:solidFill>
              </a:rPr>
              <a:t>المهنية</a:t>
            </a:r>
            <a:endParaRPr lang="ar-SA" sz="2000" dirty="0">
              <a:solidFill>
                <a:srgbClr val="D52D26"/>
              </a:solidFill>
            </a:endParaRPr>
          </a:p>
        </p:txBody>
      </p:sp>
      <p:sp>
        <p:nvSpPr>
          <p:cNvPr id="4" name="مستطيل 3"/>
          <p:cNvSpPr/>
          <p:nvPr/>
        </p:nvSpPr>
        <p:spPr>
          <a:xfrm>
            <a:off x="1149742" y="2747902"/>
            <a:ext cx="2232248" cy="400110"/>
          </a:xfrm>
          <a:prstGeom prst="rect">
            <a:avLst/>
          </a:prstGeom>
        </p:spPr>
        <p:txBody>
          <a:bodyPr wrap="square">
            <a:spAutoFit/>
          </a:bodyPr>
          <a:lstStyle/>
          <a:p>
            <a:r>
              <a:rPr lang="ar-SA" sz="2000" b="1" dirty="0" smtClean="0"/>
              <a:t>الاستقامة المهنية.</a:t>
            </a:r>
            <a:endParaRPr lang="ar-SA" sz="2000" dirty="0"/>
          </a:p>
        </p:txBody>
      </p:sp>
      <p:sp>
        <p:nvSpPr>
          <p:cNvPr id="5" name="مستطيل 4"/>
          <p:cNvSpPr/>
          <p:nvPr/>
        </p:nvSpPr>
        <p:spPr>
          <a:xfrm>
            <a:off x="6158522" y="3244334"/>
            <a:ext cx="1720246" cy="400110"/>
          </a:xfrm>
          <a:prstGeom prst="rect">
            <a:avLst/>
          </a:prstGeom>
        </p:spPr>
        <p:txBody>
          <a:bodyPr wrap="square">
            <a:spAutoFit/>
          </a:bodyPr>
          <a:lstStyle/>
          <a:p>
            <a:r>
              <a:rPr lang="ar-SA" sz="2000" b="1" dirty="0" smtClean="0"/>
              <a:t> </a:t>
            </a:r>
            <a:r>
              <a:rPr lang="ar-SA" sz="2000" b="1" dirty="0"/>
              <a:t>الطهارة المهنية. </a:t>
            </a:r>
            <a:endParaRPr lang="ar-SA" sz="2000" dirty="0"/>
          </a:p>
        </p:txBody>
      </p:sp>
      <p:sp>
        <p:nvSpPr>
          <p:cNvPr id="6" name="مستطيل 5"/>
          <p:cNvSpPr/>
          <p:nvPr/>
        </p:nvSpPr>
        <p:spPr>
          <a:xfrm>
            <a:off x="2910550" y="4434433"/>
            <a:ext cx="877163" cy="400110"/>
          </a:xfrm>
          <a:prstGeom prst="rect">
            <a:avLst/>
          </a:prstGeom>
        </p:spPr>
        <p:txBody>
          <a:bodyPr wrap="none">
            <a:spAutoFit/>
          </a:bodyPr>
          <a:lstStyle/>
          <a:p>
            <a:r>
              <a:rPr lang="ar-SA" sz="2000" b="1" dirty="0" smtClean="0">
                <a:solidFill>
                  <a:srgbClr val="D52D26"/>
                </a:solidFill>
              </a:rPr>
              <a:t>النجش. </a:t>
            </a:r>
            <a:endParaRPr lang="ar-SA" sz="2000" dirty="0">
              <a:solidFill>
                <a:srgbClr val="D52D26"/>
              </a:solidFill>
            </a:endParaRPr>
          </a:p>
        </p:txBody>
      </p:sp>
      <p:sp>
        <p:nvSpPr>
          <p:cNvPr id="36" name="مستطيل 35"/>
          <p:cNvSpPr/>
          <p:nvPr/>
        </p:nvSpPr>
        <p:spPr>
          <a:xfrm>
            <a:off x="6062462" y="4919722"/>
            <a:ext cx="1912365" cy="400110"/>
          </a:xfrm>
          <a:prstGeom prst="rect">
            <a:avLst/>
          </a:prstGeom>
        </p:spPr>
        <p:txBody>
          <a:bodyPr wrap="square">
            <a:spAutoFit/>
          </a:bodyPr>
          <a:lstStyle/>
          <a:p>
            <a:pPr>
              <a:spcBef>
                <a:spcPct val="50000"/>
              </a:spcBef>
            </a:pPr>
            <a:r>
              <a:rPr lang="ar-SA" altLang="en-US" sz="2000" b="1" dirty="0" smtClean="0">
                <a:latin typeface="Times New Roman" pitchFamily="18" charset="0"/>
                <a:cs typeface="Times New Roman" pitchFamily="18" charset="0"/>
              </a:rPr>
              <a:t>المسترسل</a:t>
            </a:r>
            <a:r>
              <a:rPr lang="ar-SA" altLang="en-US" b="1" dirty="0" smtClean="0">
                <a:solidFill>
                  <a:schemeClr val="accent6">
                    <a:lumMod val="25000"/>
                  </a:schemeClr>
                </a:solidFill>
                <a:latin typeface="Times New Roman" pitchFamily="18" charset="0"/>
                <a:cs typeface="Times New Roman" pitchFamily="18" charset="0"/>
              </a:rPr>
              <a:t>.</a:t>
            </a:r>
            <a:endParaRPr lang="en-US" altLang="en-US" b="1" dirty="0">
              <a:solidFill>
                <a:schemeClr val="accent6">
                  <a:lumMod val="25000"/>
                </a:schemeClr>
              </a:solidFill>
              <a:latin typeface="Times New Roman" pitchFamily="18" charset="0"/>
              <a:cs typeface="Times New Roman" pitchFamily="18" charset="0"/>
            </a:endParaRPr>
          </a:p>
        </p:txBody>
      </p:sp>
      <p:sp>
        <p:nvSpPr>
          <p:cNvPr id="37" name="مستطيل 36"/>
          <p:cNvSpPr/>
          <p:nvPr/>
        </p:nvSpPr>
        <p:spPr>
          <a:xfrm>
            <a:off x="7169166" y="4434433"/>
            <a:ext cx="753732" cy="400110"/>
          </a:xfrm>
          <a:prstGeom prst="rect">
            <a:avLst/>
          </a:prstGeom>
        </p:spPr>
        <p:txBody>
          <a:bodyPr wrap="none">
            <a:spAutoFit/>
          </a:bodyPr>
          <a:lstStyle/>
          <a:p>
            <a:r>
              <a:rPr lang="ar-SA" b="1" dirty="0"/>
              <a:t> </a:t>
            </a:r>
            <a:r>
              <a:rPr lang="ar-SA" sz="2000" b="1" dirty="0" smtClean="0"/>
              <a:t>الغش</a:t>
            </a:r>
            <a:r>
              <a:rPr lang="ar-SA" b="1" dirty="0" smtClean="0"/>
              <a:t>.</a:t>
            </a:r>
            <a:endParaRPr lang="ar-SA"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20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2000"/>
                                        <p:tgtEl>
                                          <p:spTgt spid="2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2" grpId="0" animBg="1"/>
      <p:bldP spid="14" grpId="0"/>
      <p:bldP spid="15" grpId="0" animBg="1"/>
      <p:bldP spid="17" grpId="0"/>
      <p:bldP spid="18" grpId="0" animBg="1"/>
      <p:bldP spid="19" grpId="0"/>
      <p:bldP spid="20" grpId="0"/>
      <p:bldP spid="21" grpId="0" animBg="1"/>
      <p:bldP spid="22" grpId="0"/>
      <p:bldP spid="23" grpId="0" animBg="1"/>
      <p:bldP spid="24" grpId="0" animBg="1"/>
      <p:bldP spid="26" grpId="0"/>
      <p:bldP spid="27" grpId="0" animBg="1"/>
      <p:bldP spid="29" grpId="0"/>
      <p:bldP spid="30" grpId="0" animBg="1"/>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768</TotalTime>
  <Words>1974</Words>
  <Application>Microsoft Office PowerPoint</Application>
  <PresentationFormat>A4 Paper (210x297 mm)</PresentationFormat>
  <Paragraphs>109</Paragraphs>
  <Slides>14</Slides>
  <Notes>2</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عرض تقديمي في PowerPoint</vt:lpstr>
      <vt:lpstr>المحاضرة العاشرة</vt:lpstr>
      <vt:lpstr>عرض تقديمي في PowerPoint</vt:lpstr>
      <vt:lpstr>الأخلاق الإسلامية وآداب المهنة                                             المحاضرة العاشرة</vt:lpstr>
      <vt:lpstr>عرض تقديمي في PowerPoint</vt:lpstr>
      <vt:lpstr>الأخلاق الإسلامية وآداب المهنة                                             المحاضرة العاشرة</vt:lpstr>
      <vt:lpstr>الأخلاق الإسلامية وآداب المهنة                                             المحاضرة العاشرة</vt:lpstr>
      <vt:lpstr>الأخلاق الإسلامية وآداب المهنة                                             المحاضرة العاشرة</vt:lpstr>
      <vt:lpstr>الأخلاق الإسلامية وآداب المهنة                                             المحاضرة العاشرة</vt:lpstr>
      <vt:lpstr>الأخلاق الإسلامية وآداب المهنة                                             المحاضرة العاشرة</vt:lpstr>
      <vt:lpstr>الأخلاق الإسلامية وآداب المهنة                                             المحاضرة العاشرة</vt:lpstr>
      <vt:lpstr>الأخلاق الإسلامية وآداب المهنة                                             المحاضرة العاشرة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emachnes</cp:lastModifiedBy>
  <cp:revision>61</cp:revision>
  <dcterms:created xsi:type="dcterms:W3CDTF">2014-09-11T06:30:06Z</dcterms:created>
  <dcterms:modified xsi:type="dcterms:W3CDTF">2015-04-07T04:10:10Z</dcterms:modified>
</cp:coreProperties>
</file>