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92" r:id="rId3"/>
    <p:sldId id="308" r:id="rId4"/>
    <p:sldId id="314" r:id="rId5"/>
    <p:sldId id="310" r:id="rId6"/>
    <p:sldId id="315" r:id="rId7"/>
    <p:sldId id="316" r:id="rId8"/>
    <p:sldId id="317" r:id="rId9"/>
    <p:sldId id="318" r:id="rId10"/>
    <p:sldId id="324" r:id="rId11"/>
    <p:sldId id="309"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2D26"/>
    <a:srgbClr val="EDBD1F"/>
    <a:srgbClr val="43A79C"/>
    <a:srgbClr val="ECA02F"/>
    <a:srgbClr val="D98061"/>
    <a:srgbClr val="8E6334"/>
    <a:srgbClr val="313B4A"/>
    <a:srgbClr val="F04316"/>
    <a:srgbClr val="81AA52"/>
    <a:srgbClr val="0E47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7000" autoAdjust="0"/>
    <p:restoredTop sz="94664" autoAdjust="0"/>
  </p:normalViewPr>
  <p:slideViewPr>
    <p:cSldViewPr>
      <p:cViewPr>
        <p:scale>
          <a:sx n="90" d="100"/>
          <a:sy n="90" d="100"/>
        </p:scale>
        <p:origin x="-1236" y="14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183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4/7/2015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40565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313023"/>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a:r>
              <a:rPr lang="ar-SA" sz="3700" b="1" dirty="0" smtClean="0">
                <a:latin typeface="AYM Wadiy S_U normal."/>
                <a:cs typeface="Times New Roman" pitchFamily="18" charset="0"/>
              </a:rPr>
              <a:t>الأخلاق الإسلامية وآداب المهنة</a:t>
            </a:r>
          </a:p>
          <a:p>
            <a:pPr algn="ctr"/>
            <a:r>
              <a:rPr lang="ar-SA" sz="3700" b="1" dirty="0" smtClean="0">
                <a:solidFill>
                  <a:srgbClr val="43A79C"/>
                </a:solidFill>
                <a:latin typeface="AYM Wadiy S_U normal."/>
                <a:cs typeface="Times New Roman" pitchFamily="18" charset="0"/>
              </a:rPr>
              <a:t>أستاذ </a:t>
            </a:r>
            <a:r>
              <a:rPr lang="ar-SA" sz="3700" b="1" dirty="0">
                <a:solidFill>
                  <a:srgbClr val="43A79C"/>
                </a:solidFill>
                <a:latin typeface="AYM Wadiy S_U normal."/>
                <a:cs typeface="Times New Roman" pitchFamily="18" charset="0"/>
              </a:rPr>
              <a:t>المقرر</a:t>
            </a:r>
          </a:p>
          <a:p>
            <a:pPr algn="ctr"/>
            <a:r>
              <a:rPr lang="ar-SA" sz="2800" b="1" dirty="0" smtClean="0">
                <a:latin typeface="Calibri" pitchFamily="34" charset="0"/>
                <a:cs typeface="Times New Roman" pitchFamily="18" charset="0"/>
              </a:rPr>
              <a:t>د/ عبد الله الديرشوي </a:t>
            </a:r>
            <a:endParaRPr lang="en-US" sz="28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الحادية عشرة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1064568" y="3717032"/>
            <a:ext cx="7704856" cy="19442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a:r>
              <a:rPr lang="ar-SA" sz="4800" b="1" dirty="0">
                <a:solidFill>
                  <a:srgbClr val="FF0000"/>
                </a:solidFill>
              </a:rPr>
              <a:t>خُلُق الاستقامة المهنية</a:t>
            </a:r>
            <a:endParaRPr lang="en-US" sz="4800" dirty="0">
              <a:solidFill>
                <a:srgbClr val="FF0000"/>
              </a:solidFill>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a:solidFill>
                  <a:srgbClr val="EDBD1F"/>
                </a:solidFill>
              </a:rPr>
              <a:t>الأخلاق الإسلامية وآداب المهنة                                                        المحاضرة الحادية عشرة</a:t>
            </a:r>
            <a:endParaRPr lang="en-US" sz="2000"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365127" y="836713"/>
            <a:ext cx="9196386" cy="5472608"/>
          </a:xfrm>
        </p:spPr>
        <p:txBody>
          <a:bodyPr/>
          <a:lstStyle/>
          <a:p>
            <a:pPr lvl="0" algn="just" rtl="1"/>
            <a:r>
              <a:rPr lang="ar-SA" sz="2800" b="1" u="sng" dirty="0">
                <a:solidFill>
                  <a:srgbClr val="43A79C"/>
                </a:solidFill>
                <a:cs typeface="+mn-cs"/>
              </a:rPr>
              <a:t>معنى الاستقامة :</a:t>
            </a:r>
            <a:endParaRPr lang="en-US" sz="2800" b="1" u="sng" dirty="0">
              <a:solidFill>
                <a:srgbClr val="43A79C"/>
              </a:solidFill>
              <a:cs typeface="+mn-cs"/>
            </a:endParaRPr>
          </a:p>
          <a:p>
            <a:pPr algn="just" rtl="1"/>
            <a:r>
              <a:rPr lang="ar-SA" sz="2600" b="1" dirty="0">
                <a:solidFill>
                  <a:srgbClr val="D52D26"/>
                </a:solidFill>
                <a:cs typeface="+mn-cs"/>
              </a:rPr>
              <a:t>الاستقامة لغةً: </a:t>
            </a:r>
            <a:r>
              <a:rPr lang="ar-SA" sz="2600" b="1" dirty="0">
                <a:cs typeface="+mn-cs"/>
              </a:rPr>
              <a:t>تأتي بمعاني متعددةٍ منها: الثبات والدوام والملازمة, والاستواء وعدم الميل أو الاعوجاج, والاعتدال. والمحافظة على الشيء بما يصلحه. وبكل هذه المعاني وردت في القرآن الكريم والسنة المطهرة.  </a:t>
            </a:r>
            <a:endParaRPr lang="en-US" sz="2600" b="1" dirty="0">
              <a:cs typeface="+mn-cs"/>
            </a:endParaRPr>
          </a:p>
          <a:p>
            <a:pPr algn="just" rtl="1"/>
            <a:r>
              <a:rPr lang="ar-SA" sz="2600" b="1" dirty="0">
                <a:solidFill>
                  <a:srgbClr val="D52D26"/>
                </a:solidFill>
                <a:cs typeface="+mn-cs"/>
              </a:rPr>
              <a:t>والاستقامة في الاصطلاح</a:t>
            </a:r>
            <a:r>
              <a:rPr lang="ar-SA" sz="2600" b="1" dirty="0">
                <a:cs typeface="+mn-cs"/>
              </a:rPr>
              <a:t>: عرفها الجرجاني بأنها: "الوفاء بالعهود كلها، وملازمة الصراط المستقيم برعاية حد التوسط في كل الأمور. وقيل: الجمع بين أداء الطاعة واجتناب المعاصي". وقيل "دوامُ قيامِ العِلمِ والعملِ بلا تركٍ". </a:t>
            </a:r>
            <a:endParaRPr lang="en-US" sz="2600" b="1" dirty="0">
              <a:cs typeface="+mn-cs"/>
            </a:endParaRPr>
          </a:p>
          <a:p>
            <a:pPr algn="just" rtl="1"/>
            <a:r>
              <a:rPr lang="ar-SA" sz="2600" b="1" dirty="0">
                <a:cs typeface="+mn-cs"/>
              </a:rPr>
              <a:t>وقيل: "التّمسّك بأمر الله تعالى فعلاً وتركاً".</a:t>
            </a:r>
            <a:endParaRPr lang="en-US" sz="2600" b="1" dirty="0">
              <a:cs typeface="+mn-cs"/>
            </a:endParaRPr>
          </a:p>
          <a:p>
            <a:pPr algn="just" rtl="1"/>
            <a:r>
              <a:rPr lang="ar-SA" sz="2600" b="1" dirty="0">
                <a:cs typeface="+mn-cs"/>
              </a:rPr>
              <a:t>وقال ابن القيّم رحمه الله تعالى: "هي القيام بين يدي الله تعالى على حقيقة الصّدق، والوفاء بالعهد. وتتعلّق بالأقوال والأفعال والأحوال والنّيّات. فالاستقامة فيها، وقوعها لله وبالله وعلى أمر الله". </a:t>
            </a:r>
            <a:endParaRPr lang="en-US" sz="2600" b="1" dirty="0">
              <a:cs typeface="+mn-cs"/>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7" name="Title 1"/>
          <p:cNvSpPr txBox="1">
            <a:spLocks/>
          </p:cNvSpPr>
          <p:nvPr/>
        </p:nvSpPr>
        <p:spPr>
          <a:xfrm>
            <a:off x="365126" y="116632"/>
            <a:ext cx="8915400" cy="6480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r>
              <a:rPr lang="ar-SA" sz="2000" dirty="0">
                <a:solidFill>
                  <a:srgbClr val="EDBD1F"/>
                </a:solidFill>
              </a:rPr>
              <a:t>الأخلاق الإسلامية وآداب المهنة                                                        المحاضرة الحادية عشرة</a:t>
            </a:r>
            <a:endParaRPr lang="en-US" sz="2000"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r>
              <a:rPr lang="ar-SA" sz="2000" b="1" dirty="0">
                <a:solidFill>
                  <a:srgbClr val="EDBD1F"/>
                </a:solidFill>
              </a:rPr>
              <a:t>الأخلاق الإسلامية وآداب المهنة                                                        المحاضرة الحادية عشرة</a:t>
            </a:r>
          </a:p>
        </p:txBody>
      </p:sp>
      <p:sp>
        <p:nvSpPr>
          <p:cNvPr id="3" name="عنصر نائب للمحتوى 2"/>
          <p:cNvSpPr>
            <a:spLocks noGrp="1"/>
          </p:cNvSpPr>
          <p:nvPr>
            <p:ph sz="half" idx="13"/>
          </p:nvPr>
        </p:nvSpPr>
        <p:spPr>
          <a:xfrm>
            <a:off x="272480" y="908720"/>
            <a:ext cx="9361040" cy="5472608"/>
          </a:xfrm>
        </p:spPr>
        <p:txBody>
          <a:bodyPr/>
          <a:lstStyle/>
          <a:p>
            <a:pPr algn="just"/>
            <a:r>
              <a:rPr lang="ar-SA" b="1" dirty="0"/>
              <a:t>والذي يظهر أن الاختلاف بين هذه التعريفات لفظيٌ, وأنها جميعاً تدور حول معنى واحدٍ, وهو لزوم الطاعة, والثبات عليها, والوفاء بالعهد والتوسط فيها.</a:t>
            </a:r>
            <a:endParaRPr lang="en-US" b="1" dirty="0"/>
          </a:p>
          <a:p>
            <a:pPr algn="just"/>
            <a:r>
              <a:rPr lang="ar-SA" b="1" dirty="0"/>
              <a:t>وهذه المعاني كلها مطلوبة في ممارسة المهنة, كما سيأتي</a:t>
            </a:r>
            <a:r>
              <a:rPr lang="ar-SA" b="1" dirty="0" smtClean="0"/>
              <a:t>.</a:t>
            </a:r>
          </a:p>
          <a:p>
            <a:pPr lvl="0" algn="just"/>
            <a:r>
              <a:rPr lang="ar-SA" b="1" u="sng" dirty="0">
                <a:solidFill>
                  <a:srgbClr val="43A79C"/>
                </a:solidFill>
              </a:rPr>
              <a:t>الأدلة الشرعية في الحث على التحلي بالاستقامة:</a:t>
            </a:r>
            <a:endParaRPr lang="en-US" b="1" u="sng" dirty="0">
              <a:solidFill>
                <a:srgbClr val="43A79C"/>
              </a:solidFill>
            </a:endParaRPr>
          </a:p>
          <a:p>
            <a:pPr algn="just"/>
            <a:r>
              <a:rPr lang="ar-SA" b="1" dirty="0"/>
              <a:t>حَثَّت آياتٌ وأحاديثٌ كثيرةٌ على وجوب التحلي بخُلُق الاستقامة, من ذلك: </a:t>
            </a:r>
            <a:endParaRPr lang="en-US" b="1" dirty="0"/>
          </a:p>
          <a:p>
            <a:pPr lvl="0" algn="just"/>
            <a:r>
              <a:rPr lang="ar-SA" b="1" dirty="0" smtClean="0"/>
              <a:t>1- قوله </a:t>
            </a:r>
            <a:r>
              <a:rPr lang="ar-SA" b="1" dirty="0"/>
              <a:t>تعالى: {فَاسْتَقِمْ كَمَا أُمِرْتَ وَمَنْ تَابَ مَعَكَ وَلَا تَطْغَوْا} (هود: 112). </a:t>
            </a:r>
            <a:endParaRPr lang="en-US" b="1" dirty="0"/>
          </a:p>
          <a:p>
            <a:pPr algn="just"/>
            <a:r>
              <a:rPr lang="ar-SA" b="1" dirty="0"/>
              <a:t>وجه </a:t>
            </a:r>
            <a:r>
              <a:rPr lang="ar-SA" b="1" dirty="0" smtClean="0"/>
              <a:t>الدلالة: </a:t>
            </a:r>
            <a:r>
              <a:rPr lang="ar-SA" b="1" dirty="0"/>
              <a:t>أنها أمرت الرسول </a:t>
            </a:r>
            <a:r>
              <a:rPr lang="en-US" b="1" dirty="0">
                <a:sym typeface="AGA Arabesque"/>
              </a:rPr>
              <a:t></a:t>
            </a:r>
            <a:r>
              <a:rPr lang="en-US" b="1" dirty="0"/>
              <a:t> </a:t>
            </a:r>
            <a:r>
              <a:rPr lang="ar-SA" b="1" dirty="0"/>
              <a:t>ومن معه من المؤمنين بالالتزام والثبات والمداومة على ما جاءه من الله تعالى من أوامر ونواهي. قال ابن عاشور: "وقد جَمعَ قولُهُ: فاستَقِمْ كما أُمِرْتَ أصولَ الصَّلاحِ الدِّينيِّ وفروعه لقولهِ: كما </a:t>
            </a:r>
            <a:r>
              <a:rPr lang="ar-SA" b="1" dirty="0" smtClean="0"/>
              <a:t>أمِرْتَ ... </a:t>
            </a:r>
            <a:r>
              <a:rPr lang="ar-SA" b="1" dirty="0"/>
              <a:t>وشملَ الطُّغيَانُ أصولَ المفاسِدِ، فكانت الآيةُ جامِعَةً لإقامَةِ المصالِحِ ودرءِ </a:t>
            </a:r>
            <a:r>
              <a:rPr lang="ar-SA" b="1" dirty="0" smtClean="0"/>
              <a:t>المفاسِدِ". والاستقامة </a:t>
            </a:r>
            <a:r>
              <a:rPr lang="ar-SA" b="1" dirty="0"/>
              <a:t>المهنية فرع عن الاستقامة عامة, فتدخل فيها</a:t>
            </a:r>
            <a:r>
              <a:rPr lang="ar-SA" b="1" dirty="0" smtClean="0"/>
              <a:t>. </a:t>
            </a:r>
            <a:endParaRPr lang="en-US" b="1"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1390358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r>
              <a:rPr lang="ar-SA" sz="2000" dirty="0">
                <a:solidFill>
                  <a:srgbClr val="EDBD1F"/>
                </a:solidFill>
              </a:rPr>
              <a:t>الأخلاق الإسلامية وآداب المهنة                                                        المحاضرة الحادية عشرة</a:t>
            </a:r>
            <a:endParaRPr lang="en-US" sz="2000" dirty="0">
              <a:solidFill>
                <a:srgbClr val="EDBD1F"/>
              </a:solidFill>
            </a:endParaRPr>
          </a:p>
        </p:txBody>
      </p:sp>
      <p:sp>
        <p:nvSpPr>
          <p:cNvPr id="8" name="Content Placeholder 4"/>
          <p:cNvSpPr>
            <a:spLocks noGrp="1"/>
          </p:cNvSpPr>
          <p:nvPr>
            <p:ph sz="half" idx="13"/>
          </p:nvPr>
        </p:nvSpPr>
        <p:spPr>
          <a:xfrm>
            <a:off x="344488" y="836712"/>
            <a:ext cx="9217024" cy="5472608"/>
          </a:xfrm>
        </p:spPr>
        <p:txBody>
          <a:bodyPr/>
          <a:lstStyle/>
          <a:p>
            <a:pPr lvl="0" algn="just"/>
            <a:r>
              <a:rPr lang="ar-SA" sz="2600" b="1" dirty="0" smtClean="0">
                <a:cs typeface="+mn-cs"/>
              </a:rPr>
              <a:t>2- وَقالَ </a:t>
            </a:r>
            <a:r>
              <a:rPr lang="ar-SA" sz="2600" b="1" dirty="0">
                <a:cs typeface="+mn-cs"/>
              </a:rPr>
              <a:t>تَعَالَى: {إِنَّ الَّذِينَ قَالُوا رَبُّنَا اللَّهُ ثُمَّ اسْتَقَامُوا تَتَنَزَّلُ عَلَيْهِمُ الْمَلائِكَةُ أَلاَّ تَخَافُوا وَلا تَحْزَنُوا وَأَبْشِرُوا بِالْجَنَّةِ الَّتِي كُنْتُمْ تُوعَدُونَ} (فصلت: 30).</a:t>
            </a:r>
            <a:endParaRPr lang="en-US" sz="2600" b="1" dirty="0">
              <a:cs typeface="+mn-cs"/>
            </a:endParaRPr>
          </a:p>
          <a:p>
            <a:pPr algn="just"/>
            <a:r>
              <a:rPr lang="ar-SA" sz="2600" b="1" dirty="0">
                <a:cs typeface="+mn-cs"/>
              </a:rPr>
              <a:t>وجه الدلالة في الآية: أنها تخبرنا أن الإيمان بالله من خلال القول غير كاف, حتى يضم إليه الاستقامة المتمثلة في الدوام والثبات على العمل الصالح. يقول ابن عاشور: "جَمع قولُهُ: {قالُوا رَبُّنَا اللَّهُ ثُمَّ اسْتَقامُوا} أصْلَيِ الكمالِ الإسلامِيِّ ... فالكمالُ علمٌ يقينِيٌّ وعملٌ صالحٌ، فمعرفةُ اللَّه بالإلهيَّةِ هي أساس العلم اليقينيِّ. وأشار قولُهُ: {استقاموا} إلى أساسِ الأعمالِ الصَّالحةِ وهو الاستقامةُ على الحقِّ، أي أن يكُونَ وسطاً غيرَ مائلٍ إلى طرفيِ الإفراطِ والتَّفريطِ". </a:t>
            </a:r>
            <a:endParaRPr lang="en-US" sz="2600" b="1" dirty="0">
              <a:cs typeface="+mn-cs"/>
            </a:endParaRPr>
          </a:p>
          <a:p>
            <a:pPr lvl="0" algn="just"/>
            <a:r>
              <a:rPr lang="ar-SA" sz="2600" b="1" dirty="0" smtClean="0">
                <a:cs typeface="+mn-cs"/>
              </a:rPr>
              <a:t>3- قو</a:t>
            </a:r>
            <a:r>
              <a:rPr lang="ar-EG" sz="2600" b="1" dirty="0">
                <a:cs typeface="+mn-cs"/>
              </a:rPr>
              <a:t>ل</a:t>
            </a:r>
            <a:r>
              <a:rPr lang="ar-SA" sz="2600" b="1" dirty="0">
                <a:cs typeface="+mn-cs"/>
              </a:rPr>
              <a:t>ه تعالى في صفات عباد الرحمن: </a:t>
            </a:r>
            <a:r>
              <a:rPr lang="ar-EG" sz="2600" b="1" dirty="0">
                <a:cs typeface="+mn-cs"/>
              </a:rPr>
              <a:t>{</a:t>
            </a:r>
            <a:r>
              <a:rPr lang="ar-SA" sz="2600" b="1" dirty="0">
                <a:cs typeface="+mn-cs"/>
              </a:rPr>
              <a:t>وَالَّذِينَ إِذَا أَنْفَقُوا لَمْ يُسْرِفُوا وَلَمْ يَقْتُرُوا وَكَانَ بَيْنَ ذَلِكَ قَوَاماً} (الفرقان: 67) أي أن هؤلاء العباد الصالحين يتصفون بالاعتدال حتى في حالة الإنفاق في أوجه البِر, فلا إفراط ولا تفريط. وإذا كان هذا مطلوباً في الإنفاق مع حث الشارع عليه, فلأن يكون مطلوباً في غيره من الأمور المباحة أولى.</a:t>
            </a:r>
            <a:endParaRPr lang="en-US" sz="2600" b="1" dirty="0">
              <a:cs typeface="+mn-cs"/>
            </a:endParaRPr>
          </a:p>
        </p:txBody>
      </p:sp>
    </p:spTree>
    <p:extLst>
      <p:ext uri="{BB962C8B-B14F-4D97-AF65-F5344CB8AC3E}">
        <p14:creationId xmlns:p14="http://schemas.microsoft.com/office/powerpoint/2010/main" val="5383693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pPr rtl="1"/>
            <a:r>
              <a:rPr lang="ar-SA" sz="2000" b="1" dirty="0">
                <a:solidFill>
                  <a:srgbClr val="EDBD1F"/>
                </a:solidFill>
              </a:rPr>
              <a:t>الأخلاق الإسلامية وآداب المهنة                                                        المحاضرة الحادية عشرة</a:t>
            </a:r>
            <a:endParaRPr lang="ar-SA" sz="2000" b="1" dirty="0">
              <a:solidFill>
                <a:srgbClr val="ECA02F"/>
              </a:solidFill>
            </a:endParaRPr>
          </a:p>
        </p:txBody>
      </p:sp>
      <p:sp>
        <p:nvSpPr>
          <p:cNvPr id="3" name="عنصر نائب للمحتوى 2"/>
          <p:cNvSpPr>
            <a:spLocks noGrp="1"/>
          </p:cNvSpPr>
          <p:nvPr>
            <p:ph sz="half" idx="13"/>
          </p:nvPr>
        </p:nvSpPr>
        <p:spPr>
          <a:xfrm>
            <a:off x="344488" y="836712"/>
            <a:ext cx="9217024" cy="5544616"/>
          </a:xfrm>
        </p:spPr>
        <p:txBody>
          <a:bodyPr/>
          <a:lstStyle/>
          <a:p>
            <a:pPr lvl="0" algn="just"/>
            <a:r>
              <a:rPr lang="ar-SA" b="1" dirty="0" smtClean="0">
                <a:cs typeface="+mn-cs"/>
              </a:rPr>
              <a:t>4- </a:t>
            </a:r>
            <a:r>
              <a:rPr lang="ar-EG" b="1" dirty="0" smtClean="0">
                <a:cs typeface="+mn-cs"/>
              </a:rPr>
              <a:t>عن </a:t>
            </a:r>
            <a:r>
              <a:rPr lang="ar-SA" b="1" dirty="0">
                <a:cs typeface="+mn-cs"/>
              </a:rPr>
              <a:t>سُفْيَانَ بْنِ عَبْدِ اللهِ الثَّقَفِيِّ </a:t>
            </a:r>
            <a:r>
              <a:rPr lang="en-US" b="1" dirty="0">
                <a:cs typeface="+mn-cs"/>
                <a:sym typeface="AGA Arabesque"/>
              </a:rPr>
              <a:t></a:t>
            </a:r>
            <a:r>
              <a:rPr lang="ar-SA" b="1" dirty="0">
                <a:cs typeface="+mn-cs"/>
              </a:rPr>
              <a:t> قال: قلت: يَا رَسُولَ اللهِ، قُلْ لِي فِي الإِسْلامِ قَوْلا لا أَسْأَلُ عَنْهُ أَحَداً بَعْدَكَ. قَالَ: </a:t>
            </a:r>
            <a:r>
              <a:rPr lang="ar-EG" b="1" dirty="0">
                <a:cs typeface="+mn-cs"/>
              </a:rPr>
              <a:t>(</a:t>
            </a:r>
            <a:r>
              <a:rPr lang="ar-SA" b="1" dirty="0">
                <a:cs typeface="+mn-cs"/>
              </a:rPr>
              <a:t>قُلْ: آمَنْتُ بِاللَّهِ ثُمَّ اسْتَقِمْ</a:t>
            </a:r>
            <a:r>
              <a:rPr lang="ar-EG" b="1" dirty="0">
                <a:cs typeface="+mn-cs"/>
              </a:rPr>
              <a:t>). </a:t>
            </a:r>
            <a:endParaRPr lang="en-US" b="1" dirty="0">
              <a:cs typeface="+mn-cs"/>
            </a:endParaRPr>
          </a:p>
          <a:p>
            <a:pPr algn="just"/>
            <a:r>
              <a:rPr lang="ar-SA" b="1" dirty="0">
                <a:cs typeface="+mn-cs"/>
              </a:rPr>
              <a:t>وجه الدلالة: أنه سأل الرسول </a:t>
            </a:r>
            <a:r>
              <a:rPr lang="en-US" b="1" dirty="0">
                <a:cs typeface="+mn-cs"/>
                <a:sym typeface="AGA Arabesque"/>
              </a:rPr>
              <a:t></a:t>
            </a:r>
            <a:r>
              <a:rPr lang="ar-SA" b="1" dirty="0">
                <a:cs typeface="+mn-cs"/>
              </a:rPr>
              <a:t> أنْ يُعلمه كلاماً جامعاً لأمر الإسلام كافياً حتّى لا يحتاجَ بعدَه إلى غيره، فأمره بالاستقامة من غير تخصيص بجانب معين من جوانب الحياة, فيكون شاملاً ومستغرقاً لجميعها بما فيها المهنة.</a:t>
            </a:r>
            <a:endParaRPr lang="en-US" b="1" dirty="0">
              <a:cs typeface="+mn-cs"/>
            </a:endParaRPr>
          </a:p>
          <a:p>
            <a:pPr lvl="0" algn="just"/>
            <a:r>
              <a:rPr lang="ar-SA" b="1" u="sng" dirty="0">
                <a:solidFill>
                  <a:srgbClr val="43A79C"/>
                </a:solidFill>
                <a:cs typeface="+mn-cs"/>
              </a:rPr>
              <a:t>صور وتطبيقات للاستقامة المهنية:</a:t>
            </a:r>
            <a:endParaRPr lang="en-US" b="1" u="sng" dirty="0">
              <a:solidFill>
                <a:srgbClr val="43A79C"/>
              </a:solidFill>
              <a:cs typeface="+mn-cs"/>
            </a:endParaRPr>
          </a:p>
          <a:p>
            <a:pPr algn="just"/>
            <a:r>
              <a:rPr lang="ar-SA" b="1" dirty="0">
                <a:cs typeface="+mn-cs"/>
              </a:rPr>
              <a:t>رأينا أن من معاني الاستقامة الوفاء بالعهد وعدم نقضه والثبات والدوام عليه, ومن معانيه الاعتدال والتوسط, ومن معانيه تعهد الأمر والمحافظة عليه بما يصلحه. ويتجلى ذلك في كثير من المجالات التي ذكرها </a:t>
            </a:r>
            <a:r>
              <a:rPr lang="ar-SA" b="1" dirty="0" err="1">
                <a:cs typeface="+mn-cs"/>
              </a:rPr>
              <a:t>فقهاؤنا</a:t>
            </a:r>
            <a:r>
              <a:rPr lang="ar-SA" b="1" dirty="0">
                <a:cs typeface="+mn-cs"/>
              </a:rPr>
              <a:t> كالحُكْمِ والقضاء والمعاملات, وفيما يلي ذكر لبعض هذه المظاهر:</a:t>
            </a:r>
            <a:endParaRPr lang="en-US" b="1" dirty="0">
              <a:cs typeface="+mn-cs"/>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val="2868743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r>
              <a:rPr lang="ar-SA" sz="2000" b="1" dirty="0">
                <a:solidFill>
                  <a:srgbClr val="EDBD1F"/>
                </a:solidFill>
              </a:rPr>
              <a:t>الأخلاق الإسلامية وآداب المهنة                                                        المحاضرة الحادية عشرة</a:t>
            </a:r>
            <a:endParaRPr lang="ar-SA" sz="2000" dirty="0">
              <a:solidFill>
                <a:srgbClr val="ECA02F"/>
              </a:solidFill>
            </a:endParaRPr>
          </a:p>
        </p:txBody>
      </p:sp>
      <p:sp>
        <p:nvSpPr>
          <p:cNvPr id="3" name="عنصر نائب للمحتوى 2"/>
          <p:cNvSpPr>
            <a:spLocks noGrp="1"/>
          </p:cNvSpPr>
          <p:nvPr>
            <p:ph sz="half" idx="13"/>
          </p:nvPr>
        </p:nvSpPr>
        <p:spPr>
          <a:xfrm>
            <a:off x="344488" y="836712"/>
            <a:ext cx="9217024" cy="5289453"/>
          </a:xfrm>
        </p:spPr>
        <p:txBody>
          <a:bodyPr/>
          <a:lstStyle/>
          <a:p>
            <a:pPr lvl="0" algn="just"/>
            <a:r>
              <a:rPr lang="ar-SA" b="1" dirty="0" smtClean="0">
                <a:cs typeface="+mn-cs"/>
              </a:rPr>
              <a:t>1- الوفاء </a:t>
            </a:r>
            <a:r>
              <a:rPr lang="ar-SA" b="1" dirty="0">
                <a:cs typeface="+mn-cs"/>
              </a:rPr>
              <a:t>بالمعاهدات والاتفاقيات التي يعقدها الحاكم المسلم مع غيره  من الحكام في مختلف المجالات, فإنه يجب عليه الوفاء بها. ومثال ذلك ما وقعه النبي </a:t>
            </a:r>
            <a:r>
              <a:rPr lang="en-US" b="1" dirty="0">
                <a:cs typeface="+mn-cs"/>
                <a:sym typeface="AGA Arabesque"/>
              </a:rPr>
              <a:t></a:t>
            </a:r>
            <a:r>
              <a:rPr lang="ar-SA" b="1" dirty="0">
                <a:cs typeface="+mn-cs"/>
              </a:rPr>
              <a:t> مع قريش (صلح الحديبية), وكذا مع يهود بني قريظة وبني النضير, والتزم بها النبي </a:t>
            </a:r>
            <a:r>
              <a:rPr lang="en-US" b="1" dirty="0">
                <a:cs typeface="+mn-cs"/>
                <a:sym typeface="AGA Arabesque"/>
              </a:rPr>
              <a:t></a:t>
            </a:r>
            <a:r>
              <a:rPr lang="ar-SA" b="1" dirty="0">
                <a:cs typeface="+mn-cs"/>
              </a:rPr>
              <a:t> بأمر الله حتى صدر منهم النقض والغدر. لقوله تعالى: {يَا أَيُّهَا الَّذِينَ آمَنُوا أَوْفُوا بِالْعُقُودِ} (المائدة: 1)، وقوله عزَّ من قائلٍ: {فَأَتِمُّوا إِلَيْهِمْ عَهْدَهُمْ إِلَى مُدَّتِهِمْ} (التوبة: 4), ولو مات الحاكم الذ عقد المعاهدة أو عُزِل لم يَجزْ لمن يأتي بعده نقض ما عقده وإن رأى فساده؛ لأنَّ الأوَّل عقدها باجتهاده, فلم يَجُزْ نقضُهُ باجتهاد غيره. </a:t>
            </a:r>
            <a:endParaRPr lang="en-US" b="1" dirty="0">
              <a:cs typeface="+mn-cs"/>
            </a:endParaRPr>
          </a:p>
          <a:p>
            <a:pPr lvl="0" algn="just"/>
            <a:r>
              <a:rPr lang="ar-SA" b="1" dirty="0" smtClean="0">
                <a:cs typeface="+mn-cs"/>
              </a:rPr>
              <a:t>2- الوفاء </a:t>
            </a:r>
            <a:r>
              <a:rPr lang="ar-SA" b="1" dirty="0">
                <a:cs typeface="+mn-cs"/>
              </a:rPr>
              <a:t>بالعقود والشروط التي تكون في عقود الزواج أو التجارات أو عقود العمل أو غيرها من العقود, فإن واجب الطرفين شرعاً الوفاء بما كان بينهم من شروط لقوله </a:t>
            </a:r>
            <a:r>
              <a:rPr lang="en-US" b="1" dirty="0">
                <a:cs typeface="+mn-cs"/>
                <a:sym typeface="AGA Arabesque"/>
              </a:rPr>
              <a:t></a:t>
            </a:r>
            <a:r>
              <a:rPr lang="ar-SA" b="1" dirty="0">
                <a:cs typeface="+mn-cs"/>
              </a:rPr>
              <a:t> (المسلمون على شروطهم). فالحديث عام في إيجاب الوفاءِ بِجميع ما يَشترطُهُ الإنسانُ على نفسه، ما لم تَقُمْ دلالةٌ </a:t>
            </a:r>
            <a:r>
              <a:rPr lang="ar-SA" b="1" dirty="0" smtClean="0">
                <a:cs typeface="+mn-cs"/>
              </a:rPr>
              <a:t>تُخَصِّصُهُ</a:t>
            </a:r>
            <a:endParaRPr lang="en-US" b="1" dirty="0">
              <a:cs typeface="+mn-cs"/>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val="4049562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r>
              <a:rPr lang="ar-SA" sz="2000" b="1" dirty="0">
                <a:solidFill>
                  <a:srgbClr val="EDBD1F"/>
                </a:solidFill>
              </a:rPr>
              <a:t>الأخلاق الإسلامية وآداب المهنة                                                        المحاضرة الحادية عشرة</a:t>
            </a:r>
            <a:endParaRPr lang="ar-SA" sz="2000" dirty="0">
              <a:solidFill>
                <a:srgbClr val="ECA02F"/>
              </a:solidFill>
            </a:endParaRPr>
          </a:p>
        </p:txBody>
      </p:sp>
      <p:sp>
        <p:nvSpPr>
          <p:cNvPr id="3" name="عنصر نائب للمحتوى 2"/>
          <p:cNvSpPr>
            <a:spLocks noGrp="1"/>
          </p:cNvSpPr>
          <p:nvPr>
            <p:ph sz="half" idx="13"/>
          </p:nvPr>
        </p:nvSpPr>
        <p:spPr>
          <a:xfrm>
            <a:off x="344488" y="836712"/>
            <a:ext cx="9217024" cy="5544616"/>
          </a:xfrm>
        </p:spPr>
        <p:txBody>
          <a:bodyPr/>
          <a:lstStyle/>
          <a:p>
            <a:pPr lvl="0" algn="just"/>
            <a:r>
              <a:rPr lang="ar-SA" b="1" dirty="0" smtClean="0">
                <a:cs typeface="+mn-cs"/>
              </a:rPr>
              <a:t>يقول </a:t>
            </a:r>
            <a:r>
              <a:rPr lang="ar-SA" b="1" dirty="0">
                <a:cs typeface="+mn-cs"/>
              </a:rPr>
              <a:t>ابن القيم رحمه الله: "الشَّرطُ الجائزُ بمَنزلة العقد، بل هو عقدٌ وعهدٌ، وقد قال اللَّهُ تعالى: {يَا أَيُّهَا الَّذِينَ آمَنُوا أَوْفُوا بِالْعُقُودِ} [المائدة: 1] وَقَالَ: {وَالْمُوفُونَ بِعَهْدِهِمْ إِذَا عَاهَدُوا} الشُّروطُ في حَقِّ المكلَّفين كالنَّذر في حقوق رب العالمين، فكلُّ طاعةٍ جاز فعلها قبل النَّذر لزمت بالنَّذر، وكذلك كلُّ شرطٍ قد جاز بذلُهُ بدون الاشتراطِ لزِمَ بالشَّرطِ، فمقاطعُ الحقوقِ عند الشُّروط".</a:t>
            </a:r>
            <a:endParaRPr lang="en-US" b="1" dirty="0">
              <a:cs typeface="+mn-cs"/>
            </a:endParaRPr>
          </a:p>
          <a:p>
            <a:pPr algn="just"/>
            <a:r>
              <a:rPr lang="ar-SA" b="1" dirty="0">
                <a:cs typeface="+mn-cs"/>
              </a:rPr>
              <a:t>وعليه فإن القاضي والطبيب والمهندس والمحاسب وغيرهم كلٌ في مهنته مطالب بأن يُلِمَّ بالقوانين والأنظمة النافذة ويطبقها دون أي تجاوزٍ أو مخالفةٍ أو إهمالٍ, وأن يلتزم بمتطلبات المهنة فيحرص على الدوام, ولا يتغيب أو يتأخر عن عمله إلا في حالات الضرورة, لما في ذلك من إضرار بمصالح المهنة, ومنافاةٍ للوفاء بالعقود, وقد قال تعالى: </a:t>
            </a:r>
            <a:r>
              <a:rPr lang="ar-EG" b="1" dirty="0">
                <a:cs typeface="+mn-cs"/>
              </a:rPr>
              <a:t>{</a:t>
            </a:r>
            <a:r>
              <a:rPr lang="ar-SA" b="1" dirty="0">
                <a:cs typeface="+mn-cs"/>
              </a:rPr>
              <a:t>يَا أَيُّهَا الَّذِينَ آَمَنُوا أَوْفُوا بِالعُقُودِ</a:t>
            </a:r>
            <a:r>
              <a:rPr lang="ar-EG" b="1" dirty="0">
                <a:cs typeface="+mn-cs"/>
              </a:rPr>
              <a:t>}</a:t>
            </a:r>
            <a:r>
              <a:rPr lang="ar-SA" b="1" dirty="0">
                <a:cs typeface="+mn-cs"/>
              </a:rPr>
              <a:t>(المائدة:1). </a:t>
            </a:r>
            <a:endParaRPr lang="en-US" b="1" dirty="0">
              <a:cs typeface="+mn-cs"/>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4068850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r>
              <a:rPr lang="ar-SA" sz="2000" b="1" dirty="0">
                <a:solidFill>
                  <a:srgbClr val="EDBD1F"/>
                </a:solidFill>
              </a:rPr>
              <a:t>الأخلاق الإسلامية وآداب المهنة                                                        المحاضرة الحادية عشرة</a:t>
            </a:r>
            <a:endParaRPr lang="en-US" sz="2000" b="1" dirty="0">
              <a:solidFill>
                <a:srgbClr val="EDBD1F"/>
              </a:solidFill>
            </a:endParaRPr>
          </a:p>
        </p:txBody>
      </p:sp>
      <p:sp>
        <p:nvSpPr>
          <p:cNvPr id="3" name="عنصر نائب للمحتوى 2"/>
          <p:cNvSpPr>
            <a:spLocks noGrp="1"/>
          </p:cNvSpPr>
          <p:nvPr>
            <p:ph sz="half" idx="13"/>
          </p:nvPr>
        </p:nvSpPr>
        <p:spPr>
          <a:xfrm>
            <a:off x="200472" y="836712"/>
            <a:ext cx="9433048" cy="5904656"/>
          </a:xfrm>
        </p:spPr>
        <p:txBody>
          <a:bodyPr/>
          <a:lstStyle/>
          <a:p>
            <a:pPr lvl="0" algn="just"/>
            <a:r>
              <a:rPr lang="ar-SA" sz="2600" b="1" dirty="0" smtClean="0">
                <a:cs typeface="+mn-cs"/>
              </a:rPr>
              <a:t>3- لزوم </a:t>
            </a:r>
            <a:r>
              <a:rPr lang="ar-SA" sz="2600" b="1" dirty="0">
                <a:cs typeface="+mn-cs"/>
              </a:rPr>
              <a:t>التوسط والاعتدال في أداء الطاعات والأعمال, فإن خير الأمور الوسط, وقد رأينا كيف أن الله أثنى على عباده المؤمنين الذين يَلْزَمونَ التوسطَ والاعتدالَ في الإنفاق في سبيل الله. </a:t>
            </a:r>
            <a:endParaRPr lang="en-US" sz="2600" b="1" dirty="0">
              <a:cs typeface="+mn-cs"/>
            </a:endParaRPr>
          </a:p>
          <a:p>
            <a:pPr algn="just"/>
            <a:r>
              <a:rPr lang="ar-SA" sz="2600" b="1" dirty="0">
                <a:cs typeface="+mn-cs"/>
              </a:rPr>
              <a:t>وكذلك أوجب الله النفقة للزوجة على زوجها, وللولد على والده بالمعروف, وهو التوسط والاعتدال, فقال تعالى: {وَعَلَى الْمَوْلُودِ لَهُ رِزْقُهُنَّ وَكِسْوَتُهُنَّ بِالْمَعْرُوفِ} (البقرة: 233), وقال </a:t>
            </a:r>
            <a:r>
              <a:rPr lang="en-US" sz="2600" b="1" dirty="0">
                <a:cs typeface="+mn-cs"/>
                <a:sym typeface="AGA Arabesque"/>
              </a:rPr>
              <a:t></a:t>
            </a:r>
            <a:r>
              <a:rPr lang="ar-SA" sz="2600" b="1" dirty="0">
                <a:cs typeface="+mn-cs"/>
              </a:rPr>
              <a:t> لهند زوجة أبي سفيان حين اشتكت من شُح زوجها رضي الله عنهما: (خذي ما يكفيك وولدك بالمعروف). قال القرطبي: "أَيْ بِالْمُتَعَارَفِ فِي عُرْفِ الشَّرْعِ مِنْ غَيْرِ تَفْرِيطٍ وَلَا إِفْرَاطٍ".</a:t>
            </a:r>
            <a:endParaRPr lang="en-US" sz="2600" b="1" dirty="0">
              <a:cs typeface="+mn-cs"/>
            </a:endParaRPr>
          </a:p>
          <a:p>
            <a:pPr algn="just"/>
            <a:r>
              <a:rPr lang="ar-SA" sz="2600" b="1" dirty="0">
                <a:cs typeface="+mn-cs"/>
              </a:rPr>
              <a:t>وكذا الحاكم والوالي والوصي على اليتيم, والشريك المضارب بالمال يتاجر به, يأخذون نفقتهم من المال الذي بين أيديهم بالمعروف, فعن عائشة رضي اللَّه عنها، قالت: لما استُخلِفَ أبو بكرٍ الصِّديقُ </a:t>
            </a:r>
            <a:r>
              <a:rPr lang="en-US" sz="2600" b="1" dirty="0">
                <a:cs typeface="+mn-cs"/>
                <a:sym typeface="AGA Arabesque"/>
              </a:rPr>
              <a:t></a:t>
            </a:r>
            <a:r>
              <a:rPr lang="ar-SA" sz="2600" b="1" dirty="0">
                <a:cs typeface="+mn-cs"/>
              </a:rPr>
              <a:t>، قال: (لقد عَلِمَ قَوْمِي أَنَّ حِرْفَتِي لَمْ تَكُنْ تَعْجِزُ عَنْ مَئُونَةِ أَهْلِي، وَشُغِلْتُ بِأَمْرِ المُسْلِمِينَ، فَسَيَأْكُلُ آلُ أَبِي بَكْرٍ مِنْ هَذَا المَالِ، وَيَحْتَرِفُ لِلْمُسْلِمِينَ فِيهِ). </a:t>
            </a:r>
            <a:endParaRPr lang="en-US" sz="2600" b="1" dirty="0">
              <a:cs typeface="+mn-cs"/>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431942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88640"/>
            <a:ext cx="8915400" cy="648072"/>
          </a:xfrm>
        </p:spPr>
        <p:txBody>
          <a:bodyPr/>
          <a:lstStyle/>
          <a:p>
            <a:r>
              <a:rPr lang="ar-SA" sz="2000" b="1" dirty="0">
                <a:solidFill>
                  <a:srgbClr val="EDBD1F"/>
                </a:solidFill>
              </a:rPr>
              <a:t>الأخلاق الإسلامية وآداب المهنة                                                        المحاضرة الحادية عشرة</a:t>
            </a:r>
            <a:endParaRPr lang="en-US" sz="2000" b="1" dirty="0">
              <a:solidFill>
                <a:srgbClr val="EDBD1F"/>
              </a:solidFill>
            </a:endParaRPr>
          </a:p>
        </p:txBody>
      </p:sp>
      <p:sp>
        <p:nvSpPr>
          <p:cNvPr id="3" name="عنصر نائب للمحتوى 2"/>
          <p:cNvSpPr>
            <a:spLocks noGrp="1"/>
          </p:cNvSpPr>
          <p:nvPr>
            <p:ph sz="half" idx="13"/>
          </p:nvPr>
        </p:nvSpPr>
        <p:spPr>
          <a:xfrm>
            <a:off x="272480" y="836712"/>
            <a:ext cx="9289032" cy="5472608"/>
          </a:xfrm>
        </p:spPr>
        <p:txBody>
          <a:bodyPr/>
          <a:lstStyle/>
          <a:p>
            <a:pPr algn="just"/>
            <a:r>
              <a:rPr lang="ar-SA" b="1" dirty="0"/>
              <a:t>قال </a:t>
            </a:r>
            <a:r>
              <a:rPr lang="ar-SA" b="1" dirty="0" err="1"/>
              <a:t>البغوي</a:t>
            </a:r>
            <a:r>
              <a:rPr lang="ar-SA" b="1" dirty="0"/>
              <a:t>: "يجوزُ للوالي أن يأخذَ من بيت المال قدْرَ كِفَايَتِهِ من النَّفَقَةِ، والكِسْوَةِ لنفسه، ولمن يَلزَمُهُ نَفَقَتُهُ..".</a:t>
            </a:r>
            <a:r>
              <a:rPr lang="ar-SA" b="1" baseline="30000" dirty="0"/>
              <a:t> </a:t>
            </a:r>
            <a:r>
              <a:rPr lang="ar-SA" b="1" dirty="0"/>
              <a:t>وقالت عائشةُ رضي اللَّه عنها "يأكُل الوصيّ بقدر عمالته لقوله تعالى: {وَمن كَانَ فَقِيراً فَليَأْكُل بِالْمَعْرُوفِ} قالت: أنزَلَ اللَّهُ ذلك فِي والي مَالِ اليتِيمِ يقومُ عليه بما يُصلِحُهُ إن كانَ مُحْتَاجاً أن يأكل منه". وقال عمرُ </a:t>
            </a:r>
            <a:r>
              <a:rPr lang="en-US" b="1" dirty="0">
                <a:sym typeface="AGA Arabesque"/>
              </a:rPr>
              <a:t></a:t>
            </a:r>
            <a:r>
              <a:rPr lang="ar-SA" b="1" dirty="0"/>
              <a:t> "إني أنزلت نفسي من مال اللَّه بمنزلة قَيِّم اليتيم إن استغنيتُ عنه تركتُ وإن افتقرتُ إليه أكلتُ بالمعروف".    </a:t>
            </a:r>
            <a:endParaRPr lang="en-US" b="1" dirty="0"/>
          </a:p>
          <a:p>
            <a:pPr algn="just"/>
            <a:r>
              <a:rPr lang="ar-SA" b="1" dirty="0"/>
              <a:t>وفي هذا القدر كفاية لبيان ضرورة التحلي بخُلُق الاستقامة عموماً وفي المهنة على وجه الخصوص لما لها من أثر عظيم على استقرار أحوال الناس وصلاح معايشهم.</a:t>
            </a:r>
            <a:endParaRPr lang="en-US" b="1"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828133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7" name="Text Box 4"/>
          <p:cNvSpPr txBox="1">
            <a:spLocks noChangeArrowheads="1"/>
          </p:cNvSpPr>
          <p:nvPr/>
        </p:nvSpPr>
        <p:spPr bwMode="auto">
          <a:xfrm>
            <a:off x="4875213" y="1140371"/>
            <a:ext cx="4679950"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3000" b="1" dirty="0">
                <a:solidFill>
                  <a:srgbClr val="FF0000"/>
                </a:solidFill>
                <a:cs typeface="Traditional Arabic" panose="02020603050405020304" pitchFamily="18" charset="-78"/>
              </a:rPr>
              <a:t>اختر الإجابة الصحيحة لكلٍ مما يأتي :</a:t>
            </a:r>
            <a:endParaRPr lang="en-US" altLang="en-US" sz="3000" b="1" dirty="0">
              <a:solidFill>
                <a:srgbClr val="FF0000"/>
              </a:solidFill>
              <a:cs typeface="Traditional Arabic" panose="02020603050405020304" pitchFamily="18" charset="-78"/>
            </a:endParaRPr>
          </a:p>
        </p:txBody>
      </p:sp>
      <p:sp>
        <p:nvSpPr>
          <p:cNvPr id="8" name="Text Box 5"/>
          <p:cNvSpPr txBox="1">
            <a:spLocks noChangeArrowheads="1"/>
          </p:cNvSpPr>
          <p:nvPr/>
        </p:nvSpPr>
        <p:spPr bwMode="auto">
          <a:xfrm>
            <a:off x="200472" y="1819821"/>
            <a:ext cx="943406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r>
              <a:rPr lang="ar-SA" altLang="en-US" sz="2000" b="1" dirty="0">
                <a:cs typeface="Traditional Arabic" panose="02020603050405020304" pitchFamily="18" charset="-78"/>
              </a:rPr>
              <a:t>(1) </a:t>
            </a:r>
            <a:r>
              <a:rPr lang="ar-SA" sz="2000" b="1" dirty="0" smtClean="0">
                <a:cs typeface="+mj-cs"/>
              </a:rPr>
              <a:t>: </a:t>
            </a:r>
            <a:r>
              <a:rPr lang="ar-SA" sz="2400" b="1" dirty="0"/>
              <a:t>لزوم التوسط والاعتدال في أداء الطاعات والأعمال </a:t>
            </a:r>
            <a:r>
              <a:rPr lang="ar-SA" sz="2400" b="1" dirty="0" smtClean="0"/>
              <a:t>يندرج في خلق</a:t>
            </a:r>
            <a:r>
              <a:rPr lang="ar-SA" sz="2000" b="1" dirty="0" smtClean="0"/>
              <a:t>:</a:t>
            </a:r>
            <a:endParaRPr lang="en-US" sz="2000" b="1" dirty="0"/>
          </a:p>
        </p:txBody>
      </p:sp>
      <p:sp>
        <p:nvSpPr>
          <p:cNvPr id="9" name="Oval 7"/>
          <p:cNvSpPr>
            <a:spLocks noChangeArrowheads="1"/>
          </p:cNvSpPr>
          <p:nvPr/>
        </p:nvSpPr>
        <p:spPr bwMode="auto">
          <a:xfrm flipH="1">
            <a:off x="8151813" y="2799308"/>
            <a:ext cx="233361" cy="2159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Text Box 9"/>
          <p:cNvSpPr txBox="1">
            <a:spLocks noChangeArrowheads="1"/>
          </p:cNvSpPr>
          <p:nvPr/>
        </p:nvSpPr>
        <p:spPr bwMode="auto">
          <a:xfrm>
            <a:off x="8385175" y="2673896"/>
            <a:ext cx="625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altLang="en-US" sz="2000">
                <a:cs typeface="Traditional Arabic" panose="02020603050405020304" pitchFamily="18" charset="-78"/>
              </a:rPr>
              <a:t>(أ)</a:t>
            </a:r>
            <a:endParaRPr lang="en-US" altLang="en-US" sz="2000">
              <a:cs typeface="Traditional Arabic" panose="02020603050405020304" pitchFamily="18" charset="-78"/>
            </a:endParaRPr>
          </a:p>
        </p:txBody>
      </p:sp>
      <p:sp>
        <p:nvSpPr>
          <p:cNvPr id="12" name="Oval 11"/>
          <p:cNvSpPr>
            <a:spLocks noChangeArrowheads="1"/>
          </p:cNvSpPr>
          <p:nvPr/>
        </p:nvSpPr>
        <p:spPr bwMode="auto">
          <a:xfrm>
            <a:off x="3548063" y="2816771"/>
            <a:ext cx="233362" cy="2159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 name="Text Box 13"/>
          <p:cNvSpPr txBox="1">
            <a:spLocks noChangeArrowheads="1"/>
          </p:cNvSpPr>
          <p:nvPr/>
        </p:nvSpPr>
        <p:spPr bwMode="auto">
          <a:xfrm>
            <a:off x="3872880" y="2708821"/>
            <a:ext cx="53402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ar-SA" altLang="en-US" sz="2000">
                <a:cs typeface="Traditional Arabic" panose="02020603050405020304" pitchFamily="18" charset="-78"/>
              </a:rPr>
              <a:t>(ب)</a:t>
            </a:r>
            <a:endParaRPr lang="en-US" altLang="en-US" sz="2000">
              <a:cs typeface="Traditional Arabic" panose="02020603050405020304" pitchFamily="18" charset="-78"/>
            </a:endParaRPr>
          </a:p>
        </p:txBody>
      </p:sp>
      <p:sp>
        <p:nvSpPr>
          <p:cNvPr id="15" name="Oval 14"/>
          <p:cNvSpPr>
            <a:spLocks noChangeArrowheads="1"/>
          </p:cNvSpPr>
          <p:nvPr/>
        </p:nvSpPr>
        <p:spPr bwMode="auto">
          <a:xfrm>
            <a:off x="8151813" y="3250158"/>
            <a:ext cx="233362" cy="2159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 name="Text Box 16"/>
          <p:cNvSpPr txBox="1">
            <a:spLocks noChangeArrowheads="1"/>
          </p:cNvSpPr>
          <p:nvPr/>
        </p:nvSpPr>
        <p:spPr bwMode="auto">
          <a:xfrm>
            <a:off x="8385175" y="3142208"/>
            <a:ext cx="625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altLang="en-US" sz="2000" dirty="0">
                <a:cs typeface="Traditional Arabic" panose="02020603050405020304" pitchFamily="18" charset="-78"/>
              </a:rPr>
              <a:t>(ج)</a:t>
            </a:r>
            <a:endParaRPr lang="en-US" altLang="en-US" sz="2000" dirty="0">
              <a:cs typeface="Traditional Arabic" panose="02020603050405020304" pitchFamily="18" charset="-78"/>
            </a:endParaRPr>
          </a:p>
        </p:txBody>
      </p:sp>
      <p:sp>
        <p:nvSpPr>
          <p:cNvPr id="18" name="Oval 17"/>
          <p:cNvSpPr>
            <a:spLocks noChangeArrowheads="1"/>
          </p:cNvSpPr>
          <p:nvPr/>
        </p:nvSpPr>
        <p:spPr bwMode="auto">
          <a:xfrm>
            <a:off x="3549650" y="3250158"/>
            <a:ext cx="233363" cy="2159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 name="Text Box 18"/>
          <p:cNvSpPr txBox="1">
            <a:spLocks noChangeArrowheads="1"/>
          </p:cNvSpPr>
          <p:nvPr/>
        </p:nvSpPr>
        <p:spPr bwMode="auto">
          <a:xfrm>
            <a:off x="1285875" y="3178721"/>
            <a:ext cx="21066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2000" b="1" dirty="0" smtClean="0">
                <a:latin typeface="Times New Roman" pitchFamily="18" charset="0"/>
                <a:cs typeface="Times New Roman" pitchFamily="18" charset="0"/>
              </a:rPr>
              <a:t>التعاون المهني</a:t>
            </a:r>
            <a:endParaRPr lang="en-US" altLang="en-US" sz="2000" b="1" dirty="0">
              <a:latin typeface="Times New Roman" pitchFamily="18" charset="0"/>
              <a:cs typeface="Times New Roman" pitchFamily="18" charset="0"/>
            </a:endParaRPr>
          </a:p>
        </p:txBody>
      </p:sp>
      <p:sp>
        <p:nvSpPr>
          <p:cNvPr id="20" name="Text Box 19"/>
          <p:cNvSpPr txBox="1">
            <a:spLocks noChangeArrowheads="1"/>
          </p:cNvSpPr>
          <p:nvPr/>
        </p:nvSpPr>
        <p:spPr bwMode="auto">
          <a:xfrm>
            <a:off x="3783013" y="3142208"/>
            <a:ext cx="625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altLang="en-US" sz="2000">
                <a:cs typeface="Traditional Arabic" panose="02020603050405020304" pitchFamily="18" charset="-78"/>
              </a:rPr>
              <a:t>(د)</a:t>
            </a:r>
            <a:endParaRPr lang="en-US" altLang="en-US" sz="2000">
              <a:cs typeface="Traditional Arabic" panose="02020603050405020304" pitchFamily="18" charset="-78"/>
            </a:endParaRPr>
          </a:p>
        </p:txBody>
      </p:sp>
      <p:sp>
        <p:nvSpPr>
          <p:cNvPr id="21" name="Line 20"/>
          <p:cNvSpPr>
            <a:spLocks noChangeShapeType="1"/>
          </p:cNvSpPr>
          <p:nvPr/>
        </p:nvSpPr>
        <p:spPr bwMode="auto">
          <a:xfrm>
            <a:off x="0" y="3789908"/>
            <a:ext cx="9906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 name="Text Box 21"/>
          <p:cNvSpPr txBox="1">
            <a:spLocks noChangeArrowheads="1"/>
          </p:cNvSpPr>
          <p:nvPr/>
        </p:nvSpPr>
        <p:spPr bwMode="auto">
          <a:xfrm>
            <a:off x="661988" y="3934371"/>
            <a:ext cx="897255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2000" b="1" dirty="0">
                <a:cs typeface="Traditional Arabic" panose="02020603050405020304" pitchFamily="18" charset="-78"/>
              </a:rPr>
              <a:t>(2) </a:t>
            </a:r>
            <a:r>
              <a:rPr lang="ar-SA" sz="2000" b="1" dirty="0"/>
              <a:t>: الوفاء بالمعاهدات والاتفاقيات التي يعقدها الحاكم المسلم مع غيره </a:t>
            </a:r>
            <a:r>
              <a:rPr lang="ar-SA" sz="2000" b="1" dirty="0" smtClean="0"/>
              <a:t>يندرج في </a:t>
            </a:r>
            <a:r>
              <a:rPr lang="ar-SA" sz="2000" b="1" dirty="0"/>
              <a:t>خلق</a:t>
            </a:r>
            <a:r>
              <a:rPr lang="ar-SA" sz="2000" b="1" dirty="0" smtClean="0"/>
              <a:t> </a:t>
            </a:r>
            <a:r>
              <a:rPr lang="ar-SA" sz="2000" b="1" dirty="0"/>
              <a:t>:</a:t>
            </a:r>
            <a:endParaRPr lang="en-US" altLang="en-US" sz="2000" b="1" dirty="0">
              <a:cs typeface="Traditional Arabic" panose="02020603050405020304" pitchFamily="18" charset="-78"/>
            </a:endParaRPr>
          </a:p>
        </p:txBody>
      </p:sp>
      <p:sp>
        <p:nvSpPr>
          <p:cNvPr id="23" name="Oval 22"/>
          <p:cNvSpPr>
            <a:spLocks noChangeArrowheads="1"/>
          </p:cNvSpPr>
          <p:nvPr/>
        </p:nvSpPr>
        <p:spPr bwMode="auto">
          <a:xfrm>
            <a:off x="8151813" y="4507458"/>
            <a:ext cx="233362" cy="2159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 name="Oval 23"/>
          <p:cNvSpPr>
            <a:spLocks noChangeArrowheads="1"/>
          </p:cNvSpPr>
          <p:nvPr/>
        </p:nvSpPr>
        <p:spPr bwMode="auto">
          <a:xfrm>
            <a:off x="4069095" y="4524920"/>
            <a:ext cx="233363" cy="2159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 name="Text Box 25"/>
          <p:cNvSpPr txBox="1">
            <a:spLocks noChangeArrowheads="1"/>
          </p:cNvSpPr>
          <p:nvPr/>
        </p:nvSpPr>
        <p:spPr bwMode="auto">
          <a:xfrm>
            <a:off x="8385175" y="4399508"/>
            <a:ext cx="625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altLang="en-US" sz="2000">
                <a:cs typeface="Traditional Arabic" panose="02020603050405020304" pitchFamily="18" charset="-78"/>
              </a:rPr>
              <a:t>(أ)</a:t>
            </a:r>
            <a:endParaRPr lang="en-US" altLang="en-US" sz="2000">
              <a:cs typeface="Traditional Arabic" panose="02020603050405020304" pitchFamily="18" charset="-78"/>
            </a:endParaRPr>
          </a:p>
        </p:txBody>
      </p:sp>
      <p:sp>
        <p:nvSpPr>
          <p:cNvPr id="27" name="Oval 26"/>
          <p:cNvSpPr>
            <a:spLocks noChangeArrowheads="1"/>
          </p:cNvSpPr>
          <p:nvPr/>
        </p:nvSpPr>
        <p:spPr bwMode="auto">
          <a:xfrm>
            <a:off x="4122293" y="4967031"/>
            <a:ext cx="180165" cy="198454"/>
          </a:xfrm>
          <a:prstGeom prst="ellipse">
            <a:avLst/>
          </a:prstGeom>
          <a:ln>
            <a:headEnd/>
            <a:tailEnd/>
          </a:ln>
          <a:extLst/>
        </p:spPr>
        <p:style>
          <a:lnRef idx="2">
            <a:schemeClr val="dk1"/>
          </a:lnRef>
          <a:fillRef idx="1">
            <a:schemeClr val="lt1"/>
          </a:fillRef>
          <a:effectRef idx="0">
            <a:schemeClr val="dk1"/>
          </a:effectRef>
          <a:fontRef idx="minor">
            <a:schemeClr val="dk1"/>
          </a:fontRef>
        </p:style>
        <p:txBody>
          <a:bodyPr wrap="none" anchor="ctr"/>
          <a:lstStyle/>
          <a:p>
            <a:endParaRPr lang="en-US">
              <a:solidFill>
                <a:schemeClr val="bg1"/>
              </a:solidFill>
            </a:endParaRPr>
          </a:p>
        </p:txBody>
      </p:sp>
      <p:sp>
        <p:nvSpPr>
          <p:cNvPr id="29" name="Text Box 28"/>
          <p:cNvSpPr txBox="1">
            <a:spLocks noChangeArrowheads="1"/>
          </p:cNvSpPr>
          <p:nvPr/>
        </p:nvSpPr>
        <p:spPr bwMode="auto">
          <a:xfrm>
            <a:off x="4520952" y="4434433"/>
            <a:ext cx="550316"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ar-SA" altLang="en-US" sz="2000" dirty="0">
                <a:cs typeface="Traditional Arabic" panose="02020603050405020304" pitchFamily="18" charset="-78"/>
              </a:rPr>
              <a:t>(ب)</a:t>
            </a:r>
            <a:endParaRPr lang="en-US" altLang="en-US" sz="2000" dirty="0">
              <a:cs typeface="Traditional Arabic" panose="02020603050405020304" pitchFamily="18" charset="-78"/>
            </a:endParaRPr>
          </a:p>
        </p:txBody>
      </p:sp>
      <p:sp>
        <p:nvSpPr>
          <p:cNvPr id="30" name="Oval 29"/>
          <p:cNvSpPr>
            <a:spLocks noChangeArrowheads="1"/>
          </p:cNvSpPr>
          <p:nvPr/>
        </p:nvSpPr>
        <p:spPr bwMode="auto">
          <a:xfrm>
            <a:off x="8151813" y="4975771"/>
            <a:ext cx="233362" cy="2159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 name="Text Box 31"/>
          <p:cNvSpPr txBox="1">
            <a:spLocks noChangeArrowheads="1"/>
          </p:cNvSpPr>
          <p:nvPr/>
        </p:nvSpPr>
        <p:spPr bwMode="auto">
          <a:xfrm>
            <a:off x="8385175" y="4867821"/>
            <a:ext cx="625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altLang="en-US" sz="2000" dirty="0">
                <a:cs typeface="Traditional Arabic" panose="02020603050405020304" pitchFamily="18" charset="-78"/>
              </a:rPr>
              <a:t>(ج)</a:t>
            </a:r>
            <a:endParaRPr lang="en-US" altLang="en-US" sz="2000" dirty="0">
              <a:cs typeface="Traditional Arabic" panose="02020603050405020304" pitchFamily="18" charset="-78"/>
            </a:endParaRPr>
          </a:p>
        </p:txBody>
      </p:sp>
      <p:sp>
        <p:nvSpPr>
          <p:cNvPr id="33" name="Text Box 33"/>
          <p:cNvSpPr txBox="1">
            <a:spLocks noChangeArrowheads="1"/>
          </p:cNvSpPr>
          <p:nvPr/>
        </p:nvSpPr>
        <p:spPr bwMode="auto">
          <a:xfrm>
            <a:off x="4520952" y="4867821"/>
            <a:ext cx="550316"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ar-SA" altLang="en-US" sz="2000" dirty="0">
                <a:cs typeface="Traditional Arabic" panose="02020603050405020304" pitchFamily="18" charset="-78"/>
              </a:rPr>
              <a:t>(د)</a:t>
            </a:r>
            <a:endParaRPr lang="en-US" altLang="en-US" sz="2000" dirty="0">
              <a:cs typeface="Traditional Arabic" panose="02020603050405020304" pitchFamily="18" charset="-78"/>
            </a:endParaRPr>
          </a:p>
        </p:txBody>
      </p:sp>
      <p:sp>
        <p:nvSpPr>
          <p:cNvPr id="34" name="Text Box 34"/>
          <p:cNvSpPr txBox="1">
            <a:spLocks noChangeArrowheads="1"/>
          </p:cNvSpPr>
          <p:nvPr/>
        </p:nvSpPr>
        <p:spPr bwMode="auto">
          <a:xfrm>
            <a:off x="1352599" y="4904333"/>
            <a:ext cx="243041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2000" b="1" dirty="0"/>
              <a:t>الطهارة </a:t>
            </a:r>
            <a:r>
              <a:rPr lang="ar-SA" sz="2000" b="1" dirty="0" smtClean="0"/>
              <a:t>المهنية.</a:t>
            </a:r>
            <a:endParaRPr lang="ar-SA" sz="2000" dirty="0"/>
          </a:p>
        </p:txBody>
      </p:sp>
      <p:sp>
        <p:nvSpPr>
          <p:cNvPr id="35" name="Title 1"/>
          <p:cNvSpPr txBox="1">
            <a:spLocks/>
          </p:cNvSpPr>
          <p:nvPr/>
        </p:nvSpPr>
        <p:spPr>
          <a:xfrm>
            <a:off x="344488" y="275940"/>
            <a:ext cx="8915400" cy="632780"/>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rgbClr val="EDBD1F"/>
                </a:solidFill>
              </a:rPr>
              <a:t>الأخلاق الإسلامية وآداب المهنة                                                        المحاضرة الحادية عشرة</a:t>
            </a:r>
            <a:endParaRPr lang="en-US" sz="2000" dirty="0">
              <a:solidFill>
                <a:srgbClr val="EDBD1F"/>
              </a:solidFill>
            </a:endParaRPr>
          </a:p>
        </p:txBody>
      </p:sp>
      <p:sp>
        <p:nvSpPr>
          <p:cNvPr id="3" name="مستطيل 2"/>
          <p:cNvSpPr/>
          <p:nvPr/>
        </p:nvSpPr>
        <p:spPr>
          <a:xfrm>
            <a:off x="4638408" y="2722592"/>
            <a:ext cx="3240360" cy="400110"/>
          </a:xfrm>
          <a:prstGeom prst="rect">
            <a:avLst/>
          </a:prstGeom>
        </p:spPr>
        <p:txBody>
          <a:bodyPr wrap="square">
            <a:spAutoFit/>
          </a:bodyPr>
          <a:lstStyle/>
          <a:p>
            <a:r>
              <a:rPr lang="ar-SA" sz="2000" b="1" dirty="0">
                <a:solidFill>
                  <a:srgbClr val="D52D26"/>
                </a:solidFill>
              </a:rPr>
              <a:t>الاستقامة </a:t>
            </a:r>
            <a:r>
              <a:rPr lang="ar-SA" sz="2000" b="1" dirty="0" smtClean="0">
                <a:solidFill>
                  <a:srgbClr val="D52D26"/>
                </a:solidFill>
              </a:rPr>
              <a:t>المهنية.</a:t>
            </a:r>
            <a:endParaRPr lang="ar-SA" sz="2000" dirty="0">
              <a:solidFill>
                <a:srgbClr val="D52D26"/>
              </a:solidFill>
            </a:endParaRPr>
          </a:p>
        </p:txBody>
      </p:sp>
      <p:sp>
        <p:nvSpPr>
          <p:cNvPr id="4" name="مستطيل 3"/>
          <p:cNvSpPr/>
          <p:nvPr/>
        </p:nvSpPr>
        <p:spPr>
          <a:xfrm>
            <a:off x="1149742" y="2747902"/>
            <a:ext cx="2232248" cy="400110"/>
          </a:xfrm>
          <a:prstGeom prst="rect">
            <a:avLst/>
          </a:prstGeom>
        </p:spPr>
        <p:txBody>
          <a:bodyPr wrap="square">
            <a:spAutoFit/>
          </a:bodyPr>
          <a:lstStyle/>
          <a:p>
            <a:r>
              <a:rPr lang="ar-SA" sz="2000" b="1" dirty="0"/>
              <a:t>الطهارة المهنية</a:t>
            </a:r>
            <a:r>
              <a:rPr lang="ar-SA" sz="2000" b="1" dirty="0" smtClean="0"/>
              <a:t>.</a:t>
            </a:r>
            <a:endParaRPr lang="ar-SA" sz="2000" dirty="0"/>
          </a:p>
        </p:txBody>
      </p:sp>
      <p:sp>
        <p:nvSpPr>
          <p:cNvPr id="5" name="مستطيل 4"/>
          <p:cNvSpPr/>
          <p:nvPr/>
        </p:nvSpPr>
        <p:spPr>
          <a:xfrm>
            <a:off x="6158522" y="3244334"/>
            <a:ext cx="1720246" cy="400110"/>
          </a:xfrm>
          <a:prstGeom prst="rect">
            <a:avLst/>
          </a:prstGeom>
        </p:spPr>
        <p:txBody>
          <a:bodyPr wrap="square">
            <a:spAutoFit/>
          </a:bodyPr>
          <a:lstStyle/>
          <a:p>
            <a:r>
              <a:rPr lang="ar-SA" sz="2000" b="1" dirty="0"/>
              <a:t> </a:t>
            </a:r>
            <a:r>
              <a:rPr lang="ar-SA" sz="2000" b="1" dirty="0" smtClean="0"/>
              <a:t>الأمانة المهنية.</a:t>
            </a:r>
            <a:endParaRPr lang="ar-SA" sz="2000" dirty="0"/>
          </a:p>
        </p:txBody>
      </p:sp>
      <p:sp>
        <p:nvSpPr>
          <p:cNvPr id="6" name="مستطيل 5"/>
          <p:cNvSpPr/>
          <p:nvPr/>
        </p:nvSpPr>
        <p:spPr>
          <a:xfrm>
            <a:off x="2118666" y="4434433"/>
            <a:ext cx="1669047" cy="400110"/>
          </a:xfrm>
          <a:prstGeom prst="rect">
            <a:avLst/>
          </a:prstGeom>
        </p:spPr>
        <p:txBody>
          <a:bodyPr wrap="none">
            <a:spAutoFit/>
          </a:bodyPr>
          <a:lstStyle/>
          <a:p>
            <a:r>
              <a:rPr lang="ar-SA" sz="2000" b="1" dirty="0">
                <a:solidFill>
                  <a:srgbClr val="D52D26"/>
                </a:solidFill>
              </a:rPr>
              <a:t>الاستقامة المهنية.</a:t>
            </a:r>
            <a:endParaRPr lang="ar-SA" sz="2000" dirty="0">
              <a:solidFill>
                <a:srgbClr val="D52D26"/>
              </a:solidFill>
            </a:endParaRPr>
          </a:p>
        </p:txBody>
      </p:sp>
      <p:sp>
        <p:nvSpPr>
          <p:cNvPr id="36" name="مستطيل 35"/>
          <p:cNvSpPr/>
          <p:nvPr/>
        </p:nvSpPr>
        <p:spPr>
          <a:xfrm>
            <a:off x="6062462" y="4919722"/>
            <a:ext cx="1912365" cy="400110"/>
          </a:xfrm>
          <a:prstGeom prst="rect">
            <a:avLst/>
          </a:prstGeom>
        </p:spPr>
        <p:txBody>
          <a:bodyPr wrap="square">
            <a:spAutoFit/>
          </a:bodyPr>
          <a:lstStyle/>
          <a:p>
            <a:pPr>
              <a:spcBef>
                <a:spcPct val="50000"/>
              </a:spcBef>
            </a:pPr>
            <a:r>
              <a:rPr lang="ar-SA" altLang="en-US" sz="2000" b="1" dirty="0">
                <a:latin typeface="Times New Roman" pitchFamily="18" charset="0"/>
                <a:cs typeface="Times New Roman" pitchFamily="18" charset="0"/>
              </a:rPr>
              <a:t>التعاون </a:t>
            </a:r>
            <a:r>
              <a:rPr lang="ar-SA" altLang="en-US" sz="2000" b="1" dirty="0" smtClean="0">
                <a:latin typeface="Times New Roman" pitchFamily="18" charset="0"/>
                <a:cs typeface="Times New Roman" pitchFamily="18" charset="0"/>
              </a:rPr>
              <a:t>المهني.</a:t>
            </a:r>
            <a:endParaRPr lang="en-US" altLang="en-US" sz="2000" b="1" dirty="0">
              <a:latin typeface="Times New Roman" pitchFamily="18" charset="0"/>
              <a:cs typeface="Times New Roman" pitchFamily="18" charset="0"/>
            </a:endParaRPr>
          </a:p>
        </p:txBody>
      </p:sp>
      <p:sp>
        <p:nvSpPr>
          <p:cNvPr id="37" name="مستطيل 36"/>
          <p:cNvSpPr/>
          <p:nvPr/>
        </p:nvSpPr>
        <p:spPr>
          <a:xfrm>
            <a:off x="6422166" y="4434433"/>
            <a:ext cx="1500732" cy="400110"/>
          </a:xfrm>
          <a:prstGeom prst="rect">
            <a:avLst/>
          </a:prstGeom>
        </p:spPr>
        <p:txBody>
          <a:bodyPr wrap="none">
            <a:spAutoFit/>
          </a:bodyPr>
          <a:lstStyle/>
          <a:p>
            <a:r>
              <a:rPr lang="ar-SA" sz="2000" b="1" dirty="0"/>
              <a:t> الأمانة المهنية.</a:t>
            </a:r>
            <a:endParaRPr lang="ar-SA" sz="2000" dirty="0"/>
          </a:p>
        </p:txBody>
      </p:sp>
    </p:spTree>
    <p:extLst>
      <p:ext uri="{BB962C8B-B14F-4D97-AF65-F5344CB8AC3E}">
        <p14:creationId xmlns:p14="http://schemas.microsoft.com/office/powerpoint/2010/main" val="279974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0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1000"/>
                                        <p:tgtEl>
                                          <p:spTgt spid="2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2000"/>
                                        <p:tgtEl>
                                          <p:spTgt spid="9"/>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2000"/>
                                        <p:tgtEl>
                                          <p:spTgt spid="21"/>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2000"/>
                                        <p:tgtEl>
                                          <p:spTgt spid="22"/>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1000"/>
                                        <p:tgtEl>
                                          <p:spTgt spid="26"/>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1000"/>
                                        <p:tgtEl>
                                          <p:spTgt spid="23"/>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fade">
                                      <p:cBhvr>
                                        <p:cTn id="72" dur="1000"/>
                                        <p:tgtEl>
                                          <p:spTgt spid="2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1000"/>
                                        <p:tgtEl>
                                          <p:spTgt spid="27"/>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fade">
                                      <p:cBhvr>
                                        <p:cTn id="80" dur="1000"/>
                                        <p:tgtEl>
                                          <p:spTgt spid="32"/>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1000"/>
                                        <p:tgtEl>
                                          <p:spTgt spid="30"/>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33"/>
                                        </p:tgtEl>
                                        <p:attrNameLst>
                                          <p:attrName>style.visibility</p:attrName>
                                        </p:attrNameLst>
                                      </p:cBhvr>
                                      <p:to>
                                        <p:strVal val="visible"/>
                                      </p:to>
                                    </p:set>
                                    <p:animEffect transition="in" filter="fade">
                                      <p:cBhvr>
                                        <p:cTn id="88" dur="1000"/>
                                        <p:tgtEl>
                                          <p:spTgt spid="33"/>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24"/>
                                        </p:tgtEl>
                                        <p:attrNameLst>
                                          <p:attrName>style.visibility</p:attrName>
                                        </p:attrNameLst>
                                      </p:cBhvr>
                                      <p:to>
                                        <p:strVal val="visible"/>
                                      </p:to>
                                    </p:set>
                                    <p:animEffect transition="in" filter="fade">
                                      <p:cBhvr>
                                        <p:cTn id="93" dur="2000"/>
                                        <p:tgtEl>
                                          <p:spTgt spid="2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fade">
                                      <p:cBhvr>
                                        <p:cTn id="96"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p:bldP spid="12" grpId="0" animBg="1"/>
      <p:bldP spid="14" grpId="0"/>
      <p:bldP spid="15" grpId="0" animBg="1"/>
      <p:bldP spid="17" grpId="0"/>
      <p:bldP spid="18" grpId="0" animBg="1"/>
      <p:bldP spid="19" grpId="0"/>
      <p:bldP spid="20" grpId="0"/>
      <p:bldP spid="21" grpId="0" animBg="1"/>
      <p:bldP spid="22" grpId="0"/>
      <p:bldP spid="23" grpId="0" animBg="1"/>
      <p:bldP spid="24" grpId="0" animBg="1"/>
      <p:bldP spid="26" grpId="0"/>
      <p:bldP spid="27" grpId="0" animBg="1"/>
      <p:bldP spid="29" grpId="0"/>
      <p:bldP spid="30" grpId="0" animBg="1"/>
      <p:bldP spid="32" grpId="0"/>
      <p:bldP spid="33"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933</TotalTime>
  <Words>1424</Words>
  <Application>Microsoft Office PowerPoint</Application>
  <PresentationFormat>A4 Paper (210x297 mm)</PresentationFormat>
  <Paragraphs>87</Paragraphs>
  <Slides>12</Slides>
  <Notes>2</Notes>
  <HiddenSlides>0</HiddenSlides>
  <MMClips>0</MMClips>
  <ScaleCrop>false</ScaleCrop>
  <HeadingPairs>
    <vt:vector size="4" baseType="variant">
      <vt:variant>
        <vt:lpstr>نسق</vt:lpstr>
      </vt:variant>
      <vt:variant>
        <vt:i4>1</vt:i4>
      </vt:variant>
      <vt:variant>
        <vt:lpstr>عناوين الشرائح</vt:lpstr>
      </vt:variant>
      <vt:variant>
        <vt:i4>12</vt:i4>
      </vt:variant>
    </vt:vector>
  </HeadingPairs>
  <TitlesOfParts>
    <vt:vector size="13" baseType="lpstr">
      <vt:lpstr>Office Theme</vt:lpstr>
      <vt:lpstr>عرض تقديمي في PowerPoint</vt:lpstr>
      <vt:lpstr>المحاضرة الحادية عشرة</vt:lpstr>
      <vt:lpstr>عرض تقديمي في PowerPoint</vt:lpstr>
      <vt:lpstr>الأخلاق الإسلامية وآداب المهنة                                                        المحاضرة الحادية عشرة</vt:lpstr>
      <vt:lpstr>عرض تقديمي في PowerPoint</vt:lpstr>
      <vt:lpstr>الأخلاق الإسلامية وآداب المهنة                                                        المحاضرة الحادية عشرة</vt:lpstr>
      <vt:lpstr>الأخلاق الإسلامية وآداب المهنة                                                        المحاضرة الحادية عشرة</vt:lpstr>
      <vt:lpstr>الأخلاق الإسلامية وآداب المهنة                                                        المحاضرة الحادية عشرة</vt:lpstr>
      <vt:lpstr>الأخلاق الإسلامية وآداب المهنة                                                        المحاضرة الحادية عشرة</vt:lpstr>
      <vt:lpstr>الأخلاق الإسلامية وآداب المهنة                                                        المحاضرة الحادية عشرة</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emachnes</cp:lastModifiedBy>
  <cp:revision>51</cp:revision>
  <dcterms:created xsi:type="dcterms:W3CDTF">2014-09-11T06:30:06Z</dcterms:created>
  <dcterms:modified xsi:type="dcterms:W3CDTF">2015-04-07T04:11:33Z</dcterms:modified>
</cp:coreProperties>
</file>