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0" r:id="rId2"/>
    <p:sldId id="363" r:id="rId3"/>
    <p:sldId id="364" r:id="rId4"/>
    <p:sldId id="365" r:id="rId5"/>
    <p:sldId id="371" r:id="rId6"/>
    <p:sldId id="366" r:id="rId7"/>
    <p:sldId id="367" r:id="rId8"/>
    <p:sldId id="369" r:id="rId9"/>
    <p:sldId id="368" r:id="rId10"/>
    <p:sldId id="285" r:id="rId11"/>
    <p:sldId id="383" r:id="rId12"/>
    <p:sldId id="384" r:id="rId13"/>
    <p:sldId id="385" r:id="rId14"/>
    <p:sldId id="386" r:id="rId15"/>
    <p:sldId id="391" r:id="rId16"/>
    <p:sldId id="392" r:id="rId17"/>
    <p:sldId id="387" r:id="rId18"/>
    <p:sldId id="393" r:id="rId19"/>
    <p:sldId id="394" r:id="rId20"/>
    <p:sldId id="395" r:id="rId21"/>
    <p:sldId id="377" r:id="rId22"/>
    <p:sldId id="378" r:id="rId23"/>
    <p:sldId id="379" r:id="rId24"/>
    <p:sldId id="380" r:id="rId25"/>
    <p:sldId id="418" r:id="rId26"/>
    <p:sldId id="419" r:id="rId27"/>
    <p:sldId id="382" r:id="rId28"/>
    <p:sldId id="400" r:id="rId29"/>
    <p:sldId id="401" r:id="rId30"/>
    <p:sldId id="402" r:id="rId31"/>
    <p:sldId id="403" r:id="rId32"/>
    <p:sldId id="404" r:id="rId33"/>
    <p:sldId id="405" r:id="rId34"/>
    <p:sldId id="406" r:id="rId35"/>
    <p:sldId id="407" r:id="rId36"/>
    <p:sldId id="410" r:id="rId37"/>
    <p:sldId id="412" r:id="rId38"/>
    <p:sldId id="413" r:id="rId39"/>
    <p:sldId id="414" r:id="rId40"/>
    <p:sldId id="415" r:id="rId41"/>
    <p:sldId id="420" r:id="rId42"/>
    <p:sldId id="421" r:id="rId43"/>
    <p:sldId id="422" r:id="rId44"/>
    <p:sldId id="266" r:id="rId4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AD9968"/>
    <a:srgbClr val="3B84AF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8" autoAdjust="0"/>
    <p:restoredTop sz="94664" autoAdjust="0"/>
  </p:normalViewPr>
  <p:slideViewPr>
    <p:cSldViewPr>
      <p:cViewPr>
        <p:scale>
          <a:sx n="60" d="100"/>
          <a:sy n="60" d="100"/>
        </p:scale>
        <p:origin x="-2880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6.wmf"/><Relationship Id="rId5" Type="http://schemas.openxmlformats.org/officeDocument/2006/relationships/image" Target="../media/image58.wmf"/><Relationship Id="rId4" Type="http://schemas.openxmlformats.org/officeDocument/2006/relationships/image" Target="../media/image5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63.wmf"/><Relationship Id="rId4" Type="http://schemas.openxmlformats.org/officeDocument/2006/relationships/image" Target="../media/image6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4" Type="http://schemas.openxmlformats.org/officeDocument/2006/relationships/image" Target="../media/image6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4" Type="http://schemas.openxmlformats.org/officeDocument/2006/relationships/image" Target="../media/image116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19.wmf"/><Relationship Id="rId7" Type="http://schemas.openxmlformats.org/officeDocument/2006/relationships/image" Target="../media/image123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4" Type="http://schemas.openxmlformats.org/officeDocument/2006/relationships/image" Target="../media/image130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11" Type="http://schemas.openxmlformats.org/officeDocument/2006/relationships/image" Target="../media/image141.wmf"/><Relationship Id="rId5" Type="http://schemas.openxmlformats.org/officeDocument/2006/relationships/image" Target="../media/image135.wmf"/><Relationship Id="rId10" Type="http://schemas.openxmlformats.org/officeDocument/2006/relationships/image" Target="../media/image140.wmf"/><Relationship Id="rId4" Type="http://schemas.openxmlformats.org/officeDocument/2006/relationships/image" Target="../media/image134.wmf"/><Relationship Id="rId9" Type="http://schemas.openxmlformats.org/officeDocument/2006/relationships/image" Target="../media/image139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5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0200" y="6492875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889936" y="6369268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EA862-7DD5-4A06-BDE1-DB7EC5FAA60C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4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64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6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60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7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7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80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82.bin"/><Relationship Id="rId14" Type="http://schemas.openxmlformats.org/officeDocument/2006/relationships/image" Target="../media/image8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90.bin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8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8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9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92.wmf"/><Relationship Id="rId4" Type="http://schemas.openxmlformats.org/officeDocument/2006/relationships/image" Target="../media/image89.wmf"/><Relationship Id="rId9" Type="http://schemas.openxmlformats.org/officeDocument/2006/relationships/oleObject" Target="../embeddings/oleObject9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96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98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10.bin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0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01.wmf"/><Relationship Id="rId4" Type="http://schemas.openxmlformats.org/officeDocument/2006/relationships/image" Target="../media/image99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0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5.wmf"/><Relationship Id="rId5" Type="http://schemas.openxmlformats.org/officeDocument/2006/relationships/oleObject" Target="../embeddings/oleObject112.bin"/><Relationship Id="rId10" Type="http://schemas.openxmlformats.org/officeDocument/2006/relationships/image" Target="../media/image107.wmf"/><Relationship Id="rId4" Type="http://schemas.openxmlformats.org/officeDocument/2006/relationships/image" Target="../media/image104.wmf"/><Relationship Id="rId9" Type="http://schemas.openxmlformats.org/officeDocument/2006/relationships/oleObject" Target="../embeddings/oleObject11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1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09.w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110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112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22.bin"/><Relationship Id="rId10" Type="http://schemas.openxmlformats.org/officeDocument/2006/relationships/image" Target="../media/image116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2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oleObject" Target="../embeddings/oleObject130.bin"/><Relationship Id="rId18" Type="http://schemas.openxmlformats.org/officeDocument/2006/relationships/oleObject" Target="../embeddings/oleObject133.bin"/><Relationship Id="rId3" Type="http://schemas.openxmlformats.org/officeDocument/2006/relationships/oleObject" Target="../embeddings/oleObject125.bin"/><Relationship Id="rId7" Type="http://schemas.openxmlformats.org/officeDocument/2006/relationships/oleObject" Target="../embeddings/oleObject127.bin"/><Relationship Id="rId12" Type="http://schemas.openxmlformats.org/officeDocument/2006/relationships/image" Target="../media/image121.wmf"/><Relationship Id="rId1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3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129.bin"/><Relationship Id="rId5" Type="http://schemas.openxmlformats.org/officeDocument/2006/relationships/oleObject" Target="../embeddings/oleObject126.bin"/><Relationship Id="rId15" Type="http://schemas.openxmlformats.org/officeDocument/2006/relationships/oleObject" Target="../embeddings/oleObject131.bin"/><Relationship Id="rId10" Type="http://schemas.openxmlformats.org/officeDocument/2006/relationships/image" Target="../media/image120.wmf"/><Relationship Id="rId19" Type="http://schemas.openxmlformats.org/officeDocument/2006/relationships/image" Target="../media/image124.wmf"/><Relationship Id="rId4" Type="http://schemas.openxmlformats.org/officeDocument/2006/relationships/image" Target="../media/image117.wmf"/><Relationship Id="rId9" Type="http://schemas.openxmlformats.org/officeDocument/2006/relationships/oleObject" Target="../embeddings/oleObject128.bin"/><Relationship Id="rId14" Type="http://schemas.openxmlformats.org/officeDocument/2006/relationships/image" Target="../media/image12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6.w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12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30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13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oleObject" Target="../embeddings/oleObject145.bin"/><Relationship Id="rId18" Type="http://schemas.openxmlformats.org/officeDocument/2006/relationships/image" Target="../media/image138.wmf"/><Relationship Id="rId3" Type="http://schemas.openxmlformats.org/officeDocument/2006/relationships/oleObject" Target="../embeddings/oleObject140.bin"/><Relationship Id="rId21" Type="http://schemas.openxmlformats.org/officeDocument/2006/relationships/oleObject" Target="../embeddings/oleObject149.bin"/><Relationship Id="rId7" Type="http://schemas.openxmlformats.org/officeDocument/2006/relationships/oleObject" Target="../embeddings/oleObject142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44.bin"/><Relationship Id="rId24" Type="http://schemas.openxmlformats.org/officeDocument/2006/relationships/image" Target="../media/image141.wmf"/><Relationship Id="rId5" Type="http://schemas.openxmlformats.org/officeDocument/2006/relationships/oleObject" Target="../embeddings/oleObject141.bin"/><Relationship Id="rId15" Type="http://schemas.openxmlformats.org/officeDocument/2006/relationships/oleObject" Target="../embeddings/oleObject146.bin"/><Relationship Id="rId23" Type="http://schemas.openxmlformats.org/officeDocument/2006/relationships/oleObject" Target="../embeddings/oleObject150.bin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48.bin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43.bin"/><Relationship Id="rId14" Type="http://schemas.openxmlformats.org/officeDocument/2006/relationships/image" Target="../media/image136.wmf"/><Relationship Id="rId22" Type="http://schemas.openxmlformats.org/officeDocument/2006/relationships/image" Target="../media/image14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52.bin"/><Relationship Id="rId4" Type="http://schemas.openxmlformats.org/officeDocument/2006/relationships/image" Target="../media/image142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381000" y="228602"/>
            <a:ext cx="8915400" cy="868363"/>
          </a:xfrm>
        </p:spPr>
        <p:txBody>
          <a:bodyPr>
            <a:normAutofit/>
          </a:bodyPr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 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algn="ctr" rtl="1">
              <a:buNone/>
              <a:defRPr/>
            </a:pPr>
            <a:r>
              <a:rPr lang="ar-SA" sz="6000" dirty="0" smtClean="0">
                <a:solidFill>
                  <a:srgbClr val="FF0000"/>
                </a:solidFill>
                <a:cs typeface="Arial" pitchFamily="34" charset="0"/>
              </a:rPr>
              <a:t>حلول اسئلة مختارة من تمارين التفاضل وتطبيقات التفاضل  </a:t>
            </a:r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40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9231" y="1447802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86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مشتقات الدوال التالية: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51392"/>
              </p:ext>
            </p:extLst>
          </p:nvPr>
        </p:nvGraphicFramePr>
        <p:xfrm>
          <a:off x="663575" y="4111625"/>
          <a:ext cx="84566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6" name="Equation" r:id="rId3" imgW="2349360" imgH="406080" progId="Equation.3">
                  <p:embed/>
                </p:oleObj>
              </mc:Choice>
              <mc:Fallback>
                <p:oleObj name="Equation" r:id="rId3" imgW="2349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4111625"/>
                        <a:ext cx="84566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9280"/>
              </p:ext>
            </p:extLst>
          </p:nvPr>
        </p:nvGraphicFramePr>
        <p:xfrm>
          <a:off x="685800" y="1676400"/>
          <a:ext cx="21923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7" name="معادلة" r:id="rId5" imgW="825480" imgH="266400" progId="Equation.3">
                  <p:embed/>
                </p:oleObj>
              </mc:Choice>
              <mc:Fallback>
                <p:oleObj name="معادلة" r:id="rId5" imgW="825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2192338" cy="687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94185"/>
              </p:ext>
            </p:extLst>
          </p:nvPr>
        </p:nvGraphicFramePr>
        <p:xfrm>
          <a:off x="938213" y="3067050"/>
          <a:ext cx="22606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68" name="Equation" r:id="rId7" imgW="850680" imgH="317160" progId="Equation.3">
                  <p:embed/>
                </p:oleObj>
              </mc:Choice>
              <mc:Fallback>
                <p:oleObj name="Equation" r:id="rId7" imgW="850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3067050"/>
                        <a:ext cx="22606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85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      </a:t>
            </a:r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914400" y="3276600"/>
          <a:ext cx="8086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4" name="Equation" r:id="rId3" imgW="1866600" imgH="685800" progId="Equation.3">
                  <p:embed/>
                </p:oleObj>
              </mc:Choice>
              <mc:Fallback>
                <p:oleObj name="Equation" r:id="rId3" imgW="18666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8086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74107"/>
              </p:ext>
            </p:extLst>
          </p:nvPr>
        </p:nvGraphicFramePr>
        <p:xfrm>
          <a:off x="762000" y="1676400"/>
          <a:ext cx="4775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5" name="معادلة" r:id="rId5" imgW="1130040" imgH="266400" progId="Equation.3">
                  <p:embed/>
                </p:oleObj>
              </mc:Choice>
              <mc:Fallback>
                <p:oleObj name="معادلة" r:id="rId5" imgW="11300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4775200" cy="1066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78498"/>
              </p:ext>
            </p:extLst>
          </p:nvPr>
        </p:nvGraphicFramePr>
        <p:xfrm>
          <a:off x="838200" y="2590800"/>
          <a:ext cx="1585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8" name="معادلة" r:id="rId3" imgW="723600" imgH="393480" progId="Equation.3">
                  <p:embed/>
                </p:oleObj>
              </mc:Choice>
              <mc:Fallback>
                <p:oleObj name="معادلة" r:id="rId3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15859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438031"/>
              </p:ext>
            </p:extLst>
          </p:nvPr>
        </p:nvGraphicFramePr>
        <p:xfrm>
          <a:off x="914400" y="3429000"/>
          <a:ext cx="1212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39" name="معادلة" r:id="rId5" imgW="457200" imgH="393480" progId="Equation.3">
                  <p:embed/>
                </p:oleObj>
              </mc:Choice>
              <mc:Fallback>
                <p:oleObj name="معادلة" r:id="rId5" imgW="457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1212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885436"/>
              </p:ext>
            </p:extLst>
          </p:nvPr>
        </p:nvGraphicFramePr>
        <p:xfrm>
          <a:off x="533400" y="1752600"/>
          <a:ext cx="5867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40" name="معادلة" r:id="rId7" imgW="1485720" imgH="228600" progId="Equation.3">
                  <p:embed/>
                </p:oleObj>
              </mc:Choice>
              <mc:Fallback>
                <p:oleObj name="معادلة" r:id="rId7" imgW="1485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5867400" cy="5826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678383"/>
              </p:ext>
            </p:extLst>
          </p:nvPr>
        </p:nvGraphicFramePr>
        <p:xfrm>
          <a:off x="838200" y="4267200"/>
          <a:ext cx="707072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41" name="معادلة" r:id="rId9" imgW="3695400" imgH="1307880" progId="Equation.3">
                  <p:embed/>
                </p:oleObj>
              </mc:Choice>
              <mc:Fallback>
                <p:oleObj name="معادلة" r:id="rId9" imgW="3695400" imgH="1307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707072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  </a:t>
            </a:r>
          </a:p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35585"/>
              </p:ext>
            </p:extLst>
          </p:nvPr>
        </p:nvGraphicFramePr>
        <p:xfrm>
          <a:off x="823913" y="3276600"/>
          <a:ext cx="16144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48" name="معادلة" r:id="rId3" imgW="736560" imgH="393480" progId="Equation.3">
                  <p:embed/>
                </p:oleObj>
              </mc:Choice>
              <mc:Fallback>
                <p:oleObj name="معادلة" r:id="rId3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3276600"/>
                        <a:ext cx="16144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056059"/>
              </p:ext>
            </p:extLst>
          </p:nvPr>
        </p:nvGraphicFramePr>
        <p:xfrm>
          <a:off x="796925" y="4495800"/>
          <a:ext cx="1449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49" name="معادلة" r:id="rId5" imgW="545760" imgH="393480" progId="Equation.3">
                  <p:embed/>
                </p:oleObj>
              </mc:Choice>
              <mc:Fallback>
                <p:oleObj name="معادلة" r:id="rId5" imgW="545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495800"/>
                        <a:ext cx="1449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5897"/>
              </p:ext>
            </p:extLst>
          </p:nvPr>
        </p:nvGraphicFramePr>
        <p:xfrm>
          <a:off x="685800" y="1828800"/>
          <a:ext cx="38465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50" name="معادلة" r:id="rId7" imgW="1447560" imgH="393480" progId="Equation.3">
                  <p:embed/>
                </p:oleObj>
              </mc:Choice>
              <mc:Fallback>
                <p:oleObj name="معادلة" r:id="rId7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3846513" cy="787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81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127579"/>
              </p:ext>
            </p:extLst>
          </p:nvPr>
        </p:nvGraphicFramePr>
        <p:xfrm>
          <a:off x="457200" y="1219200"/>
          <a:ext cx="8315844" cy="5101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8" name="معادلة" r:id="rId3" imgW="3288960" imgH="2387520" progId="Equation.3">
                  <p:embed/>
                </p:oleObj>
              </mc:Choice>
              <mc:Fallback>
                <p:oleObj name="معادلة" r:id="rId3" imgW="3288960" imgH="2387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8315844" cy="5101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987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51524"/>
              </p:ext>
            </p:extLst>
          </p:nvPr>
        </p:nvGraphicFramePr>
        <p:xfrm>
          <a:off x="1174750" y="3227387"/>
          <a:ext cx="306387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8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750" y="3227387"/>
                        <a:ext cx="3063875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799791"/>
              </p:ext>
            </p:extLst>
          </p:nvPr>
        </p:nvGraphicFramePr>
        <p:xfrm>
          <a:off x="1219200" y="4143375"/>
          <a:ext cx="28654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9" name="معادلة" r:id="rId5" imgW="1282680" imgH="228600" progId="Equation.3">
                  <p:embed/>
                </p:oleObj>
              </mc:Choice>
              <mc:Fallback>
                <p:oleObj name="معادلة" r:id="rId5" imgW="1282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143375"/>
                        <a:ext cx="28654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647388"/>
              </p:ext>
            </p:extLst>
          </p:nvPr>
        </p:nvGraphicFramePr>
        <p:xfrm>
          <a:off x="838200" y="1676400"/>
          <a:ext cx="426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0" name="Equation" r:id="rId7" imgW="1384300" imgH="228600" progId="Equation.3">
                  <p:embed/>
                </p:oleObj>
              </mc:Choice>
              <mc:Fallback>
                <p:oleObj name="Equation" r:id="rId7" imgW="1384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426720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784326"/>
              </p:ext>
            </p:extLst>
          </p:nvPr>
        </p:nvGraphicFramePr>
        <p:xfrm>
          <a:off x="1219200" y="4968875"/>
          <a:ext cx="20145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1" name="معادلة" r:id="rId9" imgW="901440" imgH="203040" progId="Equation.3">
                  <p:embed/>
                </p:oleObj>
              </mc:Choice>
              <mc:Fallback>
                <p:oleObj name="معادلة" r:id="rId9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968875"/>
                        <a:ext cx="20145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0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</a:rPr>
              <a:t>أوجد المشتقات الثلاث الاولى :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322557"/>
              </p:ext>
            </p:extLst>
          </p:nvPr>
        </p:nvGraphicFramePr>
        <p:xfrm>
          <a:off x="838200" y="1524000"/>
          <a:ext cx="21272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7" name="معادلة" r:id="rId3" imgW="799920" imgH="393480" progId="Equation.3">
                  <p:embed/>
                </p:oleObj>
              </mc:Choice>
              <mc:Fallback>
                <p:oleObj name="معادلة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24000"/>
                        <a:ext cx="2127250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990600" y="3048000"/>
          <a:ext cx="3432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8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3432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030288" y="4419600"/>
          <a:ext cx="6665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09" name="Equation" r:id="rId7" imgW="2984400" imgH="419040" progId="Equation.3">
                  <p:embed/>
                </p:oleObj>
              </mc:Choice>
              <mc:Fallback>
                <p:oleObj name="Equation" r:id="rId7" imgW="2984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419600"/>
                        <a:ext cx="6665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6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endParaRPr lang="ar-SA" sz="2800" b="1" dirty="0" smtClean="0">
              <a:solidFill>
                <a:srgbClr val="FF0000"/>
              </a:solidFill>
            </a:endParaRP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ar-SA" sz="2800" dirty="0" smtClean="0"/>
          </a:p>
          <a:p>
            <a:pPr marL="571500" indent="-571500" rtl="1">
              <a:defRPr/>
            </a:pPr>
            <a:r>
              <a:rPr lang="en-US" sz="2800" dirty="0" smtClean="0"/>
              <a:t>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516063" y="2262188"/>
          <a:ext cx="7024687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34" name="Equation" r:id="rId3" imgW="2209680" imgH="444240" progId="Equation.3">
                  <p:embed/>
                </p:oleObj>
              </mc:Choice>
              <mc:Fallback>
                <p:oleObj name="Equation" r:id="rId3" imgW="2209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2262188"/>
                        <a:ext cx="7024687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3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000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300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366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rtl="1">
              <a:defRPr/>
            </a:pPr>
            <a:r>
              <a:rPr lang="ar-SA" sz="3000" dirty="0" smtClean="0">
                <a:cs typeface="Arial" pitchFamily="34" charset="0"/>
              </a:rPr>
              <a:t>اذا كانت                         فأوجد      </a:t>
            </a:r>
          </a:p>
          <a:p>
            <a:pPr marL="514350" indent="-514350" rtl="1">
              <a:defRPr/>
            </a:pPr>
            <a:r>
              <a:rPr lang="en-US" sz="2800" dirty="0" smtClean="0"/>
              <a:t>  </a:t>
            </a:r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endParaRPr lang="en-US" sz="30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7114" y="1445173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749970"/>
              </p:ext>
            </p:extLst>
          </p:nvPr>
        </p:nvGraphicFramePr>
        <p:xfrm>
          <a:off x="4016375" y="1143000"/>
          <a:ext cx="941388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8" name="معادلة" r:id="rId3" imgW="406080" imgH="444240" progId="Equation.3">
                  <p:embed/>
                </p:oleObj>
              </mc:Choice>
              <mc:Fallback>
                <p:oleObj name="معادلة" r:id="rId3" imgW="406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1143000"/>
                        <a:ext cx="941388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217047"/>
              </p:ext>
            </p:extLst>
          </p:nvPr>
        </p:nvGraphicFramePr>
        <p:xfrm>
          <a:off x="6021388" y="1371600"/>
          <a:ext cx="197326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9" name="معادلة" r:id="rId5" imgW="850680" imgH="228600" progId="Equation.3">
                  <p:embed/>
                </p:oleObj>
              </mc:Choice>
              <mc:Fallback>
                <p:oleObj name="معادلة" r:id="rId5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8" y="1371600"/>
                        <a:ext cx="197326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578306"/>
              </p:ext>
            </p:extLst>
          </p:nvPr>
        </p:nvGraphicFramePr>
        <p:xfrm>
          <a:off x="1312863" y="3290888"/>
          <a:ext cx="5830887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0" name="معادلة" r:id="rId7" imgW="2514600" imgH="1079280" progId="Equation.3">
                  <p:embed/>
                </p:oleObj>
              </mc:Choice>
              <mc:Fallback>
                <p:oleObj name="معادلة" r:id="rId7" imgW="2514600" imgH="1079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3290888"/>
                        <a:ext cx="5830887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85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en-GB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schemeClr val="tx1"/>
                </a:solidFill>
              </a:rPr>
              <a:t>أوجد مشتقات الدوال التالية</a:t>
            </a:r>
            <a:r>
              <a:rPr lang="ar-SA" sz="3200" dirty="0" smtClean="0">
                <a:solidFill>
                  <a:schemeClr val="tx1"/>
                </a:solidFill>
              </a:rPr>
              <a:t>: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488401"/>
              </p:ext>
            </p:extLst>
          </p:nvPr>
        </p:nvGraphicFramePr>
        <p:xfrm>
          <a:off x="819150" y="1752600"/>
          <a:ext cx="161925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6" name="معادلة" r:id="rId3" imgW="609480" imgH="253800" progId="Equation.3">
                  <p:embed/>
                </p:oleObj>
              </mc:Choice>
              <mc:Fallback>
                <p:oleObj name="معادلة" r:id="rId3" imgW="609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752600"/>
                        <a:ext cx="1619250" cy="6524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76008"/>
              </p:ext>
            </p:extLst>
          </p:nvPr>
        </p:nvGraphicFramePr>
        <p:xfrm>
          <a:off x="571500" y="3255963"/>
          <a:ext cx="323850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7" name="معادلة" r:id="rId5" imgW="1218960" imgH="393480" progId="Equation.3">
                  <p:embed/>
                </p:oleObj>
              </mc:Choice>
              <mc:Fallback>
                <p:oleObj name="معادلة" r:id="rId5" imgW="1218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255963"/>
                        <a:ext cx="323850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18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rtl="1">
              <a:defRPr/>
            </a:pP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ملاحظة: تم تطبيق قانون مشتقة حاصل ضرب دالتين</a:t>
            </a: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922985"/>
              </p:ext>
            </p:extLst>
          </p:nvPr>
        </p:nvGraphicFramePr>
        <p:xfrm>
          <a:off x="685800" y="1676400"/>
          <a:ext cx="312420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4" name="Equation" r:id="rId3" imgW="977760" imgH="228600" progId="Equation.3">
                  <p:embed/>
                </p:oleObj>
              </mc:Choice>
              <mc:Fallback>
                <p:oleObj name="Equation" r:id="rId3" imgW="977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124200" cy="67786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591762"/>
              </p:ext>
            </p:extLst>
          </p:nvPr>
        </p:nvGraphicFramePr>
        <p:xfrm>
          <a:off x="715963" y="2767013"/>
          <a:ext cx="6370637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5" name="معادلة" r:id="rId5" imgW="1993680" imgH="634680" progId="Equation.3">
                  <p:embed/>
                </p:oleObj>
              </mc:Choice>
              <mc:Fallback>
                <p:oleObj name="معادلة" r:id="rId5" imgW="19936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767013"/>
                        <a:ext cx="6370637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47153"/>
              </p:ext>
            </p:extLst>
          </p:nvPr>
        </p:nvGraphicFramePr>
        <p:xfrm>
          <a:off x="749300" y="3810000"/>
          <a:ext cx="367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8" name="معادلة" r:id="rId3" imgW="1155600" imgH="393480" progId="Equation.3">
                  <p:embed/>
                </p:oleObj>
              </mc:Choice>
              <mc:Fallback>
                <p:oleObj name="معادلة" r:id="rId3" imgW="1155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810000"/>
                        <a:ext cx="367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888"/>
              </p:ext>
            </p:extLst>
          </p:nvPr>
        </p:nvGraphicFramePr>
        <p:xfrm>
          <a:off x="533400" y="1676400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9" name="Equation" r:id="rId5" imgW="533160" imgH="228600" progId="Equation.3">
                  <p:embed/>
                </p:oleObj>
              </mc:Choice>
              <mc:Fallback>
                <p:oleObj name="Equation" r:id="rId5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22860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9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25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275934"/>
              </p:ext>
            </p:extLst>
          </p:nvPr>
        </p:nvGraphicFramePr>
        <p:xfrm>
          <a:off x="457200" y="1455683"/>
          <a:ext cx="3306762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28"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55683"/>
                        <a:ext cx="3306762" cy="9540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59604"/>
              </p:ext>
            </p:extLst>
          </p:nvPr>
        </p:nvGraphicFramePr>
        <p:xfrm>
          <a:off x="638174" y="3316287"/>
          <a:ext cx="4314826" cy="209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29" name="معادلة" r:id="rId5" imgW="1625400" imgH="812520" progId="Equation.3">
                  <p:embed/>
                </p:oleObj>
              </mc:Choice>
              <mc:Fallback>
                <p:oleObj name="معادلة" r:id="rId5" imgW="16254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4" y="3316287"/>
                        <a:ext cx="4314826" cy="209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84247"/>
              </p:ext>
            </p:extLst>
          </p:nvPr>
        </p:nvGraphicFramePr>
        <p:xfrm>
          <a:off x="1152525" y="1600200"/>
          <a:ext cx="189071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56" name="معادلة" r:id="rId3" imgW="711000" imgH="215640" progId="Equation.3">
                  <p:embed/>
                </p:oleObj>
              </mc:Choice>
              <mc:Fallback>
                <p:oleObj name="معادلة" r:id="rId3" imgW="7110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600200"/>
                        <a:ext cx="1890713" cy="5540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37916"/>
              </p:ext>
            </p:extLst>
          </p:nvPr>
        </p:nvGraphicFramePr>
        <p:xfrm>
          <a:off x="1066800" y="3714750"/>
          <a:ext cx="38814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57" name="معادلة" r:id="rId5" imgW="1460160" imgH="393480" progId="Equation.3">
                  <p:embed/>
                </p:oleObj>
              </mc:Choice>
              <mc:Fallback>
                <p:oleObj name="معادلة" r:id="rId5" imgW="1460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14750"/>
                        <a:ext cx="3881438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16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28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28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ar-SA" sz="2800" dirty="0"/>
          </a:p>
          <a:p>
            <a:pPr marL="514350" indent="-514350" rtl="1">
              <a:defRPr/>
            </a:pPr>
            <a:endParaRPr lang="ar-SA" sz="2800" dirty="0" smtClean="0"/>
          </a:p>
          <a:p>
            <a:pPr marL="514350" indent="-514350" rtl="1">
              <a:defRPr/>
            </a:pPr>
            <a:r>
              <a:rPr lang="ar-SA" sz="2800" dirty="0" smtClean="0"/>
              <a:t>الحل:</a:t>
            </a:r>
            <a:endParaRPr lang="en-US" sz="2800" dirty="0" smtClean="0"/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71348" y="1439917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22246"/>
              </p:ext>
            </p:extLst>
          </p:nvPr>
        </p:nvGraphicFramePr>
        <p:xfrm>
          <a:off x="1371600" y="1981200"/>
          <a:ext cx="12144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72" name="معادلة" r:id="rId3" imgW="457200" imgH="253800" progId="Equation.3">
                  <p:embed/>
                </p:oleObj>
              </mc:Choice>
              <mc:Fallback>
                <p:oleObj name="معادلة" r:id="rId3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1214437" cy="6778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472433"/>
              </p:ext>
            </p:extLst>
          </p:nvPr>
        </p:nvGraphicFramePr>
        <p:xfrm>
          <a:off x="1066800" y="3657600"/>
          <a:ext cx="3103563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73" name="معادلة" r:id="rId5" imgW="1168200" imgH="393480" progId="Equation.3">
                  <p:embed/>
                </p:oleObj>
              </mc:Choice>
              <mc:Fallback>
                <p:oleObj name="معادلة" r:id="rId5" imgW="1168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3103563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3131"/>
              </p:ext>
            </p:extLst>
          </p:nvPr>
        </p:nvGraphicFramePr>
        <p:xfrm>
          <a:off x="723900" y="3810000"/>
          <a:ext cx="6210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1" name="معادلة" r:id="rId3" imgW="1955520" imgH="393480" progId="Equation.3">
                  <p:embed/>
                </p:oleObj>
              </mc:Choice>
              <mc:Fallback>
                <p:oleObj name="معادلة" r:id="rId3" imgW="1955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3810000"/>
                        <a:ext cx="62103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1800"/>
              </p:ext>
            </p:extLst>
          </p:nvPr>
        </p:nvGraphicFramePr>
        <p:xfrm>
          <a:off x="914400" y="167640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82" name="Equation" r:id="rId5" imgW="787320" imgH="203040" progId="Equation.3">
                  <p:embed/>
                </p:oleObj>
              </mc:Choice>
              <mc:Fallback>
                <p:oleObj name="Equation" r:id="rId5" imgW="787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3200400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  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</a:t>
            </a:r>
            <a:r>
              <a:rPr lang="ar-SA" sz="2000" b="1" dirty="0" smtClean="0">
                <a:cs typeface="Arial" pitchFamily="34" charset="0"/>
              </a:rPr>
              <a:t>دالتين</a:t>
            </a:r>
            <a:r>
              <a:rPr lang="en-US" sz="2000" b="1" dirty="0" smtClean="0">
                <a:cs typeface="Arial" pitchFamily="34" charset="0"/>
              </a:rPr>
              <a:t>                </a:t>
            </a: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493986"/>
              </p:ext>
            </p:extLst>
          </p:nvPr>
        </p:nvGraphicFramePr>
        <p:xfrm>
          <a:off x="1295400" y="1676400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98" name="Equation" r:id="rId3" imgW="596880" imgH="228600" progId="Equation.3">
                  <p:embed/>
                </p:oleObj>
              </mc:Choice>
              <mc:Fallback>
                <p:oleObj name="Equation" r:id="rId3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28956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35496"/>
              </p:ext>
            </p:extLst>
          </p:nvPr>
        </p:nvGraphicFramePr>
        <p:xfrm>
          <a:off x="1138238" y="3048000"/>
          <a:ext cx="605313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99" name="معادلة" r:id="rId5" imgW="1562040" imgH="634680" progId="Equation.3">
                  <p:embed/>
                </p:oleObj>
              </mc:Choice>
              <mc:Fallback>
                <p:oleObj name="معادلة" r:id="rId5" imgW="156204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3048000"/>
                        <a:ext cx="605313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algn="l">
              <a:defRPr/>
            </a:pPr>
            <a:endParaRPr lang="ar-SA" sz="2800" dirty="0" smtClean="0"/>
          </a:p>
          <a:p>
            <a:pPr marL="0" indent="0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>
              <a:defRPr/>
            </a:pPr>
            <a:r>
              <a:rPr lang="ar-SA" sz="2000" b="1" dirty="0" smtClean="0">
                <a:cs typeface="Arial" pitchFamily="34" charset="0"/>
              </a:rPr>
              <a:t>           ملاحظة</a:t>
            </a:r>
            <a:r>
              <a:rPr lang="ar-SA" sz="2000" b="1" dirty="0">
                <a:cs typeface="Arial" pitchFamily="34" charset="0"/>
              </a:rPr>
              <a:t>: تم تطبيق قانون مشتقة حاصل ضرب دالتين</a:t>
            </a: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20915"/>
              </p:ext>
            </p:extLst>
          </p:nvPr>
        </p:nvGraphicFramePr>
        <p:xfrm>
          <a:off x="762000" y="19050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5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224893"/>
              </p:ext>
            </p:extLst>
          </p:nvPr>
        </p:nvGraphicFramePr>
        <p:xfrm>
          <a:off x="828675" y="3276600"/>
          <a:ext cx="8086725" cy="184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6" name="معادلة" r:id="rId5" imgW="2298600" imgH="634680" progId="Equation.3">
                  <p:embed/>
                </p:oleObj>
              </mc:Choice>
              <mc:Fallback>
                <p:oleObj name="معادلة" r:id="rId5" imgW="22986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276600"/>
                        <a:ext cx="8086725" cy="184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9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</a:t>
            </a:r>
          </a:p>
          <a:p>
            <a:pPr marL="514350" indent="-514350" rtl="1">
              <a:defRPr/>
            </a:pPr>
            <a:endParaRPr lang="en-US" sz="2800" dirty="0" smtClean="0"/>
          </a:p>
          <a:p>
            <a:pPr marL="571500" indent="-571500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الحل:</a:t>
            </a:r>
            <a:endParaRPr lang="en-US" sz="2800" dirty="0" smtClean="0"/>
          </a:p>
          <a:p>
            <a:pPr marL="571500" indent="-571500" algn="l">
              <a:defRPr/>
            </a:pPr>
            <a:r>
              <a:rPr lang="en-US" sz="2800" dirty="0" smtClean="0"/>
              <a:t>  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rtl="1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r>
              <a:rPr lang="ar-SA" sz="2400" b="1" dirty="0" smtClean="0">
                <a:cs typeface="Arial" pitchFamily="34" charset="0"/>
              </a:rPr>
              <a:t>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الضمني</a:t>
            </a:r>
            <a:endParaRPr lang="ar-SA" sz="24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45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315248"/>
              </p:ext>
            </p:extLst>
          </p:nvPr>
        </p:nvGraphicFramePr>
        <p:xfrm>
          <a:off x="1200150" y="1524000"/>
          <a:ext cx="24971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1" name="معادلة" r:id="rId4" imgW="939600" imgH="228600" progId="Equation.3">
                  <p:embed/>
                </p:oleObj>
              </mc:Choice>
              <mc:Fallback>
                <p:oleObj name="معادلة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1524000"/>
                        <a:ext cx="2497138" cy="5873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224725"/>
              </p:ext>
            </p:extLst>
          </p:nvPr>
        </p:nvGraphicFramePr>
        <p:xfrm>
          <a:off x="1271588" y="2843213"/>
          <a:ext cx="421481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2" name="معادلة" r:id="rId6" imgW="1168200" imgH="1257120" progId="Equation.3">
                  <p:embed/>
                </p:oleObj>
              </mc:Choice>
              <mc:Fallback>
                <p:oleObj name="معادلة" r:id="rId6" imgW="1168200" imgH="12571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843213"/>
                        <a:ext cx="421481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880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>
                <a:solidFill>
                  <a:srgbClr val="FF0000"/>
                </a:solidFill>
              </a:rPr>
              <a:t> </a:t>
            </a:r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  ملاحظة</a:t>
            </a:r>
            <a:r>
              <a:rPr lang="ar-SA" sz="2400" b="1" dirty="0">
                <a:cs typeface="Arial" pitchFamily="34" charset="0"/>
              </a:rPr>
              <a:t>: تم تطبيق </a:t>
            </a:r>
            <a:r>
              <a:rPr lang="ar-SA" sz="2400" b="1" dirty="0" smtClean="0">
                <a:cs typeface="Arial" pitchFamily="34" charset="0"/>
              </a:rPr>
              <a:t>اسلوب الاشتقاق </a:t>
            </a:r>
            <a:r>
              <a:rPr lang="ar-SA" sz="2400" b="1" dirty="0">
                <a:cs typeface="Arial" pitchFamily="34" charset="0"/>
              </a:rPr>
              <a:t>الضمني</a:t>
            </a: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2954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791942"/>
              </p:ext>
            </p:extLst>
          </p:nvPr>
        </p:nvGraphicFramePr>
        <p:xfrm>
          <a:off x="1371600" y="2362200"/>
          <a:ext cx="4495800" cy="342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25" name="Equation" r:id="rId3" imgW="1511280" imgH="1676160" progId="Equation.3">
                  <p:embed/>
                </p:oleObj>
              </mc:Choice>
              <mc:Fallback>
                <p:oleObj name="Equation" r:id="rId3" imgW="1511280" imgH="1676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62200"/>
                        <a:ext cx="4495800" cy="342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40836"/>
              </p:ext>
            </p:extLst>
          </p:nvPr>
        </p:nvGraphicFramePr>
        <p:xfrm>
          <a:off x="1022350" y="1447800"/>
          <a:ext cx="35417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26" name="معادلة" r:id="rId5" imgW="1333440" imgH="228600" progId="Equation.3">
                  <p:embed/>
                </p:oleObj>
              </mc:Choice>
              <mc:Fallback>
                <p:oleObj name="معادلة" r:id="rId5" imgW="1333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1447800"/>
                        <a:ext cx="3541713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5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4106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915400" cy="4830763"/>
          </a:xfrm>
        </p:spPr>
        <p:txBody>
          <a:bodyPr/>
          <a:lstStyle/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</a:p>
          <a:p>
            <a:pPr marL="571500" indent="-571500" algn="l">
              <a:defRPr/>
            </a:pPr>
            <a:r>
              <a:rPr lang="en-US" sz="2800" dirty="0" smtClean="0"/>
              <a:t> </a:t>
            </a:r>
            <a:endParaRPr lang="ar-SA" sz="2800" dirty="0" smtClean="0"/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endParaRPr lang="en-US" sz="2400" dirty="0" smtClean="0">
              <a:cs typeface="Arial" pitchFamily="34" charset="0"/>
            </a:endParaRP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>
              <a:defRPr/>
            </a:pPr>
            <a:r>
              <a:rPr lang="ar-SA" sz="2400" b="1" dirty="0" smtClean="0">
                <a:cs typeface="Arial" pitchFamily="34" charset="0"/>
              </a:rPr>
              <a:t>          ملاحظة</a:t>
            </a:r>
            <a:r>
              <a:rPr lang="ar-SA" sz="2400" b="1" dirty="0">
                <a:cs typeface="Arial" pitchFamily="34" charset="0"/>
              </a:rPr>
              <a:t>: تم تطبيق اسلوب الاشتقاق </a:t>
            </a:r>
            <a:r>
              <a:rPr lang="ar-SA" sz="2400" b="1" dirty="0" smtClean="0">
                <a:cs typeface="Arial" pitchFamily="34" charset="0"/>
              </a:rPr>
              <a:t>الضمني</a:t>
            </a:r>
            <a:r>
              <a:rPr lang="en-US" sz="2400" b="1" dirty="0" smtClean="0">
                <a:cs typeface="Arial" pitchFamily="34" charset="0"/>
              </a:rPr>
              <a:t>    </a:t>
            </a:r>
            <a:r>
              <a:rPr lang="en-US" sz="2400" dirty="0" smtClean="0">
                <a:cs typeface="Arial" pitchFamily="34" charset="0"/>
              </a:rPr>
              <a:t>  </a:t>
            </a:r>
          </a:p>
          <a:p>
            <a:pPr marL="514350" indent="-514350" algn="l">
              <a:defRPr/>
            </a:pPr>
            <a:r>
              <a:rPr lang="en-US" sz="2400" dirty="0" smtClean="0">
                <a:cs typeface="Arial" pitchFamily="34" charset="0"/>
              </a:rPr>
              <a:t> </a:t>
            </a:r>
          </a:p>
          <a:p>
            <a:pPr marL="514350" indent="-514350" rtl="1">
              <a:defRPr/>
            </a:pPr>
            <a:endParaRPr lang="ar-SA" sz="3000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26055"/>
              </p:ext>
            </p:extLst>
          </p:nvPr>
        </p:nvGraphicFramePr>
        <p:xfrm>
          <a:off x="457200" y="1524000"/>
          <a:ext cx="8839200" cy="375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8" name="Equation" r:id="rId3" imgW="2971800" imgH="1650960" progId="Equation.3">
                  <p:embed/>
                </p:oleObj>
              </mc:Choice>
              <mc:Fallback>
                <p:oleObj name="Equation" r:id="rId3" imgW="29718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8839200" cy="375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753575"/>
              </p:ext>
            </p:extLst>
          </p:nvPr>
        </p:nvGraphicFramePr>
        <p:xfrm>
          <a:off x="609600" y="381000"/>
          <a:ext cx="32385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9" name="معادلة" r:id="rId5" imgW="1218960" imgH="228600" progId="Equation.3">
                  <p:embed/>
                </p:oleObj>
              </mc:Choice>
              <mc:Fallback>
                <p:oleObj name="معادلة" r:id="rId5" imgW="1218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3238500" cy="7540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02597"/>
              </p:ext>
            </p:extLst>
          </p:nvPr>
        </p:nvGraphicFramePr>
        <p:xfrm>
          <a:off x="6134100" y="1295400"/>
          <a:ext cx="20955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6" name="Equation" r:id="rId3" imgW="787320" imgH="228600" progId="Equation.3">
                  <p:embed/>
                </p:oleObj>
              </mc:Choice>
              <mc:Fallback>
                <p:oleObj name="Equation" r:id="rId3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295400"/>
                        <a:ext cx="20955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15955"/>
              </p:ext>
            </p:extLst>
          </p:nvPr>
        </p:nvGraphicFramePr>
        <p:xfrm>
          <a:off x="46482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7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88902"/>
              </p:ext>
            </p:extLst>
          </p:nvPr>
        </p:nvGraphicFramePr>
        <p:xfrm>
          <a:off x="2738437" y="1373188"/>
          <a:ext cx="11477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8" name="Equation" r:id="rId7" imgW="431640" imgH="177480" progId="Equation.3">
                  <p:embed/>
                </p:oleObj>
              </mc:Choice>
              <mc:Fallback>
                <p:oleObj name="Equation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7" y="1373188"/>
                        <a:ext cx="11477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387889"/>
              </p:ext>
            </p:extLst>
          </p:nvPr>
        </p:nvGraphicFramePr>
        <p:xfrm>
          <a:off x="12652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9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3"/>
          <p:cNvGraphicFramePr>
            <a:graphicFrameLocks noChangeAspect="1"/>
          </p:cNvGraphicFramePr>
          <p:nvPr/>
        </p:nvGraphicFramePr>
        <p:xfrm>
          <a:off x="811213" y="2235200"/>
          <a:ext cx="561816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80" name="Equation" r:id="rId11" imgW="1523880" imgH="1726920" progId="Equation.3">
                  <p:embed/>
                </p:oleObj>
              </mc:Choice>
              <mc:Fallback>
                <p:oleObj name="Equation" r:id="rId11" imgW="1523880" imgH="1726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235200"/>
                        <a:ext cx="5618162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2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</a:rPr>
              <a:t>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>
              <a:defRPr/>
            </a:pPr>
            <a:r>
              <a:rPr lang="ar-SA" sz="2800" dirty="0" smtClean="0"/>
              <a:t>  </a:t>
            </a:r>
            <a:r>
              <a:rPr lang="en-US" sz="2800" dirty="0" smtClean="0"/>
              <a:t> </a:t>
            </a:r>
            <a:r>
              <a:rPr lang="ar-SA" sz="2800" dirty="0" smtClean="0"/>
              <a:t>إذا كانت                         فأوجد         عند              </a:t>
            </a:r>
            <a:r>
              <a:rPr lang="ar-SA" sz="2800" dirty="0" err="1" smtClean="0"/>
              <a:t>و</a:t>
            </a:r>
            <a:r>
              <a:rPr lang="ar-SA" sz="2800" dirty="0" smtClean="0"/>
              <a:t>  </a:t>
            </a:r>
            <a:endParaRPr lang="en-US" sz="2800" dirty="0" smtClean="0"/>
          </a:p>
          <a:p>
            <a:pPr marL="571500" indent="-571500" rtl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 smtClean="0">
                <a:solidFill>
                  <a:srgbClr val="FF0000"/>
                </a:solidFill>
              </a:rPr>
              <a:t>الحل:</a:t>
            </a:r>
          </a:p>
          <a:p>
            <a:pPr marL="571500" indent="-571500" rtl="1">
              <a:defRPr/>
            </a:pPr>
            <a:endParaRPr lang="en-US" sz="2800" dirty="0" smtClean="0"/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2358"/>
              </p:ext>
            </p:extLst>
          </p:nvPr>
        </p:nvGraphicFramePr>
        <p:xfrm>
          <a:off x="5854700" y="1295400"/>
          <a:ext cx="22987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00" name="Equation" r:id="rId3" imgW="863280" imgH="228600" progId="Equation.3">
                  <p:embed/>
                </p:oleObj>
              </mc:Choice>
              <mc:Fallback>
                <p:oleObj name="Equation" r:id="rId3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1295400"/>
                        <a:ext cx="22987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879842"/>
              </p:ext>
            </p:extLst>
          </p:nvPr>
        </p:nvGraphicFramePr>
        <p:xfrm>
          <a:off x="4343400" y="1371600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01" name="Equation" r:id="rId5" imgW="228600" imgH="393480" progId="Equation.3">
                  <p:embed/>
                </p:oleObj>
              </mc:Choice>
              <mc:Fallback>
                <p:oleObj name="Equation" r:id="rId5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371600"/>
                        <a:ext cx="609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322727"/>
              </p:ext>
            </p:extLst>
          </p:nvPr>
        </p:nvGraphicFramePr>
        <p:xfrm>
          <a:off x="2636837" y="1373188"/>
          <a:ext cx="9445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02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7" y="1373188"/>
                        <a:ext cx="9445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482126"/>
              </p:ext>
            </p:extLst>
          </p:nvPr>
        </p:nvGraphicFramePr>
        <p:xfrm>
          <a:off x="1112837" y="1447800"/>
          <a:ext cx="9445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03" name="Equation" r:id="rId9" imgW="355320" imgH="203040" progId="Equation.3">
                  <p:embed/>
                </p:oleObj>
              </mc:Choice>
              <mc:Fallback>
                <p:oleObj name="Equation" r:id="rId9" imgW="355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7" y="1447800"/>
                        <a:ext cx="9445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3"/>
          <p:cNvGraphicFramePr>
            <a:graphicFrameLocks noChangeAspect="1"/>
          </p:cNvGraphicFramePr>
          <p:nvPr/>
        </p:nvGraphicFramePr>
        <p:xfrm>
          <a:off x="533400" y="2286000"/>
          <a:ext cx="6858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04" name="Equation" r:id="rId11" imgW="2145960" imgH="2158920" progId="Equation.3">
                  <p:embed/>
                </p:oleObj>
              </mc:Choice>
              <mc:Fallback>
                <p:oleObj name="Equation" r:id="rId11" imgW="2145960" imgH="2158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6858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13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7809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10" name="معادلة" r:id="rId3" imgW="215640" imgH="393480" progId="Equation.3">
                  <p:embed/>
                </p:oleObj>
              </mc:Choice>
              <mc:Fallback>
                <p:oleObj name="معادلة" r:id="rId3" imgW="2156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168130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11" name="Equation" r:id="rId5" imgW="215806" imgH="418918" progId="Equation.3">
                  <p:embed/>
                </p:oleObj>
              </mc:Choice>
              <mc:Fallback>
                <p:oleObj name="Equation" r:id="rId5" imgW="215806" imgH="41891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9448"/>
              </p:ext>
            </p:extLst>
          </p:nvPr>
        </p:nvGraphicFramePr>
        <p:xfrm>
          <a:off x="1371600" y="1981200"/>
          <a:ext cx="333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12" name="معادلة" r:id="rId7" imgW="1041120" imgH="228600" progId="Equation.3">
                  <p:embed/>
                </p:oleObj>
              </mc:Choice>
              <mc:Fallback>
                <p:oleObj name="معادلة" r:id="rId7" imgW="10411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333375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21889"/>
              </p:ext>
            </p:extLst>
          </p:nvPr>
        </p:nvGraphicFramePr>
        <p:xfrm>
          <a:off x="1295400" y="3122612"/>
          <a:ext cx="329088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13" name="Equation" r:id="rId9" imgW="1002865" imgH="837836" progId="Equation.3">
                  <p:embed/>
                </p:oleObj>
              </mc:Choice>
              <mc:Fallback>
                <p:oleObj name="Equation" r:id="rId9" imgW="1002865" imgH="83783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2612"/>
                        <a:ext cx="3290888" cy="221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17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0" indent="0" rtl="1">
              <a:defRPr/>
            </a:pPr>
            <a:r>
              <a:rPr lang="ar-SA" sz="2800" dirty="0" smtClean="0"/>
              <a:t> </a:t>
            </a:r>
            <a:endParaRPr lang="en-US" sz="2800" dirty="0" smtClean="0"/>
          </a:p>
          <a:p>
            <a:pPr marL="0" indent="0" rtl="1">
              <a:defRPr/>
            </a:pPr>
            <a:endParaRPr lang="en-US" sz="2800" dirty="0"/>
          </a:p>
          <a:p>
            <a:pPr marL="0" indent="0" rtl="1">
              <a:defRPr/>
            </a:pPr>
            <a:r>
              <a:rPr lang="ar-SA" sz="2800" dirty="0" smtClean="0"/>
              <a:t>الحل:</a:t>
            </a: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 </a:t>
            </a:r>
          </a:p>
          <a:p>
            <a:pPr marL="0" indent="0" algn="l">
              <a:defRPr/>
            </a:pPr>
            <a:r>
              <a:rPr lang="en-US" sz="2800" dirty="0" smtClean="0"/>
              <a:t> </a:t>
            </a:r>
          </a:p>
          <a:p>
            <a:pPr marL="0" indent="0" rtl="1">
              <a:defRPr/>
            </a:pPr>
            <a:r>
              <a:rPr lang="en-US" sz="2800" dirty="0" smtClean="0"/>
              <a:t> </a:t>
            </a:r>
          </a:p>
          <a:p>
            <a:pPr marL="0" indent="0" algn="l">
              <a:defRPr/>
            </a:pPr>
            <a:r>
              <a:rPr lang="en-US" sz="2800" dirty="0" smtClean="0"/>
              <a:t>  </a:t>
            </a:r>
            <a:endParaRPr lang="ar-SA" sz="2800" dirty="0" smtClean="0"/>
          </a:p>
          <a:p>
            <a:pPr marL="0" indent="0" algn="l">
              <a:defRPr/>
            </a:pPr>
            <a:r>
              <a:rPr lang="ar-SA" sz="2800" dirty="0" smtClean="0"/>
              <a:t>   </a:t>
            </a: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marL="0" indent="0" rtl="1">
              <a:defRPr/>
            </a:pPr>
            <a:endParaRPr lang="ar-SA" sz="3600" dirty="0" smtClean="0">
              <a:cs typeface="Arial" pitchFamily="34" charset="0"/>
            </a:endParaRPr>
          </a:p>
          <a:p>
            <a:pPr rtl="1">
              <a:defRPr/>
            </a:pPr>
            <a:endParaRPr lang="ar-SA" sz="4000" dirty="0" smtClean="0">
              <a:cs typeface="Arial" pitchFamily="34" charset="0"/>
            </a:endParaRPr>
          </a:p>
          <a:p>
            <a:pPr rtl="1">
              <a:defRPr/>
            </a:pPr>
            <a:endParaRPr lang="en-GB" sz="4000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90600" y="1442545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662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84288"/>
              </p:ext>
            </p:extLst>
          </p:nvPr>
        </p:nvGraphicFramePr>
        <p:xfrm>
          <a:off x="1219200" y="1574800"/>
          <a:ext cx="3505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2" name="Equation" r:id="rId3" imgW="838080" imgH="203040" progId="Equation.3">
                  <p:embed/>
                </p:oleObj>
              </mc:Choice>
              <mc:Fallback>
                <p:oleObj name="Equation" r:id="rId3" imgW="838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74800"/>
                        <a:ext cx="3505200" cy="55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3" name="معادلة" r:id="rId5" imgW="215640" imgH="393480" progId="Equation.3">
                  <p:embed/>
                </p:oleObj>
              </mc:Choice>
              <mc:Fallback>
                <p:oleObj name="معادلة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4" name="Equation" r:id="rId7" imgW="215806" imgH="418918" progId="Equation.3">
                  <p:embed/>
                </p:oleObj>
              </mc:Choice>
              <mc:Fallback>
                <p:oleObj name="Equation" r:id="rId7" imgW="215806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117816"/>
              </p:ext>
            </p:extLst>
          </p:nvPr>
        </p:nvGraphicFramePr>
        <p:xfrm>
          <a:off x="1057275" y="3014663"/>
          <a:ext cx="4581525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35" name="معادلة" r:id="rId9" imgW="1396800" imgH="863280" progId="Equation.3">
                  <p:embed/>
                </p:oleObj>
              </mc:Choice>
              <mc:Fallback>
                <p:oleObj name="معادلة" r:id="rId9" imgW="13968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3014663"/>
                        <a:ext cx="4581525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1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>
                <a:solidFill>
                  <a:prstClr val="black"/>
                </a:solidFill>
              </a:rPr>
              <a:t>أوجد           و        اذا كانت: </a:t>
            </a:r>
            <a:r>
              <a:rPr lang="ar-SA" sz="3200" dirty="0" smtClean="0">
                <a:solidFill>
                  <a:srgbClr val="FF0000"/>
                </a:solidFill>
              </a:rPr>
              <a:t>  </a:t>
            </a:r>
            <a:endParaRPr lang="en-GB" sz="3200" dirty="0" smtClean="0">
              <a:solidFill>
                <a:srgbClr val="FF0000"/>
              </a:solidFill>
            </a:endParaRP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915400" cy="4830763"/>
          </a:xfrm>
        </p:spPr>
        <p:txBody>
          <a:bodyPr/>
          <a:lstStyle/>
          <a:p>
            <a:pPr marL="514350" indent="-514350" rtl="1">
              <a:buFont typeface="Arial" charset="0"/>
              <a:buNone/>
            </a:pPr>
            <a:r>
              <a:rPr lang="ar-SA" sz="2400" b="1" smtClean="0"/>
              <a:t>   </a:t>
            </a:r>
          </a:p>
          <a:p>
            <a:pPr marL="514350" indent="-514350" rtl="1">
              <a:buFont typeface="Arial" charset="0"/>
              <a:buNone/>
            </a:pPr>
            <a:endParaRPr lang="ar-SA" sz="2400" b="1" smtClean="0"/>
          </a:p>
          <a:p>
            <a:pPr marL="514350" indent="-514350" rtl="1">
              <a:buFont typeface="Arial" charset="0"/>
              <a:buNone/>
            </a:pPr>
            <a:r>
              <a:rPr lang="ar-SA" sz="2800" b="1" smtClean="0">
                <a:solidFill>
                  <a:srgbClr val="FF0000"/>
                </a:solidFill>
              </a:rPr>
              <a:t>الحل: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  <a:cs typeface="Arial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  <a:cs typeface="Arial" pitchFamily="34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61607"/>
              </p:ext>
            </p:extLst>
          </p:nvPr>
        </p:nvGraphicFramePr>
        <p:xfrm>
          <a:off x="1130300" y="1600200"/>
          <a:ext cx="45958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2" name="معادلة" r:id="rId3" imgW="1434960" imgH="228600" progId="Equation.3">
                  <p:embed/>
                </p:oleObj>
              </mc:Choice>
              <mc:Fallback>
                <p:oleObj name="معادلة" r:id="rId3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300" y="1600200"/>
                        <a:ext cx="4595813" cy="6000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990600" y="2514600"/>
          <a:ext cx="5791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3" name="Equation" r:id="rId5" imgW="2019240" imgH="1701720" progId="Equation.3">
                  <p:embed/>
                </p:oleObj>
              </mc:Choice>
              <mc:Fallback>
                <p:oleObj name="Equation" r:id="rId5" imgW="201924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514600"/>
                        <a:ext cx="57912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17445"/>
              </p:ext>
            </p:extLst>
          </p:nvPr>
        </p:nvGraphicFramePr>
        <p:xfrm>
          <a:off x="7543800" y="304800"/>
          <a:ext cx="57308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4" name="معادلة" r:id="rId7" imgW="215713" imgH="393359" progId="Equation.3">
                  <p:embed/>
                </p:oleObj>
              </mc:Choice>
              <mc:Fallback>
                <p:oleObj name="معادلة" r:id="rId7" imgW="215713" imgH="39335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04800"/>
                        <a:ext cx="573088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537621"/>
              </p:ext>
            </p:extLst>
          </p:nvPr>
        </p:nvGraphicFramePr>
        <p:xfrm>
          <a:off x="6361113" y="304800"/>
          <a:ext cx="5730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5" name="Equation" r:id="rId9" imgW="215806" imgH="418918" progId="Equation.3">
                  <p:embed/>
                </p:oleObj>
              </mc:Choice>
              <mc:Fallback>
                <p:oleObj name="Equation" r:id="rId9" imgW="215806" imgH="418918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1113" y="304800"/>
                        <a:ext cx="5730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ar-SA" sz="3200" dirty="0">
                <a:solidFill>
                  <a:prstClr val="black"/>
                </a:solidFill>
              </a:rPr>
              <a:t>ما هي نقط القيم العظمى والصغرى إن وجدت؟ للدوال التالية: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08497"/>
              </p:ext>
            </p:extLst>
          </p:nvPr>
        </p:nvGraphicFramePr>
        <p:xfrm>
          <a:off x="1101725" y="2895600"/>
          <a:ext cx="37560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8" name="معادلة" r:id="rId3" imgW="1371600" imgH="228600" progId="Equation.3">
                  <p:embed/>
                </p:oleObj>
              </mc:Choice>
              <mc:Fallback>
                <p:oleObj name="معادلة" r:id="rId3" imgW="1371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2895600"/>
                        <a:ext cx="37560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34330"/>
              </p:ext>
            </p:extLst>
          </p:nvPr>
        </p:nvGraphicFramePr>
        <p:xfrm>
          <a:off x="1012825" y="3581400"/>
          <a:ext cx="42418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9" name="معادلة" r:id="rId5" imgW="1549080" imgH="965160" progId="Equation.3">
                  <p:embed/>
                </p:oleObj>
              </mc:Choice>
              <mc:Fallback>
                <p:oleObj name="معادلة" r:id="rId5" imgW="154908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581400"/>
                        <a:ext cx="4241800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26045"/>
              </p:ext>
            </p:extLst>
          </p:nvPr>
        </p:nvGraphicFramePr>
        <p:xfrm>
          <a:off x="628650" y="1411288"/>
          <a:ext cx="47053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0" name="معادلة" r:id="rId7" imgW="1498320" imgH="228600" progId="Equation.3">
                  <p:embed/>
                </p:oleObj>
              </mc:Choice>
              <mc:Fallback>
                <p:oleObj name="معادلة" r:id="rId7" imgW="14983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11288"/>
                        <a:ext cx="4705350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3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759720"/>
              </p:ext>
            </p:extLst>
          </p:nvPr>
        </p:nvGraphicFramePr>
        <p:xfrm>
          <a:off x="6497638" y="2009775"/>
          <a:ext cx="18081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90" name="معادلة" r:id="rId3" imgW="660240" imgH="203040" progId="Equation.3">
                  <p:embed/>
                </p:oleObj>
              </mc:Choice>
              <mc:Fallback>
                <p:oleObj name="معادلة" r:id="rId3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7638" y="2009775"/>
                        <a:ext cx="180816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57616"/>
              </p:ext>
            </p:extLst>
          </p:nvPr>
        </p:nvGraphicFramePr>
        <p:xfrm>
          <a:off x="6423025" y="4419600"/>
          <a:ext cx="267811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91" name="معادلة" r:id="rId5" imgW="977760" imgH="203040" progId="Equation.3">
                  <p:embed/>
                </p:oleObj>
              </mc:Choice>
              <mc:Fallback>
                <p:oleObj name="معادلة" r:id="rId5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4419600"/>
                        <a:ext cx="2678113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378393"/>
              </p:ext>
            </p:extLst>
          </p:nvPr>
        </p:nvGraphicFramePr>
        <p:xfrm>
          <a:off x="6969125" y="2543175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92" name="معادلة" r:id="rId7" imgW="355320" imgH="177480" progId="Equation.3">
                  <p:embed/>
                </p:oleObj>
              </mc:Choice>
              <mc:Fallback>
                <p:oleObj name="معادلة" r:id="rId7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2543175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17402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93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752696"/>
              </p:ext>
            </p:extLst>
          </p:nvPr>
        </p:nvGraphicFramePr>
        <p:xfrm>
          <a:off x="7146925" y="3657600"/>
          <a:ext cx="973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94" name="معادلة" r:id="rId11" imgW="355320" imgH="177480" progId="Equation.3">
                  <p:embed/>
                </p:oleObj>
              </mc:Choice>
              <mc:Fallback>
                <p:oleObj name="معادلة" r:id="rId11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5" y="3657600"/>
                        <a:ext cx="9731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8186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632000"/>
              </p:ext>
            </p:extLst>
          </p:nvPr>
        </p:nvGraphicFramePr>
        <p:xfrm>
          <a:off x="2362200" y="2057400"/>
          <a:ext cx="53546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7" name="معادلة" r:id="rId3" imgW="1955520" imgH="203040" progId="Equation.3">
                  <p:embed/>
                </p:oleObj>
              </mc:Choice>
              <mc:Fallback>
                <p:oleObj name="معادلة" r:id="rId3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53546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043169"/>
              </p:ext>
            </p:extLst>
          </p:nvPr>
        </p:nvGraphicFramePr>
        <p:xfrm>
          <a:off x="7348538" y="1447800"/>
          <a:ext cx="9747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8" name="معادلة" r:id="rId5" imgW="355320" imgH="177480" progId="Equation.3">
                  <p:embed/>
                </p:oleObj>
              </mc:Choice>
              <mc:Fallback>
                <p:oleObj name="معادلة" r:id="rId5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8" y="1447800"/>
                        <a:ext cx="9747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822875"/>
              </p:ext>
            </p:extLst>
          </p:nvPr>
        </p:nvGraphicFramePr>
        <p:xfrm>
          <a:off x="87360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3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60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87477"/>
              </p:ext>
            </p:extLst>
          </p:nvPr>
        </p:nvGraphicFramePr>
        <p:xfrm>
          <a:off x="3640138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40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078068"/>
              </p:ext>
            </p:extLst>
          </p:nvPr>
        </p:nvGraphicFramePr>
        <p:xfrm>
          <a:off x="1879600" y="4572000"/>
          <a:ext cx="54578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41" name="معادلة" r:id="rId11" imgW="1993680" imgH="457200" progId="Equation.3">
                  <p:embed/>
                </p:oleObj>
              </mc:Choice>
              <mc:Fallback>
                <p:oleObj name="معادلة" r:id="rId11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4572000"/>
                        <a:ext cx="5457825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114456"/>
              </p:ext>
            </p:extLst>
          </p:nvPr>
        </p:nvGraphicFramePr>
        <p:xfrm>
          <a:off x="2514600" y="29559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42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9559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0248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007250"/>
              </p:ext>
            </p:extLst>
          </p:nvPr>
        </p:nvGraphicFramePr>
        <p:xfrm>
          <a:off x="7532688" y="1524000"/>
          <a:ext cx="9731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1" name="معادلة" r:id="rId3" imgW="355320" imgH="177480" progId="Equation.3">
                  <p:embed/>
                </p:oleObj>
              </mc:Choice>
              <mc:Fallback>
                <p:oleObj name="معادلة" r:id="rId3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688" y="1524000"/>
                        <a:ext cx="973137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720589"/>
              </p:ext>
            </p:extLst>
          </p:nvPr>
        </p:nvGraphicFramePr>
        <p:xfrm>
          <a:off x="2895600" y="2057400"/>
          <a:ext cx="51831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2" name="معادلة" r:id="rId5" imgW="1892160" imgH="203040" progId="Equation.3">
                  <p:embed/>
                </p:oleObj>
              </mc:Choice>
              <mc:Fallback>
                <p:oleObj name="معادلة" r:id="rId5" imgW="1892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5183188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09715"/>
              </p:ext>
            </p:extLst>
          </p:nvPr>
        </p:nvGraphicFramePr>
        <p:xfrm>
          <a:off x="8761413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3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1413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298485"/>
              </p:ext>
            </p:extLst>
          </p:nvPr>
        </p:nvGraphicFramePr>
        <p:xfrm>
          <a:off x="3749675" y="3810000"/>
          <a:ext cx="974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4" name="معادلة" r:id="rId9" imgW="355320" imgH="177480" progId="Equation.3">
                  <p:embed/>
                </p:oleObj>
              </mc:Choice>
              <mc:Fallback>
                <p:oleObj name="معادلة" r:id="rId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3810000"/>
                        <a:ext cx="974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6205"/>
              </p:ext>
            </p:extLst>
          </p:nvPr>
        </p:nvGraphicFramePr>
        <p:xfrm>
          <a:off x="1531938" y="4648200"/>
          <a:ext cx="6154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5" name="معادلة" r:id="rId11" imgW="2247840" imgH="457200" progId="Equation.3">
                  <p:embed/>
                </p:oleObj>
              </mc:Choice>
              <mc:Fallback>
                <p:oleObj name="معادلة" r:id="rId11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4648200"/>
                        <a:ext cx="615473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82483"/>
              </p:ext>
            </p:extLst>
          </p:nvPr>
        </p:nvGraphicFramePr>
        <p:xfrm>
          <a:off x="2819400" y="3032125"/>
          <a:ext cx="2051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66" name="معادلة" r:id="rId13" imgW="749160" imgH="203040" progId="Equation.3">
                  <p:embed/>
                </p:oleObj>
              </mc:Choice>
              <mc:Fallback>
                <p:oleObj name="معادلة" r:id="rId1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032125"/>
                        <a:ext cx="20510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9094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463505"/>
              </p:ext>
            </p:extLst>
          </p:nvPr>
        </p:nvGraphicFramePr>
        <p:xfrm>
          <a:off x="1204913" y="2895600"/>
          <a:ext cx="35480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9" name="معادلة" r:id="rId3" imgW="1295280" imgH="228600" progId="Equation.3">
                  <p:embed/>
                </p:oleObj>
              </mc:Choice>
              <mc:Fallback>
                <p:oleObj name="معادلة" r:id="rId3" imgW="129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913" y="2895600"/>
                        <a:ext cx="35480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47083"/>
              </p:ext>
            </p:extLst>
          </p:nvPr>
        </p:nvGraphicFramePr>
        <p:xfrm>
          <a:off x="995363" y="3581400"/>
          <a:ext cx="42767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40" name="معادلة" r:id="rId5" imgW="1562040" imgH="965160" progId="Equation.3">
                  <p:embed/>
                </p:oleObj>
              </mc:Choice>
              <mc:Fallback>
                <p:oleObj name="معادلة" r:id="rId5" imgW="15620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3581400"/>
                        <a:ext cx="4276725" cy="225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605179"/>
              </p:ext>
            </p:extLst>
          </p:nvPr>
        </p:nvGraphicFramePr>
        <p:xfrm>
          <a:off x="647700" y="1676400"/>
          <a:ext cx="3860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41" name="معادلة" r:id="rId7" imgW="1663560" imgH="228600" progId="Equation.3">
                  <p:embed/>
                </p:oleObj>
              </mc:Choice>
              <mc:Fallback>
                <p:oleObj name="معادلة" r:id="rId7" imgW="166356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676400"/>
                        <a:ext cx="3860800" cy="5445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742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8200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r>
              <a:rPr lang="ar-SA" smtClean="0">
                <a:cs typeface="Arial" pitchFamily="34" charset="0"/>
              </a:rPr>
              <a:t> إما   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أو </a:t>
            </a:r>
          </a:p>
          <a:p>
            <a:pPr marL="514350" indent="-514350" rtl="1"/>
            <a:r>
              <a:rPr lang="ar-SA" smtClean="0">
                <a:cs typeface="Arial" pitchFamily="34" charset="0"/>
              </a:rPr>
              <a:t>اذاً</a:t>
            </a: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 rtl="1"/>
            <a:endParaRPr lang="ar-SA" smtClean="0">
              <a:cs typeface="Arial" pitchFamily="34" charset="0"/>
            </a:endParaRPr>
          </a:p>
          <a:p>
            <a:pPr marL="514350" indent="-514350"/>
            <a:endParaRPr lang="ar-SA" sz="2400" smtClean="0">
              <a:cs typeface="Arial" pitchFamily="34" charset="0"/>
            </a:endParaRPr>
          </a:p>
          <a:p>
            <a:pPr marL="514350" indent="-514350" rtl="1"/>
            <a:endParaRPr lang="ar-SA" sz="2400" b="1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6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774585"/>
              </p:ext>
            </p:extLst>
          </p:nvPr>
        </p:nvGraphicFramePr>
        <p:xfrm>
          <a:off x="6532563" y="2009775"/>
          <a:ext cx="173831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5" name="معادلة" r:id="rId3" imgW="634680" imgH="203040" progId="Equation.3">
                  <p:embed/>
                </p:oleObj>
              </mc:Choice>
              <mc:Fallback>
                <p:oleObj name="معادلة" r:id="rId3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009775"/>
                        <a:ext cx="1738312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43411"/>
              </p:ext>
            </p:extLst>
          </p:nvPr>
        </p:nvGraphicFramePr>
        <p:xfrm>
          <a:off x="6407150" y="4419600"/>
          <a:ext cx="27114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6" name="معادلة" r:id="rId5" imgW="990360" imgH="203040" progId="Equation.3">
                  <p:embed/>
                </p:oleObj>
              </mc:Choice>
              <mc:Fallback>
                <p:oleObj name="معادلة" r:id="rId5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4419600"/>
                        <a:ext cx="27114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65504"/>
              </p:ext>
            </p:extLst>
          </p:nvPr>
        </p:nvGraphicFramePr>
        <p:xfrm>
          <a:off x="6862763" y="2543175"/>
          <a:ext cx="11858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7" name="معادلة" r:id="rId7" imgW="431640" imgH="177480" progId="Equation.3">
                  <p:embed/>
                </p:oleObj>
              </mc:Choice>
              <mc:Fallback>
                <p:oleObj name="معادلة" r:id="rId7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763" y="2543175"/>
                        <a:ext cx="1185862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90820"/>
              </p:ext>
            </p:extLst>
          </p:nvPr>
        </p:nvGraphicFramePr>
        <p:xfrm>
          <a:off x="6705600" y="3124200"/>
          <a:ext cx="18081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8" name="معادلة" r:id="rId9" imgW="660240" imgH="203040" progId="Equation.3">
                  <p:embed/>
                </p:oleObj>
              </mc:Choice>
              <mc:Fallback>
                <p:oleObj name="معادلة" r:id="rId9" imgW="660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124200"/>
                        <a:ext cx="180816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353676"/>
              </p:ext>
            </p:extLst>
          </p:nvPr>
        </p:nvGraphicFramePr>
        <p:xfrm>
          <a:off x="7043738" y="3657600"/>
          <a:ext cx="1181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09" name="معادلة" r:id="rId11" imgW="431640" imgH="177480" progId="Equation.3">
                  <p:embed/>
                </p:oleObj>
              </mc:Choice>
              <mc:Fallback>
                <p:oleObj name="معادلة" r:id="rId11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657600"/>
                        <a:ext cx="1181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5338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43835"/>
              </p:ext>
            </p:extLst>
          </p:nvPr>
        </p:nvGraphicFramePr>
        <p:xfrm>
          <a:off x="3184525" y="2057400"/>
          <a:ext cx="5562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3" name="معادلة" r:id="rId3" imgW="2031840" imgH="203040" progId="Equation.3">
                  <p:embed/>
                </p:oleObj>
              </mc:Choice>
              <mc:Fallback>
                <p:oleObj name="معادلة" r:id="rId3" imgW="2031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2057400"/>
                        <a:ext cx="5562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8733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4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267021"/>
              </p:ext>
            </p:extLst>
          </p:nvPr>
        </p:nvGraphicFramePr>
        <p:xfrm>
          <a:off x="86106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5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00840"/>
              </p:ext>
            </p:extLst>
          </p:nvPr>
        </p:nvGraphicFramePr>
        <p:xfrm>
          <a:off x="35353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6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267778"/>
              </p:ext>
            </p:extLst>
          </p:nvPr>
        </p:nvGraphicFramePr>
        <p:xfrm>
          <a:off x="1776413" y="4800600"/>
          <a:ext cx="566578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7" name="معادلة" r:id="rId11" imgW="2070000" imgH="457200" progId="Equation.3">
                  <p:embed/>
                </p:oleObj>
              </mc:Choice>
              <mc:Fallback>
                <p:oleObj name="معادلة" r:id="rId11" imgW="2070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4800600"/>
                        <a:ext cx="566578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336416"/>
              </p:ext>
            </p:extLst>
          </p:nvPr>
        </p:nvGraphicFramePr>
        <p:xfrm>
          <a:off x="3062288" y="3032125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8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3032125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1213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8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  توجد قيمة عظمى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39060"/>
              </p:ext>
            </p:extLst>
          </p:nvPr>
        </p:nvGraphicFramePr>
        <p:xfrm>
          <a:off x="7429500" y="1524000"/>
          <a:ext cx="1181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7" name="معادلة" r:id="rId3" imgW="431640" imgH="177480" progId="Equation.3">
                  <p:embed/>
                </p:oleObj>
              </mc:Choice>
              <mc:Fallback>
                <p:oleObj name="معادلة" r:id="rId3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0" y="1524000"/>
                        <a:ext cx="11811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33905"/>
              </p:ext>
            </p:extLst>
          </p:nvPr>
        </p:nvGraphicFramePr>
        <p:xfrm>
          <a:off x="2555875" y="2041525"/>
          <a:ext cx="605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8" name="معادلة" r:id="rId5" imgW="2209680" imgH="203040" progId="Equation.3">
                  <p:embed/>
                </p:oleObj>
              </mc:Choice>
              <mc:Fallback>
                <p:oleObj name="معادلة" r:id="rId5" imgW="220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041525"/>
                        <a:ext cx="605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43756"/>
              </p:ext>
            </p:extLst>
          </p:nvPr>
        </p:nvGraphicFramePr>
        <p:xfrm>
          <a:off x="84582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89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236266"/>
              </p:ext>
            </p:extLst>
          </p:nvPr>
        </p:nvGraphicFramePr>
        <p:xfrm>
          <a:off x="3357563" y="38100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90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38100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17021"/>
              </p:ext>
            </p:extLst>
          </p:nvPr>
        </p:nvGraphicFramePr>
        <p:xfrm>
          <a:off x="1957387" y="4724400"/>
          <a:ext cx="57388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91" name="معادلة" r:id="rId11" imgW="2095200" imgH="457200" progId="Equation.3">
                  <p:embed/>
                </p:oleObj>
              </mc:Choice>
              <mc:Fallback>
                <p:oleObj name="معادلة" r:id="rId11" imgW="209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7" y="4724400"/>
                        <a:ext cx="5738813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542836"/>
              </p:ext>
            </p:extLst>
          </p:nvPr>
        </p:nvGraphicFramePr>
        <p:xfrm>
          <a:off x="2362200" y="2955925"/>
          <a:ext cx="22606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92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955925"/>
                        <a:ext cx="226060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689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17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b="1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62103"/>
              </p:ext>
            </p:extLst>
          </p:nvPr>
        </p:nvGraphicFramePr>
        <p:xfrm>
          <a:off x="1568450" y="2667000"/>
          <a:ext cx="24352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7" name="معادلة" r:id="rId3" imgW="888840" imgH="203040" progId="Equation.3">
                  <p:embed/>
                </p:oleObj>
              </mc:Choice>
              <mc:Fallback>
                <p:oleObj name="معادلة" r:id="rId3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450" y="2667000"/>
                        <a:ext cx="2435225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637898"/>
              </p:ext>
            </p:extLst>
          </p:nvPr>
        </p:nvGraphicFramePr>
        <p:xfrm>
          <a:off x="1676400" y="3276600"/>
          <a:ext cx="3268663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8" name="معادلة" r:id="rId5" imgW="1193760" imgH="863280" progId="Equation.3">
                  <p:embed/>
                </p:oleObj>
              </mc:Choice>
              <mc:Fallback>
                <p:oleObj name="معادلة" r:id="rId5" imgW="11937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76600"/>
                        <a:ext cx="3268663" cy="201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83842"/>
              </p:ext>
            </p:extLst>
          </p:nvPr>
        </p:nvGraphicFramePr>
        <p:xfrm>
          <a:off x="735013" y="1431925"/>
          <a:ext cx="35560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29" name="معادلة" r:id="rId7" imgW="1409400" imgH="228600" progId="Equation.3">
                  <p:embed/>
                </p:oleObj>
              </mc:Choice>
              <mc:Fallback>
                <p:oleObj name="معادلة" r:id="rId7" imgW="1409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431925"/>
                        <a:ext cx="3556000" cy="5778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677360"/>
              </p:ext>
            </p:extLst>
          </p:nvPr>
        </p:nvGraphicFramePr>
        <p:xfrm>
          <a:off x="1765300" y="5410200"/>
          <a:ext cx="17383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30" name="معادلة" r:id="rId9" imgW="634680" imgH="203040" progId="Equation.3">
                  <p:embed/>
                </p:oleObj>
              </mc:Choice>
              <mc:Fallback>
                <p:oleObj name="معادلة" r:id="rId9" imgW="634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5410200"/>
                        <a:ext cx="17383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3246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3200" dirty="0" smtClean="0">
                <a:solidFill>
                  <a:srgbClr val="FF0000"/>
                </a:solidFill>
                <a:cs typeface="Arial" pitchFamily="34" charset="0"/>
              </a:rPr>
              <a:t>  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4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r>
              <a:rPr lang="ar-SA" dirty="0" smtClean="0">
                <a:cs typeface="Arial" pitchFamily="34" charset="0"/>
              </a:rPr>
              <a:t> عند 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       توجد قيمة صغرى محلية عند            وهي: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dirty="0" smtClean="0"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latin typeface="+mn-lt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latin typeface="+mn-lt"/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287134"/>
              </p:ext>
            </p:extLst>
          </p:nvPr>
        </p:nvGraphicFramePr>
        <p:xfrm>
          <a:off x="3544888" y="2057400"/>
          <a:ext cx="19113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8" name="معادلة" r:id="rId3" imgW="698400" imgH="203040" progId="Equation.3">
                  <p:embed/>
                </p:oleObj>
              </mc:Choice>
              <mc:Fallback>
                <p:oleObj name="معادلة" r:id="rId3" imgW="698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2057400"/>
                        <a:ext cx="19113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323793"/>
              </p:ext>
            </p:extLst>
          </p:nvPr>
        </p:nvGraphicFramePr>
        <p:xfrm>
          <a:off x="7243763" y="1447800"/>
          <a:ext cx="11842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89" name="معادلة" r:id="rId5" imgW="431640" imgH="177480" progId="Equation.3">
                  <p:embed/>
                </p:oleObj>
              </mc:Choice>
              <mc:Fallback>
                <p:oleObj name="معادلة" r:id="rId5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447800"/>
                        <a:ext cx="1184275" cy="414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068705"/>
              </p:ext>
            </p:extLst>
          </p:nvPr>
        </p:nvGraphicFramePr>
        <p:xfrm>
          <a:off x="8686800" y="3894138"/>
          <a:ext cx="38258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90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894138"/>
                        <a:ext cx="382587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894101"/>
              </p:ext>
            </p:extLst>
          </p:nvPr>
        </p:nvGraphicFramePr>
        <p:xfrm>
          <a:off x="3535363" y="3733800"/>
          <a:ext cx="11842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91" name="معادلة" r:id="rId9" imgW="431640" imgH="177480" progId="Equation.3">
                  <p:embed/>
                </p:oleObj>
              </mc:Choice>
              <mc:Fallback>
                <p:oleObj name="معادلة" r:id="rId9" imgW="4316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3733800"/>
                        <a:ext cx="11842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174801"/>
              </p:ext>
            </p:extLst>
          </p:nvPr>
        </p:nvGraphicFramePr>
        <p:xfrm>
          <a:off x="2401888" y="4648200"/>
          <a:ext cx="44164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92" name="معادلة" r:id="rId11" imgW="1612800" imgH="457200" progId="Equation.3">
                  <p:embed/>
                </p:oleObj>
              </mc:Choice>
              <mc:Fallback>
                <p:oleObj name="معادلة" r:id="rId11" imgW="16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88" y="4648200"/>
                        <a:ext cx="44164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908466"/>
              </p:ext>
            </p:extLst>
          </p:nvPr>
        </p:nvGraphicFramePr>
        <p:xfrm>
          <a:off x="3367088" y="2971800"/>
          <a:ext cx="22590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693" name="معادلة" r:id="rId13" imgW="825480" imgH="203040" progId="Equation.3">
                  <p:embed/>
                </p:oleObj>
              </mc:Choice>
              <mc:Fallback>
                <p:oleObj name="معادلة" r:id="rId13" imgW="825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2971800"/>
                        <a:ext cx="2259012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767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66598"/>
              </p:ext>
            </p:extLst>
          </p:nvPr>
        </p:nvGraphicFramePr>
        <p:xfrm>
          <a:off x="812800" y="2725738"/>
          <a:ext cx="35798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3" name="معادلة" r:id="rId3" imgW="1307880" imgH="228600" progId="Equation.3">
                  <p:embed/>
                </p:oleObj>
              </mc:Choice>
              <mc:Fallback>
                <p:oleObj name="معادلة" r:id="rId3" imgW="1307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2725738"/>
                        <a:ext cx="35798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9549"/>
              </p:ext>
            </p:extLst>
          </p:nvPr>
        </p:nvGraphicFramePr>
        <p:xfrm>
          <a:off x="933450" y="4298950"/>
          <a:ext cx="17018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4" name="معادلة" r:id="rId5" imgW="698400" imgH="838080" progId="Equation.3">
                  <p:embed/>
                </p:oleObj>
              </mc:Choice>
              <mc:Fallback>
                <p:oleObj name="معادلة" r:id="rId5" imgW="6984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98950"/>
                        <a:ext cx="1701800" cy="173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000464"/>
              </p:ext>
            </p:extLst>
          </p:nvPr>
        </p:nvGraphicFramePr>
        <p:xfrm>
          <a:off x="741363" y="3595688"/>
          <a:ext cx="26416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5" name="معادلة" r:id="rId7" imgW="965160" imgH="203040" progId="Equation.3">
                  <p:embed/>
                </p:oleObj>
              </mc:Choice>
              <mc:Fallback>
                <p:oleObj name="معادلة" r:id="rId7" imgW="965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3595688"/>
                        <a:ext cx="26416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42252"/>
              </p:ext>
            </p:extLst>
          </p:nvPr>
        </p:nvGraphicFramePr>
        <p:xfrm>
          <a:off x="703263" y="1676400"/>
          <a:ext cx="41878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6" name="معادلة" r:id="rId9" imgW="1612800" imgH="228600" progId="Equation.3">
                  <p:embed/>
                </p:oleObj>
              </mc:Choice>
              <mc:Fallback>
                <p:oleObj name="معادلة" r:id="rId9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76400"/>
                        <a:ext cx="4187825" cy="609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85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3716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rot="10800000">
            <a:off x="762000" y="2514600"/>
            <a:ext cx="74676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467650"/>
              </p:ext>
            </p:extLst>
          </p:nvPr>
        </p:nvGraphicFramePr>
        <p:xfrm>
          <a:off x="4527550" y="2590800"/>
          <a:ext cx="2730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3" name="معادلة" r:id="rId3" imgW="152280" imgH="393480" progId="Equation.3">
                  <p:embed/>
                </p:oleObj>
              </mc:Choice>
              <mc:Fallback>
                <p:oleObj name="معادلة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2590800"/>
                        <a:ext cx="273050" cy="706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32475"/>
              </p:ext>
            </p:extLst>
          </p:nvPr>
        </p:nvGraphicFramePr>
        <p:xfrm>
          <a:off x="3581400" y="2667000"/>
          <a:ext cx="2286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4" name="Equation" r:id="rId5" imgW="126720" imgH="190440" progId="Equation.3">
                  <p:embed/>
                </p:oleObj>
              </mc:Choice>
              <mc:Fallback>
                <p:oleObj name="Equation" r:id="rId5" imgW="126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667000"/>
                        <a:ext cx="2286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8743"/>
              </p:ext>
            </p:extLst>
          </p:nvPr>
        </p:nvGraphicFramePr>
        <p:xfrm>
          <a:off x="5556250" y="2667000"/>
          <a:ext cx="1587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5" name="معادلة" r:id="rId7" imgW="88560" imgH="164880" progId="Equation.3">
                  <p:embed/>
                </p:oleObj>
              </mc:Choice>
              <mc:Fallback>
                <p:oleObj name="معادلة" r:id="rId7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2667000"/>
                        <a:ext cx="158750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442"/>
              </p:ext>
            </p:extLst>
          </p:nvPr>
        </p:nvGraphicFramePr>
        <p:xfrm>
          <a:off x="1676400" y="3646488"/>
          <a:ext cx="3101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6" name="معادلة" r:id="rId9" imgW="1371600" imgH="203040" progId="Equation.3">
                  <p:embed/>
                </p:oleObj>
              </mc:Choice>
              <mc:Fallback>
                <p:oleObj name="معادلة" r:id="rId9" imgW="1371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46488"/>
                        <a:ext cx="31019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33227"/>
              </p:ext>
            </p:extLst>
          </p:nvPr>
        </p:nvGraphicFramePr>
        <p:xfrm>
          <a:off x="1366838" y="4186237"/>
          <a:ext cx="403383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7" name="معادلة" r:id="rId11" imgW="1815840" imgH="203040" progId="Equation.3">
                  <p:embed/>
                </p:oleObj>
              </mc:Choice>
              <mc:Fallback>
                <p:oleObj name="معادلة" r:id="rId11" imgW="1815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4186237"/>
                        <a:ext cx="4033837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5422183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358140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66568"/>
              </p:ext>
            </p:extLst>
          </p:nvPr>
        </p:nvGraphicFramePr>
        <p:xfrm>
          <a:off x="609600" y="4614862"/>
          <a:ext cx="1316037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8" name="معادلة" r:id="rId13" imgW="672840" imgH="431640" progId="Equation.3">
                  <p:embed/>
                </p:oleObj>
              </mc:Choice>
              <mc:Fallback>
                <p:oleObj name="معادلة" r:id="rId13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14862"/>
                        <a:ext cx="1316037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48974"/>
              </p:ext>
            </p:extLst>
          </p:nvPr>
        </p:nvGraphicFramePr>
        <p:xfrm>
          <a:off x="7010400" y="2689225"/>
          <a:ext cx="22860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69" name="معادلة" r:id="rId15" imgW="126720" imgH="164880" progId="Equation.3">
                  <p:embed/>
                </p:oleObj>
              </mc:Choice>
              <mc:Fallback>
                <p:oleObj name="معادلة" r:id="rId15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689225"/>
                        <a:ext cx="228600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0561"/>
              </p:ext>
            </p:extLst>
          </p:nvPr>
        </p:nvGraphicFramePr>
        <p:xfrm>
          <a:off x="5791200" y="4551362"/>
          <a:ext cx="273050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70" name="معادلة" r:id="rId17" imgW="152280" imgH="393480" progId="Equation.3">
                  <p:embed/>
                </p:oleObj>
              </mc:Choice>
              <mc:Fallback>
                <p:oleObj name="معادلة" r:id="rId17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1362"/>
                        <a:ext cx="273050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547252"/>
              </p:ext>
            </p:extLst>
          </p:nvPr>
        </p:nvGraphicFramePr>
        <p:xfrm>
          <a:off x="2667000" y="4551362"/>
          <a:ext cx="682625" cy="70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71" name="معادلة" r:id="rId18" imgW="380880" imgH="393480" progId="Equation.3">
                  <p:embed/>
                </p:oleObj>
              </mc:Choice>
              <mc:Fallback>
                <p:oleObj name="معادلة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51362"/>
                        <a:ext cx="682625" cy="706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228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716923"/>
              </p:ext>
            </p:extLst>
          </p:nvPr>
        </p:nvGraphicFramePr>
        <p:xfrm>
          <a:off x="5700713" y="4648200"/>
          <a:ext cx="1360487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39" name="معادلة" r:id="rId3" imgW="558720" imgH="431640" progId="Equation.3">
                  <p:embed/>
                </p:oleObj>
              </mc:Choice>
              <mc:Fallback>
                <p:oleObj name="معادلة" r:id="rId3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4648200"/>
                        <a:ext cx="1360487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17480"/>
              </p:ext>
            </p:extLst>
          </p:nvPr>
        </p:nvGraphicFramePr>
        <p:xfrm>
          <a:off x="1276350" y="1828800"/>
          <a:ext cx="7199313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40" name="معادلة" r:id="rId5" imgW="2628720" imgH="876240" progId="Equation.3">
                  <p:embed/>
                </p:oleObj>
              </mc:Choice>
              <mc:Fallback>
                <p:oleObj name="معادلة" r:id="rId5" imgW="2628720" imgH="8762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1828800"/>
                        <a:ext cx="7199313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72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>
                <a:solidFill>
                  <a:schemeClr val="tx1"/>
                </a:solidFill>
                <a:cs typeface="Arial" pitchFamily="34" charset="0"/>
              </a:rPr>
              <a:t> أوجد نقطة الانقلاب (ان وجدت) </a:t>
            </a:r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للدالة :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الحل: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324880"/>
              </p:ext>
            </p:extLst>
          </p:nvPr>
        </p:nvGraphicFramePr>
        <p:xfrm>
          <a:off x="692150" y="2725738"/>
          <a:ext cx="3822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5" name="معادلة" r:id="rId3" imgW="1396800" imgH="228600" progId="Equation.3">
                  <p:embed/>
                </p:oleObj>
              </mc:Choice>
              <mc:Fallback>
                <p:oleObj name="معادلة" r:id="rId3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2725738"/>
                        <a:ext cx="38227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714505"/>
              </p:ext>
            </p:extLst>
          </p:nvPr>
        </p:nvGraphicFramePr>
        <p:xfrm>
          <a:off x="919163" y="4286250"/>
          <a:ext cx="1731962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6" name="معادلة" r:id="rId5" imgW="711000" imgH="850680" progId="Equation.3">
                  <p:embed/>
                </p:oleObj>
              </mc:Choice>
              <mc:Fallback>
                <p:oleObj name="معادلة" r:id="rId5" imgW="71100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286250"/>
                        <a:ext cx="1731962" cy="176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9004"/>
              </p:ext>
            </p:extLst>
          </p:nvPr>
        </p:nvGraphicFramePr>
        <p:xfrm>
          <a:off x="706438" y="3595688"/>
          <a:ext cx="27114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7" name="معادلة" r:id="rId7" imgW="990360" imgH="203040" progId="Equation.3">
                  <p:embed/>
                </p:oleObj>
              </mc:Choice>
              <mc:Fallback>
                <p:oleObj name="معادلة" r:id="rId7" imgW="990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595688"/>
                        <a:ext cx="271145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4653"/>
              </p:ext>
            </p:extLst>
          </p:nvPr>
        </p:nvGraphicFramePr>
        <p:xfrm>
          <a:off x="685800" y="160020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58" name="Equation" r:id="rId9" imgW="1637589" imgH="266584" progId="Equation.3">
                  <p:embed/>
                </p:oleObj>
              </mc:Choice>
              <mc:Fallback>
                <p:oleObj name="Equation" r:id="rId9" imgW="1637589" imgH="26658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3886200" cy="609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886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rtl="1"/>
            <a:r>
              <a:rPr lang="ar-SA" sz="4000" dirty="0" smtClean="0">
                <a:solidFill>
                  <a:srgbClr val="FF0000"/>
                </a:solidFill>
                <a:cs typeface="Arial" pitchFamily="34" charset="0"/>
              </a:rPr>
              <a:t>تابع: الحل:</a:t>
            </a:r>
            <a:endParaRPr lang="en-GB" sz="32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915400" cy="4830763"/>
          </a:xfrm>
        </p:spPr>
        <p:txBody>
          <a:bodyPr/>
          <a:lstStyle/>
          <a:p>
            <a:pPr algn="l">
              <a:defRPr/>
            </a:pPr>
            <a:r>
              <a:rPr lang="en-US" sz="3000" dirty="0" smtClean="0"/>
              <a:t>        </a:t>
            </a:r>
          </a:p>
          <a:p>
            <a:pPr algn="l">
              <a:defRPr/>
            </a:pPr>
            <a:r>
              <a:rPr lang="en-US" sz="3000" dirty="0" smtClean="0"/>
              <a:t>        </a:t>
            </a:r>
            <a:r>
              <a:rPr lang="ar-SA" sz="3000" dirty="0" smtClean="0"/>
              <a:t>                      </a:t>
            </a:r>
            <a:r>
              <a:rPr lang="en-US" sz="3000" dirty="0" smtClean="0"/>
              <a:t>                         </a:t>
            </a:r>
            <a:r>
              <a:rPr lang="ar-SA" sz="3000" dirty="0" smtClean="0"/>
              <a:t>   </a:t>
            </a:r>
            <a:r>
              <a:rPr lang="en-US" sz="3000" dirty="0" smtClean="0"/>
              <a:t>-      </a:t>
            </a:r>
            <a:r>
              <a:rPr lang="ar-SA" sz="3000" dirty="0" smtClean="0"/>
              <a:t>   </a:t>
            </a:r>
            <a:r>
              <a:rPr lang="en-US" sz="3000" dirty="0" smtClean="0"/>
              <a:t>           + </a:t>
            </a:r>
            <a:endParaRPr lang="ar-SA" sz="3000" dirty="0" smtClean="0"/>
          </a:p>
          <a:p>
            <a:pPr rtl="1">
              <a:defRPr/>
            </a:pPr>
            <a:endParaRPr lang="ar-SA" sz="3000" dirty="0" smtClean="0"/>
          </a:p>
          <a:p>
            <a:pPr marL="514350" indent="-514350" rtl="1">
              <a:defRPr/>
            </a:pPr>
            <a:endParaRPr lang="ar-SA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en-US" sz="24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400" b="1" dirty="0" smtClean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بما أن حصل تغير في التقعر قبل وبعد         اذا توجد نقطة انقلاب عند </a:t>
            </a:r>
            <a:r>
              <a:rPr lang="ar-SA" sz="2000" b="1" dirty="0">
                <a:cs typeface="Arial" pitchFamily="34" charset="0"/>
              </a:rPr>
              <a:t> </a:t>
            </a:r>
            <a:r>
              <a:rPr lang="ar-SA" sz="2000" b="1" dirty="0" smtClean="0">
                <a:cs typeface="Arial" pitchFamily="34" charset="0"/>
              </a:rPr>
              <a:t>            وهي</a:t>
            </a: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endParaRPr lang="ar-SA" sz="2000" b="1" dirty="0" smtClean="0">
              <a:cs typeface="Arial" pitchFamily="34" charset="0"/>
            </a:endParaRPr>
          </a:p>
          <a:p>
            <a:pPr marL="514350" indent="-514350" rtl="1">
              <a:defRPr/>
            </a:pPr>
            <a:r>
              <a:rPr lang="ar-SA" sz="2000" b="1" dirty="0" smtClean="0">
                <a:cs typeface="Arial" pitchFamily="34" charset="0"/>
              </a:rPr>
              <a:t>               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2000" y="1345324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ar-SA">
              <a:solidFill>
                <a:prstClr val="black"/>
              </a:solidFill>
            </a:endParaRPr>
          </a:p>
        </p:txBody>
      </p:sp>
      <p:cxnSp>
        <p:nvCxnSpPr>
          <p:cNvPr id="24" name="رابط كسهم مستقيم 23"/>
          <p:cNvCxnSpPr/>
          <p:nvPr/>
        </p:nvCxnSpPr>
        <p:spPr>
          <a:xfrm flipH="1" flipV="1">
            <a:off x="762000" y="2514600"/>
            <a:ext cx="8153400" cy="158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3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888227"/>
              </p:ext>
            </p:extLst>
          </p:nvPr>
        </p:nvGraphicFramePr>
        <p:xfrm>
          <a:off x="4343400" y="2590800"/>
          <a:ext cx="1587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0" name="معادلة" r:id="rId3" imgW="88560" imgH="164880" progId="Equation.3">
                  <p:embed/>
                </p:oleObj>
              </mc:Choice>
              <mc:Fallback>
                <p:oleObj name="معادلة" r:id="rId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90800"/>
                        <a:ext cx="158750" cy="296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864"/>
              </p:ext>
            </p:extLst>
          </p:nvPr>
        </p:nvGraphicFramePr>
        <p:xfrm>
          <a:off x="3581400" y="2590800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1" name="معادلة" r:id="rId5" imgW="126720" imgH="177480" progId="Equation.3">
                  <p:embed/>
                </p:oleObj>
              </mc:Choice>
              <mc:Fallback>
                <p:oleObj name="معادلة" r:id="rId5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0800"/>
                        <a:ext cx="228600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303653"/>
              </p:ext>
            </p:extLst>
          </p:nvPr>
        </p:nvGraphicFramePr>
        <p:xfrm>
          <a:off x="5181600" y="2590800"/>
          <a:ext cx="22701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2" name="معادلة" r:id="rId7" imgW="126720" imgH="164880" progId="Equation.3">
                  <p:embed/>
                </p:oleObj>
              </mc:Choice>
              <mc:Fallback>
                <p:oleObj name="معادلة" r:id="rId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90800"/>
                        <a:ext cx="227012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5155"/>
              </p:ext>
            </p:extLst>
          </p:nvPr>
        </p:nvGraphicFramePr>
        <p:xfrm>
          <a:off x="1016000" y="3646488"/>
          <a:ext cx="44227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3" name="معادلة" r:id="rId9" imgW="1955520" imgH="203040" progId="Equation.3">
                  <p:embed/>
                </p:oleObj>
              </mc:Choice>
              <mc:Fallback>
                <p:oleObj name="معادلة" r:id="rId9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3646488"/>
                        <a:ext cx="442277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88782"/>
              </p:ext>
            </p:extLst>
          </p:nvPr>
        </p:nvGraphicFramePr>
        <p:xfrm>
          <a:off x="1198563" y="4186238"/>
          <a:ext cx="4371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4" name="معادلة" r:id="rId11" imgW="1968480" imgH="203040" progId="Equation.3">
                  <p:embed/>
                </p:oleObj>
              </mc:Choice>
              <mc:Fallback>
                <p:oleObj name="معادلة" r:id="rId11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4186238"/>
                        <a:ext cx="4371975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شكل حر 25"/>
          <p:cNvSpPr/>
          <p:nvPr/>
        </p:nvSpPr>
        <p:spPr>
          <a:xfrm rot="21423662">
            <a:off x="7763592" y="1487488"/>
            <a:ext cx="530225" cy="481012"/>
          </a:xfrm>
          <a:custGeom>
            <a:avLst/>
            <a:gdLst>
              <a:gd name="connsiteX0" fmla="*/ 0 w 491319"/>
              <a:gd name="connsiteY0" fmla="*/ 25021 h 552735"/>
              <a:gd name="connsiteX1" fmla="*/ 191068 w 491319"/>
              <a:gd name="connsiteY1" fmla="*/ 543636 h 552735"/>
              <a:gd name="connsiteX2" fmla="*/ 450376 w 491319"/>
              <a:gd name="connsiteY2" fmla="*/ 79612 h 552735"/>
              <a:gd name="connsiteX3" fmla="*/ 436728 w 491319"/>
              <a:gd name="connsiteY3" fmla="*/ 65965 h 552735"/>
              <a:gd name="connsiteX4" fmla="*/ 436728 w 491319"/>
              <a:gd name="connsiteY4" fmla="*/ 65965 h 552735"/>
              <a:gd name="connsiteX5" fmla="*/ 450376 w 491319"/>
              <a:gd name="connsiteY5" fmla="*/ 52317 h 55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19" h="552735">
                <a:moveTo>
                  <a:pt x="0" y="25021"/>
                </a:moveTo>
                <a:cubicBezTo>
                  <a:pt x="58002" y="279779"/>
                  <a:pt x="116005" y="534538"/>
                  <a:pt x="191068" y="543636"/>
                </a:cubicBezTo>
                <a:cubicBezTo>
                  <a:pt x="266131" y="552735"/>
                  <a:pt x="409433" y="159224"/>
                  <a:pt x="450376" y="79612"/>
                </a:cubicBezTo>
                <a:cubicBezTo>
                  <a:pt x="491319" y="0"/>
                  <a:pt x="436728" y="65965"/>
                  <a:pt x="436728" y="65965"/>
                </a:cubicBezTo>
                <a:lnTo>
                  <a:pt x="436728" y="65965"/>
                </a:lnTo>
                <a:cubicBezTo>
                  <a:pt x="439003" y="63690"/>
                  <a:pt x="452651" y="54592"/>
                  <a:pt x="450376" y="5231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sp>
        <p:nvSpPr>
          <p:cNvPr id="27" name="شكل حر 26"/>
          <p:cNvSpPr/>
          <p:nvPr/>
        </p:nvSpPr>
        <p:spPr>
          <a:xfrm>
            <a:off x="5873750" y="1524000"/>
            <a:ext cx="450850" cy="400050"/>
          </a:xfrm>
          <a:custGeom>
            <a:avLst/>
            <a:gdLst>
              <a:gd name="connsiteX0" fmla="*/ 0 w 450376"/>
              <a:gd name="connsiteY0" fmla="*/ 400334 h 400334"/>
              <a:gd name="connsiteX1" fmla="*/ 204717 w 450376"/>
              <a:gd name="connsiteY1" fmla="*/ 4549 h 400334"/>
              <a:gd name="connsiteX2" fmla="*/ 450376 w 450376"/>
              <a:gd name="connsiteY2" fmla="*/ 373039 h 400334"/>
              <a:gd name="connsiteX3" fmla="*/ 450376 w 450376"/>
              <a:gd name="connsiteY3" fmla="*/ 373039 h 40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376" h="400334">
                <a:moveTo>
                  <a:pt x="0" y="400334"/>
                </a:moveTo>
                <a:cubicBezTo>
                  <a:pt x="64827" y="204716"/>
                  <a:pt x="129654" y="9098"/>
                  <a:pt x="204717" y="4549"/>
                </a:cubicBezTo>
                <a:cubicBezTo>
                  <a:pt x="279780" y="0"/>
                  <a:pt x="450376" y="373039"/>
                  <a:pt x="450376" y="373039"/>
                </a:cubicBezTo>
                <a:lnTo>
                  <a:pt x="450376" y="373039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ar-SA">
              <a:solidFill>
                <a:prstClr val="black"/>
              </a:solidFill>
            </a:endParaRPr>
          </a:p>
        </p:txBody>
      </p:sp>
      <p:graphicFrame>
        <p:nvGraphicFramePr>
          <p:cNvPr id="2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253925"/>
              </p:ext>
            </p:extLst>
          </p:nvPr>
        </p:nvGraphicFramePr>
        <p:xfrm>
          <a:off x="720725" y="4794250"/>
          <a:ext cx="10922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5" name="معادلة" r:id="rId13" imgW="558720" imgH="215640" progId="Equation.3">
                  <p:embed/>
                </p:oleObj>
              </mc:Choice>
              <mc:Fallback>
                <p:oleObj name="معادلة" r:id="rId13" imgW="55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4794250"/>
                        <a:ext cx="10922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211975"/>
              </p:ext>
            </p:extLst>
          </p:nvPr>
        </p:nvGraphicFramePr>
        <p:xfrm>
          <a:off x="6030913" y="2579688"/>
          <a:ext cx="2047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6" name="معادلة" r:id="rId15" imgW="114120" imgH="177480" progId="Equation.3">
                  <p:embed/>
                </p:oleObj>
              </mc:Choice>
              <mc:Fallback>
                <p:oleObj name="معادلة" r:id="rId15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2579688"/>
                        <a:ext cx="2047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95966"/>
              </p:ext>
            </p:extLst>
          </p:nvPr>
        </p:nvGraphicFramePr>
        <p:xfrm>
          <a:off x="5813425" y="4756150"/>
          <a:ext cx="22701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7" name="معادلة" r:id="rId17" imgW="126720" imgH="164880" progId="Equation.3">
                  <p:embed/>
                </p:oleObj>
              </mc:Choice>
              <mc:Fallback>
                <p:oleObj name="معادلة" r:id="rId17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4756150"/>
                        <a:ext cx="227013" cy="29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058584"/>
              </p:ext>
            </p:extLst>
          </p:nvPr>
        </p:nvGraphicFramePr>
        <p:xfrm>
          <a:off x="2689225" y="4745038"/>
          <a:ext cx="6365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8" name="معادلة" r:id="rId19" imgW="355320" imgH="177480" progId="Equation.3">
                  <p:embed/>
                </p:oleObj>
              </mc:Choice>
              <mc:Fallback>
                <p:oleObj name="معادلة" r:id="rId19" imgW="3553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745038"/>
                        <a:ext cx="636588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19769"/>
              </p:ext>
            </p:extLst>
          </p:nvPr>
        </p:nvGraphicFramePr>
        <p:xfrm>
          <a:off x="7011988" y="2555875"/>
          <a:ext cx="2270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79" name="معادلة" r:id="rId21" imgW="126720" imgH="164880" progId="Equation.3">
                  <p:embed/>
                </p:oleObj>
              </mc:Choice>
              <mc:Fallback>
                <p:oleObj name="معادلة" r:id="rId21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1988" y="2555875"/>
                        <a:ext cx="2270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4128"/>
              </p:ext>
            </p:extLst>
          </p:nvPr>
        </p:nvGraphicFramePr>
        <p:xfrm>
          <a:off x="7950200" y="2514600"/>
          <a:ext cx="2032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80" name="معادلة" r:id="rId23" imgW="114120" imgH="177480" progId="Equation.3">
                  <p:embed/>
                </p:oleObj>
              </mc:Choice>
              <mc:Fallback>
                <p:oleObj name="معادلة" r:id="rId23" imgW="114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2514600"/>
                        <a:ext cx="2032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898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915400" cy="868363"/>
          </a:xfrm>
        </p:spPr>
        <p:txBody>
          <a:bodyPr/>
          <a:lstStyle/>
          <a:p>
            <a:pPr marL="514350" indent="-514350" rtl="1"/>
            <a:r>
              <a:rPr lang="ar-SA" sz="36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ar-SA" sz="3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3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830763"/>
          </a:xfrm>
        </p:spPr>
        <p:txBody>
          <a:bodyPr/>
          <a:lstStyle/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b="1" dirty="0" smtClean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endParaRPr lang="ar-SA" b="1" dirty="0">
              <a:solidFill>
                <a:srgbClr val="FF6600"/>
              </a:solidFill>
              <a:cs typeface="Arial" pitchFamily="34" charset="0"/>
            </a:endParaRPr>
          </a:p>
          <a:p>
            <a:pPr marL="514350" indent="-514350" rtl="1"/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   </a:t>
            </a:r>
            <a:r>
              <a:rPr lang="ar-SA" sz="2400" b="1" dirty="0" smtClean="0">
                <a:cs typeface="Arial" pitchFamily="34" charset="0"/>
              </a:rPr>
              <a:t>نقطة الانقلاب هي</a:t>
            </a:r>
            <a:r>
              <a:rPr lang="ar-SA" b="1" dirty="0" smtClean="0">
                <a:solidFill>
                  <a:srgbClr val="FF6600"/>
                </a:solidFill>
                <a:cs typeface="Arial" pitchFamily="34" charset="0"/>
              </a:rPr>
              <a:t> </a:t>
            </a: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 rtl="1"/>
            <a:endParaRPr lang="ar-SA" dirty="0" smtClean="0">
              <a:cs typeface="Arial" pitchFamily="34" charset="0"/>
            </a:endParaRPr>
          </a:p>
          <a:p>
            <a:pPr marL="514350" indent="-514350"/>
            <a:endParaRPr lang="ar-SA" sz="2400" dirty="0" smtClean="0">
              <a:cs typeface="Arial" pitchFamily="34" charset="0"/>
            </a:endParaRPr>
          </a:p>
          <a:p>
            <a:pPr marL="514350" indent="-514350" rtl="1"/>
            <a:endParaRPr lang="ar-SA" sz="2400" b="1" dirty="0" smtClean="0">
              <a:cs typeface="Arial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47700" y="1447800"/>
            <a:ext cx="89154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240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GB" sz="3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9808"/>
              </p:ext>
            </p:extLst>
          </p:nvPr>
        </p:nvGraphicFramePr>
        <p:xfrm>
          <a:off x="6096000" y="3863181"/>
          <a:ext cx="9271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0" name="معادلة" r:id="rId3" imgW="380880" imgH="215640" progId="Equation.3">
                  <p:embed/>
                </p:oleObj>
              </mc:Choice>
              <mc:Fallback>
                <p:oleObj name="معادلة" r:id="rId3" imgW="380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63181"/>
                        <a:ext cx="927100" cy="449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862576"/>
              </p:ext>
            </p:extLst>
          </p:nvPr>
        </p:nvGraphicFramePr>
        <p:xfrm>
          <a:off x="265113" y="2332038"/>
          <a:ext cx="636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1" name="معادلة" r:id="rId5" imgW="2323800" imgH="457200" progId="Equation.3">
                  <p:embed/>
                </p:oleObj>
              </mc:Choice>
              <mc:Fallback>
                <p:oleObj name="معادلة" r:id="rId5" imgW="2323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2332038"/>
                        <a:ext cx="636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791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545</Words>
  <Application>Microsoft Office PowerPoint</Application>
  <PresentationFormat>A4 Paper (210x297 mm)</PresentationFormat>
  <Paragraphs>533</Paragraphs>
  <Slides>44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Office Theme</vt:lpstr>
      <vt:lpstr>Equation</vt:lpstr>
      <vt:lpstr>معادلة</vt:lpstr>
      <vt:lpstr>     </vt:lpstr>
      <vt:lpstr>أوجد مشتقات الدوال التالية:</vt:lpstr>
      <vt:lpstr> </vt:lpstr>
      <vt:lpstr> </vt:lpstr>
      <vt:lpstr> </vt:lpstr>
      <vt:lpstr>  </vt:lpstr>
      <vt:lpstr>أوجد المشتقات الثلاث الاولى :</vt:lpstr>
      <vt:lpstr>أوجد المشتقات الثلاث الاولى :</vt:lpstr>
      <vt:lpstr>  </vt:lpstr>
      <vt:lpstr> </vt:lpstr>
      <vt:lpstr> أوجد مشتقات الدوال التالية:</vt:lpstr>
      <vt:lpstr> </vt:lpstr>
      <vt:lpstr>  </vt:lpstr>
      <vt:lpstr>  </vt:lpstr>
      <vt:lpstr>  </vt:lpstr>
      <vt:lpstr>  </vt:lpstr>
      <vt:lpstr> </vt:lpstr>
      <vt:lpstr> </vt:lpstr>
      <vt:lpstr> </vt:lpstr>
      <vt:lpstr> </vt:lpstr>
      <vt:lpstr> </vt:lpstr>
      <vt:lpstr>   </vt:lpstr>
      <vt:lpstr>  </vt:lpstr>
      <vt:lpstr> </vt:lpstr>
      <vt:lpstr>أوجد           و        اذا كانت: </vt:lpstr>
      <vt:lpstr>أوجد           و        اذا كانت: </vt:lpstr>
      <vt:lpstr>أوجد           و        اذا كانت:   </vt:lpstr>
      <vt:lpstr> ما هي نقط القيم العظمى والصغرى إن وجدت؟ للدوال التالية:</vt:lpstr>
      <vt:lpstr>  </vt:lpstr>
      <vt:lpstr>  </vt:lpstr>
      <vt:lpstr> </vt:lpstr>
      <vt:lpstr>  </vt:lpstr>
      <vt:lpstr>  </vt:lpstr>
      <vt:lpstr>  </vt:lpstr>
      <vt:lpstr> </vt:lpstr>
      <vt:lpstr>  </vt:lpstr>
      <vt:lpstr>  </vt:lpstr>
      <vt:lpstr> أوجد نقطة الانقلاب (ان وجدت) للدالة :</vt:lpstr>
      <vt:lpstr>تابع: الحل:</vt:lpstr>
      <vt:lpstr> </vt:lpstr>
      <vt:lpstr> أوجد نقطة الانقلاب (ان وجدت) للدالة :</vt:lpstr>
      <vt:lpstr>تابع: الحل: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Altaher Ibrahim Salem</cp:lastModifiedBy>
  <cp:revision>254</cp:revision>
  <cp:lastPrinted>2012-04-12T17:49:27Z</cp:lastPrinted>
  <dcterms:created xsi:type="dcterms:W3CDTF">2009-10-14T19:14:34Z</dcterms:created>
  <dcterms:modified xsi:type="dcterms:W3CDTF">2013-09-19T12:17:41Z</dcterms:modified>
</cp:coreProperties>
</file>