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03" r:id="rId3"/>
    <p:sldId id="317" r:id="rId4"/>
    <p:sldId id="318" r:id="rId5"/>
    <p:sldId id="319" r:id="rId6"/>
    <p:sldId id="320" r:id="rId7"/>
    <p:sldId id="321" r:id="rId8"/>
    <p:sldId id="322" r:id="rId9"/>
    <p:sldId id="323" r:id="rId10"/>
    <p:sldId id="324" r:id="rId11"/>
    <p:sldId id="325"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299"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1218" y="6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3738949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3315"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CO" smtClean="0"/>
          </a:p>
        </p:txBody>
      </p:sp>
      <p:sp>
        <p:nvSpPr>
          <p:cNvPr id="1331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7F29ED-B680-49CF-8407-C676993FCFEF}" type="slidenum">
              <a:rPr lang="es-CO"/>
              <a:pPr fontAlgn="base">
                <a:spcBef>
                  <a:spcPct val="0"/>
                </a:spcBef>
                <a:spcAft>
                  <a:spcPct val="0"/>
                </a:spcAft>
              </a:pPr>
              <a:t>3</a:t>
            </a:fld>
            <a:endParaRPr lang="es-CO"/>
          </a:p>
        </p:txBody>
      </p:sp>
    </p:spTree>
    <p:extLst>
      <p:ext uri="{BB962C8B-B14F-4D97-AF65-F5344CB8AC3E}">
        <p14:creationId xmlns:p14="http://schemas.microsoft.com/office/powerpoint/2010/main" val="2267077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228600" y="2819400"/>
            <a:ext cx="5638800" cy="1981200"/>
          </a:xfrm>
          <a:prstGeom prst="rect">
            <a:avLst/>
          </a:prstGeom>
          <a:noFill/>
          <a:ln w="9525">
            <a:noFill/>
            <a:miter lim="800000"/>
            <a:headEnd/>
            <a:tailEnd/>
          </a:ln>
        </p:spPr>
        <p:txBody>
          <a:bodyPr anchor="ctr"/>
          <a:lstStyle/>
          <a:p>
            <a:pPr algn="l">
              <a:lnSpc>
                <a:spcPct val="80000"/>
              </a:lnSpc>
            </a:pPr>
            <a:endParaRPr lang="en-US" sz="3600" b="1" dirty="0" smtClean="0">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smtClean="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endParaRPr lang="en-US" sz="1600" b="1" dirty="0" smtClean="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ctr" rtl="0">
              <a:lnSpc>
                <a:spcPct val="80000"/>
              </a:lnSpc>
            </a:pPr>
            <a:r>
              <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Eng 121</a:t>
            </a:r>
          </a:p>
          <a:p>
            <a:pPr algn="ctr" rtl="0">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400" b="1" spc="-150" dirty="0" smtClean="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smtClean="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smtClean="0">
                <a:latin typeface="Calibri" pitchFamily="34" charset="0"/>
                <a:cs typeface="Times New Roman" pitchFamily="18" charset="0"/>
              </a:rPr>
              <a:t>Dr. </a:t>
            </a:r>
            <a:r>
              <a:rPr lang="en-US" sz="2800" b="1" spc="-150" dirty="0">
                <a:latin typeface="Calibri" pitchFamily="34" charset="0"/>
                <a:cs typeface="Times New Roman" pitchFamily="18" charset="0"/>
              </a:rPr>
              <a:t>Mohamed Fathi</a:t>
            </a:r>
            <a:endParaRPr lang="en-US" sz="2800" b="1" spc="-150" dirty="0">
              <a:latin typeface="Calibri" pitchFamily="34" charset="0"/>
            </a:endParaRPr>
          </a:p>
        </p:txBody>
      </p:sp>
      <p:sp>
        <p:nvSpPr>
          <p:cNvPr id="15" name="Subtitle 2"/>
          <p:cNvSpPr txBox="1">
            <a:spLocks/>
          </p:cNvSpPr>
          <p:nvPr/>
        </p:nvSpPr>
        <p:spPr bwMode="auto">
          <a:xfrm>
            <a:off x="5410200" y="4648200"/>
            <a:ext cx="44958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2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200" b="1" spc="-150" dirty="0" smtClean="0">
                <a:effectLst>
                  <a:outerShdw blurRad="38100" dist="38100" dir="2700000" algn="tl">
                    <a:srgbClr val="000000">
                      <a:alpha val="43137"/>
                    </a:srgbClr>
                  </a:outerShdw>
                </a:effectLst>
                <a:latin typeface="Calibri" pitchFamily="34" charset="0"/>
              </a:rPr>
              <a:t>e- </a:t>
            </a:r>
            <a:r>
              <a:rPr lang="en-US" sz="2800" b="1" spc="-150" dirty="0" smtClean="0">
                <a:effectLst>
                  <a:outerShdw blurRad="38100" dist="38100" dir="2700000" algn="tl">
                    <a:srgbClr val="000000">
                      <a:alpha val="43137"/>
                    </a:srgbClr>
                  </a:outerShdw>
                </a:effectLst>
                <a:latin typeface="Calibri" pitchFamily="34" charset="0"/>
              </a:rPr>
              <a:t>Learning</a:t>
            </a:r>
            <a:r>
              <a:rPr lang="en-US" sz="32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2000" b="1" spc="-150" dirty="0" smtClean="0">
                <a:effectLst>
                  <a:outerShdw blurRad="38100" dist="38100" dir="2700000" algn="tl">
                    <a:srgbClr val="000000">
                      <a:alpha val="43137"/>
                    </a:srgbClr>
                  </a:outerShdw>
                </a:effectLst>
                <a:latin typeface="Calibri" pitchFamily="34" charset="0"/>
              </a:rPr>
              <a:t>&amp;  Distance Education </a:t>
            </a:r>
            <a:endParaRPr lang="en-US" b="1" spc="-150" dirty="0" smtClean="0">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latin typeface="Calibri" pitchFamily="34" charset="0"/>
              </a:rPr>
              <a:t>	</a:t>
            </a: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cs typeface="Arial" pitchFamily="34" charset="0"/>
              </a:rPr>
              <a:t>Lecture 2</a:t>
            </a:r>
            <a:br>
              <a:rPr lang="en-US" dirty="0" smtClean="0">
                <a:solidFill>
                  <a:srgbClr val="376092"/>
                </a:solidFill>
                <a:cs typeface="Arial" pitchFamily="34" charset="0"/>
              </a:rPr>
            </a:br>
            <a:r>
              <a:rPr lang="ar-SA" b="1" dirty="0" smtClean="0">
                <a:solidFill>
                  <a:srgbClr val="C00000"/>
                </a:solidFill>
                <a:cs typeface="Arial" pitchFamily="34" charset="0"/>
              </a:rPr>
              <a:t>المحاضرة الثانية</a:t>
            </a:r>
            <a:r>
              <a:rPr lang="en-US" dirty="0" smtClean="0">
                <a:solidFill>
                  <a:srgbClr val="376092"/>
                </a:solidFill>
                <a:cs typeface="Arial" pitchFamily="34" charset="0"/>
              </a:rPr>
              <a:t/>
            </a:r>
            <a:br>
              <a:rPr lang="en-US" dirty="0" smtClean="0">
                <a:solidFill>
                  <a:srgbClr val="376092"/>
                </a:solidFill>
                <a:cs typeface="Arial" pitchFamily="34" charset="0"/>
              </a:rPr>
            </a:br>
            <a:r>
              <a:rPr lang="en-US" b="1" dirty="0" smtClean="0">
                <a:solidFill>
                  <a:schemeClr val="tx1"/>
                </a:solidFill>
                <a:cs typeface="Arial" pitchFamily="34" charset="0"/>
              </a:rPr>
              <a:t>Reading Skill</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2514600"/>
          </a:xfrm>
        </p:spPr>
        <p:txBody>
          <a:bodyPr/>
          <a:lstStyle/>
          <a:p>
            <a:pPr algn="l" eaLnBrk="1" hangingPunct="1">
              <a:buFont typeface="Wingdings" pitchFamily="2" charset="2"/>
              <a:buChar char="§"/>
            </a:pPr>
            <a:r>
              <a:rPr lang="en-US" sz="2800" b="1" dirty="0" smtClean="0">
                <a:solidFill>
                  <a:schemeClr val="tx1"/>
                </a:solidFill>
                <a:cs typeface="Arial" pitchFamily="34" charset="0"/>
              </a:rPr>
              <a:t>Scanning</a:t>
            </a:r>
          </a:p>
          <a:p>
            <a:pPr algn="l" eaLnBrk="1" hangingPunct="1">
              <a:buFont typeface="Wingdings" pitchFamily="2" charset="2"/>
              <a:buChar char="§"/>
            </a:pPr>
            <a:r>
              <a:rPr lang="en-US" sz="2800" b="1" dirty="0" smtClean="0">
                <a:solidFill>
                  <a:schemeClr val="tx1"/>
                </a:solidFill>
                <a:cs typeface="Arial" pitchFamily="34" charset="0"/>
              </a:rPr>
              <a:t> Skimming</a:t>
            </a:r>
          </a:p>
          <a:p>
            <a:pPr algn="l" eaLnBrk="1" hangingPunct="1">
              <a:buFont typeface="Wingdings" pitchFamily="2" charset="2"/>
              <a:buChar char="§"/>
            </a:pPr>
            <a:r>
              <a:rPr lang="en-US" sz="2800" b="1" dirty="0" smtClean="0">
                <a:solidFill>
                  <a:schemeClr val="tx1"/>
                </a:solidFill>
                <a:cs typeface="Arial" pitchFamily="34" charset="0"/>
              </a:rPr>
              <a:t> Previewing Vocabulary</a:t>
            </a:r>
          </a:p>
          <a:p>
            <a:pPr algn="l" eaLnBrk="1" hangingPunct="1">
              <a:buFont typeface="Wingdings" pitchFamily="2" charset="2"/>
              <a:buChar char="§"/>
            </a:pPr>
            <a:r>
              <a:rPr lang="en-US" sz="2800" b="1" dirty="0" smtClean="0">
                <a:solidFill>
                  <a:schemeClr val="tx1"/>
                </a:solidFill>
                <a:cs typeface="Arial" pitchFamily="34" charset="0"/>
              </a:rPr>
              <a:t>Revising some structures</a:t>
            </a:r>
          </a:p>
          <a:p>
            <a:pPr algn="l" eaLnBrk="1" hangingPunct="1">
              <a:buFont typeface="Wingdings" pitchFamily="2" charset="2"/>
              <a:buChar char="§"/>
            </a:pPr>
            <a:r>
              <a:rPr lang="en-US" sz="2800" b="1" dirty="0" smtClean="0">
                <a:solidFill>
                  <a:schemeClr val="tx1"/>
                </a:solidFill>
                <a:cs typeface="Arial" pitchFamily="34" charset="0"/>
              </a:rPr>
              <a:t>Writing : Jumbled sentences </a:t>
            </a:r>
          </a:p>
          <a:p>
            <a:pPr algn="l" eaLnBrk="1" hangingPunct="1"/>
            <a:endParaRPr lang="en-US" b="1" dirty="0" smtClean="0">
              <a:solidFill>
                <a:schemeClr val="tx1"/>
              </a:solidFill>
              <a:cs typeface="Arial" pitchFamily="34" charset="0"/>
            </a:endParaRPr>
          </a:p>
          <a:p>
            <a:pPr algn="l"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algn="l"/>
            <a:r>
              <a:rPr lang="es-CO" dirty="0" smtClean="0"/>
              <a:t>SCANNING</a:t>
            </a:r>
          </a:p>
        </p:txBody>
      </p:sp>
      <p:sp>
        <p:nvSpPr>
          <p:cNvPr id="6147" name="2 Marcador de contenido"/>
          <p:cNvSpPr>
            <a:spLocks noGrp="1"/>
          </p:cNvSpPr>
          <p:nvPr>
            <p:ph idx="1"/>
          </p:nvPr>
        </p:nvSpPr>
        <p:spPr/>
        <p:txBody>
          <a:bodyPr/>
          <a:lstStyle/>
          <a:p>
            <a:pPr algn="l">
              <a:lnSpc>
                <a:spcPct val="150000"/>
              </a:lnSpc>
            </a:pPr>
            <a:r>
              <a:rPr lang="en-US" sz="2400" b="1" dirty="0" smtClean="0"/>
              <a:t>Scanning</a:t>
            </a:r>
            <a:r>
              <a:rPr lang="en-US" sz="1800" b="1" dirty="0" smtClean="0"/>
              <a:t> is a technique you often use when </a:t>
            </a:r>
            <a:r>
              <a:rPr lang="en-US" sz="1800" b="1" dirty="0" smtClean="0">
                <a:solidFill>
                  <a:srgbClr val="FF0000"/>
                </a:solidFill>
              </a:rPr>
              <a:t>looking up</a:t>
            </a:r>
            <a:r>
              <a:rPr lang="en-US" sz="1800" b="1" dirty="0" smtClean="0"/>
              <a:t> a word in the telephone book or dictionary. </a:t>
            </a:r>
            <a:r>
              <a:rPr lang="en-US" sz="1800" b="1" u="sng" dirty="0" smtClean="0"/>
              <a:t>You search for key words or ideas. </a:t>
            </a:r>
            <a:r>
              <a:rPr lang="en-US" sz="1800" b="1" dirty="0" smtClean="0"/>
              <a:t>In most cases, you know what you're looking for, so you're concentrating on finding a particular answer. Scanning involves moving your eyes quickly down the page seeking specific words and phrases. </a:t>
            </a:r>
          </a:p>
          <a:p>
            <a:pPr algn="l">
              <a:lnSpc>
                <a:spcPct val="150000"/>
              </a:lnSpc>
            </a:pPr>
            <a:endParaRPr lang="en-US" sz="1800" b="1" dirty="0" smtClean="0"/>
          </a:p>
          <a:p>
            <a:pPr algn="l">
              <a:lnSpc>
                <a:spcPct val="150000"/>
              </a:lnSpc>
            </a:pPr>
            <a:r>
              <a:rPr lang="en-US" sz="1800" b="1" dirty="0" smtClean="0"/>
              <a:t>When scanning, look for the author's use of organizers such </a:t>
            </a:r>
            <a:r>
              <a:rPr lang="en-US" sz="1800" b="1" dirty="0" smtClean="0">
                <a:solidFill>
                  <a:schemeClr val="tx2">
                    <a:lumMod val="60000"/>
                    <a:lumOff val="40000"/>
                  </a:schemeClr>
                </a:solidFill>
              </a:rPr>
              <a:t>as numbers, letters, steps, or the words, first, second, or next.</a:t>
            </a:r>
            <a:r>
              <a:rPr lang="en-US" sz="1800" b="1" dirty="0" smtClean="0"/>
              <a:t> Look for words that are </a:t>
            </a:r>
            <a:r>
              <a:rPr lang="en-US" sz="1800" b="1" dirty="0" smtClean="0">
                <a:solidFill>
                  <a:srgbClr val="FF0000"/>
                </a:solidFill>
              </a:rPr>
              <a:t>bold faced, italics, or in a different font size, style, or color. </a:t>
            </a:r>
            <a:r>
              <a:rPr lang="en-US" sz="1800" b="1" dirty="0" smtClean="0"/>
              <a:t>Sometimes the author will put key ideas in the margin. </a:t>
            </a:r>
            <a:r>
              <a:rPr lang="en-US" sz="1600" dirty="0" smtClean="0"/>
              <a:t>  </a:t>
            </a:r>
            <a:endParaRPr lang="es-CO" sz="1600" dirty="0" smtClean="0"/>
          </a:p>
          <a:p>
            <a:pPr algn="l">
              <a:lnSpc>
                <a:spcPct val="150000"/>
              </a:lnSpc>
            </a:pPr>
            <a:endParaRPr lang="es-CO"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Let’s Do Scanning </a:t>
            </a:r>
            <a:endParaRPr lang="en-US" dirty="0"/>
          </a:p>
        </p:txBody>
      </p:sp>
      <p:sp>
        <p:nvSpPr>
          <p:cNvPr id="3" name="Content Placeholder 2"/>
          <p:cNvSpPr>
            <a:spLocks noGrp="1"/>
          </p:cNvSpPr>
          <p:nvPr>
            <p:ph idx="1"/>
          </p:nvPr>
        </p:nvSpPr>
        <p:spPr/>
        <p:txBody>
          <a:bodyPr/>
          <a:lstStyle/>
          <a:p>
            <a:pPr algn="l"/>
            <a:r>
              <a:rPr lang="en-US" sz="1600" b="1" dirty="0" smtClean="0"/>
              <a:t>Pulp Friction</a:t>
            </a:r>
          </a:p>
          <a:p>
            <a:pPr algn="l"/>
            <a:r>
              <a:rPr lang="en-US" sz="1600" dirty="0" smtClean="0"/>
              <a:t>     Every second, 1 hectare of the world's rainforest is destroyed. That's equivalent to two football fields. An area the size of New York City is lost every day. In a year, that adds up to 31 million hectares -- more than the land area of Poland. This alarming rate of destruction has serious consequences for the environment</a:t>
            </a:r>
            <a:r>
              <a:rPr lang="en-US" sz="1600" dirty="0"/>
              <a:t>. </a:t>
            </a:r>
            <a:r>
              <a:rPr lang="en-US" sz="1600" dirty="0" smtClean="0"/>
              <a:t>For example, scientists estimate that 137 species of plant, insect or animal become extinct every day due to logging. In British Columbia, where, since 1990, thirteen rainforest valleys have been clear cut, 142 species of salmon have already become extinct, and the habitats of grizzly bears, wolves and many other creatures are threatened. Logging, however, provides jobs, profits, taxes for the government and cheap products of all kinds for consumers, so the government is reluctant to restrict or control it.</a:t>
            </a:r>
          </a:p>
          <a:p>
            <a:pPr algn="l"/>
            <a:r>
              <a:rPr lang="en-US" sz="1600" dirty="0" smtClean="0">
                <a:solidFill>
                  <a:srgbClr val="00B050"/>
                </a:solidFill>
              </a:rPr>
              <a:t>1.How many species of salmon have become extinct in BC?</a:t>
            </a:r>
          </a:p>
          <a:p>
            <a:pPr algn="l"/>
            <a:r>
              <a:rPr lang="en-US" sz="1600" dirty="0" smtClean="0"/>
              <a:t>       a. 27</a:t>
            </a:r>
          </a:p>
          <a:p>
            <a:pPr algn="l"/>
            <a:r>
              <a:rPr lang="en-US" sz="1600" dirty="0" smtClean="0"/>
              <a:t>       b. 31</a:t>
            </a:r>
          </a:p>
          <a:p>
            <a:pPr algn="l"/>
            <a:r>
              <a:rPr lang="en-US" sz="1600" dirty="0" smtClean="0"/>
              <a:t>       c. 137</a:t>
            </a:r>
          </a:p>
          <a:p>
            <a:pPr algn="l"/>
            <a:r>
              <a:rPr lang="en-US" sz="1600" dirty="0" smtClean="0"/>
              <a:t>       d. 142</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Scanning… </a:t>
            </a:r>
            <a:endParaRPr lang="en-US" dirty="0"/>
          </a:p>
        </p:txBody>
      </p:sp>
      <p:sp>
        <p:nvSpPr>
          <p:cNvPr id="3" name="Content Placeholder 2"/>
          <p:cNvSpPr>
            <a:spLocks noGrp="1"/>
          </p:cNvSpPr>
          <p:nvPr>
            <p:ph idx="1"/>
          </p:nvPr>
        </p:nvSpPr>
        <p:spPr/>
        <p:txBody>
          <a:bodyPr/>
          <a:lstStyle/>
          <a:p>
            <a:pPr algn="l"/>
            <a:r>
              <a:rPr lang="en-US" sz="1600" dirty="0" smtClean="0"/>
              <a:t> Much of Canada's forestry production goes towards making pulp and paper. According to the Canadian Pulp and Paper Association, Canada supplies 34% of the world's wood pulp and 49% of its newsprint paper. If these paper products could be produced in some other way, Canadian forests could be preserved. Recently, a possible alternative way of producing paper has been suggested by agriculturalists and environmentalists: a plant called hemp.</a:t>
            </a:r>
          </a:p>
          <a:p>
            <a:pPr algn="l"/>
            <a:endParaRPr lang="en-US" sz="1600" dirty="0" smtClean="0"/>
          </a:p>
          <a:p>
            <a:pPr algn="l"/>
            <a:endParaRPr lang="en-US" sz="1600" dirty="0" smtClean="0"/>
          </a:p>
          <a:p>
            <a:pPr algn="l"/>
            <a:r>
              <a:rPr lang="en-US" sz="1600" dirty="0" smtClean="0"/>
              <a:t>2.How much of the world's newsprint paper is supplied by Canada?</a:t>
            </a:r>
          </a:p>
          <a:p>
            <a:pPr algn="l"/>
            <a:r>
              <a:rPr lang="en-US" sz="1600" dirty="0" smtClean="0"/>
              <a:t> 	a. 31 %</a:t>
            </a:r>
          </a:p>
          <a:p>
            <a:pPr algn="l"/>
            <a:r>
              <a:rPr lang="en-US" sz="1600" dirty="0" smtClean="0"/>
              <a:t>	b. 49%</a:t>
            </a:r>
          </a:p>
          <a:p>
            <a:pPr algn="l"/>
            <a:r>
              <a:rPr lang="en-US" sz="1600" dirty="0" smtClean="0"/>
              <a:t>	c. 34% </a:t>
            </a:r>
          </a:p>
          <a:p>
            <a:pPr algn="l"/>
            <a:r>
              <a:rPr lang="en-US" sz="1600" dirty="0" smtClean="0"/>
              <a:t>	d. 19%</a:t>
            </a:r>
          </a:p>
          <a:p>
            <a:pPr algn="l"/>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1800" dirty="0" smtClean="0"/>
              <a:t>Because a pronoun REFERS to a noun or TAKES THE PLACE OF that noun, you have to use the correct pronoun so that your reader clearly understands which noun your pronoun is referring to.</a:t>
            </a:r>
          </a:p>
          <a:p>
            <a:pPr algn="l"/>
            <a:endParaRPr lang="en-US" sz="1800" dirty="0" smtClean="0"/>
          </a:p>
          <a:p>
            <a:pPr algn="l"/>
            <a:r>
              <a:rPr lang="en-US" sz="1800" dirty="0" smtClean="0"/>
              <a:t>Therefore, pronouns should:</a:t>
            </a:r>
          </a:p>
          <a:p>
            <a:pPr algn="l"/>
            <a:endParaRPr lang="en-US" sz="1800" dirty="0" smtClean="0"/>
          </a:p>
          <a:p>
            <a:pPr algn="l">
              <a:buAutoNum type="arabicPeriod"/>
            </a:pPr>
            <a:r>
              <a:rPr lang="en-US" sz="1800" dirty="0" smtClean="0"/>
              <a:t>Agree in number </a:t>
            </a:r>
          </a:p>
          <a:p>
            <a:pPr algn="l"/>
            <a:endParaRPr lang="en-US" sz="1800" dirty="0" smtClean="0"/>
          </a:p>
          <a:p>
            <a:pPr algn="l"/>
            <a:r>
              <a:rPr lang="en-US" sz="1800" dirty="0" smtClean="0"/>
              <a:t>If the pronoun takes the place of a singular noun, you have to use a singular pronoun.</a:t>
            </a:r>
          </a:p>
          <a:p>
            <a:pPr algn="l"/>
            <a:endParaRPr lang="en-US" sz="1800" dirty="0" smtClean="0"/>
          </a:p>
          <a:p>
            <a:pPr algn="l"/>
            <a:r>
              <a:rPr lang="en-US" sz="1800" dirty="0" smtClean="0">
                <a:solidFill>
                  <a:srgbClr val="0070C0"/>
                </a:solidFill>
              </a:rPr>
              <a:t>If a student parks a car on campus,</a:t>
            </a:r>
            <a:r>
              <a:rPr lang="en-US" sz="1800" u="sng" dirty="0" smtClean="0">
                <a:solidFill>
                  <a:srgbClr val="0070C0"/>
                </a:solidFill>
              </a:rPr>
              <a:t> he or she </a:t>
            </a:r>
            <a:r>
              <a:rPr lang="en-US" sz="1800" dirty="0" smtClean="0">
                <a:solidFill>
                  <a:srgbClr val="0070C0"/>
                </a:solidFill>
              </a:rPr>
              <a:t>has to buy a parking sticker.</a:t>
            </a:r>
          </a:p>
          <a:p>
            <a:pPr algn="l"/>
            <a:r>
              <a:rPr lang="en-US" sz="1800" dirty="0" smtClean="0"/>
              <a:t>(NOT: If a student parks a car on campus, </a:t>
            </a:r>
            <a:r>
              <a:rPr lang="en-US" sz="1800" u="sng" dirty="0" smtClean="0"/>
              <a:t>they</a:t>
            </a:r>
            <a:r>
              <a:rPr lang="en-US" sz="1800" dirty="0" smtClean="0"/>
              <a:t> have to buy a parking sticker.)</a:t>
            </a:r>
          </a:p>
          <a:p>
            <a:pPr algn="l"/>
            <a:endParaRPr lang="en-US" sz="1800"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0000"/>
                </a:solidFill>
              </a:rPr>
              <a:t>Hint:</a:t>
            </a:r>
            <a:endParaRPr lang="en-US" dirty="0">
              <a:solidFill>
                <a:srgbClr val="FF0000"/>
              </a:solidFill>
            </a:endParaRPr>
          </a:p>
        </p:txBody>
      </p:sp>
      <p:sp>
        <p:nvSpPr>
          <p:cNvPr id="3" name="Content Placeholder 2"/>
          <p:cNvSpPr>
            <a:spLocks noGrp="1"/>
          </p:cNvSpPr>
          <p:nvPr>
            <p:ph idx="1"/>
          </p:nvPr>
        </p:nvSpPr>
        <p:spPr/>
        <p:txBody>
          <a:bodyPr/>
          <a:lstStyle/>
          <a:p>
            <a:pPr algn="l"/>
            <a:r>
              <a:rPr lang="en-US" sz="2400" dirty="0" smtClean="0">
                <a:solidFill>
                  <a:srgbClr val="FF0000"/>
                </a:solidFill>
              </a:rPr>
              <a:t>Remember: </a:t>
            </a:r>
          </a:p>
          <a:p>
            <a:pPr algn="l"/>
            <a:r>
              <a:rPr lang="en-US" sz="2400" dirty="0" smtClean="0"/>
              <a:t>The words: everybody, anybody, anyone, each, </a:t>
            </a:r>
          </a:p>
          <a:p>
            <a:pPr algn="l"/>
            <a:r>
              <a:rPr lang="en-US" sz="2400" dirty="0" smtClean="0"/>
              <a:t>neither, nobody, someone, a person, etc. are singular and take singular pronouns.</a:t>
            </a:r>
          </a:p>
          <a:p>
            <a:pPr algn="l"/>
            <a:endParaRPr lang="en-US" sz="2400" dirty="0" smtClean="0"/>
          </a:p>
          <a:p>
            <a:pPr algn="l"/>
            <a:r>
              <a:rPr lang="en-US" sz="2400" dirty="0" smtClean="0"/>
              <a:t>Examples: </a:t>
            </a:r>
          </a:p>
          <a:p>
            <a:pPr algn="l"/>
            <a:endParaRPr lang="en-US" sz="2400" dirty="0" smtClean="0"/>
          </a:p>
          <a:p>
            <a:pPr algn="l"/>
            <a:r>
              <a:rPr lang="en-US" sz="2400" u="sng" dirty="0" smtClean="0"/>
              <a:t>Everybody</a:t>
            </a:r>
            <a:r>
              <a:rPr lang="en-US" sz="2400" dirty="0" smtClean="0"/>
              <a:t> ought to do </a:t>
            </a:r>
            <a:r>
              <a:rPr lang="en-US" sz="2400" u="sng" dirty="0" smtClean="0"/>
              <a:t>his or her </a:t>
            </a:r>
            <a:r>
              <a:rPr lang="en-US" sz="2400" dirty="0" smtClean="0"/>
              <a:t>best. (NOT: their best)</a:t>
            </a:r>
          </a:p>
          <a:p>
            <a:pPr algn="l"/>
            <a:r>
              <a:rPr lang="en-US" sz="2400" u="sng" dirty="0" smtClean="0"/>
              <a:t>Neither</a:t>
            </a:r>
            <a:r>
              <a:rPr lang="en-US" sz="2400" dirty="0" smtClean="0"/>
              <a:t> of the girls brought </a:t>
            </a:r>
            <a:r>
              <a:rPr lang="en-US" sz="2400" u="sng" dirty="0" smtClean="0"/>
              <a:t>her</a:t>
            </a:r>
            <a:r>
              <a:rPr lang="en-US" sz="2400" dirty="0" smtClean="0"/>
              <a:t> umbrella. (NOT: their umbrellas)</a:t>
            </a:r>
          </a:p>
          <a:p>
            <a:pPr algn="l"/>
            <a:endParaRPr lang="en-US" sz="2400"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2400" b="1" dirty="0" smtClean="0"/>
              <a:t>2. Agree in person</a:t>
            </a:r>
            <a:endParaRPr lang="en-US" sz="2400" dirty="0" smtClean="0"/>
          </a:p>
          <a:p>
            <a:pPr algn="l"/>
            <a:r>
              <a:rPr lang="en-US" sz="2400" dirty="0" smtClean="0"/>
              <a:t>If you are writing in the "first person" (I), don't confuse your reader by switching to the "second person" (you) or "third person" (he, she, they, it, etc.). Similarly, if you are using the "second person," don't switch to "first" or "third.“</a:t>
            </a:r>
          </a:p>
          <a:p>
            <a:pPr algn="l"/>
            <a:endParaRPr lang="en-US" sz="2400" dirty="0" smtClean="0"/>
          </a:p>
          <a:p>
            <a:pPr algn="l"/>
            <a:r>
              <a:rPr lang="en-US" sz="2400" dirty="0" smtClean="0">
                <a:solidFill>
                  <a:srgbClr val="0070C0"/>
                </a:solidFill>
              </a:rPr>
              <a:t>When </a:t>
            </a:r>
            <a:r>
              <a:rPr lang="en-US" sz="2400" u="sng" dirty="0" smtClean="0">
                <a:solidFill>
                  <a:srgbClr val="0070C0"/>
                </a:solidFill>
              </a:rPr>
              <a:t>a person </a:t>
            </a:r>
            <a:r>
              <a:rPr lang="en-US" sz="2400" dirty="0" smtClean="0">
                <a:solidFill>
                  <a:srgbClr val="0070C0"/>
                </a:solidFill>
              </a:rPr>
              <a:t>comes to class, </a:t>
            </a:r>
            <a:r>
              <a:rPr lang="en-US" sz="2400" u="sng" dirty="0" smtClean="0">
                <a:solidFill>
                  <a:srgbClr val="0070C0"/>
                </a:solidFill>
              </a:rPr>
              <a:t>he or she </a:t>
            </a:r>
            <a:r>
              <a:rPr lang="en-US" sz="2400" dirty="0" smtClean="0">
                <a:solidFill>
                  <a:srgbClr val="0070C0"/>
                </a:solidFill>
              </a:rPr>
              <a:t>should have his or her homework ready.</a:t>
            </a:r>
          </a:p>
          <a:p>
            <a:pPr algn="l"/>
            <a:r>
              <a:rPr lang="en-US" sz="2400" dirty="0" smtClean="0"/>
              <a:t>(</a:t>
            </a:r>
            <a:r>
              <a:rPr lang="en-US" sz="2400" dirty="0" smtClean="0">
                <a:solidFill>
                  <a:srgbClr val="FF0000"/>
                </a:solidFill>
              </a:rPr>
              <a:t>NOT: When a person comes to class, </a:t>
            </a:r>
            <a:r>
              <a:rPr lang="en-US" sz="2400" u="sng" dirty="0" smtClean="0"/>
              <a:t>you</a:t>
            </a:r>
            <a:r>
              <a:rPr lang="en-US" sz="2400" dirty="0" smtClean="0">
                <a:solidFill>
                  <a:srgbClr val="FF0000"/>
                </a:solidFill>
              </a:rPr>
              <a:t> should have your homework ready.)</a:t>
            </a:r>
          </a:p>
          <a:p>
            <a:pPr algn="l"/>
            <a:endParaRPr lang="en-US" sz="2400" dirty="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b="1" u="sng" dirty="0" smtClean="0"/>
              <a:t>Choosing the Correct Pronoun</a:t>
            </a:r>
            <a:r>
              <a:rPr lang="en-US" sz="1800" dirty="0" smtClean="0"/>
              <a:t> </a:t>
            </a:r>
          </a:p>
          <a:p>
            <a:pPr algn="l"/>
            <a:endParaRPr lang="en-US" sz="1800" dirty="0" smtClean="0"/>
          </a:p>
          <a:p>
            <a:pPr algn="l"/>
            <a:r>
              <a:rPr lang="en-US" sz="1800" dirty="0" smtClean="0"/>
              <a:t>Circle the pronoun that agrees in number with its antecedent in each sentence. </a:t>
            </a:r>
          </a:p>
          <a:p>
            <a:pPr algn="l"/>
            <a:endParaRPr lang="en-US" sz="1800" dirty="0" smtClean="0"/>
          </a:p>
          <a:p>
            <a:pPr algn="l">
              <a:buAutoNum type="arabicPeriod"/>
            </a:pPr>
            <a:r>
              <a:rPr lang="en-US" sz="1800" dirty="0" smtClean="0"/>
              <a:t>Each of the girls makes (her, their) own clothes. </a:t>
            </a:r>
          </a:p>
          <a:p>
            <a:pPr algn="l">
              <a:buAutoNum type="arabicPeriod"/>
            </a:pPr>
            <a:r>
              <a:rPr lang="en-US" sz="1800" dirty="0" smtClean="0"/>
              <a:t> The teachers finally made (his, their) decision.</a:t>
            </a:r>
          </a:p>
          <a:p>
            <a:pPr algn="l">
              <a:buAutoNum type="arabicPeriod"/>
            </a:pPr>
            <a:r>
              <a:rPr lang="en-US" sz="1800" dirty="0" smtClean="0"/>
              <a:t>  It often seems that television programmers are not concerned with (her, their) viewers. </a:t>
            </a:r>
          </a:p>
          <a:p>
            <a:pPr algn="l">
              <a:buAutoNum type="arabicPeriod"/>
            </a:pPr>
            <a:r>
              <a:rPr lang="en-US" sz="1800" dirty="0" smtClean="0"/>
              <a:t> Both Tim and Tony write (his, their) mothers twice a week from camp. </a:t>
            </a:r>
            <a:br>
              <a:rPr lang="en-US" sz="1800" dirty="0" smtClean="0"/>
            </a:br>
            <a:endParaRPr lang="en-US" sz="1800"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lgn="l" eaLnBrk="1" hangingPunct="1"/>
            <a:r>
              <a:rPr lang="en-US" dirty="0" smtClean="0">
                <a:cs typeface="Arial" pitchFamily="34" charset="0"/>
              </a:rPr>
              <a:t>Skimming for the Topic’s Main Idea</a:t>
            </a:r>
          </a:p>
        </p:txBody>
      </p:sp>
      <p:sp>
        <p:nvSpPr>
          <p:cNvPr id="3" name="Content Placeholder 2"/>
          <p:cNvSpPr>
            <a:spLocks noGrp="1"/>
          </p:cNvSpPr>
          <p:nvPr>
            <p:ph idx="1"/>
          </p:nvPr>
        </p:nvSpPr>
        <p:spPr>
          <a:xfrm>
            <a:off x="457200" y="1447800"/>
            <a:ext cx="8420100" cy="426720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dirty="0" smtClean="0">
                <a:solidFill>
                  <a:schemeClr val="bg1"/>
                </a:solidFill>
              </a:rPr>
              <a:t>Hint: Remember that the topic is just a word or noun phrase – a few words. It is not a sentence. </a:t>
            </a:r>
          </a:p>
          <a:p>
            <a:pPr algn="l"/>
            <a:endParaRPr lang="en-US" dirty="0" smtClean="0">
              <a:solidFill>
                <a:schemeClr val="bg1"/>
              </a:solidFill>
            </a:endParaRPr>
          </a:p>
          <a:p>
            <a:pPr algn="l"/>
            <a:r>
              <a:rPr lang="en-US" dirty="0" smtClean="0">
                <a:solidFill>
                  <a:schemeClr val="bg1"/>
                </a:solidFill>
              </a:rPr>
              <a:t>The main idea is a sentence  usually found at the beginning, middle, or end of a paragraph.</a:t>
            </a:r>
          </a:p>
          <a:p>
            <a:pPr algn="l"/>
            <a:endParaRPr lang="en-US" dirty="0" smtClean="0">
              <a:solidFill>
                <a:schemeClr val="bg1"/>
              </a:solidFill>
            </a:endParaRPr>
          </a:p>
          <a:p>
            <a:pPr algn="l"/>
            <a:r>
              <a:rPr lang="en-US" dirty="0" smtClean="0">
                <a:solidFill>
                  <a:schemeClr val="bg1"/>
                </a:solidFill>
              </a:rPr>
              <a:t>Each Paragraph has a main idea. </a:t>
            </a:r>
          </a:p>
          <a:p>
            <a:pPr algn="l"/>
            <a:endParaRPr lang="en-US" dirty="0" smtClean="0">
              <a:solidFill>
                <a:schemeClr val="bg1"/>
              </a:solidFill>
            </a:endParaRPr>
          </a:p>
          <a:p>
            <a:pPr algn="l"/>
            <a:r>
              <a:rPr lang="en-US" dirty="0" smtClean="0">
                <a:solidFill>
                  <a:schemeClr val="bg1"/>
                </a:solidFill>
              </a:rPr>
              <a:t> </a:t>
            </a:r>
            <a:endParaRPr lang="en-US" dirty="0">
              <a:solidFill>
                <a:schemeClr val="bg1"/>
              </a:solidFill>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600" baseline="30000" dirty="0" smtClean="0"/>
              <a:t>1</a:t>
            </a:r>
            <a:r>
              <a:rPr lang="en-US" sz="1600" dirty="0" smtClean="0"/>
              <a:t>Do you have a favorite season? </a:t>
            </a:r>
            <a:r>
              <a:rPr lang="en-US" sz="1600" baseline="30000" dirty="0" smtClean="0"/>
              <a:t>2</a:t>
            </a:r>
            <a:r>
              <a:rPr lang="en-US" sz="1600" dirty="0" smtClean="0"/>
              <a:t>Winter, fall, and spring have many advantages. </a:t>
            </a:r>
            <a:r>
              <a:rPr lang="en-US" sz="1600" baseline="30000" dirty="0" smtClean="0"/>
              <a:t>3</a:t>
            </a:r>
            <a:r>
              <a:rPr lang="en-US" sz="1600" dirty="0" smtClean="0"/>
              <a:t>However, summertime is my favorite season because it offers the tranquility of the beach as well as the excitement of outdoor sports. </a:t>
            </a:r>
            <a:r>
              <a:rPr lang="en-US" sz="1600" baseline="30000" dirty="0" smtClean="0"/>
              <a:t>4</a:t>
            </a:r>
            <a:r>
              <a:rPr lang="en-US" sz="1600" dirty="0" smtClean="0"/>
              <a:t>First, sitting on the other side of a sand dune, I like looking at the Atlantic Ocean, scanning for dolphins. </a:t>
            </a:r>
            <a:r>
              <a:rPr lang="en-US" sz="1600" baseline="30000" dirty="0" smtClean="0"/>
              <a:t>5</a:t>
            </a:r>
            <a:r>
              <a:rPr lang="en-US" sz="1600" dirty="0" smtClean="0"/>
              <a:t>Looking at something larger than I am gives me a sense of awe and gratitude and provides a backdrop for some deep musings.</a:t>
            </a:r>
            <a:r>
              <a:rPr lang="en-US" sz="1600" baseline="30000" dirty="0" smtClean="0"/>
              <a:t>6</a:t>
            </a:r>
            <a:r>
              <a:rPr lang="en-US" sz="1600" dirty="0" smtClean="0"/>
              <a:t>Second, summertime provides me with the chance to go sailing, surfing, and hiking along the shore. </a:t>
            </a:r>
            <a:r>
              <a:rPr lang="en-US" sz="1600" baseline="30000" dirty="0" smtClean="0"/>
              <a:t>7</a:t>
            </a:r>
            <a:r>
              <a:rPr lang="en-US" sz="1600" dirty="0" smtClean="0"/>
              <a:t>The exercise enhances my sense of well being and creates a feeling of optimism.</a:t>
            </a:r>
          </a:p>
          <a:p>
            <a:pPr algn="l"/>
            <a:endParaRPr lang="en-US" sz="1600" dirty="0" smtClean="0">
              <a:solidFill>
                <a:srgbClr val="FF0000"/>
              </a:solidFill>
            </a:endParaRPr>
          </a:p>
          <a:p>
            <a:pPr algn="l"/>
            <a:r>
              <a:rPr lang="en-US" sz="1600" dirty="0" smtClean="0">
                <a:solidFill>
                  <a:srgbClr val="FF0000"/>
                </a:solidFill>
              </a:rPr>
              <a:t>The topic of the paragraph is  </a:t>
            </a:r>
            <a:r>
              <a:rPr lang="en-US" sz="1600" dirty="0" smtClean="0"/>
              <a:t>			</a:t>
            </a:r>
          </a:p>
          <a:p>
            <a:pPr algn="l"/>
            <a:r>
              <a:rPr lang="en-US" sz="1600" dirty="0" smtClean="0"/>
              <a:t> a. sailing and surfing.</a:t>
            </a:r>
          </a:p>
          <a:p>
            <a:pPr algn="l"/>
            <a:r>
              <a:rPr lang="en-US" sz="1600" dirty="0" smtClean="0"/>
              <a:t> b. summertime. </a:t>
            </a:r>
          </a:p>
          <a:p>
            <a:pPr algn="l"/>
            <a:r>
              <a:rPr lang="en-US" sz="1600" dirty="0" smtClean="0"/>
              <a:t>c. seasons at the beach. </a:t>
            </a:r>
          </a:p>
          <a:p>
            <a:pPr algn="l"/>
            <a:r>
              <a:rPr lang="en-US" sz="1600" dirty="0" smtClean="0"/>
              <a:t>d. ways to develop optimism.</a:t>
            </a:r>
          </a:p>
          <a:p>
            <a:pPr algn="l"/>
            <a:r>
              <a:rPr lang="en-US" sz="1600" dirty="0" smtClean="0"/>
              <a:t> </a:t>
            </a:r>
            <a:r>
              <a:rPr lang="en-US" sz="1600" dirty="0" smtClean="0">
                <a:solidFill>
                  <a:srgbClr val="FF0000"/>
                </a:solidFill>
              </a:rPr>
              <a:t>The main idea of the paragraph is</a:t>
            </a:r>
          </a:p>
          <a:p>
            <a:pPr algn="l"/>
            <a:r>
              <a:rPr lang="en-US" sz="1600" dirty="0" smtClean="0"/>
              <a:t>  a. sentence 1. b. sentence 2. c. sentence 3. d. sentence 4.</a:t>
            </a:r>
          </a:p>
          <a:p>
            <a:r>
              <a:rPr lang="en-US" sz="1600" dirty="0" smtClean="0"/>
              <a:t/>
            </a:r>
            <a:br>
              <a:rPr lang="en-US" sz="1600" dirty="0" smtClean="0"/>
            </a:br>
            <a:endParaRPr lang="en-US" sz="1600" dirty="0" smtClean="0"/>
          </a:p>
          <a:p>
            <a:pPr algn="l"/>
            <a:endParaRPr lang="en-US" sz="1600" dirty="0" smtClean="0"/>
          </a:p>
          <a:p>
            <a:r>
              <a:rPr lang="en-US" sz="1600" dirty="0" smtClean="0"/>
              <a:t/>
            </a:r>
            <a:br>
              <a:rPr lang="en-US" sz="1600" dirty="0" smtClean="0"/>
            </a:br>
            <a:endParaRPr lang="en-US" sz="16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923330"/>
          </a:xfrm>
          <a:prstGeom prst="rect">
            <a:avLst/>
          </a:prstGeom>
          <a:noFill/>
        </p:spPr>
        <p:txBody>
          <a:bodyPr wrap="square" rtlCol="1">
            <a:spAutoFit/>
          </a:bodyPr>
          <a:lstStyle/>
          <a:p>
            <a:pPr algn="l"/>
            <a:r>
              <a:rPr lang="en-US" dirty="0"/>
              <a:t>My name is Elena Sanchez. </a:t>
            </a:r>
            <a:r>
              <a:rPr lang="en-US" dirty="0" smtClean="0"/>
              <a:t>I am </a:t>
            </a:r>
            <a:r>
              <a:rPr lang="en-US" dirty="0"/>
              <a:t>from Mexico, but now I live in California. I'm a student </a:t>
            </a:r>
            <a:r>
              <a:rPr lang="en-US" b="1" u="heavy" dirty="0"/>
              <a:t>here</a:t>
            </a:r>
            <a:r>
              <a:rPr lang="en-US" dirty="0"/>
              <a:t> in English language classes at a small college.</a:t>
            </a:r>
          </a:p>
          <a:p>
            <a:endParaRPr lang="ar-SA" dirty="0"/>
          </a:p>
        </p:txBody>
      </p:sp>
      <p:sp>
        <p:nvSpPr>
          <p:cNvPr id="4" name="TextBox 3"/>
          <p:cNvSpPr txBox="1"/>
          <p:nvPr/>
        </p:nvSpPr>
        <p:spPr>
          <a:xfrm>
            <a:off x="457200" y="2810470"/>
            <a:ext cx="8763000" cy="1200329"/>
          </a:xfrm>
          <a:prstGeom prst="rect">
            <a:avLst/>
          </a:prstGeom>
          <a:noFill/>
        </p:spPr>
        <p:txBody>
          <a:bodyPr wrap="square" rtlCol="1">
            <a:spAutoFit/>
          </a:bodyPr>
          <a:lstStyle/>
          <a:p>
            <a:pPr algn="l"/>
            <a:r>
              <a:rPr lang="en-US" dirty="0"/>
              <a:t> </a:t>
            </a:r>
            <a:r>
              <a:rPr lang="en-US" dirty="0" smtClean="0"/>
              <a:t>     I </a:t>
            </a:r>
            <a:r>
              <a:rPr lang="en-US" dirty="0"/>
              <a:t>live in an apartment building. It's on the corner of Olive Street and Sycamore Avenue. My address is 2201 Olive Street. There's a big olive tree in front of the building. There's a park across the street. There are a lot of oak trees in the park. The trees are beautiful in the summer.</a:t>
            </a:r>
            <a:endParaRPr lang="ar-SA" dirty="0"/>
          </a:p>
        </p:txBody>
      </p:sp>
      <p:sp>
        <p:nvSpPr>
          <p:cNvPr id="5" name="TextBox 4"/>
          <p:cNvSpPr txBox="1"/>
          <p:nvPr/>
        </p:nvSpPr>
        <p:spPr>
          <a:xfrm>
            <a:off x="457200" y="4182070"/>
            <a:ext cx="9067800" cy="923330"/>
          </a:xfrm>
          <a:prstGeom prst="rect">
            <a:avLst/>
          </a:prstGeom>
          <a:noFill/>
        </p:spPr>
        <p:txBody>
          <a:bodyPr wrap="square" rtlCol="1">
            <a:spAutoFit/>
          </a:bodyPr>
          <a:lstStyle/>
          <a:p>
            <a:pPr algn="l"/>
            <a:r>
              <a:rPr lang="en-US" dirty="0" smtClean="0"/>
              <a:t>     A </a:t>
            </a:r>
            <a:r>
              <a:rPr lang="en-US" dirty="0"/>
              <a:t>lot of my neighbors are from different countries. The people next to </a:t>
            </a:r>
            <a:r>
              <a:rPr lang="en-US" b="1" u="sng" dirty="0"/>
              <a:t>me</a:t>
            </a:r>
            <a:r>
              <a:rPr lang="en-US" dirty="0"/>
              <a:t> are from Indonesia. The family across from the Indonesian family is from Colombia.</a:t>
            </a:r>
          </a:p>
          <a:p>
            <a:pPr algn="l"/>
            <a:endParaRPr lang="ar-SA" dirty="0"/>
          </a:p>
        </p:txBody>
      </p:sp>
      <p:sp>
        <p:nvSpPr>
          <p:cNvPr id="6" name="TextBox 5"/>
          <p:cNvSpPr txBox="1"/>
          <p:nvPr/>
        </p:nvSpPr>
        <p:spPr>
          <a:xfrm>
            <a:off x="304800" y="304800"/>
            <a:ext cx="9067800" cy="461665"/>
          </a:xfrm>
          <a:prstGeom prst="rect">
            <a:avLst/>
          </a:prstGeom>
          <a:noFill/>
        </p:spPr>
        <p:txBody>
          <a:bodyPr wrap="square" rtlCol="1">
            <a:spAutoFit/>
          </a:bodyPr>
          <a:lstStyle/>
          <a:p>
            <a:pPr algn="l"/>
            <a:r>
              <a:rPr lang="en-US" sz="2400" dirty="0" smtClean="0"/>
              <a:t>I. </a:t>
            </a:r>
            <a:r>
              <a:rPr lang="en-US" sz="2000" b="1" dirty="0" smtClean="0">
                <a:solidFill>
                  <a:schemeClr val="accent6">
                    <a:lumMod val="75000"/>
                  </a:schemeClr>
                </a:solidFill>
              </a:rPr>
              <a:t>Read the following essay, then answer the questions that follow</a:t>
            </a:r>
            <a:endParaRPr lang="ar-SA" sz="24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646331"/>
          </a:xfrm>
          <a:prstGeom prst="rect">
            <a:avLst/>
          </a:prstGeom>
          <a:noFill/>
        </p:spPr>
        <p:txBody>
          <a:bodyPr wrap="square" rtlCol="1">
            <a:spAutoFit/>
          </a:bodyPr>
          <a:lstStyle/>
          <a:p>
            <a:pPr algn="l"/>
            <a:r>
              <a:rPr lang="en-US" dirty="0"/>
              <a:t>The stores in this neighborhood are always busy. There's a Korean drugstore and an Armenian flower shop.</a:t>
            </a:r>
            <a:endParaRPr lang="ar-SA" dirty="0"/>
          </a:p>
        </p:txBody>
      </p:sp>
      <p:sp>
        <p:nvSpPr>
          <p:cNvPr id="4" name="TextBox 3"/>
          <p:cNvSpPr txBox="1"/>
          <p:nvPr/>
        </p:nvSpPr>
        <p:spPr>
          <a:xfrm>
            <a:off x="457200" y="2810470"/>
            <a:ext cx="8763000" cy="646331"/>
          </a:xfrm>
          <a:prstGeom prst="rect">
            <a:avLst/>
          </a:prstGeom>
          <a:noFill/>
        </p:spPr>
        <p:txBody>
          <a:bodyPr wrap="square" rtlCol="1">
            <a:spAutoFit/>
          </a:bodyPr>
          <a:lstStyle/>
          <a:p>
            <a:pPr algn="l"/>
            <a:r>
              <a:rPr lang="en-US" dirty="0"/>
              <a:t> There are three restaurants on Olive Street: One Mexican, </a:t>
            </a:r>
            <a:r>
              <a:rPr lang="en-US" b="1" u="heavy" dirty="0"/>
              <a:t>one</a:t>
            </a:r>
            <a:r>
              <a:rPr lang="en-US" b="1" dirty="0"/>
              <a:t> </a:t>
            </a:r>
            <a:r>
              <a:rPr lang="en-US" dirty="0"/>
              <a:t>Japanese, and one Moroccan-Italian-American.</a:t>
            </a:r>
            <a:endParaRPr lang="ar-SA" dirty="0"/>
          </a:p>
        </p:txBody>
      </p:sp>
      <p:sp>
        <p:nvSpPr>
          <p:cNvPr id="5" name="TextBox 4"/>
          <p:cNvSpPr txBox="1"/>
          <p:nvPr/>
        </p:nvSpPr>
        <p:spPr>
          <a:xfrm>
            <a:off x="469900" y="3668910"/>
            <a:ext cx="9067800" cy="369332"/>
          </a:xfrm>
          <a:prstGeom prst="rect">
            <a:avLst/>
          </a:prstGeom>
          <a:noFill/>
        </p:spPr>
        <p:txBody>
          <a:bodyPr wrap="square" rtlCol="1">
            <a:spAutoFit/>
          </a:bodyPr>
          <a:lstStyle/>
          <a:p>
            <a:pPr algn="l"/>
            <a:r>
              <a:rPr lang="en-US" dirty="0"/>
              <a:t> I like my neighborhood, but I ask myself one question. Where are the Americans?!!!</a:t>
            </a:r>
            <a:endParaRPr lang="ar-SA" dirty="0"/>
          </a:p>
        </p:txBody>
      </p:sp>
      <p:sp>
        <p:nvSpPr>
          <p:cNvPr id="2" name="Rounded Rectangle 1"/>
          <p:cNvSpPr/>
          <p:nvPr/>
        </p:nvSpPr>
        <p:spPr>
          <a:xfrm>
            <a:off x="3962400" y="4889500"/>
            <a:ext cx="4267200" cy="609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Now, Answer the following questions </a:t>
            </a:r>
            <a:endParaRPr lang="ar-SA" dirty="0"/>
          </a:p>
        </p:txBody>
      </p:sp>
      <p:sp>
        <p:nvSpPr>
          <p:cNvPr id="6" name="Right Arrow 5"/>
          <p:cNvSpPr/>
          <p:nvPr/>
        </p:nvSpPr>
        <p:spPr>
          <a:xfrm>
            <a:off x="8305800" y="4605337"/>
            <a:ext cx="838200" cy="1177925"/>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286299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228600" y="15875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 </a:t>
            </a:r>
            <a:r>
              <a:rPr lang="en-US" dirty="0" smtClean="0">
                <a:solidFill>
                  <a:schemeClr val="tx1"/>
                </a:solidFill>
              </a:rPr>
              <a:t>Where </a:t>
            </a:r>
            <a:r>
              <a:rPr lang="en-US" dirty="0">
                <a:solidFill>
                  <a:schemeClr val="tx1"/>
                </a:solidFill>
              </a:rPr>
              <a:t>is Elena from?</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228600" y="23622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2. </a:t>
            </a:r>
            <a:r>
              <a:rPr lang="en-US" dirty="0" smtClean="0">
                <a:solidFill>
                  <a:schemeClr val="tx1"/>
                </a:solidFill>
              </a:rPr>
              <a:t>Why </a:t>
            </a:r>
            <a:r>
              <a:rPr lang="en-US" dirty="0">
                <a:solidFill>
                  <a:schemeClr val="tx1"/>
                </a:solidFill>
              </a:rPr>
              <a:t>does she live now in California?</a:t>
            </a:r>
          </a:p>
        </p:txBody>
      </p:sp>
      <p:sp>
        <p:nvSpPr>
          <p:cNvPr id="12" name="Rectangle 11"/>
          <p:cNvSpPr/>
          <p:nvPr/>
        </p:nvSpPr>
        <p:spPr>
          <a:xfrm>
            <a:off x="4419600" y="3200400"/>
            <a:ext cx="41783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228600" y="32004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3. </a:t>
            </a:r>
            <a:r>
              <a:rPr lang="en-US" dirty="0" smtClean="0">
                <a:solidFill>
                  <a:schemeClr val="tx1"/>
                </a:solidFill>
              </a:rPr>
              <a:t>What </a:t>
            </a:r>
            <a:r>
              <a:rPr lang="en-US" dirty="0">
                <a:solidFill>
                  <a:schemeClr val="tx1"/>
                </a:solidFill>
              </a:rPr>
              <a:t>kinds of trees are in </a:t>
            </a:r>
            <a:r>
              <a:rPr lang="en-US" dirty="0" smtClean="0">
                <a:solidFill>
                  <a:schemeClr val="tx1"/>
                </a:solidFill>
              </a:rPr>
              <a:t>California</a:t>
            </a:r>
            <a:r>
              <a:rPr lang="en-US" dirty="0">
                <a:solidFill>
                  <a:schemeClr val="tx1"/>
                </a:solidFill>
              </a:rPr>
              <a:t>? [ Mention TWO kinds]</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228600" y="40386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4. </a:t>
            </a:r>
            <a:r>
              <a:rPr lang="en-US" dirty="0" smtClean="0">
                <a:solidFill>
                  <a:schemeClr val="tx1"/>
                </a:solidFill>
              </a:rPr>
              <a:t>When </a:t>
            </a:r>
            <a:r>
              <a:rPr lang="en-US" dirty="0">
                <a:solidFill>
                  <a:schemeClr val="tx1"/>
                </a:solidFill>
              </a:rPr>
              <a:t>are the trees beautiful?</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228600" y="48768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5. </a:t>
            </a:r>
            <a:r>
              <a:rPr lang="en-US" dirty="0" smtClean="0">
                <a:solidFill>
                  <a:schemeClr val="tx1"/>
                </a:solidFill>
              </a:rPr>
              <a:t>Which </a:t>
            </a:r>
            <a:r>
              <a:rPr lang="en-US" dirty="0">
                <a:solidFill>
                  <a:schemeClr val="tx1"/>
                </a:solidFill>
              </a:rPr>
              <a:t>country are the people who live next to Elena from?</a:t>
            </a:r>
          </a:p>
        </p:txBody>
      </p:sp>
    </p:spTree>
    <p:extLst>
      <p:ext uri="{BB962C8B-B14F-4D97-AF65-F5344CB8AC3E}">
        <p14:creationId xmlns:p14="http://schemas.microsoft.com/office/powerpoint/2010/main" val="687109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381000" y="15875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6. </a:t>
            </a:r>
            <a:r>
              <a:rPr lang="en-US" dirty="0" smtClean="0">
                <a:solidFill>
                  <a:schemeClr val="tx1"/>
                </a:solidFill>
              </a:rPr>
              <a:t>What </a:t>
            </a:r>
            <a:r>
              <a:rPr lang="en-US" dirty="0">
                <a:solidFill>
                  <a:schemeClr val="tx1"/>
                </a:solidFill>
              </a:rPr>
              <a:t>does a Korean store sell?</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381000" y="23622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7. </a:t>
            </a:r>
            <a:r>
              <a:rPr lang="en-US" dirty="0" smtClean="0">
                <a:solidFill>
                  <a:schemeClr val="tx1"/>
                </a:solidFill>
              </a:rPr>
              <a:t>Who </a:t>
            </a:r>
            <a:r>
              <a:rPr lang="en-US" dirty="0">
                <a:solidFill>
                  <a:schemeClr val="tx1"/>
                </a:solidFill>
              </a:rPr>
              <a:t>is from Colombia?</a:t>
            </a:r>
          </a:p>
        </p:txBody>
      </p:sp>
      <p:sp>
        <p:nvSpPr>
          <p:cNvPr id="12" name="Rectangle 11"/>
          <p:cNvSpPr/>
          <p:nvPr/>
        </p:nvSpPr>
        <p:spPr>
          <a:xfrm>
            <a:off x="4343400" y="32004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381000" y="32004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8. </a:t>
            </a:r>
            <a:r>
              <a:rPr lang="en-US" dirty="0" smtClean="0">
                <a:solidFill>
                  <a:schemeClr val="tx1"/>
                </a:solidFill>
              </a:rPr>
              <a:t>How </a:t>
            </a:r>
            <a:r>
              <a:rPr lang="en-US" dirty="0">
                <a:solidFill>
                  <a:schemeClr val="tx1"/>
                </a:solidFill>
              </a:rPr>
              <a:t>many restaurants are there in Olive Street?</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381000" y="40386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9. </a:t>
            </a:r>
            <a:r>
              <a:rPr lang="en-US" dirty="0" smtClean="0">
                <a:solidFill>
                  <a:schemeClr val="tx1"/>
                </a:solidFill>
              </a:rPr>
              <a:t>What </a:t>
            </a:r>
            <a:r>
              <a:rPr lang="en-US" dirty="0">
                <a:solidFill>
                  <a:schemeClr val="tx1"/>
                </a:solidFill>
              </a:rPr>
              <a:t>is in front of the building?</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381000" y="48768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10. </a:t>
            </a:r>
            <a:r>
              <a:rPr lang="en-US" dirty="0" smtClean="0">
                <a:solidFill>
                  <a:schemeClr val="tx1"/>
                </a:solidFill>
              </a:rPr>
              <a:t>Where </a:t>
            </a:r>
            <a:r>
              <a:rPr lang="en-US" dirty="0">
                <a:solidFill>
                  <a:schemeClr val="tx1"/>
                </a:solidFill>
              </a:rPr>
              <a:t>does Elena go if she wants to buy flowers?</a:t>
            </a:r>
          </a:p>
        </p:txBody>
      </p:sp>
    </p:spTree>
    <p:extLst>
      <p:ext uri="{BB962C8B-B14F-4D97-AF65-F5344CB8AC3E}">
        <p14:creationId xmlns:p14="http://schemas.microsoft.com/office/powerpoint/2010/main" val="29214378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Two</a:t>
            </a:r>
            <a:endParaRPr lang="ar-SA" b="1" dirty="0"/>
          </a:p>
        </p:txBody>
      </p:sp>
      <p:sp>
        <p:nvSpPr>
          <p:cNvPr id="2" name="Rectangle 1"/>
          <p:cNvSpPr/>
          <p:nvPr/>
        </p:nvSpPr>
        <p:spPr>
          <a:xfrm>
            <a:off x="3124200" y="440035"/>
            <a:ext cx="4953000" cy="923330"/>
          </a:xfrm>
          <a:prstGeom prst="rect">
            <a:avLst/>
          </a:prstGeom>
        </p:spPr>
        <p:txBody>
          <a:bodyPr>
            <a:spAutoFit/>
          </a:bodyPr>
          <a:lstStyle/>
          <a:p>
            <a:pPr algn="l" rtl="0"/>
            <a:r>
              <a:rPr lang="en-US" b="1" dirty="0"/>
              <a:t>Complete each the following statements with correct information based on the passage content.</a:t>
            </a:r>
            <a:endParaRPr lang="en-US" dirty="0"/>
          </a:p>
        </p:txBody>
      </p:sp>
      <p:sp>
        <p:nvSpPr>
          <p:cNvPr id="3" name="TextBox 2"/>
          <p:cNvSpPr txBox="1"/>
          <p:nvPr/>
        </p:nvSpPr>
        <p:spPr>
          <a:xfrm>
            <a:off x="457200" y="1676400"/>
            <a:ext cx="9067800" cy="4370427"/>
          </a:xfrm>
          <a:prstGeom prst="rect">
            <a:avLst/>
          </a:prstGeom>
          <a:noFill/>
        </p:spPr>
        <p:txBody>
          <a:bodyPr wrap="square" rtlCol="1">
            <a:spAutoFit/>
          </a:bodyPr>
          <a:lstStyle/>
          <a:p>
            <a:pPr marL="342900" lvl="0" indent="-342900" algn="l" rtl="0">
              <a:lnSpc>
                <a:spcPct val="150000"/>
              </a:lnSpc>
              <a:buFont typeface="+mj-lt"/>
              <a:buAutoNum type="arabicPeriod"/>
            </a:pPr>
            <a:r>
              <a:rPr lang="en-US" sz="1600" dirty="0"/>
              <a:t>The underlined word " </a:t>
            </a:r>
            <a:r>
              <a:rPr lang="en-US" sz="1600" b="1" i="1" u="sng" dirty="0"/>
              <a:t>here</a:t>
            </a:r>
            <a:r>
              <a:rPr lang="en-US" sz="1600" dirty="0"/>
              <a:t>" LINE 2 refers </a:t>
            </a:r>
            <a:r>
              <a:rPr lang="en-US" sz="1600" dirty="0" smtClean="0"/>
              <a:t>to</a:t>
            </a:r>
            <a:endParaRPr lang="en-US" sz="1600" b="1" dirty="0">
              <a:solidFill>
                <a:srgbClr val="FF0000"/>
              </a:solidFill>
            </a:endParaRPr>
          </a:p>
          <a:p>
            <a:pPr marL="342900" lvl="0" indent="-342900" algn="l" rtl="0">
              <a:lnSpc>
                <a:spcPct val="150000"/>
              </a:lnSpc>
              <a:buFont typeface="+mj-lt"/>
              <a:buAutoNum type="arabicPeriod"/>
            </a:pPr>
            <a:r>
              <a:rPr lang="en-US" sz="1600" dirty="0"/>
              <a:t>The underlined word " </a:t>
            </a:r>
            <a:r>
              <a:rPr lang="en-US" sz="1600" b="1" i="1" u="sng" dirty="0"/>
              <a:t>one</a:t>
            </a:r>
            <a:r>
              <a:rPr lang="en-US" sz="1600" dirty="0"/>
              <a:t>" LINE 11 refers </a:t>
            </a:r>
            <a:r>
              <a:rPr lang="en-US" sz="1600" dirty="0" smtClean="0"/>
              <a:t>to:                </a:t>
            </a:r>
            <a:endParaRPr lang="en-US" sz="1600" b="1" dirty="0" smtClean="0">
              <a:solidFill>
                <a:srgbClr val="FF0000"/>
              </a:solidFill>
            </a:endParaRPr>
          </a:p>
          <a:p>
            <a:pPr marL="342900" lvl="0" indent="-342900" algn="l" rtl="0">
              <a:lnSpc>
                <a:spcPct val="150000"/>
              </a:lnSpc>
              <a:buFont typeface="+mj-lt"/>
              <a:buAutoNum type="arabicPeriod"/>
            </a:pPr>
            <a:r>
              <a:rPr lang="en-US" sz="1600" dirty="0" smtClean="0"/>
              <a:t>The underlined pronoun “ </a:t>
            </a:r>
            <a:r>
              <a:rPr lang="en-US" sz="1600" b="1" u="sng" dirty="0" smtClean="0"/>
              <a:t>me”</a:t>
            </a:r>
            <a:r>
              <a:rPr lang="en-US" sz="1600" b="1" dirty="0" smtClean="0"/>
              <a:t> </a:t>
            </a:r>
            <a:r>
              <a:rPr lang="en-US" sz="1600" dirty="0" smtClean="0"/>
              <a:t>refers to:                 ?????</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shops</a:t>
            </a:r>
            <a:r>
              <a:rPr lang="en-US" sz="1600" dirty="0"/>
              <a:t>" is </a:t>
            </a:r>
            <a:r>
              <a:rPr lang="en-US" sz="1600" dirty="0" smtClean="0"/>
              <a:t>                </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flat</a:t>
            </a:r>
            <a:r>
              <a:rPr lang="en-US" sz="1600" dirty="0"/>
              <a:t>" is </a:t>
            </a:r>
            <a:r>
              <a:rPr lang="en-US" sz="1600" dirty="0" smtClean="0"/>
              <a:t>                      </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road</a:t>
            </a:r>
            <a:r>
              <a:rPr lang="en-US" sz="1600" dirty="0"/>
              <a:t>" is </a:t>
            </a:r>
            <a:r>
              <a:rPr lang="en-US" sz="1600" dirty="0" smtClean="0"/>
              <a:t>                  </a:t>
            </a:r>
            <a:r>
              <a:rPr lang="en-US" sz="1600" b="1" dirty="0" smtClean="0"/>
              <a:t>?????</a:t>
            </a:r>
            <a:endParaRPr lang="en-US" sz="1600" b="1" dirty="0"/>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a:t>
            </a:r>
            <a:r>
              <a:rPr lang="en-US" sz="1600" b="1" dirty="0"/>
              <a:t>behind</a:t>
            </a:r>
            <a:r>
              <a:rPr lang="en-US" sz="1600" dirty="0"/>
              <a:t>" </a:t>
            </a:r>
            <a:r>
              <a:rPr lang="en-US" sz="1600" dirty="0" smtClean="0"/>
              <a:t>is          </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 </a:t>
            </a:r>
            <a:r>
              <a:rPr lang="en-US" sz="1600" dirty="0"/>
              <a:t> meaning of "</a:t>
            </a:r>
            <a:r>
              <a:rPr lang="en-US" sz="1600" b="1" dirty="0"/>
              <a:t>ugly</a:t>
            </a:r>
            <a:r>
              <a:rPr lang="en-US" sz="1600" dirty="0"/>
              <a:t>" </a:t>
            </a:r>
            <a:r>
              <a:rPr lang="en-US" sz="1600" dirty="0" smtClean="0"/>
              <a:t> is             </a:t>
            </a:r>
            <a:r>
              <a:rPr lang="en-US" sz="1600" b="1" dirty="0" smtClean="0">
                <a:solidFill>
                  <a:srgbClr val="FF0000"/>
                </a:solidFill>
              </a:rPr>
              <a:t>????</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 </a:t>
            </a:r>
            <a:r>
              <a:rPr lang="en-US" sz="1600" b="1" dirty="0"/>
              <a:t>free</a:t>
            </a:r>
            <a:r>
              <a:rPr lang="en-US" sz="1600" dirty="0"/>
              <a:t>" </a:t>
            </a:r>
            <a:r>
              <a:rPr lang="en-US" sz="1600" dirty="0" smtClean="0"/>
              <a:t>is              </a:t>
            </a:r>
            <a:r>
              <a:rPr lang="en-US" sz="1600" b="1" dirty="0" smtClean="0">
                <a:solidFill>
                  <a:srgbClr val="FF0000"/>
                </a:solidFill>
              </a:rPr>
              <a:t>????</a:t>
            </a:r>
            <a:endParaRPr lang="en-US" sz="1600" dirty="0"/>
          </a:p>
          <a:p>
            <a:pPr marL="342900" lvl="0" indent="-342900" algn="l" rtl="0">
              <a:lnSpc>
                <a:spcPct val="150000"/>
              </a:lnSpc>
              <a:buFont typeface="+mj-lt"/>
              <a:buAutoNum type="arabicPeriod"/>
            </a:pPr>
            <a:r>
              <a:rPr lang="en-US" sz="1600" dirty="0"/>
              <a:t> The simple past form of the verb "am" </a:t>
            </a:r>
            <a:r>
              <a:rPr lang="en-US" sz="1600"/>
              <a:t>is </a:t>
            </a:r>
            <a:r>
              <a:rPr lang="en-US" sz="1600" smtClean="0"/>
              <a:t>                                                      </a:t>
            </a:r>
            <a:endParaRPr lang="en-US" sz="1600" b="1" dirty="0">
              <a:solidFill>
                <a:srgbClr val="FF0000"/>
              </a:solidFill>
            </a:endParaRPr>
          </a:p>
          <a:p>
            <a:pPr marL="342900" lvl="0" indent="-342900" algn="l" rtl="0">
              <a:lnSpc>
                <a:spcPct val="150000"/>
              </a:lnSpc>
              <a:buFont typeface="+mj-lt"/>
              <a:buAutoNum type="arabicPeriod"/>
            </a:pPr>
            <a:r>
              <a:rPr lang="en-US" sz="1600" dirty="0"/>
              <a:t>The simple past form of the verb " are" </a:t>
            </a:r>
            <a:r>
              <a:rPr lang="en-US" sz="1600" dirty="0" smtClean="0"/>
              <a:t>is                                                           </a:t>
            </a:r>
            <a:r>
              <a:rPr lang="en-US" sz="1600" b="1" dirty="0" smtClean="0">
                <a:solidFill>
                  <a:srgbClr val="FF0000"/>
                </a:solidFill>
              </a:rPr>
              <a:t>????</a:t>
            </a:r>
            <a:endParaRPr lang="en-US" sz="1600" dirty="0"/>
          </a:p>
          <a:p>
            <a:pPr algn="l"/>
            <a:endParaRPr lang="ar-SA"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38862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381000"/>
            <a:ext cx="3200400" cy="646331"/>
          </a:xfrm>
          <a:prstGeom prst="rect">
            <a:avLst/>
          </a:prstGeom>
          <a:noFill/>
        </p:spPr>
        <p:txBody>
          <a:bodyPr wrap="square" rtlCol="1">
            <a:spAutoFit/>
          </a:bodyPr>
          <a:lstStyle/>
          <a:p>
            <a:pPr algn="l"/>
            <a:endParaRPr lang="ar-SA" dirty="0" smtClean="0"/>
          </a:p>
          <a:p>
            <a:pPr algn="l"/>
            <a:r>
              <a:rPr lang="en-US" dirty="0" smtClean="0"/>
              <a:t>Structure    </a:t>
            </a:r>
            <a:endParaRPr lang="ar-SA" dirty="0"/>
          </a:p>
        </p:txBody>
      </p:sp>
      <p:sp>
        <p:nvSpPr>
          <p:cNvPr id="7" name="TextBox 6"/>
          <p:cNvSpPr txBox="1"/>
          <p:nvPr/>
        </p:nvSpPr>
        <p:spPr>
          <a:xfrm>
            <a:off x="457200" y="1752600"/>
            <a:ext cx="5105400" cy="923330"/>
          </a:xfrm>
          <a:prstGeom prst="rect">
            <a:avLst/>
          </a:prstGeom>
          <a:noFill/>
        </p:spPr>
        <p:txBody>
          <a:bodyPr wrap="square" rtlCol="1">
            <a:spAutoFit/>
          </a:bodyPr>
          <a:lstStyle/>
          <a:p>
            <a:pPr lvl="0" rtl="0"/>
            <a:endParaRPr lang="en-US" dirty="0" smtClean="0"/>
          </a:p>
          <a:p>
            <a:pPr lvl="0" rtl="0"/>
            <a:r>
              <a:rPr lang="en-US" dirty="0" smtClean="0"/>
              <a:t>1.Salma </a:t>
            </a:r>
            <a:r>
              <a:rPr lang="en-US" dirty="0"/>
              <a:t>and Fatima -----------------from Riyadh.</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444500" lvl="0" indent="-266700" algn="l" rtl="0"/>
            <a:r>
              <a:rPr lang="en-US" dirty="0" smtClean="0"/>
              <a:t>a. is</a:t>
            </a:r>
            <a:endParaRPr lang="en-US" dirty="0"/>
          </a:p>
          <a:p>
            <a:pPr marL="444500" lvl="0" indent="-266700" algn="l" rtl="0"/>
            <a:r>
              <a:rPr lang="en-US" dirty="0" smtClean="0"/>
              <a:t>b. was</a:t>
            </a:r>
            <a:endParaRPr lang="en-US" dirty="0"/>
          </a:p>
          <a:p>
            <a:pPr marL="444500" lvl="0" indent="-266700" algn="l" rtl="0"/>
            <a:r>
              <a:rPr lang="en-US" dirty="0" smtClean="0"/>
              <a:t>c. has</a:t>
            </a:r>
            <a:endParaRPr lang="en-US" dirty="0"/>
          </a:p>
          <a:p>
            <a:pPr marL="444500" lvl="0" indent="-266700" algn="l" rtl="0"/>
            <a:r>
              <a:rPr lang="en-US" dirty="0" smtClean="0"/>
              <a:t>d. are</a:t>
            </a:r>
            <a:endParaRPr lang="en-US" dirty="0"/>
          </a:p>
          <a:p>
            <a:pPr marL="444500" indent="-266700" algn="l">
              <a:buFont typeface="+mj-lt"/>
              <a:buAutoNum type="arabicPeriod"/>
            </a:pPr>
            <a:endParaRPr lang="ar-SA" dirty="0"/>
          </a:p>
        </p:txBody>
      </p:sp>
      <p:sp>
        <p:nvSpPr>
          <p:cNvPr id="9" name="TextBox 8"/>
          <p:cNvSpPr txBox="1"/>
          <p:nvPr/>
        </p:nvSpPr>
        <p:spPr>
          <a:xfrm>
            <a:off x="609600" y="3962400"/>
            <a:ext cx="4876800" cy="646331"/>
          </a:xfrm>
          <a:prstGeom prst="rect">
            <a:avLst/>
          </a:prstGeom>
          <a:noFill/>
        </p:spPr>
        <p:txBody>
          <a:bodyPr wrap="square" rtlCol="1">
            <a:spAutoFit/>
          </a:bodyPr>
          <a:lstStyle/>
          <a:p>
            <a:pPr lvl="0" algn="l" rtl="0"/>
            <a:r>
              <a:rPr lang="en-US" dirty="0" smtClean="0"/>
              <a:t>2. ___________ </a:t>
            </a:r>
            <a:r>
              <a:rPr lang="en-US" dirty="0"/>
              <a:t>your car new?</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r>
              <a:rPr lang="en-US" dirty="0" smtClean="0"/>
              <a:t>a. Are</a:t>
            </a:r>
            <a:endParaRPr lang="en-US" dirty="0"/>
          </a:p>
          <a:p>
            <a:pPr marL="342900" lvl="0" indent="-342900" algn="l" rtl="0"/>
            <a:r>
              <a:rPr lang="en-US" dirty="0" smtClean="0"/>
              <a:t>b. Is</a:t>
            </a:r>
            <a:endParaRPr lang="en-US" dirty="0"/>
          </a:p>
          <a:p>
            <a:pPr marL="342900" lvl="0" indent="-342900" algn="l" rtl="0"/>
            <a:r>
              <a:rPr lang="en-US" dirty="0" smtClean="0"/>
              <a:t>c. Aren't</a:t>
            </a:r>
            <a:endParaRPr lang="en-US" dirty="0"/>
          </a:p>
          <a:p>
            <a:pPr marL="342900" lvl="0" indent="-342900" algn="l" rtl="0"/>
            <a:r>
              <a:rPr lang="en-US" dirty="0" smtClean="0"/>
              <a:t>d. Has</a:t>
            </a:r>
            <a:endParaRPr lang="en-US" dirty="0"/>
          </a:p>
        </p:txBody>
      </p:sp>
      <p:sp>
        <p:nvSpPr>
          <p:cNvPr id="11" name="TextBox 10"/>
          <p:cNvSpPr txBox="1"/>
          <p:nvPr/>
        </p:nvSpPr>
        <p:spPr>
          <a:xfrm>
            <a:off x="304800" y="1524000"/>
            <a:ext cx="5943600" cy="369332"/>
          </a:xfrm>
          <a:prstGeom prst="rect">
            <a:avLst/>
          </a:prstGeom>
          <a:noFill/>
        </p:spPr>
        <p:txBody>
          <a:bodyPr wrap="square" rtlCol="1">
            <a:spAutoFit/>
          </a:bodyPr>
          <a:lstStyle/>
          <a:p>
            <a:pPr algn="l"/>
            <a:r>
              <a:rPr lang="en-US" dirty="0" smtClean="0">
                <a:solidFill>
                  <a:srgbClr val="0070C0"/>
                </a:solidFill>
              </a:rPr>
              <a:t>Part One </a:t>
            </a:r>
            <a:r>
              <a:rPr lang="en-US" dirty="0" smtClean="0"/>
              <a:t>: Circle the correct response </a:t>
            </a:r>
            <a:endParaRPr lang="ar-SA" dirty="0"/>
          </a:p>
        </p:txBody>
      </p:sp>
    </p:spTree>
    <p:extLst>
      <p:ext uri="{BB962C8B-B14F-4D97-AF65-F5344CB8AC3E}">
        <p14:creationId xmlns:p14="http://schemas.microsoft.com/office/powerpoint/2010/main" val="36106776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636369"/>
            <a:ext cx="35814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rtl="0"/>
            <a:r>
              <a:rPr lang="en-US" dirty="0" smtClean="0"/>
              <a:t>3. London </a:t>
            </a:r>
            <a:r>
              <a:rPr lang="en-US" dirty="0"/>
              <a:t>------------------ a country. It is a city.</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a:t>is</a:t>
            </a:r>
          </a:p>
          <a:p>
            <a:pPr marL="342900" lvl="0" indent="-342900" algn="l" rtl="0">
              <a:buFont typeface="+mj-lt"/>
              <a:buAutoNum type="alphaUcPeriod"/>
            </a:pPr>
            <a:r>
              <a:rPr lang="en-US" dirty="0"/>
              <a:t>aren't</a:t>
            </a:r>
          </a:p>
          <a:p>
            <a:pPr marL="342900" lvl="0" indent="-342900" algn="l" rtl="0">
              <a:buFont typeface="+mj-lt"/>
              <a:buAutoNum type="alphaUcPeriod"/>
            </a:pPr>
            <a:r>
              <a:rPr lang="en-US" dirty="0"/>
              <a:t>isn't</a:t>
            </a:r>
          </a:p>
          <a:p>
            <a:pPr marL="342900" lvl="0" indent="-342900" algn="l" rtl="0">
              <a:buFont typeface="+mj-lt"/>
              <a:buAutoNum type="alphaUcPeriod"/>
            </a:pPr>
            <a:r>
              <a:rPr lang="en-US" dirty="0"/>
              <a:t>are</a:t>
            </a:r>
          </a:p>
        </p:txBody>
      </p:sp>
      <p:sp>
        <p:nvSpPr>
          <p:cNvPr id="9" name="TextBox 8"/>
          <p:cNvSpPr txBox="1"/>
          <p:nvPr/>
        </p:nvSpPr>
        <p:spPr>
          <a:xfrm>
            <a:off x="685800" y="3915728"/>
            <a:ext cx="4800600" cy="923330"/>
          </a:xfrm>
          <a:prstGeom prst="rect">
            <a:avLst/>
          </a:prstGeom>
          <a:noFill/>
        </p:spPr>
        <p:txBody>
          <a:bodyPr wrap="square" rtlCol="1">
            <a:spAutoFit/>
          </a:bodyPr>
          <a:lstStyle/>
          <a:p>
            <a:pPr lvl="0" algn="l" rtl="0"/>
            <a:r>
              <a:rPr lang="en-US" dirty="0" smtClean="0"/>
              <a:t>4. ----------- </a:t>
            </a:r>
            <a:r>
              <a:rPr lang="en-US" dirty="0"/>
              <a:t>ant is ---------------- insect</a:t>
            </a:r>
            <a:r>
              <a:rPr lang="en-US" dirty="0" smtClean="0"/>
              <a:t>.</a:t>
            </a:r>
          </a:p>
          <a:p>
            <a:pPr lvl="0" algn="l" rtl="0"/>
            <a:endParaRPr lang="en-US" dirty="0"/>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An / an</a:t>
            </a:r>
          </a:p>
          <a:p>
            <a:pPr marL="342900" lvl="0" indent="-342900" algn="l" rtl="0">
              <a:buFont typeface="+mj-lt"/>
              <a:buAutoNum type="alphaUcPeriod"/>
            </a:pPr>
            <a:r>
              <a:rPr lang="en-US" dirty="0"/>
              <a:t>An / a</a:t>
            </a:r>
          </a:p>
          <a:p>
            <a:pPr marL="342900" lvl="0" indent="-342900" algn="l" rtl="0">
              <a:buFont typeface="+mj-lt"/>
              <a:buAutoNum type="alphaUcPeriod"/>
            </a:pPr>
            <a:r>
              <a:rPr lang="en-US" dirty="0"/>
              <a:t>A / an</a:t>
            </a:r>
          </a:p>
          <a:p>
            <a:pPr marL="342900" lvl="0" indent="-342900" algn="l" rtl="0">
              <a:buFont typeface="+mj-lt"/>
              <a:buAutoNum type="alphaUcPeriod"/>
            </a:pPr>
            <a:r>
              <a:rPr lang="en-US" dirty="0"/>
              <a:t>A / a</a:t>
            </a:r>
          </a:p>
        </p:txBody>
      </p:sp>
    </p:spTree>
    <p:extLst>
      <p:ext uri="{BB962C8B-B14F-4D97-AF65-F5344CB8AC3E}">
        <p14:creationId xmlns:p14="http://schemas.microsoft.com/office/powerpoint/2010/main" val="6745525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 </a:t>
            </a:r>
            <a:endParaRPr lang="ar-SA" b="1" dirty="0"/>
          </a:p>
        </p:txBody>
      </p:sp>
      <p:sp>
        <p:nvSpPr>
          <p:cNvPr id="6" name="TextBox 5"/>
          <p:cNvSpPr txBox="1"/>
          <p:nvPr/>
        </p:nvSpPr>
        <p:spPr>
          <a:xfrm>
            <a:off x="3124200" y="636369"/>
            <a:ext cx="1295400" cy="646331"/>
          </a:xfrm>
          <a:prstGeom prst="rect">
            <a:avLst/>
          </a:prstGeom>
          <a:noFill/>
        </p:spPr>
        <p:txBody>
          <a:bodyPr wrap="square" rtlCol="1">
            <a:spAutoFit/>
          </a:bodyPr>
          <a:lstStyle/>
          <a:p>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algn="l" rtl="0"/>
            <a:r>
              <a:rPr lang="en-US" dirty="0" smtClean="0"/>
              <a:t>5. Are </a:t>
            </a:r>
            <a:r>
              <a:rPr lang="en-US" dirty="0"/>
              <a:t>you a doctor?  No, ---------------------.</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err="1"/>
              <a:t>I'mn't</a:t>
            </a:r>
            <a:endParaRPr lang="en-US" dirty="0"/>
          </a:p>
          <a:p>
            <a:pPr marL="342900" lvl="0" indent="-342900" algn="l" rtl="0">
              <a:buFont typeface="+mj-lt"/>
              <a:buAutoNum type="alphaUcPeriod"/>
            </a:pPr>
            <a:r>
              <a:rPr lang="en-US" dirty="0" err="1"/>
              <a:t>amn't</a:t>
            </a:r>
            <a:endParaRPr lang="en-US" dirty="0"/>
          </a:p>
          <a:p>
            <a:pPr marL="342900" lvl="0" indent="-342900" algn="l" rtl="0">
              <a:buFont typeface="+mj-lt"/>
              <a:buAutoNum type="alphaUcPeriod"/>
            </a:pPr>
            <a:r>
              <a:rPr lang="en-US" dirty="0" err="1"/>
              <a:t>Iamn't</a:t>
            </a:r>
            <a:endParaRPr lang="en-US" dirty="0"/>
          </a:p>
          <a:p>
            <a:pPr marL="342900" lvl="0" indent="-342900" algn="l" rtl="0">
              <a:buFont typeface="+mj-lt"/>
              <a:buAutoNum type="alphaUcPeriod"/>
            </a:pPr>
            <a:r>
              <a:rPr lang="en-US" dirty="0"/>
              <a:t>I'm not</a:t>
            </a:r>
          </a:p>
        </p:txBody>
      </p:sp>
      <p:sp>
        <p:nvSpPr>
          <p:cNvPr id="9" name="TextBox 8"/>
          <p:cNvSpPr txBox="1"/>
          <p:nvPr/>
        </p:nvSpPr>
        <p:spPr>
          <a:xfrm>
            <a:off x="381000" y="3915728"/>
            <a:ext cx="6477000" cy="646331"/>
          </a:xfrm>
          <a:prstGeom prst="rect">
            <a:avLst/>
          </a:prstGeom>
          <a:noFill/>
        </p:spPr>
        <p:txBody>
          <a:bodyPr wrap="square" rtlCol="1">
            <a:spAutoFit/>
          </a:bodyPr>
          <a:lstStyle/>
          <a:p>
            <a:pPr lvl="0" algn="l" rtl="0"/>
            <a:r>
              <a:rPr lang="en-US" dirty="0" smtClean="0"/>
              <a:t>6. Where </a:t>
            </a:r>
            <a:r>
              <a:rPr lang="en-US" dirty="0"/>
              <a:t>is the water? ------------------- inside the refrigerator. </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They're</a:t>
            </a:r>
          </a:p>
          <a:p>
            <a:pPr marL="342900" lvl="0" indent="-342900" algn="l" rtl="0">
              <a:buFont typeface="+mj-lt"/>
              <a:buAutoNum type="alphaUcPeriod"/>
            </a:pPr>
            <a:r>
              <a:rPr lang="en-US" dirty="0"/>
              <a:t>It</a:t>
            </a:r>
          </a:p>
          <a:p>
            <a:pPr marL="342900" lvl="0" indent="-342900" algn="l" rtl="0">
              <a:buFont typeface="+mj-lt"/>
              <a:buAutoNum type="alphaUcPeriod"/>
            </a:pPr>
            <a:r>
              <a:rPr lang="en-US" dirty="0"/>
              <a:t>It's</a:t>
            </a:r>
          </a:p>
          <a:p>
            <a:pPr marL="342900" lvl="0" indent="-342900" algn="l" rtl="0">
              <a:buFont typeface="+mj-lt"/>
              <a:buAutoNum type="alphaUcPeriod"/>
            </a:pPr>
            <a:r>
              <a:rPr lang="en-US" dirty="0"/>
              <a:t>He's</a:t>
            </a:r>
          </a:p>
        </p:txBody>
      </p:sp>
    </p:spTree>
    <p:extLst>
      <p:ext uri="{BB962C8B-B14F-4D97-AF65-F5344CB8AC3E}">
        <p14:creationId xmlns:p14="http://schemas.microsoft.com/office/powerpoint/2010/main" val="3434988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676400" y="636369"/>
            <a:ext cx="27432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8229600" cy="646331"/>
          </a:xfrm>
          <a:prstGeom prst="rect">
            <a:avLst/>
          </a:prstGeom>
          <a:noFill/>
        </p:spPr>
        <p:txBody>
          <a:bodyPr wrap="square" rtlCol="1">
            <a:spAutoFit/>
          </a:bodyPr>
          <a:lstStyle/>
          <a:p>
            <a:pPr lvl="0" algn="l" rtl="0"/>
            <a:r>
              <a:rPr lang="en-US" dirty="0" smtClean="0"/>
              <a:t>7. A </a:t>
            </a:r>
            <a:r>
              <a:rPr lang="en-US" dirty="0"/>
              <a:t>teacher usually starts a lesson by writing the date------------------the board.</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indent="-342900" algn="l" rtl="0">
              <a:buFont typeface="+mj-lt"/>
              <a:buAutoNum type="alphaUcPeriod"/>
            </a:pPr>
            <a:r>
              <a:rPr lang="en-US" dirty="0" smtClean="0"/>
              <a:t>in </a:t>
            </a:r>
            <a:endParaRPr lang="en-US" dirty="0"/>
          </a:p>
          <a:p>
            <a:pPr marL="342900" indent="-342900" algn="l" rtl="0">
              <a:buFont typeface="+mj-lt"/>
              <a:buAutoNum type="alphaUcPeriod"/>
            </a:pPr>
            <a:r>
              <a:rPr lang="en-US" dirty="0" smtClean="0"/>
              <a:t> </a:t>
            </a:r>
            <a:r>
              <a:rPr lang="en-US" dirty="0"/>
              <a:t>under</a:t>
            </a:r>
          </a:p>
          <a:p>
            <a:pPr marL="342900" indent="-342900" algn="l" rtl="0">
              <a:buFont typeface="+mj-lt"/>
              <a:buAutoNum type="alphaUcPeriod"/>
            </a:pPr>
            <a:r>
              <a:rPr lang="en-US" dirty="0" smtClean="0"/>
              <a:t> </a:t>
            </a:r>
            <a:r>
              <a:rPr lang="en-US" dirty="0"/>
              <a:t>over</a:t>
            </a:r>
          </a:p>
          <a:p>
            <a:pPr marL="342900" indent="-342900" algn="l" rtl="0">
              <a:buFont typeface="+mj-lt"/>
              <a:buAutoNum type="alphaUcPeriod"/>
            </a:pPr>
            <a:r>
              <a:rPr lang="en-US" dirty="0" smtClean="0"/>
              <a:t> </a:t>
            </a:r>
            <a:r>
              <a:rPr lang="en-US" dirty="0"/>
              <a:t>on</a:t>
            </a:r>
          </a:p>
        </p:txBody>
      </p:sp>
      <p:sp>
        <p:nvSpPr>
          <p:cNvPr id="9" name="TextBox 8"/>
          <p:cNvSpPr txBox="1"/>
          <p:nvPr/>
        </p:nvSpPr>
        <p:spPr>
          <a:xfrm>
            <a:off x="381000" y="3915728"/>
            <a:ext cx="6172200" cy="646331"/>
          </a:xfrm>
          <a:prstGeom prst="rect">
            <a:avLst/>
          </a:prstGeom>
          <a:noFill/>
        </p:spPr>
        <p:txBody>
          <a:bodyPr wrap="square" rtlCol="1">
            <a:spAutoFit/>
          </a:bodyPr>
          <a:lstStyle/>
          <a:p>
            <a:pPr lvl="0" rtl="0"/>
            <a:r>
              <a:rPr lang="en-US" dirty="0" smtClean="0"/>
              <a:t>8. My </a:t>
            </a:r>
            <a:r>
              <a:rPr lang="en-US" dirty="0"/>
              <a:t>friend is from America.---------- lives in New York city.</a:t>
            </a:r>
          </a:p>
          <a:p>
            <a:endParaRPr lang="ar-SA" dirty="0"/>
          </a:p>
        </p:txBody>
      </p:sp>
      <p:sp>
        <p:nvSpPr>
          <p:cNvPr id="10" name="TextBox 9"/>
          <p:cNvSpPr txBox="1"/>
          <p:nvPr/>
        </p:nvSpPr>
        <p:spPr>
          <a:xfrm>
            <a:off x="800100" y="4449128"/>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I</a:t>
            </a:r>
          </a:p>
          <a:p>
            <a:pPr marL="342900" indent="-342900" algn="l" rtl="0">
              <a:buFont typeface="+mj-lt"/>
              <a:buAutoNum type="alphaUcPeriod"/>
            </a:pPr>
            <a:r>
              <a:rPr lang="en-US" dirty="0" smtClean="0"/>
              <a:t> We</a:t>
            </a:r>
            <a:endParaRPr lang="en-US" dirty="0"/>
          </a:p>
          <a:p>
            <a:pPr marL="342900" indent="-342900" algn="l" rtl="0">
              <a:buFont typeface="+mj-lt"/>
              <a:buAutoNum type="alphaUcPeriod"/>
            </a:pPr>
            <a:r>
              <a:rPr lang="en-US" dirty="0" smtClean="0"/>
              <a:t> He</a:t>
            </a:r>
            <a:endParaRPr lang="en-US" dirty="0"/>
          </a:p>
          <a:p>
            <a:pPr marL="342900" indent="-342900" algn="l" rtl="0">
              <a:buFont typeface="+mj-lt"/>
              <a:buAutoNum type="alphaUcPeriod"/>
            </a:pPr>
            <a:r>
              <a:rPr lang="en-US" dirty="0" smtClean="0"/>
              <a:t> </a:t>
            </a:r>
            <a:r>
              <a:rPr lang="en-US" dirty="0"/>
              <a:t>It</a:t>
            </a:r>
          </a:p>
          <a:p>
            <a:pPr marL="444500" indent="-266700" algn="l">
              <a:buFont typeface="+mj-lt"/>
              <a:buAutoNum type="arabicPeriod"/>
            </a:pPr>
            <a:endParaRPr lang="ar-SA" dirty="0"/>
          </a:p>
        </p:txBody>
      </p:sp>
    </p:spTree>
    <p:extLst>
      <p:ext uri="{BB962C8B-B14F-4D97-AF65-F5344CB8AC3E}">
        <p14:creationId xmlns:p14="http://schemas.microsoft.com/office/powerpoint/2010/main" val="2675764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524000" y="636369"/>
            <a:ext cx="28956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381000" y="1715869"/>
            <a:ext cx="4495800" cy="646331"/>
          </a:xfrm>
          <a:prstGeom prst="rect">
            <a:avLst/>
          </a:prstGeom>
          <a:noFill/>
        </p:spPr>
        <p:txBody>
          <a:bodyPr wrap="square" rtlCol="1">
            <a:spAutoFit/>
          </a:bodyPr>
          <a:lstStyle/>
          <a:p>
            <a:pPr lvl="0" algn="l" rtl="0"/>
            <a:r>
              <a:rPr lang="en-US" dirty="0" smtClean="0"/>
              <a:t>9. ------------ </a:t>
            </a:r>
            <a:r>
              <a:rPr lang="en-US" dirty="0"/>
              <a:t>in the house now. </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We're</a:t>
            </a:r>
          </a:p>
          <a:p>
            <a:pPr marL="342900" indent="-342900" algn="l" rtl="0">
              <a:buFont typeface="+mj-lt"/>
              <a:buAutoNum type="alphaUcPeriod"/>
            </a:pPr>
            <a:r>
              <a:rPr lang="en-US" dirty="0" err="1" smtClean="0"/>
              <a:t>Wer'e</a:t>
            </a:r>
            <a:endParaRPr lang="en-US" dirty="0"/>
          </a:p>
          <a:p>
            <a:pPr marL="342900" indent="-342900" algn="l" rtl="0">
              <a:buFont typeface="+mj-lt"/>
              <a:buAutoNum type="alphaUcPeriod"/>
            </a:pPr>
            <a:r>
              <a:rPr lang="en-US" dirty="0" smtClean="0"/>
              <a:t>Were</a:t>
            </a:r>
            <a:endParaRPr lang="en-US" dirty="0"/>
          </a:p>
          <a:p>
            <a:pPr marL="342900" indent="-342900" algn="l" rtl="0">
              <a:buFont typeface="+mj-lt"/>
              <a:buAutoNum type="alphaUcPeriod"/>
            </a:pPr>
            <a:r>
              <a:rPr lang="en-US" dirty="0" smtClean="0"/>
              <a:t>We </a:t>
            </a:r>
            <a:r>
              <a:rPr lang="en-US" dirty="0"/>
              <a:t>re </a:t>
            </a:r>
          </a:p>
          <a:p>
            <a:pPr marL="444500" indent="-266700" algn="l">
              <a:buFont typeface="+mj-lt"/>
              <a:buAutoNum type="arabicPeriod"/>
            </a:pPr>
            <a:endParaRPr lang="ar-SA" dirty="0"/>
          </a:p>
        </p:txBody>
      </p:sp>
      <p:sp>
        <p:nvSpPr>
          <p:cNvPr id="9" name="TextBox 8"/>
          <p:cNvSpPr txBox="1"/>
          <p:nvPr/>
        </p:nvSpPr>
        <p:spPr>
          <a:xfrm>
            <a:off x="381000" y="3915728"/>
            <a:ext cx="5105400" cy="369332"/>
          </a:xfrm>
          <a:prstGeom prst="rect">
            <a:avLst/>
          </a:prstGeom>
          <a:noFill/>
        </p:spPr>
        <p:txBody>
          <a:bodyPr wrap="square" rtlCol="1">
            <a:spAutoFit/>
          </a:bodyPr>
          <a:lstStyle/>
          <a:p>
            <a:pPr lvl="0" algn="l" rtl="0"/>
            <a:r>
              <a:rPr lang="en-US" dirty="0"/>
              <a:t> </a:t>
            </a:r>
            <a:r>
              <a:rPr lang="en-US" dirty="0" smtClean="0"/>
              <a:t>10. Are </a:t>
            </a:r>
            <a:r>
              <a:rPr lang="en-US" dirty="0"/>
              <a:t>you ready?  - -------------------------------.</a:t>
            </a:r>
            <a:endParaRPr lang="ar-SA" dirty="0"/>
          </a:p>
        </p:txBody>
      </p:sp>
      <p:sp>
        <p:nvSpPr>
          <p:cNvPr id="10" name="TextBox 9"/>
          <p:cNvSpPr txBox="1"/>
          <p:nvPr/>
        </p:nvSpPr>
        <p:spPr>
          <a:xfrm>
            <a:off x="800100" y="4449128"/>
            <a:ext cx="22479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No, I'm not</a:t>
            </a:r>
          </a:p>
          <a:p>
            <a:pPr marL="342900" indent="-342900" algn="l" rtl="0">
              <a:buFont typeface="+mj-lt"/>
              <a:buAutoNum type="alphaUcPeriod"/>
            </a:pPr>
            <a:r>
              <a:rPr lang="en-US" dirty="0" smtClean="0"/>
              <a:t> </a:t>
            </a:r>
            <a:r>
              <a:rPr lang="en-US" dirty="0"/>
              <a:t>Yes, </a:t>
            </a:r>
            <a:r>
              <a:rPr lang="en-US" dirty="0" err="1" smtClean="0"/>
              <a:t>Im</a:t>
            </a:r>
            <a:endParaRPr lang="en-US" dirty="0"/>
          </a:p>
          <a:p>
            <a:pPr marL="342900" indent="-342900" algn="l" rtl="0">
              <a:buFont typeface="+mj-lt"/>
              <a:buAutoNum type="alphaUcPeriod"/>
            </a:pPr>
            <a:r>
              <a:rPr lang="en-US" dirty="0" smtClean="0"/>
              <a:t> </a:t>
            </a:r>
            <a:r>
              <a:rPr lang="en-US" dirty="0"/>
              <a:t>No, </a:t>
            </a:r>
            <a:r>
              <a:rPr lang="en-US" dirty="0" err="1"/>
              <a:t>Iamn't</a:t>
            </a:r>
            <a:endParaRPr lang="en-US" dirty="0"/>
          </a:p>
          <a:p>
            <a:pPr marL="342900" indent="-342900" algn="l" rtl="0">
              <a:buFont typeface="+mj-lt"/>
              <a:buAutoNum type="alphaUcPeriod"/>
            </a:pPr>
            <a:r>
              <a:rPr lang="en-US" dirty="0" smtClean="0"/>
              <a:t> </a:t>
            </a:r>
            <a:r>
              <a:rPr lang="en-US" dirty="0"/>
              <a:t>Yes, You're</a:t>
            </a:r>
          </a:p>
          <a:p>
            <a:pPr marL="444500" indent="-266700" algn="l">
              <a:buFont typeface="+mj-lt"/>
              <a:buAutoNum type="arabicPeriod"/>
            </a:pPr>
            <a:endParaRPr lang="ar-SA" dirty="0"/>
          </a:p>
        </p:txBody>
      </p:sp>
    </p:spTree>
    <p:extLst>
      <p:ext uri="{BB962C8B-B14F-4D97-AF65-F5344CB8AC3E}">
        <p14:creationId xmlns:p14="http://schemas.microsoft.com/office/powerpoint/2010/main" val="3657394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8447" y="990600"/>
            <a:ext cx="5134739" cy="369332"/>
          </a:xfrm>
          <a:prstGeom prst="rect">
            <a:avLst/>
          </a:prstGeom>
        </p:spPr>
        <p:txBody>
          <a:bodyPr wrap="none">
            <a:spAutoFit/>
          </a:bodyPr>
          <a:lstStyle/>
          <a:p>
            <a:r>
              <a:rPr lang="en-US" b="1" u="sng" dirty="0" smtClean="0"/>
              <a:t>A. Fill </a:t>
            </a:r>
            <a:r>
              <a:rPr lang="en-US" b="1" u="sng" dirty="0"/>
              <a:t>in each blank with a word from the </a:t>
            </a:r>
            <a:r>
              <a:rPr lang="en-US" b="1" u="sng" dirty="0" smtClean="0"/>
              <a:t>box</a:t>
            </a:r>
            <a:endParaRPr lang="ar-SA" dirty="0"/>
          </a:p>
        </p:txBody>
      </p:sp>
      <p:graphicFrame>
        <p:nvGraphicFramePr>
          <p:cNvPr id="6" name="Table 5"/>
          <p:cNvGraphicFramePr>
            <a:graphicFrameLocks noGrp="1"/>
          </p:cNvGraphicFramePr>
          <p:nvPr>
            <p:extLst>
              <p:ext uri="{D42A27DB-BD31-4B8C-83A1-F6EECF244321}">
                <p14:modId xmlns:p14="http://schemas.microsoft.com/office/powerpoint/2010/main" val="2957191129"/>
              </p:ext>
            </p:extLst>
          </p:nvPr>
        </p:nvGraphicFramePr>
        <p:xfrm>
          <a:off x="914400" y="1524000"/>
          <a:ext cx="1219200" cy="838200"/>
        </p:xfrm>
        <a:graphic>
          <a:graphicData uri="http://schemas.openxmlformats.org/drawingml/2006/table">
            <a:tbl>
              <a:tblPr firstRow="1" firstCol="1" bandRow="1">
                <a:tableStyleId>{5C22544A-7EE6-4342-B048-85BDC9FD1C3A}</a:tableStyleId>
              </a:tblPr>
              <a:tblGrid>
                <a:gridCol w="1219200"/>
              </a:tblGrid>
              <a:tr h="8382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a:effectLst/>
                        </a:rPr>
                        <a:t>building      </a:t>
                      </a:r>
                      <a:endParaRPr lang="en-US" sz="1400" dirty="0">
                        <a:effectLst/>
                        <a:latin typeface="Calibri"/>
                        <a:ea typeface="Calibri"/>
                        <a:cs typeface="Arial"/>
                      </a:endParaRPr>
                    </a:p>
                  </a:txBody>
                  <a:tcPr marL="68580" marR="68580" marT="0" marB="0"/>
                </a:tc>
              </a:tr>
            </a:tbl>
          </a:graphicData>
        </a:graphic>
      </p:graphicFrame>
      <p:sp>
        <p:nvSpPr>
          <p:cNvPr id="7" name="TextBox 6"/>
          <p:cNvSpPr txBox="1"/>
          <p:nvPr/>
        </p:nvSpPr>
        <p:spPr>
          <a:xfrm>
            <a:off x="533400" y="2514600"/>
            <a:ext cx="8458200" cy="2769989"/>
          </a:xfrm>
          <a:prstGeom prst="rect">
            <a:avLst/>
          </a:prstGeom>
          <a:noFill/>
        </p:spPr>
        <p:txBody>
          <a:bodyPr wrap="square" rtlCol="1">
            <a:spAutoFit/>
          </a:bodyPr>
          <a:lstStyle/>
          <a:p>
            <a:pPr marL="342900" lvl="0" indent="-342900" algn="l" rtl="0">
              <a:buFont typeface="+mj-lt"/>
              <a:buAutoNum type="arabicPeriod"/>
            </a:pPr>
            <a:r>
              <a:rPr lang="en-US" dirty="0"/>
              <a:t>This store is always </a:t>
            </a:r>
            <a:r>
              <a:rPr lang="en-US" b="1" dirty="0" smtClean="0">
                <a:solidFill>
                  <a:srgbClr val="FF0000"/>
                </a:solidFill>
              </a:rPr>
              <a:t>________</a:t>
            </a:r>
            <a:r>
              <a:rPr lang="en-US" dirty="0" smtClean="0"/>
              <a:t>. </a:t>
            </a:r>
            <a:r>
              <a:rPr lang="en-US" dirty="0"/>
              <a:t>There are always lots and lots of people</a:t>
            </a:r>
            <a:r>
              <a:rPr lang="en-US" dirty="0" smtClean="0"/>
              <a:t>.</a:t>
            </a:r>
          </a:p>
          <a:p>
            <a:pPr marL="342900" lvl="0" indent="-342900" algn="l" rtl="0"/>
            <a:endParaRPr lang="en-US" sz="1200" dirty="0"/>
          </a:p>
          <a:p>
            <a:pPr marL="342900" lvl="0" indent="-342900" algn="l" rtl="0"/>
            <a:r>
              <a:rPr lang="en-US" dirty="0" smtClean="0"/>
              <a:t>2. </a:t>
            </a:r>
            <a:r>
              <a:rPr lang="en-US" dirty="0" err="1" smtClean="0"/>
              <a:t>My</a:t>
            </a:r>
            <a:r>
              <a:rPr lang="en-US" b="1" dirty="0" err="1" smtClean="0">
                <a:solidFill>
                  <a:srgbClr val="FF0000"/>
                </a:solidFill>
              </a:rPr>
              <a:t>_______</a:t>
            </a:r>
            <a:r>
              <a:rPr lang="en-US" dirty="0" err="1" smtClean="0"/>
              <a:t>are</a:t>
            </a:r>
            <a:r>
              <a:rPr lang="en-US" dirty="0" smtClean="0"/>
              <a:t> </a:t>
            </a:r>
            <a:r>
              <a:rPr lang="en-US" dirty="0"/>
              <a:t>from Mexico. They're very nice people</a:t>
            </a:r>
            <a:r>
              <a:rPr lang="en-US" dirty="0" smtClean="0"/>
              <a:t>.</a:t>
            </a:r>
          </a:p>
          <a:p>
            <a:pPr marL="342900" lvl="0" indent="-342900" algn="l" rtl="0"/>
            <a:endParaRPr lang="en-US" dirty="0"/>
          </a:p>
          <a:p>
            <a:pPr marL="342900" lvl="0" indent="-342900" algn="l" rtl="0"/>
            <a:r>
              <a:rPr lang="en-US" dirty="0" smtClean="0"/>
              <a:t>3. There </a:t>
            </a:r>
            <a:r>
              <a:rPr lang="en-US" dirty="0"/>
              <a:t>are two big trees in </a:t>
            </a:r>
            <a:r>
              <a:rPr lang="en-US" b="1" dirty="0" smtClean="0">
                <a:solidFill>
                  <a:srgbClr val="FF0000"/>
                </a:solidFill>
              </a:rPr>
              <a:t>________</a:t>
            </a:r>
            <a:r>
              <a:rPr lang="en-US" dirty="0" smtClean="0"/>
              <a:t>of </a:t>
            </a:r>
            <a:r>
              <a:rPr lang="en-US" dirty="0"/>
              <a:t>my house</a:t>
            </a:r>
            <a:r>
              <a:rPr lang="en-US" dirty="0" smtClean="0"/>
              <a:t>.</a:t>
            </a:r>
          </a:p>
          <a:p>
            <a:pPr marL="342900" lvl="0" indent="-342900" algn="l" rtl="0">
              <a:buFont typeface="+mj-lt"/>
              <a:buAutoNum type="arabicPeriod"/>
            </a:pPr>
            <a:endParaRPr lang="en-US" dirty="0"/>
          </a:p>
          <a:p>
            <a:pPr marL="342900" lvl="0" indent="-342900" algn="l" rtl="0"/>
            <a:r>
              <a:rPr lang="en-US" dirty="0" smtClean="0"/>
              <a:t>4. There </a:t>
            </a:r>
            <a:r>
              <a:rPr lang="en-US" dirty="0"/>
              <a:t>is a big </a:t>
            </a:r>
            <a:r>
              <a:rPr lang="en-US" dirty="0" smtClean="0"/>
              <a:t>_________ on </a:t>
            </a:r>
            <a:r>
              <a:rPr lang="en-US" dirty="0"/>
              <a:t>the corner of the street</a:t>
            </a:r>
            <a:r>
              <a:rPr lang="en-US" dirty="0" smtClean="0"/>
              <a:t>.</a:t>
            </a:r>
          </a:p>
          <a:p>
            <a:pPr marL="342900" lvl="0" indent="-342900" algn="l" rtl="0"/>
            <a:endParaRPr lang="en-US" dirty="0"/>
          </a:p>
          <a:p>
            <a:pPr marL="342900" lvl="0" indent="-342900" algn="l" rtl="0"/>
            <a:r>
              <a:rPr lang="en-US" dirty="0" smtClean="0"/>
              <a:t>5. People </a:t>
            </a:r>
            <a:r>
              <a:rPr lang="en-US" dirty="0"/>
              <a:t>in my neighborhood are from </a:t>
            </a:r>
            <a:r>
              <a:rPr lang="en-US" b="1" dirty="0" smtClean="0">
                <a:solidFill>
                  <a:srgbClr val="FF0000"/>
                </a:solidFill>
              </a:rPr>
              <a:t>________</a:t>
            </a:r>
            <a:r>
              <a:rPr lang="en-US" dirty="0" smtClean="0"/>
              <a:t> </a:t>
            </a:r>
            <a:r>
              <a:rPr lang="en-US" dirty="0"/>
              <a:t>countries.</a:t>
            </a:r>
          </a:p>
          <a:p>
            <a:endParaRPr lang="ar-SA" dirty="0"/>
          </a:p>
        </p:txBody>
      </p:sp>
      <p:graphicFrame>
        <p:nvGraphicFramePr>
          <p:cNvPr id="8" name="Table 7"/>
          <p:cNvGraphicFramePr>
            <a:graphicFrameLocks noGrp="1"/>
          </p:cNvGraphicFramePr>
          <p:nvPr>
            <p:extLst>
              <p:ext uri="{D42A27DB-BD31-4B8C-83A1-F6EECF244321}">
                <p14:modId xmlns:p14="http://schemas.microsoft.com/office/powerpoint/2010/main" val="3772958782"/>
              </p:ext>
            </p:extLst>
          </p:nvPr>
        </p:nvGraphicFramePr>
        <p:xfrm>
          <a:off x="2686593" y="1600200"/>
          <a:ext cx="1104900" cy="762000"/>
        </p:xfrm>
        <a:graphic>
          <a:graphicData uri="http://schemas.openxmlformats.org/drawingml/2006/table">
            <a:tbl>
              <a:tblPr firstRow="1" firstCol="1" bandRow="1">
                <a:tableStyleId>{5C22544A-7EE6-4342-B048-85BDC9FD1C3A}</a:tableStyleId>
              </a:tblPr>
              <a:tblGrid>
                <a:gridCol w="1104900"/>
              </a:tblGrid>
              <a:tr h="7620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different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637188713"/>
              </p:ext>
            </p:extLst>
          </p:nvPr>
        </p:nvGraphicFramePr>
        <p:xfrm>
          <a:off x="4191000" y="1600200"/>
          <a:ext cx="1143000" cy="736092"/>
        </p:xfrm>
        <a:graphic>
          <a:graphicData uri="http://schemas.openxmlformats.org/drawingml/2006/table">
            <a:tbl>
              <a:tblPr firstRow="1" firstCol="1" bandRow="1">
                <a:tableStyleId>{5C22544A-7EE6-4342-B048-85BDC9FD1C3A}</a:tableStyleId>
              </a:tblPr>
              <a:tblGrid>
                <a:gridCol w="1143000"/>
              </a:tblGrid>
              <a:tr h="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neighbors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548229274"/>
              </p:ext>
            </p:extLst>
          </p:nvPr>
        </p:nvGraphicFramePr>
        <p:xfrm>
          <a:off x="5562600" y="1524000"/>
          <a:ext cx="1144086" cy="685800"/>
        </p:xfrm>
        <a:graphic>
          <a:graphicData uri="http://schemas.openxmlformats.org/drawingml/2006/table">
            <a:tbl>
              <a:tblPr firstRow="1" firstCol="1" bandRow="1">
                <a:tableStyleId>{5C22544A-7EE6-4342-B048-85BDC9FD1C3A}</a:tableStyleId>
              </a:tblPr>
              <a:tblGrid>
                <a:gridCol w="1144086"/>
              </a:tblGrid>
              <a:tr h="685800">
                <a:tc>
                  <a:txBody>
                    <a:bodyPr/>
                    <a:lstStyle/>
                    <a:p>
                      <a:pPr algn="just" rtl="0">
                        <a:lnSpc>
                          <a:spcPct val="115000"/>
                        </a:lnSpc>
                        <a:spcAft>
                          <a:spcPts val="0"/>
                        </a:spcAft>
                      </a:pPr>
                      <a:endParaRPr lang="en-US" sz="1400" dirty="0" smtClean="0">
                        <a:effectLst/>
                      </a:endParaRPr>
                    </a:p>
                    <a:p>
                      <a:pPr marL="0" indent="0" algn="ctr" rtl="0">
                        <a:lnSpc>
                          <a:spcPct val="115000"/>
                        </a:lnSpc>
                        <a:spcAft>
                          <a:spcPts val="0"/>
                        </a:spcAft>
                        <a:buFont typeface="Arial" pitchFamily="34" charset="0"/>
                        <a:buNone/>
                      </a:pPr>
                      <a:r>
                        <a:rPr lang="en-US" sz="1400" dirty="0" smtClean="0">
                          <a:effectLst/>
                        </a:rPr>
                        <a:t>crowded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994510200"/>
              </p:ext>
            </p:extLst>
          </p:nvPr>
        </p:nvGraphicFramePr>
        <p:xfrm>
          <a:off x="6807200" y="1524000"/>
          <a:ext cx="914400" cy="736092"/>
        </p:xfrm>
        <a:graphic>
          <a:graphicData uri="http://schemas.openxmlformats.org/drawingml/2006/table">
            <a:tbl>
              <a:tblPr firstRow="1" firstCol="1" bandRow="1">
                <a:tableStyleId>{5C22544A-7EE6-4342-B048-85BDC9FD1C3A}</a:tableStyleId>
              </a:tblPr>
              <a:tblGrid>
                <a:gridCol w="9144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front</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827667831"/>
              </p:ext>
            </p:extLst>
          </p:nvPr>
        </p:nvGraphicFramePr>
        <p:xfrm>
          <a:off x="7874000" y="1564322"/>
          <a:ext cx="990600" cy="736092"/>
        </p:xfrm>
        <a:graphic>
          <a:graphicData uri="http://schemas.openxmlformats.org/drawingml/2006/table">
            <a:tbl>
              <a:tblPr firstRow="1" firstCol="1" bandRow="1">
                <a:tableStyleId>{5C22544A-7EE6-4342-B048-85BDC9FD1C3A}</a:tableStyleId>
              </a:tblPr>
              <a:tblGrid>
                <a:gridCol w="9906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drugstore</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sp>
        <p:nvSpPr>
          <p:cNvPr id="14" name="TextBox 13"/>
          <p:cNvSpPr txBox="1"/>
          <p:nvPr/>
        </p:nvSpPr>
        <p:spPr>
          <a:xfrm>
            <a:off x="533400" y="228600"/>
            <a:ext cx="2209800" cy="369332"/>
          </a:xfrm>
          <a:prstGeom prst="rect">
            <a:avLst/>
          </a:prstGeom>
          <a:noFill/>
        </p:spPr>
        <p:txBody>
          <a:bodyPr wrap="square" rtlCol="1">
            <a:spAutoFit/>
          </a:bodyPr>
          <a:lstStyle/>
          <a:p>
            <a:r>
              <a:rPr lang="en-US" dirty="0" smtClean="0"/>
              <a:t>III. Vocabulary</a:t>
            </a:r>
            <a:endParaRPr lang="ar-SA" dirty="0"/>
          </a:p>
        </p:txBody>
      </p:sp>
    </p:spTree>
    <p:extLst>
      <p:ext uri="{BB962C8B-B14F-4D97-AF65-F5344CB8AC3E}">
        <p14:creationId xmlns:p14="http://schemas.microsoft.com/office/powerpoint/2010/main" val="3300413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59324"/>
            <a:ext cx="5517245"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0070C0"/>
                </a:solidFill>
                <a:latin typeface="Elephant" pitchFamily="18" charset="0"/>
                <a:ea typeface="Calibri" pitchFamily="34" charset="0"/>
              </a:rPr>
              <a:t>B</a:t>
            </a:r>
            <a:r>
              <a:rPr kumimoji="0" lang="en-US" sz="1600" b="1" i="0" u="none" strike="noStrike" cap="none" normalizeH="0" baseline="0" dirty="0" smtClean="0">
                <a:ln>
                  <a:noFill/>
                </a:ln>
                <a:solidFill>
                  <a:srgbClr val="0070C0"/>
                </a:solidFill>
                <a:effectLst/>
                <a:latin typeface="Elephant" pitchFamily="18" charset="0"/>
                <a:ea typeface="Calibri" pitchFamily="34" charset="0"/>
              </a:rPr>
              <a:t>. Identifying Opposites</a:t>
            </a:r>
            <a:endParaRPr kumimoji="0" lang="en-US" sz="2800" b="0" i="0" u="none" strike="noStrike" cap="none" normalizeH="0" baseline="0" dirty="0" smtClean="0">
              <a:ln>
                <a:noFill/>
              </a:ln>
              <a:solidFill>
                <a:srgbClr val="0070C0"/>
              </a:solidFill>
              <a:effectLst/>
              <a:latin typeface="Elephant" pitchFamily="18" charset="0"/>
            </a:endParaRPr>
          </a:p>
        </p:txBody>
      </p:sp>
      <p:sp>
        <p:nvSpPr>
          <p:cNvPr id="6" name="TextBox 5"/>
          <p:cNvSpPr txBox="1"/>
          <p:nvPr/>
        </p:nvSpPr>
        <p:spPr>
          <a:xfrm>
            <a:off x="609600" y="457200"/>
            <a:ext cx="8077200" cy="338554"/>
          </a:xfrm>
          <a:prstGeom prst="rect">
            <a:avLst/>
          </a:prstGeom>
          <a:noFill/>
        </p:spPr>
        <p:txBody>
          <a:bodyPr wrap="square" rtlCol="1">
            <a:spAutoFit/>
          </a:bodyPr>
          <a:lstStyle/>
          <a:p>
            <a:pPr algn="l"/>
            <a:r>
              <a:rPr lang="en-US" sz="1600" dirty="0" smtClean="0">
                <a:solidFill>
                  <a:srgbClr val="C00000"/>
                </a:solidFill>
                <a:latin typeface="Arial Black" pitchFamily="34" charset="0"/>
              </a:rPr>
              <a:t>Fill in each blank space with the opposite meaning</a:t>
            </a:r>
            <a:endParaRPr lang="ar-SA" sz="1600" dirty="0">
              <a:solidFill>
                <a:srgbClr val="C00000"/>
              </a:solidFill>
              <a:latin typeface="Arial Black" pitchFamily="34" charset="0"/>
            </a:endParaRPr>
          </a:p>
        </p:txBody>
      </p:sp>
      <p:graphicFrame>
        <p:nvGraphicFramePr>
          <p:cNvPr id="10" name="Table 9"/>
          <p:cNvGraphicFramePr>
            <a:graphicFrameLocks noGrp="1"/>
          </p:cNvGraphicFramePr>
          <p:nvPr/>
        </p:nvGraphicFramePr>
        <p:xfrm>
          <a:off x="2286000" y="1066804"/>
          <a:ext cx="4659630" cy="4677076"/>
        </p:xfrm>
        <a:graphic>
          <a:graphicData uri="http://schemas.openxmlformats.org/drawingml/2006/table">
            <a:tbl>
              <a:tblPr/>
              <a:tblGrid>
                <a:gridCol w="608965"/>
                <a:gridCol w="2070100"/>
                <a:gridCol w="1980565"/>
              </a:tblGrid>
              <a:tr h="562276">
                <a:tc>
                  <a:txBody>
                    <a:bodyPr/>
                    <a:lstStyle/>
                    <a:p>
                      <a:pPr algn="ctr" rtl="0">
                        <a:lnSpc>
                          <a:spcPct val="150000"/>
                        </a:lnSpc>
                        <a:spcAft>
                          <a:spcPts val="0"/>
                        </a:spcAft>
                      </a:pPr>
                      <a:r>
                        <a:rPr lang="en-US" sz="1800" b="1" dirty="0">
                          <a:latin typeface="Cambria"/>
                          <a:ea typeface="Times New Roman"/>
                          <a:cs typeface="Times New Roman"/>
                        </a:rPr>
                        <a:t>No.</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solidFill>
                            <a:srgbClr val="C00000"/>
                          </a:solidFill>
                          <a:latin typeface="Cambria"/>
                          <a:ea typeface="Times New Roman"/>
                          <a:cs typeface="Times New Roman"/>
                        </a:rPr>
                        <a:t>Column A</a:t>
                      </a:r>
                      <a:endParaRPr lang="en-US" sz="1800"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mbria"/>
                          <a:ea typeface="Times New Roman"/>
                          <a:cs typeface="Times New Roman"/>
                        </a:rPr>
                        <a:t>Column B</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large</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97840">
                <a:tc>
                  <a:txBody>
                    <a:bodyPr/>
                    <a:lstStyle/>
                    <a:p>
                      <a:pPr algn="ctr" rtl="0">
                        <a:lnSpc>
                          <a:spcPct val="150000"/>
                        </a:lnSpc>
                        <a:spcAft>
                          <a:spcPts val="0"/>
                        </a:spcAft>
                      </a:pPr>
                      <a:r>
                        <a:rPr lang="en-US" sz="1800" dirty="0" smtClean="0">
                          <a:latin typeface="Calibri"/>
                          <a:ea typeface="Calibri"/>
                          <a:cs typeface="Arial"/>
                        </a:rPr>
                        <a:t>2</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hate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dirty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safe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a:latin typeface="Calibri"/>
                          <a:ea typeface="Calibri"/>
                          <a:cs typeface="Arial"/>
                        </a:rPr>
                        <a:t>expensive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6</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married</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7</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hungry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latin typeface="Calibri"/>
                          <a:ea typeface="Calibri"/>
                          <a:cs typeface="Arial"/>
                        </a:rPr>
                        <a:t>healthy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difficult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10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interesting</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bl>
          </a:graphicData>
        </a:graphic>
      </p:graphicFrame>
      <p:sp>
        <p:nvSpPr>
          <p:cNvPr id="5" name="Rectangle 4"/>
          <p:cNvSpPr/>
          <p:nvPr/>
        </p:nvSpPr>
        <p:spPr>
          <a:xfrm>
            <a:off x="685800" y="26670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small</a:t>
            </a:r>
            <a:endParaRPr lang="en-US" b="1" dirty="0">
              <a:solidFill>
                <a:srgbClr val="FF0000"/>
              </a:solidFill>
              <a:latin typeface="Calibri"/>
              <a:ea typeface="Calibri"/>
              <a:cs typeface="Arial"/>
            </a:endParaRPr>
          </a:p>
        </p:txBody>
      </p:sp>
      <p:sp>
        <p:nvSpPr>
          <p:cNvPr id="7" name="Rectangle 6"/>
          <p:cNvSpPr/>
          <p:nvPr/>
        </p:nvSpPr>
        <p:spPr>
          <a:xfrm>
            <a:off x="762000" y="2057400"/>
            <a:ext cx="585801" cy="5078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love</a:t>
            </a:r>
            <a:endParaRPr lang="en-US" dirty="0">
              <a:solidFill>
                <a:srgbClr val="FF0000"/>
              </a:solidFill>
              <a:latin typeface="Calibri"/>
              <a:ea typeface="Calibri"/>
              <a:cs typeface="Arial"/>
            </a:endParaRPr>
          </a:p>
        </p:txBody>
      </p:sp>
      <p:sp>
        <p:nvSpPr>
          <p:cNvPr id="8" name="Rectangle 7"/>
          <p:cNvSpPr/>
          <p:nvPr/>
        </p:nvSpPr>
        <p:spPr>
          <a:xfrm>
            <a:off x="685800" y="16002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clean</a:t>
            </a:r>
            <a:endParaRPr lang="en-US" dirty="0">
              <a:solidFill>
                <a:srgbClr val="FF0000"/>
              </a:solidFill>
              <a:latin typeface="Calibri"/>
              <a:ea typeface="Calibri"/>
              <a:cs typeface="Arial"/>
            </a:endParaRPr>
          </a:p>
        </p:txBody>
      </p:sp>
      <p:sp>
        <p:nvSpPr>
          <p:cNvPr id="9" name="Rectangle 8"/>
          <p:cNvSpPr/>
          <p:nvPr/>
        </p:nvSpPr>
        <p:spPr>
          <a:xfrm>
            <a:off x="533400" y="3352800"/>
            <a:ext cx="118442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dangerous</a:t>
            </a:r>
            <a:endParaRPr lang="en-US" dirty="0">
              <a:solidFill>
                <a:srgbClr val="FF0000"/>
              </a:solidFill>
              <a:latin typeface="Calibri"/>
              <a:ea typeface="Calibri"/>
              <a:cs typeface="Arial"/>
            </a:endParaRPr>
          </a:p>
        </p:txBody>
      </p:sp>
      <p:sp>
        <p:nvSpPr>
          <p:cNvPr id="11" name="Rectangle 10"/>
          <p:cNvSpPr/>
          <p:nvPr/>
        </p:nvSpPr>
        <p:spPr>
          <a:xfrm>
            <a:off x="609600" y="4038600"/>
            <a:ext cx="75693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cheap</a:t>
            </a:r>
            <a:endParaRPr lang="en-US" dirty="0">
              <a:solidFill>
                <a:srgbClr val="FF0000"/>
              </a:solidFill>
              <a:latin typeface="Calibri"/>
              <a:ea typeface="Calibri"/>
              <a:cs typeface="Arial"/>
            </a:endParaRPr>
          </a:p>
        </p:txBody>
      </p:sp>
      <p:sp>
        <p:nvSpPr>
          <p:cNvPr id="12" name="Rectangle 11"/>
          <p:cNvSpPr/>
          <p:nvPr/>
        </p:nvSpPr>
        <p:spPr>
          <a:xfrm>
            <a:off x="8561638" y="3157622"/>
            <a:ext cx="73609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single</a:t>
            </a:r>
            <a:endParaRPr lang="en-US" dirty="0">
              <a:solidFill>
                <a:srgbClr val="FF0000"/>
              </a:solidFill>
              <a:latin typeface="Calibri"/>
              <a:ea typeface="Calibri"/>
              <a:cs typeface="Arial"/>
            </a:endParaRPr>
          </a:p>
        </p:txBody>
      </p:sp>
      <p:sp>
        <p:nvSpPr>
          <p:cNvPr id="13" name="Rectangle 12"/>
          <p:cNvSpPr/>
          <p:nvPr/>
        </p:nvSpPr>
        <p:spPr>
          <a:xfrm>
            <a:off x="9190665" y="3984710"/>
            <a:ext cx="494045"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full</a:t>
            </a:r>
            <a:endParaRPr lang="en-US" dirty="0">
              <a:solidFill>
                <a:srgbClr val="FF0000"/>
              </a:solidFill>
              <a:latin typeface="Calibri"/>
              <a:ea typeface="Calibri"/>
              <a:cs typeface="Arial"/>
            </a:endParaRPr>
          </a:p>
        </p:txBody>
      </p:sp>
      <p:sp>
        <p:nvSpPr>
          <p:cNvPr id="14" name="Rectangle 13"/>
          <p:cNvSpPr/>
          <p:nvPr/>
        </p:nvSpPr>
        <p:spPr>
          <a:xfrm>
            <a:off x="7924800" y="4876800"/>
            <a:ext cx="53892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sick</a:t>
            </a:r>
            <a:endParaRPr lang="en-US" dirty="0">
              <a:solidFill>
                <a:srgbClr val="FF0000"/>
              </a:solidFill>
              <a:latin typeface="Calibri"/>
              <a:ea typeface="Calibri"/>
              <a:cs typeface="Arial"/>
            </a:endParaRPr>
          </a:p>
        </p:txBody>
      </p:sp>
      <p:sp>
        <p:nvSpPr>
          <p:cNvPr id="15" name="Rectangle 14"/>
          <p:cNvSpPr/>
          <p:nvPr/>
        </p:nvSpPr>
        <p:spPr>
          <a:xfrm>
            <a:off x="8153400" y="1981200"/>
            <a:ext cx="610808"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easy</a:t>
            </a:r>
            <a:endParaRPr lang="en-US" dirty="0">
              <a:solidFill>
                <a:srgbClr val="FF0000"/>
              </a:solidFill>
              <a:latin typeface="Calibri"/>
              <a:ea typeface="Calibri"/>
              <a:cs typeface="Arial"/>
            </a:endParaRPr>
          </a:p>
        </p:txBody>
      </p:sp>
      <p:sp>
        <p:nvSpPr>
          <p:cNvPr id="16" name="Rectangle 15"/>
          <p:cNvSpPr/>
          <p:nvPr/>
        </p:nvSpPr>
        <p:spPr>
          <a:xfrm>
            <a:off x="7848600" y="3733800"/>
            <a:ext cx="80182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boring</a:t>
            </a:r>
            <a:endParaRPr lang="en-US" dirty="0">
              <a:solidFill>
                <a:srgbClr val="FF0000"/>
              </a:solidFill>
              <a:latin typeface="Calibri"/>
              <a:ea typeface="Calibri"/>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pPr algn="l"/>
            <a:r>
              <a:rPr lang="en-US" sz="3600" b="1" dirty="0" smtClean="0"/>
              <a:t>IV. Writing: </a:t>
            </a:r>
            <a:r>
              <a:rPr lang="en-US" sz="3600" dirty="0" smtClean="0">
                <a:latin typeface="Aharoni" pitchFamily="2" charset="-79"/>
                <a:cs typeface="Aharoni" pitchFamily="2" charset="-79"/>
              </a:rPr>
              <a:t>Jumbled sentences</a:t>
            </a:r>
            <a:endParaRPr lang="ar-SA" sz="3600" b="1" dirty="0"/>
          </a:p>
        </p:txBody>
      </p:sp>
      <p:sp>
        <p:nvSpPr>
          <p:cNvPr id="4" name="TextBox 3"/>
          <p:cNvSpPr txBox="1"/>
          <p:nvPr/>
        </p:nvSpPr>
        <p:spPr>
          <a:xfrm>
            <a:off x="152400" y="1066800"/>
            <a:ext cx="9601200" cy="400110"/>
          </a:xfrm>
          <a:prstGeom prst="rect">
            <a:avLst/>
          </a:prstGeom>
          <a:noFill/>
        </p:spPr>
        <p:txBody>
          <a:bodyPr wrap="square" rtlCol="1">
            <a:spAutoFit/>
          </a:bodyPr>
          <a:lstStyle/>
          <a:p>
            <a:pPr algn="l"/>
            <a:r>
              <a:rPr lang="en-US" sz="2000" dirty="0" smtClean="0">
                <a:latin typeface="Aharoni" pitchFamily="2" charset="-79"/>
                <a:cs typeface="Aharoni" pitchFamily="2" charset="-79"/>
              </a:rPr>
              <a:t>Rewrite the words in the correct order to make meaningful sentences</a:t>
            </a:r>
            <a:endParaRPr lang="ar-SA" sz="2000" dirty="0">
              <a:latin typeface="Aharoni" pitchFamily="2" charset="-79"/>
            </a:endParaRPr>
          </a:p>
        </p:txBody>
      </p:sp>
      <p:sp>
        <p:nvSpPr>
          <p:cNvPr id="8" name="TextBox 7"/>
          <p:cNvSpPr txBox="1"/>
          <p:nvPr/>
        </p:nvSpPr>
        <p:spPr>
          <a:xfrm>
            <a:off x="304800" y="1676401"/>
            <a:ext cx="9144000" cy="1107996"/>
          </a:xfrm>
          <a:prstGeom prst="rect">
            <a:avLst/>
          </a:prstGeom>
          <a:noFill/>
        </p:spPr>
        <p:txBody>
          <a:bodyPr wrap="square" rtlCol="1">
            <a:spAutoFit/>
          </a:bodyPr>
          <a:lstStyle/>
          <a:p>
            <a:pPr marL="342900" lvl="0" indent="-342900" algn="l" rtl="0">
              <a:buAutoNum type="arabicPeriod"/>
            </a:pPr>
            <a:r>
              <a:rPr lang="en-US" sz="1600" b="1" dirty="0" smtClean="0">
                <a:solidFill>
                  <a:srgbClr val="00B050"/>
                </a:solidFill>
              </a:rPr>
              <a:t>weather / very / in / Saudi Arabia / hot / in / The / summer / is.</a:t>
            </a:r>
          </a:p>
          <a:p>
            <a:pPr marL="342900" lvl="0" indent="-342900" algn="l" rtl="0"/>
            <a:endParaRPr lang="en-US" sz="1600" dirty="0" smtClean="0">
              <a:solidFill>
                <a:srgbClr val="00B050"/>
              </a:solidFill>
            </a:endParaRPr>
          </a:p>
          <a:p>
            <a:pPr algn="l" rtl="0"/>
            <a:r>
              <a:rPr lang="en-US" sz="1600" smtClean="0"/>
              <a:t>       </a:t>
            </a:r>
            <a:r>
              <a:rPr lang="en-US" sz="1600" b="1" smtClean="0">
                <a:solidFill>
                  <a:srgbClr val="FF0000"/>
                </a:solidFill>
              </a:rPr>
              <a:t>The </a:t>
            </a:r>
            <a:r>
              <a:rPr lang="en-US" sz="1600" b="1" dirty="0" smtClean="0">
                <a:solidFill>
                  <a:srgbClr val="FF0000"/>
                </a:solidFill>
              </a:rPr>
              <a:t>weather in Saudi Arabia is very hot in Summer</a:t>
            </a:r>
          </a:p>
          <a:p>
            <a:endParaRPr lang="ar-SA" dirty="0"/>
          </a:p>
        </p:txBody>
      </p:sp>
      <p:sp>
        <p:nvSpPr>
          <p:cNvPr id="9" name="TextBox 8"/>
          <p:cNvSpPr txBox="1"/>
          <p:nvPr/>
        </p:nvSpPr>
        <p:spPr>
          <a:xfrm>
            <a:off x="304800" y="2590800"/>
            <a:ext cx="7924800" cy="615553"/>
          </a:xfrm>
          <a:prstGeom prst="rect">
            <a:avLst/>
          </a:prstGeom>
          <a:noFill/>
        </p:spPr>
        <p:txBody>
          <a:bodyPr wrap="square" rtlCol="1">
            <a:spAutoFit/>
          </a:bodyPr>
          <a:lstStyle/>
          <a:p>
            <a:pPr lvl="0" algn="l" rtl="0"/>
            <a:r>
              <a:rPr lang="en-US" dirty="0" smtClean="0">
                <a:solidFill>
                  <a:srgbClr val="0070C0"/>
                </a:solidFill>
              </a:rPr>
              <a:t> 2. speak / at / The / this / English / university / lecturers.</a:t>
            </a:r>
          </a:p>
          <a:p>
            <a:pPr algn="l" rtl="0"/>
            <a:r>
              <a:rPr lang="en-US" sz="1600" dirty="0" smtClean="0">
                <a:solidFill>
                  <a:srgbClr val="0070C0"/>
                </a:solidFill>
              </a:rPr>
              <a:t>      </a:t>
            </a:r>
            <a:endParaRPr lang="en-US" sz="1600" b="1" dirty="0" smtClean="0">
              <a:solidFill>
                <a:srgbClr val="FF0000"/>
              </a:solidFill>
            </a:endParaRPr>
          </a:p>
        </p:txBody>
      </p:sp>
      <p:sp>
        <p:nvSpPr>
          <p:cNvPr id="10" name="TextBox 9"/>
          <p:cNvSpPr txBox="1"/>
          <p:nvPr/>
        </p:nvSpPr>
        <p:spPr>
          <a:xfrm>
            <a:off x="381000" y="3352800"/>
            <a:ext cx="7848600" cy="892552"/>
          </a:xfrm>
          <a:prstGeom prst="rect">
            <a:avLst/>
          </a:prstGeom>
          <a:noFill/>
        </p:spPr>
        <p:txBody>
          <a:bodyPr wrap="square" rtlCol="1">
            <a:spAutoFit/>
          </a:bodyPr>
          <a:lstStyle/>
          <a:p>
            <a:pPr lvl="0" algn="l" rtl="0"/>
            <a:r>
              <a:rPr lang="en-US" dirty="0" smtClean="0">
                <a:solidFill>
                  <a:srgbClr val="C00000"/>
                </a:solidFill>
              </a:rPr>
              <a:t>3. fast / is / Driving / very / your / dangerous / car.</a:t>
            </a:r>
          </a:p>
          <a:p>
            <a:pPr algn="l" rtl="0"/>
            <a:r>
              <a:rPr lang="en-US" sz="1600" dirty="0" smtClean="0">
                <a:solidFill>
                  <a:srgbClr val="C00000"/>
                </a:solidFill>
              </a:rPr>
              <a:t>     </a:t>
            </a:r>
            <a:endParaRPr lang="en-US" sz="1600" b="1" dirty="0" smtClean="0">
              <a:solidFill>
                <a:srgbClr val="FF0000"/>
              </a:solidFill>
            </a:endParaRPr>
          </a:p>
          <a:p>
            <a:endParaRPr lang="ar-SA" dirty="0"/>
          </a:p>
        </p:txBody>
      </p:sp>
      <p:sp>
        <p:nvSpPr>
          <p:cNvPr id="11" name="TextBox 10"/>
          <p:cNvSpPr txBox="1"/>
          <p:nvPr/>
        </p:nvSpPr>
        <p:spPr>
          <a:xfrm>
            <a:off x="381000" y="4114800"/>
            <a:ext cx="7848600" cy="892552"/>
          </a:xfrm>
          <a:prstGeom prst="rect">
            <a:avLst/>
          </a:prstGeom>
          <a:noFill/>
        </p:spPr>
        <p:txBody>
          <a:bodyPr wrap="square" rtlCol="1">
            <a:spAutoFit/>
          </a:bodyPr>
          <a:lstStyle/>
          <a:p>
            <a:pPr lvl="0" algn="l" rtl="0"/>
            <a:r>
              <a:rPr lang="en-US" dirty="0" smtClean="0"/>
              <a:t>4. red / the / is / book / the / color / of </a:t>
            </a:r>
          </a:p>
          <a:p>
            <a:pPr algn="l" rtl="0"/>
            <a:r>
              <a:rPr lang="en-US" sz="1600" dirty="0" smtClean="0"/>
              <a:t>    </a:t>
            </a:r>
            <a:endParaRPr lang="en-US" sz="1600" b="1" dirty="0" smtClean="0">
              <a:solidFill>
                <a:srgbClr val="FF0000"/>
              </a:solidFill>
            </a:endParaRPr>
          </a:p>
          <a:p>
            <a:endParaRPr lang="ar-SA" dirty="0"/>
          </a:p>
        </p:txBody>
      </p:sp>
      <p:sp>
        <p:nvSpPr>
          <p:cNvPr id="12" name="TextBox 11"/>
          <p:cNvSpPr txBox="1"/>
          <p:nvPr/>
        </p:nvSpPr>
        <p:spPr>
          <a:xfrm>
            <a:off x="457200" y="4876800"/>
            <a:ext cx="7772400" cy="892552"/>
          </a:xfrm>
          <a:prstGeom prst="rect">
            <a:avLst/>
          </a:prstGeom>
          <a:noFill/>
        </p:spPr>
        <p:txBody>
          <a:bodyPr wrap="square" rtlCol="1">
            <a:spAutoFit/>
          </a:bodyPr>
          <a:lstStyle/>
          <a:p>
            <a:pPr lvl="0" algn="l" rtl="0"/>
            <a:r>
              <a:rPr lang="en-US" dirty="0" smtClean="0">
                <a:solidFill>
                  <a:srgbClr val="7030A0"/>
                </a:solidFill>
              </a:rPr>
              <a:t>5. homework / I / my / myself / do / always.</a:t>
            </a:r>
          </a:p>
          <a:p>
            <a:pPr algn="l" rtl="0"/>
            <a:r>
              <a:rPr lang="en-US" sz="1600" b="1" dirty="0" smtClean="0">
                <a:solidFill>
                  <a:srgbClr val="FF0000"/>
                </a:solidFill>
              </a:rPr>
              <a:t>   </a:t>
            </a:r>
          </a:p>
          <a:p>
            <a:endParaRPr lang="ar-SA" dirty="0"/>
          </a:p>
        </p:txBody>
      </p:sp>
      <p:sp>
        <p:nvSpPr>
          <p:cNvPr id="13" name="TextBox 12"/>
          <p:cNvSpPr txBox="1"/>
          <p:nvPr/>
        </p:nvSpPr>
        <p:spPr>
          <a:xfrm>
            <a:off x="2895600" y="5638800"/>
            <a:ext cx="3505200" cy="646331"/>
          </a:xfrm>
          <a:prstGeom prst="rect">
            <a:avLst/>
          </a:prstGeom>
          <a:noFill/>
        </p:spPr>
        <p:txBody>
          <a:bodyPr wrap="square" rtlCol="1">
            <a:spAutoFit/>
          </a:bodyPr>
          <a:lstStyle/>
          <a:p>
            <a:pPr algn="ctr"/>
            <a:r>
              <a:rPr lang="en-US" dirty="0" smtClean="0">
                <a:latin typeface="AR DESTINE" pitchFamily="2" charset="0"/>
              </a:rPr>
              <a:t>Good **** Luck</a:t>
            </a:r>
            <a:r>
              <a:rPr lang="en-US" dirty="0" smtClean="0"/>
              <a:t> </a:t>
            </a:r>
          </a:p>
          <a:p>
            <a:pPr algn="ctr"/>
            <a:r>
              <a:rPr lang="en-US" dirty="0" smtClean="0">
                <a:solidFill>
                  <a:srgbClr val="FF0066"/>
                </a:solidFill>
                <a:latin typeface="Arial Black" pitchFamily="34" charset="0"/>
              </a:rPr>
              <a:t>End of Lecture 2</a:t>
            </a:r>
            <a:endParaRPr lang="ar-SA" dirty="0">
              <a:solidFill>
                <a:srgbClr val="FF0066"/>
              </a:solidFill>
              <a:latin typeface="Arial Black"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1576</TotalTime>
  <Words>1472</Words>
  <Application>Microsoft Office PowerPoint</Application>
  <PresentationFormat>A4 Paper (210x297 mm)</PresentationFormat>
  <Paragraphs>274</Paragraphs>
  <Slides>25</Slides>
  <Notes>1</Notes>
  <HiddenSlides>0</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25</vt:i4>
      </vt:variant>
    </vt:vector>
  </HeadingPairs>
  <TitlesOfParts>
    <vt:vector size="36" baseType="lpstr">
      <vt:lpstr>Aharoni</vt:lpstr>
      <vt:lpstr>AR DESTINE</vt:lpstr>
      <vt:lpstr>Arial</vt:lpstr>
      <vt:lpstr>Arial Black</vt:lpstr>
      <vt:lpstr>AYM Wadiy S_U normal.</vt:lpstr>
      <vt:lpstr>Calibri</vt:lpstr>
      <vt:lpstr>Cambria</vt:lpstr>
      <vt:lpstr>Elephant</vt:lpstr>
      <vt:lpstr>Times New Roman</vt:lpstr>
      <vt:lpstr>Wingdings</vt:lpstr>
      <vt:lpstr>Office Theme</vt:lpstr>
      <vt:lpstr>عرض تقديمي في PowerPoint</vt:lpstr>
      <vt:lpstr>Lecture 2 المحاضرة الثانية Reading Skill </vt:lpstr>
      <vt:lpstr>SCANNING</vt:lpstr>
      <vt:lpstr>Let’s Do Scanning </vt:lpstr>
      <vt:lpstr>Do Scanning… </vt:lpstr>
      <vt:lpstr>Understanding Pronoun Reference</vt:lpstr>
      <vt:lpstr>Hint:</vt:lpstr>
      <vt:lpstr>Understanding Pronoun Reference</vt:lpstr>
      <vt:lpstr>عرض تقديمي في PowerPoint</vt:lpstr>
      <vt:lpstr>Skimming for the Topic’s Main Idea</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IV. Writing: Jumbled sentences</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WAEL .</cp:lastModifiedBy>
  <cp:revision>130</cp:revision>
  <dcterms:created xsi:type="dcterms:W3CDTF">2009-10-14T19:14:34Z</dcterms:created>
  <dcterms:modified xsi:type="dcterms:W3CDTF">2015-03-21T17:25:42Z</dcterms:modified>
</cp:coreProperties>
</file>