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330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2" r:id="rId17"/>
    <p:sldId id="323" r:id="rId18"/>
    <p:sldId id="324" r:id="rId19"/>
    <p:sldId id="325" r:id="rId20"/>
    <p:sldId id="326" r:id="rId21"/>
    <p:sldId id="320" r:id="rId22"/>
    <p:sldId id="321" r:id="rId23"/>
    <p:sldId id="307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664" autoAdjust="0"/>
  </p:normalViewPr>
  <p:slideViewPr>
    <p:cSldViewPr>
      <p:cViewPr varScale="1">
        <p:scale>
          <a:sx n="92" d="100"/>
          <a:sy n="92" d="100"/>
        </p:scale>
        <p:origin x="720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09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42950" y="4114800"/>
            <a:ext cx="41275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AFF1AAA5-DD06-411C-BBF6-5197F3979B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EA80A477-759C-4231-9A00-26FC742B39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4"/>
          <p:cNvSpPr txBox="1">
            <a:spLocks/>
          </p:cNvSpPr>
          <p:nvPr userDrawn="1"/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  <p:sldLayoutId id="2147483776" r:id="rId13"/>
  </p:sldLayoutIdLst>
  <p:transition>
    <p:wedge/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General 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Dr.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Mohamed Fathi</a:t>
            </a:r>
            <a:endParaRPr lang="en-US" sz="2800" b="1" spc="-15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7</a:t>
            </a:r>
            <a:r>
              <a:rPr lang="en-US" b="1" i="1" baseline="30000" dirty="0" smtClean="0">
                <a:solidFill>
                  <a:srgbClr val="C00000"/>
                </a:solidFill>
                <a:cs typeface="Arial" pitchFamily="34" charset="0"/>
              </a:rPr>
              <a:t>th</a:t>
            </a: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  Lecture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Question Formation (WH-Q)</a:t>
            </a:r>
          </a:p>
          <a:p>
            <a:pPr algn="l">
              <a:buFontTx/>
              <a:buChar char="-"/>
            </a:pPr>
            <a:r>
              <a:rPr lang="en-US" dirty="0" smtClean="0"/>
              <a:t>Reading Passage </a:t>
            </a:r>
          </a:p>
          <a:p>
            <a:pPr algn="l">
              <a:buFontTx/>
              <a:buChar char="-"/>
            </a:pPr>
            <a:r>
              <a:rPr lang="en-US" dirty="0" smtClean="0"/>
              <a:t>Simple Past Tense</a:t>
            </a:r>
          </a:p>
          <a:p>
            <a:pPr algn="l">
              <a:buFontTx/>
              <a:buChar char="-"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5500" y="762000"/>
            <a:ext cx="8420100" cy="1143000"/>
          </a:xfrm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1. QUESTION </a:t>
            </a:r>
            <a:r>
              <a:rPr lang="en-US" dirty="0">
                <a:latin typeface="Comic Sans MS" pitchFamily="66" charset="0"/>
              </a:rPr>
              <a:t>FORMATION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2743200"/>
            <a:ext cx="6934200" cy="1752600"/>
          </a:xfrm>
        </p:spPr>
        <p:txBody>
          <a:bodyPr/>
          <a:lstStyle/>
          <a:p>
            <a:r>
              <a:rPr lang="en-US" sz="4000" dirty="0">
                <a:latin typeface="Comic Sans MS" pitchFamily="66" charset="0"/>
              </a:rPr>
              <a:t>WH Questions</a:t>
            </a:r>
          </a:p>
          <a:p>
            <a:r>
              <a:rPr lang="en-US" sz="7200" dirty="0">
                <a:latin typeface="Comic Sans MS" pitchFamily="66" charset="0"/>
              </a:rPr>
              <a:t>???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6000" dirty="0">
                <a:latin typeface="Comic Sans MS" pitchFamily="66" charset="0"/>
              </a:rPr>
              <a:t>WH Questions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None/>
            </a:pPr>
            <a:endParaRPr lang="en-US" sz="2400" b="1" dirty="0" smtClean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2400" b="1" dirty="0" smtClean="0">
                <a:latin typeface="Comic Sans MS" pitchFamily="66" charset="0"/>
              </a:rPr>
              <a:t>Who</a:t>
            </a:r>
            <a:endParaRPr lang="en-US" sz="2400" b="1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What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Where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Why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When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How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Which			</a:t>
            </a:r>
            <a:r>
              <a:rPr lang="en-US" sz="2400" dirty="0">
                <a:latin typeface="Comic Sans MS" pitchFamily="66" charset="0"/>
              </a:rPr>
              <a:t>								</a:t>
            </a:r>
          </a:p>
          <a:p>
            <a:pPr algn="l">
              <a:buFontTx/>
              <a:buNone/>
            </a:pPr>
            <a:r>
              <a:rPr lang="en-US" sz="2400" dirty="0">
                <a:latin typeface="Comic Sans MS" pitchFamily="66" charset="0"/>
              </a:rPr>
              <a:t>					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sz="quarter" idx="4294967295"/>
          </p:nvPr>
        </p:nvSpPr>
        <p:spPr>
          <a:xfrm>
            <a:off x="3505200" y="1981200"/>
            <a:ext cx="1765300" cy="40386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Person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Things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Place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Reason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Time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Process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Choose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sz="quarter" idx="4294967295"/>
          </p:nvPr>
        </p:nvSpPr>
        <p:spPr>
          <a:xfrm>
            <a:off x="3599982" y="1864728"/>
            <a:ext cx="2209800" cy="3581400"/>
          </a:xfrm>
        </p:spPr>
        <p:txBody>
          <a:bodyPr/>
          <a:lstStyle/>
          <a:p>
            <a:pPr algn="l">
              <a:spcBef>
                <a:spcPts val="0"/>
              </a:spcBef>
              <a:buFontTx/>
              <a:buNone/>
            </a:pPr>
            <a:r>
              <a:rPr lang="en-US" sz="2000" dirty="0"/>
              <a:t> </a:t>
            </a:r>
            <a:endParaRPr lang="en-US" sz="20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381000"/>
            <a:ext cx="8255000" cy="5867400"/>
          </a:xfrm>
        </p:spPr>
        <p:txBody>
          <a:bodyPr/>
          <a:lstStyle/>
          <a:p>
            <a:pPr marL="838200" indent="-838200" algn="l"/>
            <a:r>
              <a:rPr lang="en-US" sz="3600" b="1" dirty="0">
                <a:latin typeface="Comic Sans MS" pitchFamily="66" charset="0"/>
              </a:rPr>
              <a:t/>
            </a:r>
            <a:br>
              <a:rPr lang="en-US" sz="3600" b="1" dirty="0">
                <a:latin typeface="Comic Sans MS" pitchFamily="66" charset="0"/>
              </a:rPr>
            </a:br>
            <a:r>
              <a:rPr lang="en-US" sz="3200" b="1" dirty="0">
                <a:latin typeface="Comic Sans MS" pitchFamily="66" charset="0"/>
              </a:rPr>
              <a:t> </a:t>
            </a:r>
            <a:r>
              <a:rPr lang="en-US" sz="2800" b="1" dirty="0">
                <a:latin typeface="Comic Sans MS" pitchFamily="66" charset="0"/>
              </a:rPr>
              <a:t>1) Sentences </a:t>
            </a:r>
            <a:r>
              <a:rPr lang="en-US" sz="2800" b="1" u="sng" dirty="0">
                <a:latin typeface="Comic Sans MS" pitchFamily="66" charset="0"/>
              </a:rPr>
              <a:t>with</a:t>
            </a:r>
            <a:r>
              <a:rPr lang="en-US" sz="2800" b="1" dirty="0">
                <a:latin typeface="Comic Sans MS" pitchFamily="66" charset="0"/>
              </a:rPr>
              <a:t> helping verbs. </a:t>
            </a:r>
            <a:r>
              <a:rPr lang="en-US" sz="2800" dirty="0">
                <a:latin typeface="Comic Sans MS" pitchFamily="66" charset="0"/>
              </a:rPr>
              <a:t/>
            </a:r>
            <a:br>
              <a:rPr lang="en-US" sz="2800" dirty="0">
                <a:latin typeface="Comic Sans MS" pitchFamily="66" charset="0"/>
              </a:rPr>
            </a:br>
            <a:r>
              <a:rPr lang="en-US" sz="2800" dirty="0">
                <a:latin typeface="Comic Sans MS" pitchFamily="66" charset="0"/>
              </a:rPr>
              <a:t>-You must </a:t>
            </a:r>
            <a:r>
              <a:rPr lang="en-US" sz="2800" b="1" i="1" dirty="0">
                <a:latin typeface="Comic Sans MS" pitchFamily="66" charset="0"/>
              </a:rPr>
              <a:t>invert</a:t>
            </a:r>
            <a:r>
              <a:rPr lang="en-US" sz="2800" dirty="0">
                <a:latin typeface="Comic Sans MS" pitchFamily="66" charset="0"/>
              </a:rPr>
              <a:t> the </a:t>
            </a:r>
            <a:r>
              <a:rPr lang="en-US" sz="2800" u="sng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sz="2800" dirty="0">
                <a:latin typeface="Comic Sans MS" pitchFamily="66" charset="0"/>
              </a:rPr>
              <a:t> and the </a:t>
            </a:r>
            <a:r>
              <a:rPr lang="en-US" sz="2800" u="sng" dirty="0">
                <a:solidFill>
                  <a:schemeClr val="accent2"/>
                </a:solidFill>
                <a:latin typeface="Comic Sans MS" pitchFamily="66" charset="0"/>
              </a:rPr>
              <a:t>helping verb</a:t>
            </a:r>
            <a:r>
              <a:rPr lang="en-US" sz="2800" dirty="0">
                <a:latin typeface="Comic Sans MS" pitchFamily="66" charset="0"/>
              </a:rPr>
              <a:t> following the </a:t>
            </a:r>
            <a:r>
              <a:rPr lang="en-US" sz="2800" dirty="0">
                <a:solidFill>
                  <a:srgbClr val="009900"/>
                </a:solidFill>
                <a:latin typeface="Comic Sans MS" pitchFamily="66" charset="0"/>
              </a:rPr>
              <a:t>‘</a:t>
            </a:r>
            <a:r>
              <a:rPr lang="en-US" sz="2800" dirty="0" err="1">
                <a:solidFill>
                  <a:srgbClr val="009900"/>
                </a:solidFill>
                <a:latin typeface="Comic Sans MS" pitchFamily="66" charset="0"/>
              </a:rPr>
              <a:t>wh</a:t>
            </a:r>
            <a:r>
              <a:rPr lang="en-US" sz="2800" dirty="0">
                <a:solidFill>
                  <a:srgbClr val="009900"/>
                </a:solidFill>
                <a:latin typeface="Comic Sans MS" pitchFamily="66" charset="0"/>
              </a:rPr>
              <a:t>’ word</a:t>
            </a:r>
            <a:r>
              <a:rPr lang="en-US" sz="2800" dirty="0">
                <a:latin typeface="Comic Sans MS" pitchFamily="66" charset="0"/>
              </a:rPr>
              <a:t>.</a:t>
            </a:r>
            <a:br>
              <a:rPr lang="en-US" sz="2800" dirty="0">
                <a:latin typeface="Comic Sans MS" pitchFamily="66" charset="0"/>
              </a:rPr>
            </a:br>
            <a:r>
              <a:rPr lang="en-US" sz="3200" dirty="0">
                <a:latin typeface="Comic Sans MS" pitchFamily="66" charset="0"/>
              </a:rPr>
              <a:t/>
            </a:r>
            <a:br>
              <a:rPr lang="en-US" sz="3200" dirty="0">
                <a:latin typeface="Comic Sans MS" pitchFamily="66" charset="0"/>
              </a:rPr>
            </a:br>
            <a:r>
              <a:rPr lang="en-US" sz="3200" dirty="0">
                <a:solidFill>
                  <a:srgbClr val="CC0000"/>
                </a:solidFill>
                <a:latin typeface="Comic Sans MS" pitchFamily="66" charset="0"/>
              </a:rPr>
              <a:t>Sammy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u="sng" dirty="0">
                <a:solidFill>
                  <a:schemeClr val="accent2"/>
                </a:solidFill>
                <a:latin typeface="Comic Sans MS" pitchFamily="66" charset="0"/>
              </a:rPr>
              <a:t>is</a:t>
            </a:r>
            <a:r>
              <a:rPr lang="en-US" sz="3200" u="sng" dirty="0">
                <a:latin typeface="Comic Sans MS" pitchFamily="66" charset="0"/>
              </a:rPr>
              <a:t> </a:t>
            </a:r>
            <a:r>
              <a:rPr lang="en-US" sz="3200" u="sng" dirty="0">
                <a:solidFill>
                  <a:schemeClr val="accent2"/>
                </a:solidFill>
                <a:latin typeface="Comic Sans MS" pitchFamily="66" charset="0"/>
              </a:rPr>
              <a:t>going</a:t>
            </a:r>
            <a:r>
              <a:rPr lang="en-US" sz="3200" dirty="0">
                <a:latin typeface="Comic Sans MS" pitchFamily="66" charset="0"/>
              </a:rPr>
              <a:t> to Florida.</a:t>
            </a:r>
            <a:br>
              <a:rPr lang="en-US" sz="3200" dirty="0">
                <a:latin typeface="Comic Sans MS" pitchFamily="66" charset="0"/>
              </a:rPr>
            </a:br>
            <a:r>
              <a:rPr lang="en-US" sz="3200" dirty="0">
                <a:latin typeface="Comic Sans MS" pitchFamily="66" charset="0"/>
              </a:rPr>
              <a:t/>
            </a:r>
            <a:br>
              <a:rPr lang="en-US" sz="3200" dirty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   </a:t>
            </a:r>
            <a:r>
              <a:rPr lang="en-US" sz="2000" dirty="0">
                <a:solidFill>
                  <a:schemeClr val="accent2"/>
                </a:solidFill>
                <a:latin typeface="Comic Sans MS" pitchFamily="66" charset="0"/>
              </a:rPr>
              <a:t>Helping </a:t>
            </a:r>
            <a:r>
              <a:rPr lang="en-US" sz="2000" dirty="0" smtClean="0">
                <a:solidFill>
                  <a:schemeClr val="accent2"/>
                </a:solidFill>
                <a:latin typeface="Comic Sans MS" pitchFamily="66" charset="0"/>
              </a:rPr>
              <a:t>Verb   SUBJECT</a:t>
            </a:r>
            <a:r>
              <a:rPr lang="en-US" sz="2000" dirty="0" smtClean="0">
                <a:latin typeface="Comic Sans MS" pitchFamily="66" charset="0"/>
              </a:rPr>
              <a:t>  </a:t>
            </a:r>
            <a:r>
              <a:rPr lang="en-US" sz="2000" dirty="0">
                <a:solidFill>
                  <a:schemeClr val="accent2"/>
                </a:solidFill>
                <a:latin typeface="Comic Sans MS" pitchFamily="66" charset="0"/>
              </a:rPr>
              <a:t>Main Verb      </a:t>
            </a:r>
            <a:r>
              <a:rPr lang="en-US" sz="2000" dirty="0">
                <a:latin typeface="Comic Sans MS" pitchFamily="66" charset="0"/>
              </a:rPr>
              <a:t>Where?</a:t>
            </a:r>
            <a:br>
              <a:rPr lang="en-US" sz="2000" dirty="0">
                <a:latin typeface="Comic Sans MS" pitchFamily="66" charset="0"/>
              </a:rPr>
            </a:br>
            <a:r>
              <a:rPr lang="en-US" sz="2000" dirty="0">
                <a:latin typeface="Comic Sans MS" pitchFamily="66" charset="0"/>
              </a:rPr>
              <a:t/>
            </a:r>
            <a:br>
              <a:rPr lang="en-US" sz="2000" dirty="0">
                <a:latin typeface="Comic Sans MS" pitchFamily="66" charset="0"/>
              </a:rPr>
            </a:br>
            <a:r>
              <a:rPr lang="en-US" sz="2000" dirty="0">
                <a:latin typeface="Comic Sans MS" pitchFamily="66" charset="0"/>
              </a:rPr>
              <a:t/>
            </a:r>
            <a:br>
              <a:rPr lang="en-US" sz="2000" dirty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/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3200" dirty="0" smtClean="0">
                <a:solidFill>
                  <a:srgbClr val="009900"/>
                </a:solidFill>
                <a:latin typeface="Comic Sans MS" pitchFamily="66" charset="0"/>
              </a:rPr>
              <a:t>Where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3200" dirty="0">
                <a:solidFill>
                  <a:schemeClr val="accent2"/>
                </a:solidFill>
                <a:latin typeface="Comic Sans MS" pitchFamily="66" charset="0"/>
              </a:rPr>
              <a:t>is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   </a:t>
            </a:r>
            <a:r>
              <a:rPr lang="en-US" sz="3200" dirty="0" smtClean="0">
                <a:solidFill>
                  <a:srgbClr val="CC0000"/>
                </a:solidFill>
                <a:latin typeface="Comic Sans MS" pitchFamily="66" charset="0"/>
              </a:rPr>
              <a:t>Sammy </a:t>
            </a:r>
            <a:r>
              <a:rPr lang="en-US" sz="3200" dirty="0">
                <a:latin typeface="Comic Sans MS" pitchFamily="66" charset="0"/>
              </a:rPr>
              <a:t>going?</a:t>
            </a:r>
            <a:br>
              <a:rPr lang="en-US" sz="3200" dirty="0">
                <a:latin typeface="Comic Sans MS" pitchFamily="66" charset="0"/>
              </a:rPr>
            </a:br>
            <a:r>
              <a:rPr lang="en-US" sz="3200" dirty="0">
                <a:latin typeface="Comic Sans MS" pitchFamily="66" charset="0"/>
              </a:rPr>
              <a:t/>
            </a:r>
            <a:br>
              <a:rPr lang="en-US" sz="3200" dirty="0">
                <a:latin typeface="Comic Sans MS" pitchFamily="66" charset="0"/>
              </a:rPr>
            </a:br>
            <a:endParaRPr lang="en-US" sz="3600" dirty="0">
              <a:latin typeface="Comic Sans MS" pitchFamily="66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600200"/>
            <a:ext cx="8915400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dirty="0" smtClean="0">
                <a:latin typeface="Arial Black" pitchFamily="34" charset="0"/>
              </a:rPr>
              <a:t>   </a:t>
            </a:r>
            <a:r>
              <a:rPr lang="en-US" dirty="0">
                <a:latin typeface="Arial Black" pitchFamily="34" charset="0"/>
              </a:rPr>
              <a:t>		  </a:t>
            </a:r>
          </a:p>
        </p:txBody>
      </p:sp>
      <p:sp>
        <p:nvSpPr>
          <p:cNvPr id="5174" name="AutoShape 54"/>
          <p:cNvSpPr>
            <a:spLocks noChangeArrowheads="1"/>
          </p:cNvSpPr>
          <p:nvPr/>
        </p:nvSpPr>
        <p:spPr bwMode="auto">
          <a:xfrm flipH="1">
            <a:off x="3632200" y="5105400"/>
            <a:ext cx="1651000" cy="7620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76" name="Line 56"/>
          <p:cNvSpPr>
            <a:spLocks noChangeShapeType="1"/>
          </p:cNvSpPr>
          <p:nvPr/>
        </p:nvSpPr>
        <p:spPr bwMode="auto">
          <a:xfrm>
            <a:off x="3055647" y="4193683"/>
            <a:ext cx="41275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7" name="Line 57"/>
          <p:cNvSpPr>
            <a:spLocks noChangeShapeType="1"/>
          </p:cNvSpPr>
          <p:nvPr/>
        </p:nvSpPr>
        <p:spPr bwMode="auto">
          <a:xfrm rot="5400000">
            <a:off x="4175214" y="4191000"/>
            <a:ext cx="11557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8" name="Line 58"/>
          <p:cNvSpPr>
            <a:spLocks noChangeShapeType="1"/>
          </p:cNvSpPr>
          <p:nvPr/>
        </p:nvSpPr>
        <p:spPr bwMode="auto">
          <a:xfrm rot="-5400000">
            <a:off x="5576239" y="4191000"/>
            <a:ext cx="140335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9" name="AutoShape 59"/>
          <p:cNvSpPr>
            <a:spLocks noChangeArrowheads="1"/>
          </p:cNvSpPr>
          <p:nvPr/>
        </p:nvSpPr>
        <p:spPr bwMode="auto">
          <a:xfrm>
            <a:off x="2682875" y="2514600"/>
            <a:ext cx="1403350" cy="6096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394700" cy="952500"/>
          </a:xfrm>
        </p:spPr>
        <p:txBody>
          <a:bodyPr/>
          <a:lstStyle/>
          <a:p>
            <a:pPr algn="l"/>
            <a:r>
              <a:rPr lang="en-US" sz="6600">
                <a:latin typeface="Comic Sans MS" pitchFamily="66" charset="0"/>
              </a:rPr>
              <a:t>‘Do’ Markers</a:t>
            </a:r>
            <a:r>
              <a:rPr lang="en-US">
                <a:latin typeface="Comic Sans MS" pitchFamily="66" charset="0"/>
              </a:rPr>
              <a:t/>
            </a:r>
            <a:br>
              <a:rPr lang="en-US">
                <a:latin typeface="Comic Sans MS" pitchFamily="66" charset="0"/>
              </a:rPr>
            </a:br>
            <a:r>
              <a:rPr lang="en-US" sz="3600">
                <a:latin typeface="Comic Sans MS" pitchFamily="66" charset="0"/>
              </a:rPr>
              <a:t>-Present Tense</a:t>
            </a:r>
            <a:endParaRPr lang="en-US">
              <a:latin typeface="Comic Sans MS" pitchFamily="66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914400" y="1371600"/>
            <a:ext cx="3886200" cy="3429000"/>
          </a:xfrm>
        </p:spPr>
        <p:txBody>
          <a:bodyPr/>
          <a:lstStyle/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I	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You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 err="1">
                <a:latin typeface="Comic Sans MS" pitchFamily="66" charset="0"/>
              </a:rPr>
              <a:t>He/She</a:t>
            </a:r>
            <a:r>
              <a:rPr lang="en-US" sz="3600" dirty="0">
                <a:latin typeface="Comic Sans MS" pitchFamily="66" charset="0"/>
              </a:rPr>
              <a:t>	does</a:t>
            </a: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It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786438" y="1295400"/>
            <a:ext cx="4119562" cy="3365500"/>
          </a:xfrm>
        </p:spPr>
        <p:txBody>
          <a:bodyPr/>
          <a:lstStyle/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We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You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They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6600" dirty="0">
                <a:latin typeface="Comic Sans MS" pitchFamily="66" charset="0"/>
              </a:rPr>
              <a:t>‘Do’ Markers</a:t>
            </a:r>
            <a:r>
              <a:rPr lang="en-US" dirty="0">
                <a:latin typeface="Comic Sans MS" pitchFamily="66" charset="0"/>
              </a:rPr>
              <a:t/>
            </a:r>
            <a:br>
              <a:rPr lang="en-US" dirty="0">
                <a:latin typeface="Comic Sans MS" pitchFamily="66" charset="0"/>
              </a:rPr>
            </a:br>
            <a:r>
              <a:rPr lang="en-US" dirty="0">
                <a:latin typeface="Comic Sans MS" pitchFamily="66" charset="0"/>
              </a:rPr>
              <a:t>-Past tense</a:t>
            </a:r>
          </a:p>
        </p:txBody>
      </p:sp>
      <p:sp>
        <p:nvSpPr>
          <p:cNvPr id="29699" name="Rectangle 1027"/>
          <p:cNvSpPr>
            <a:spLocks noGrp="1" noChangeArrowheads="1"/>
          </p:cNvSpPr>
          <p:nvPr>
            <p:ph sz="half" idx="1"/>
          </p:nvPr>
        </p:nvSpPr>
        <p:spPr>
          <a:xfrm>
            <a:off x="685800" y="1676400"/>
            <a:ext cx="4127500" cy="4114800"/>
          </a:xfrm>
        </p:spPr>
        <p:txBody>
          <a:bodyPr/>
          <a:lstStyle/>
          <a:p>
            <a:pPr algn="ctr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US" sz="3600" dirty="0">
                <a:latin typeface="Comic Sans MS" pitchFamily="66" charset="0"/>
              </a:rPr>
              <a:t>I			did</a:t>
            </a:r>
          </a:p>
          <a:p>
            <a:pPr algn="ctr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US" sz="3600" dirty="0">
                <a:latin typeface="Comic Sans MS" pitchFamily="66" charset="0"/>
              </a:rPr>
              <a:t>You		did</a:t>
            </a:r>
          </a:p>
          <a:p>
            <a:pPr algn="ctr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US" sz="3600" dirty="0" err="1">
                <a:latin typeface="Comic Sans MS" pitchFamily="66" charset="0"/>
              </a:rPr>
              <a:t>He/She</a:t>
            </a:r>
            <a:r>
              <a:rPr lang="en-US" sz="3600" dirty="0">
                <a:latin typeface="Comic Sans MS" pitchFamily="66" charset="0"/>
              </a:rPr>
              <a:t>	did</a:t>
            </a:r>
          </a:p>
          <a:p>
            <a:pPr algn="ctr">
              <a:buFontTx/>
              <a:buNone/>
            </a:pPr>
            <a:r>
              <a:rPr lang="en-US" sz="3600" dirty="0">
                <a:latin typeface="Comic Sans MS" pitchFamily="66" charset="0"/>
              </a:rPr>
              <a:t>It</a:t>
            </a:r>
          </a:p>
        </p:txBody>
      </p:sp>
      <p:sp>
        <p:nvSpPr>
          <p:cNvPr id="29700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1752600"/>
            <a:ext cx="4127500" cy="4114800"/>
          </a:xfrm>
        </p:spPr>
        <p:txBody>
          <a:bodyPr/>
          <a:lstStyle/>
          <a:p>
            <a:pPr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3600" dirty="0">
                <a:latin typeface="Comic Sans MS" pitchFamily="66" charset="0"/>
              </a:rPr>
              <a:t>We		did</a:t>
            </a:r>
          </a:p>
          <a:p>
            <a:pPr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3600" dirty="0">
                <a:latin typeface="Comic Sans MS" pitchFamily="66" charset="0"/>
              </a:rPr>
              <a:t>You		did</a:t>
            </a:r>
          </a:p>
          <a:p>
            <a:pPr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3600" dirty="0">
                <a:latin typeface="Comic Sans MS" pitchFamily="66" charset="0"/>
              </a:rPr>
              <a:t>They	did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-990600" y="-571500"/>
            <a:ext cx="8420100" cy="266700"/>
          </a:xfrm>
        </p:spPr>
        <p:txBody>
          <a:bodyPr/>
          <a:lstStyle/>
          <a:p>
            <a:endParaRPr lang="en-US" sz="3200">
              <a:latin typeface="Comic Sans MS" pitchFamily="66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742950" y="609600"/>
            <a:ext cx="8420100" cy="5486400"/>
          </a:xfrm>
        </p:spPr>
        <p:txBody>
          <a:bodyPr/>
          <a:lstStyle/>
          <a:p>
            <a:pPr marL="609600" indent="-609600" algn="l">
              <a:buFontTx/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 Sentences </a:t>
            </a: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auxiliary verbs.</a:t>
            </a:r>
          </a:p>
          <a:p>
            <a:pPr marL="609600" indent="-609600" algn="l">
              <a:buFontTx/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l">
              <a:buFontTx/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Change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verb to its Base form.</a:t>
            </a:r>
          </a:p>
          <a:p>
            <a:pPr marL="609600" indent="-609600" algn="l">
              <a:buFontTx/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Sentences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an auxiliary verb need to have a form of the verb </a:t>
            </a:r>
            <a:r>
              <a:rPr lang="en-US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“do”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inserted.  </a:t>
            </a:r>
          </a:p>
          <a:p>
            <a:pPr marL="609600" indent="-609600" algn="l">
              <a:buFontTx/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Place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</a:t>
            </a:r>
            <a:r>
              <a:rPr lang="en-US" sz="28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word in the initial position</a:t>
            </a:r>
          </a:p>
          <a:p>
            <a:pPr marL="609600" indent="-609600"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Comic Sans MS" pitchFamily="66" charset="0"/>
              </a:rPr>
              <a:t>		</a:t>
            </a:r>
            <a:r>
              <a:rPr lang="en-US" dirty="0">
                <a:latin typeface="Arial Black" pitchFamily="34" charset="0"/>
              </a:rPr>
              <a:t>The man </a:t>
            </a:r>
            <a:r>
              <a:rPr lang="en-US" dirty="0">
                <a:solidFill>
                  <a:srgbClr val="FF6600"/>
                </a:solidFill>
                <a:latin typeface="Arial Black" pitchFamily="34" charset="0"/>
              </a:rPr>
              <a:t>broke</a:t>
            </a:r>
            <a:r>
              <a:rPr lang="en-US" dirty="0">
                <a:latin typeface="Arial Black" pitchFamily="34" charset="0"/>
              </a:rPr>
              <a:t> the window.</a:t>
            </a:r>
          </a:p>
          <a:p>
            <a:pPr marL="609600" indent="-609600" algn="l">
              <a:buFontTx/>
              <a:buNone/>
            </a:pPr>
            <a:endParaRPr lang="en-US" dirty="0">
              <a:latin typeface="Comic Sans MS" pitchFamily="66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Comic Sans MS" pitchFamily="66" charset="0"/>
              </a:rPr>
              <a:t>	   </a:t>
            </a:r>
            <a:r>
              <a:rPr lang="en-US" dirty="0">
                <a:solidFill>
                  <a:srgbClr val="009900"/>
                </a:solidFill>
                <a:latin typeface="Arial Black" pitchFamily="34" charset="0"/>
              </a:rPr>
              <a:t>What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b="1" dirty="0">
                <a:solidFill>
                  <a:schemeClr val="accent2"/>
                </a:solidFill>
                <a:latin typeface="Arial Black" pitchFamily="34" charset="0"/>
              </a:rPr>
              <a:t>did</a:t>
            </a:r>
            <a:r>
              <a:rPr lang="en-US" b="1" dirty="0">
                <a:latin typeface="Arial Black" pitchFamily="34" charset="0"/>
              </a:rPr>
              <a:t> </a:t>
            </a:r>
            <a:r>
              <a:rPr lang="en-US" dirty="0">
                <a:latin typeface="Arial Black" pitchFamily="34" charset="0"/>
              </a:rPr>
              <a:t>the man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>
                <a:solidFill>
                  <a:srgbClr val="FF6600"/>
                </a:solidFill>
                <a:latin typeface="Arial Black" pitchFamily="34" charset="0"/>
              </a:rPr>
              <a:t>break</a:t>
            </a:r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4705350" y="4876800"/>
            <a:ext cx="173355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0"/>
            <a:ext cx="8420100" cy="6019800"/>
          </a:xfrm>
        </p:spPr>
        <p:txBody>
          <a:bodyPr/>
          <a:lstStyle/>
          <a:p>
            <a:pPr marL="0" lvl="4" indent="-381000" algn="l">
              <a:spcBef>
                <a:spcPts val="600"/>
              </a:spcBef>
              <a:buFontTx/>
              <a:buNone/>
            </a:pP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4" indent="-381000" algn="l">
              <a:spcBef>
                <a:spcPts val="600"/>
              </a:spcBef>
              <a:buFontTx/>
              <a:buNone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3)The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 is unknown</a:t>
            </a:r>
          </a:p>
          <a:p>
            <a:pPr marL="609600" indent="-609600" algn="l">
              <a:buFontTx/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sentence is </a:t>
            </a:r>
            <a:r>
              <a:rPr lang="en-US" sz="2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known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no inversion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09600" indent="-609600" algn="l">
              <a:buFontTx/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Just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the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-word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take the place of the unknown subject</a:t>
            </a:r>
          </a:p>
          <a:p>
            <a:pPr marL="609600" indent="-609600" algn="l">
              <a:buFontTx/>
              <a:buNone/>
            </a:pPr>
            <a:r>
              <a:rPr lang="en-US" dirty="0">
                <a:latin typeface="Arial Black" pitchFamily="34" charset="0"/>
              </a:rPr>
              <a:t>			  </a:t>
            </a:r>
            <a:r>
              <a:rPr lang="en-US" dirty="0">
                <a:solidFill>
                  <a:srgbClr val="CC0000"/>
                </a:solidFill>
                <a:latin typeface="Arial Black" pitchFamily="34" charset="0"/>
              </a:rPr>
              <a:t>?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Arial Black" pitchFamily="34" charset="0"/>
              </a:rPr>
              <a:t>is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>
                <a:solidFill>
                  <a:srgbClr val="FF6600"/>
                </a:solidFill>
                <a:latin typeface="Arial Black" pitchFamily="34" charset="0"/>
              </a:rPr>
              <a:t>feeling</a:t>
            </a:r>
            <a:r>
              <a:rPr lang="en-US" dirty="0">
                <a:latin typeface="Arial Black" pitchFamily="34" charset="0"/>
              </a:rPr>
              <a:t> sick</a:t>
            </a:r>
            <a:r>
              <a:rPr lang="en-US" dirty="0" smtClean="0">
                <a:latin typeface="Arial Black" pitchFamily="34" charset="0"/>
              </a:rPr>
              <a:t>.</a:t>
            </a:r>
          </a:p>
          <a:p>
            <a:pPr marL="609600" indent="-609600" algn="l">
              <a:buFontTx/>
              <a:buNone/>
            </a:pPr>
            <a:endParaRPr lang="en-US" dirty="0">
              <a:latin typeface="Arial Black" pitchFamily="34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Arial Black" pitchFamily="34" charset="0"/>
              </a:rPr>
              <a:t>	      </a:t>
            </a:r>
            <a:r>
              <a:rPr lang="en-US" dirty="0" smtClean="0">
                <a:latin typeface="Arial Black" pitchFamily="34" charset="0"/>
              </a:rPr>
              <a:t>	   </a:t>
            </a:r>
            <a:r>
              <a:rPr lang="en-US" u="sng" dirty="0" smtClean="0">
                <a:solidFill>
                  <a:srgbClr val="CC0000"/>
                </a:solidFill>
                <a:latin typeface="Arial Black" pitchFamily="34" charset="0"/>
              </a:rPr>
              <a:t>Who</a:t>
            </a:r>
            <a:r>
              <a:rPr lang="en-US" dirty="0" smtClean="0">
                <a:solidFill>
                  <a:srgbClr val="009900"/>
                </a:solidFill>
                <a:latin typeface="Arial Black" pitchFamily="34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Arial Black" pitchFamily="34" charset="0"/>
              </a:rPr>
              <a:t>is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>
                <a:solidFill>
                  <a:srgbClr val="FF6600"/>
                </a:solidFill>
                <a:latin typeface="Arial Black" pitchFamily="34" charset="0"/>
              </a:rPr>
              <a:t>feeling</a:t>
            </a:r>
            <a:r>
              <a:rPr lang="en-US" dirty="0">
                <a:latin typeface="Arial Black" pitchFamily="34" charset="0"/>
              </a:rPr>
              <a:t> sick?</a:t>
            </a:r>
          </a:p>
          <a:p>
            <a:pPr marL="609600" indent="-609600" algn="l">
              <a:buFontTx/>
              <a:buNone/>
            </a:pPr>
            <a:r>
              <a:rPr lang="en-US" sz="2400" dirty="0">
                <a:latin typeface="Arial Black" pitchFamily="34" charset="0"/>
              </a:rPr>
              <a:t>			    </a:t>
            </a:r>
            <a:r>
              <a:rPr lang="en-US" sz="2400" dirty="0" smtClean="0">
                <a:latin typeface="Arial Black" pitchFamily="34" charset="0"/>
              </a:rPr>
              <a:t>    </a:t>
            </a:r>
            <a:r>
              <a:rPr lang="en-US" sz="1600" dirty="0" smtClean="0">
                <a:solidFill>
                  <a:schemeClr val="accent2"/>
                </a:solidFill>
                <a:latin typeface="Arial Black" pitchFamily="34" charset="0"/>
              </a:rPr>
              <a:t>helping </a:t>
            </a:r>
            <a:r>
              <a:rPr lang="en-US" sz="1600" dirty="0">
                <a:solidFill>
                  <a:schemeClr val="accent2"/>
                </a:solidFill>
                <a:latin typeface="Arial Black" pitchFamily="34" charset="0"/>
              </a:rPr>
              <a:t>verb</a:t>
            </a:r>
            <a:r>
              <a:rPr lang="en-US" sz="1600" dirty="0">
                <a:latin typeface="Arial Black" pitchFamily="34" charset="0"/>
              </a:rPr>
              <a:t> </a:t>
            </a:r>
            <a:r>
              <a:rPr lang="en-US" sz="1600" dirty="0" smtClean="0">
                <a:latin typeface="Arial Black" pitchFamily="34" charset="0"/>
              </a:rPr>
              <a:t>           </a:t>
            </a:r>
            <a:r>
              <a:rPr lang="en-US" sz="1600" dirty="0" smtClean="0">
                <a:solidFill>
                  <a:srgbClr val="FF6600"/>
                </a:solidFill>
                <a:latin typeface="Arial Black" pitchFamily="34" charset="0"/>
              </a:rPr>
              <a:t>Main </a:t>
            </a:r>
            <a:r>
              <a:rPr lang="en-US" sz="1600" dirty="0">
                <a:solidFill>
                  <a:srgbClr val="FF6600"/>
                </a:solidFill>
                <a:latin typeface="Arial Black" pitchFamily="34" charset="0"/>
              </a:rPr>
              <a:t>verb</a:t>
            </a:r>
            <a:r>
              <a:rPr lang="en-US" sz="2400" dirty="0">
                <a:latin typeface="Arial Black" pitchFamily="34" charset="0"/>
              </a:rPr>
              <a:t>	</a:t>
            </a:r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2743200" y="3733800"/>
            <a:ext cx="83820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>
            <a:off x="3577523" y="4876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3905250" y="3581400"/>
            <a:ext cx="609600" cy="838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4953000" y="4931343"/>
            <a:ext cx="342900" cy="15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None/>
            </a:pPr>
            <a:endParaRPr lang="en-US" dirty="0"/>
          </a:p>
          <a:p>
            <a:pPr algn="l">
              <a:buFontTx/>
              <a:buNone/>
            </a:pPr>
            <a:r>
              <a:rPr lang="en-US" sz="4400" dirty="0">
                <a:latin typeface="Comic Sans MS" pitchFamily="66" charset="0"/>
              </a:rPr>
              <a:t>		   </a:t>
            </a:r>
            <a:r>
              <a:rPr lang="en-US" sz="7200" dirty="0">
                <a:latin typeface="Comic Sans MS" pitchFamily="66" charset="0"/>
              </a:rPr>
              <a:t>Examples…</a:t>
            </a:r>
            <a:endParaRPr lang="en-US" sz="7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>
                <a:solidFill>
                  <a:srgbClr val="CC0000"/>
                </a:solidFill>
                <a:latin typeface="Comic Sans MS" pitchFamily="66" charset="0"/>
              </a:rPr>
              <a:t>Jenny</a:t>
            </a:r>
            <a:r>
              <a:rPr lang="en-US" sz="3600">
                <a:latin typeface="Comic Sans MS" pitchFamily="66" charset="0"/>
              </a:rPr>
              <a:t> went to the store.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524000"/>
            <a:ext cx="7543800" cy="42672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					</a:t>
            </a:r>
            <a:r>
              <a:rPr lang="en-US" sz="2000" dirty="0">
                <a:latin typeface="Comic Sans MS" pitchFamily="66" charset="0"/>
              </a:rPr>
              <a:t>no helping verb</a:t>
            </a:r>
          </a:p>
          <a:p>
            <a:pPr algn="l">
              <a:buFontTx/>
              <a:buNone/>
            </a:pPr>
            <a:r>
              <a:rPr lang="en-US" sz="2400" dirty="0">
                <a:latin typeface="Comic Sans MS" pitchFamily="66" charset="0"/>
              </a:rPr>
              <a:t>Who: People		</a:t>
            </a:r>
          </a:p>
          <a:p>
            <a:pPr algn="l">
              <a:buFontTx/>
              <a:buNone/>
            </a:pPr>
            <a:endParaRPr lang="en-US" sz="24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i="1" dirty="0">
                <a:latin typeface="Comic Sans MS" pitchFamily="66" charset="0"/>
              </a:rPr>
              <a:t>Rule?</a:t>
            </a:r>
          </a:p>
          <a:p>
            <a:pPr algn="l">
              <a:buFontTx/>
              <a:buNone/>
            </a:pPr>
            <a:r>
              <a:rPr lang="en-US" sz="2400" dirty="0">
                <a:latin typeface="Comic Sans MS" pitchFamily="66" charset="0"/>
              </a:rPr>
              <a:t>There is no change b/c…</a:t>
            </a:r>
          </a:p>
          <a:p>
            <a:pPr algn="l">
              <a:buFontTx/>
              <a:buNone/>
            </a:pPr>
            <a:r>
              <a:rPr lang="en-US" sz="2400" dirty="0">
                <a:latin typeface="Comic Sans MS" pitchFamily="66" charset="0"/>
              </a:rPr>
              <a:t>-there is no helping verb!</a:t>
            </a:r>
          </a:p>
          <a:p>
            <a:pPr algn="l">
              <a:buFontTx/>
              <a:buNone/>
            </a:pPr>
            <a:endParaRPr lang="en-US" sz="24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dirty="0">
                <a:solidFill>
                  <a:srgbClr val="CC0000"/>
                </a:solidFill>
                <a:latin typeface="Comic Sans MS" pitchFamily="66" charset="0"/>
              </a:rPr>
              <a:t>Who</a:t>
            </a:r>
            <a:r>
              <a:rPr lang="en-US" sz="2000" dirty="0">
                <a:latin typeface="Comic Sans MS" pitchFamily="66" charset="0"/>
              </a:rPr>
              <a:t> went to the store?</a:t>
            </a:r>
          </a:p>
          <a:p>
            <a:pPr algn="l">
              <a:buFontTx/>
              <a:buNone/>
            </a:pPr>
            <a:r>
              <a:rPr lang="en-US" sz="2400" dirty="0">
                <a:solidFill>
                  <a:srgbClr val="CC0000"/>
                </a:solidFill>
                <a:latin typeface="Comic Sans MS" pitchFamily="66" charset="0"/>
              </a:rPr>
              <a:t>(Jenny)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6851651" y="3886201"/>
            <a:ext cx="1057672" cy="976313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6686550" y="3505200"/>
            <a:ext cx="1568450" cy="1371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V="1">
            <a:off x="6604000" y="3505200"/>
            <a:ext cx="1733550" cy="1447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H="1" flipV="1">
            <a:off x="1981200" y="1028700"/>
            <a:ext cx="2006600" cy="3200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420100" cy="1752600"/>
          </a:xfrm>
        </p:spPr>
        <p:txBody>
          <a:bodyPr/>
          <a:lstStyle/>
          <a:p>
            <a:pPr algn="l"/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solidFill>
                  <a:srgbClr val="CC0000"/>
                </a:solidFill>
                <a:latin typeface="Comic Sans MS" pitchFamily="66" charset="0"/>
              </a:rPr>
              <a:t>Matt</a:t>
            </a: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en-US" sz="3600" u="sng" dirty="0">
                <a:solidFill>
                  <a:schemeClr val="accent2"/>
                </a:solidFill>
                <a:latin typeface="Comic Sans MS" pitchFamily="66" charset="0"/>
              </a:rPr>
              <a:t>is</a:t>
            </a:r>
            <a:r>
              <a:rPr lang="en-US" sz="3600" dirty="0">
                <a:latin typeface="Comic Sans MS" pitchFamily="66" charset="0"/>
              </a:rPr>
              <a:t> going to the mall </a:t>
            </a:r>
            <a:r>
              <a:rPr lang="en-US" sz="3600" u="sng" dirty="0">
                <a:latin typeface="Comic Sans MS" pitchFamily="66" charset="0"/>
              </a:rPr>
              <a:t>tonight</a:t>
            </a:r>
            <a:r>
              <a:rPr lang="en-US" dirty="0"/>
              <a:t>.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90600" y="1447800"/>
            <a:ext cx="8915400" cy="4525963"/>
          </a:xfrm>
        </p:spPr>
        <p:txBody>
          <a:bodyPr/>
          <a:lstStyle/>
          <a:p>
            <a:pPr lvl="4" algn="l">
              <a:buFontTx/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When: Time</a:t>
            </a:r>
          </a:p>
          <a:p>
            <a:pPr algn="l">
              <a:buFontTx/>
              <a:buNone/>
            </a:pP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Rule?</a:t>
            </a:r>
          </a:p>
          <a:p>
            <a:pPr algn="l">
              <a:buFontTx/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must </a:t>
            </a:r>
            <a:r>
              <a:rPr lang="en-US" sz="2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invert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</a:t>
            </a:r>
            <a:r>
              <a:rPr lang="en-US" sz="28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</a:t>
            </a:r>
            <a:r>
              <a:rPr lang="en-US" sz="28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</a:t>
            </a:r>
            <a:r>
              <a:rPr lang="en-US" sz="28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helping verb.   </a:t>
            </a:r>
          </a:p>
          <a:p>
            <a:pPr algn="l">
              <a:buFontTx/>
              <a:buNone/>
            </a:pP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Why?</a:t>
            </a:r>
          </a:p>
          <a:p>
            <a:pPr algn="l">
              <a:buFontTx/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B/c there is a </a:t>
            </a:r>
            <a:r>
              <a:rPr lang="en-US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helping verb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sentence.</a:t>
            </a:r>
          </a:p>
          <a:p>
            <a:pPr algn="l">
              <a:buFontTx/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None/>
            </a:pPr>
            <a:r>
              <a:rPr lang="en-US" sz="3600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Question: When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36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going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mall?</a:t>
            </a:r>
          </a:p>
          <a:p>
            <a:pPr algn="l">
              <a:buFontTx/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Answer:        (tonight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	</a:t>
            </a:r>
            <a:r>
              <a:rPr lang="en-US" sz="2800" dirty="0">
                <a:latin typeface="Comic Sans MS" pitchFamily="66" charset="0"/>
              </a:rPr>
              <a:t>		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457200" y="0"/>
            <a:ext cx="1143000" cy="11430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 flipH="1">
            <a:off x="2362200" y="4343400"/>
            <a:ext cx="1651000" cy="9144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>Bob </a:t>
            </a:r>
            <a:r>
              <a:rPr lang="en-US" sz="3600" dirty="0">
                <a:solidFill>
                  <a:srgbClr val="FF6600"/>
                </a:solidFill>
                <a:latin typeface="Comic Sans MS" pitchFamily="66" charset="0"/>
              </a:rPr>
              <a:t>brought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u="sng" dirty="0">
                <a:latin typeface="Comic Sans MS" pitchFamily="66" charset="0"/>
              </a:rPr>
              <a:t>cookies</a:t>
            </a:r>
            <a:r>
              <a:rPr lang="en-US" sz="3600" dirty="0">
                <a:latin typeface="Comic Sans MS" pitchFamily="66" charset="0"/>
              </a:rPr>
              <a:t> to school</a:t>
            </a:r>
            <a:r>
              <a:rPr lang="en-US" dirty="0"/>
              <a:t>.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What: Thing</a:t>
            </a:r>
          </a:p>
          <a:p>
            <a:pPr algn="l">
              <a:buFontTx/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None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Rule?</a:t>
            </a:r>
          </a:p>
          <a:p>
            <a:pPr algn="l">
              <a:buFontTx/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the </a:t>
            </a:r>
            <a:r>
              <a:rPr lang="en-US" sz="2400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 to the present tense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buFontTx/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Needs </a:t>
            </a: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‘do’ support</a:t>
            </a:r>
          </a:p>
          <a:p>
            <a:pPr algn="l">
              <a:buFontTx/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None/>
            </a:pPr>
            <a:r>
              <a:rPr lang="en-US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Bob </a:t>
            </a: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school?</a:t>
            </a:r>
          </a:p>
          <a:p>
            <a:pPr algn="l">
              <a:buFontTx/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(cookies)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H="1">
            <a:off x="1752600" y="3751118"/>
            <a:ext cx="8255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 flipH="1">
            <a:off x="3429000" y="3293918"/>
            <a:ext cx="825500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>
                <a:latin typeface="Comic Sans MS" pitchFamily="66" charset="0"/>
              </a:rPr>
              <a:t>Remember!!!!</a:t>
            </a:r>
            <a:br>
              <a:rPr lang="en-US">
                <a:latin typeface="Comic Sans MS" pitchFamily="66" charset="0"/>
              </a:rPr>
            </a:br>
            <a:endParaRPr lang="en-US">
              <a:latin typeface="Comic Sans MS" pitchFamily="66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485900" y="1447800"/>
            <a:ext cx="8420100" cy="45720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-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Sentences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helping verbs.</a:t>
            </a:r>
          </a:p>
          <a:p>
            <a:pPr algn="l">
              <a:buFontTx/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Invert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24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helping </a:t>
            </a: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</a:t>
            </a:r>
          </a:p>
          <a:p>
            <a:pPr algn="l">
              <a:buFontTx/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Sentences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helping verbs.</a:t>
            </a:r>
          </a:p>
          <a:p>
            <a:pPr algn="l">
              <a:buFontTx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Need </a:t>
            </a:r>
            <a:r>
              <a:rPr lang="en-US" sz="24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‘do’ support</a:t>
            </a:r>
          </a:p>
          <a:p>
            <a:pPr algn="l">
              <a:buFontTx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Change </a:t>
            </a:r>
            <a:r>
              <a:rPr lang="en-US" sz="2400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 to its present form</a:t>
            </a:r>
          </a:p>
          <a:p>
            <a:pPr algn="l">
              <a:buFontTx/>
              <a:buNone/>
            </a:pPr>
            <a:endParaRPr lang="en-US" sz="2800" dirty="0">
              <a:solidFill>
                <a:srgbClr val="FF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Unknown </a:t>
            </a:r>
            <a:r>
              <a:rPr lang="en-US" sz="2800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Leave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 alone!!</a:t>
            </a:r>
          </a:p>
          <a:p>
            <a:pPr algn="l">
              <a:buFontTx/>
              <a:buNone/>
            </a:pPr>
            <a:endParaRPr lang="en-US" dirty="0">
              <a:latin typeface="Comic Sans MS" pitchFamily="66" charset="0"/>
            </a:endParaRP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2 .Scan and Skim the reading passage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8534400" cy="4953001"/>
          </a:xfrm>
        </p:spPr>
        <p:txBody>
          <a:bodyPr/>
          <a:lstStyle/>
          <a:p>
            <a:pPr algn="l" eaLnBrk="1" hangingPunct="1"/>
            <a:r>
              <a:rPr lang="en-US" sz="1600" dirty="0" smtClean="0">
                <a:cs typeface="Arial" pitchFamily="34" charset="0"/>
              </a:rPr>
              <a:t> 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Marriage is often not easy. Maybe man and woman  love each other, but they </a:t>
            </a:r>
            <a:r>
              <a:rPr lang="en-US" sz="1800" i="1" u="sng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argue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They get angry. Later they apologize, but it happens again and again. What’s the problem? Are men and women really very different. </a:t>
            </a:r>
          </a:p>
          <a:p>
            <a:pPr algn="l" eaLnBrk="1" hangingPunct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Deborah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Tannen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says yes, men and women are very  different.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Tannen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teaches at Georgetown University in Washington, D.C. </a:t>
            </a:r>
            <a:r>
              <a:rPr lang="en-US" sz="1800" i="1" u="sng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writes books about the ways people talk. She believes that men and women talk- and think- in different ways. She tells about some differences in her book,</a:t>
            </a:r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You Just Don’t Understand.</a:t>
            </a:r>
          </a:p>
          <a:p>
            <a:pPr algn="l" eaLnBrk="1" hangingPunct="1"/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 The differences,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Tannen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says, begin when men and women are children. Very young boys and girls are similar to each other. In other words, </a:t>
            </a:r>
            <a:r>
              <a:rPr lang="en-US" sz="1800" i="1" u="sng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like many of the same things and play in the same ways. They aren’t very different. But  then there is a change. When children in the United States are five or six years  old, boys usually play in large groups. One boy gives  </a:t>
            </a:r>
            <a:r>
              <a:rPr lang="en-US" sz="1800" i="1" u="sng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orders</a:t>
            </a:r>
            <a:r>
              <a:rPr lang="en-US" sz="18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For example, he  says,” Take this,” ‘ Go over there”. </a:t>
            </a:r>
            <a:r>
              <a:rPr lang="en-US" sz="1800" i="1" u="sng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the leader. Boys also </a:t>
            </a:r>
            <a:r>
              <a:rPr lang="en-US" sz="1800" i="1" u="sng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brag</a:t>
            </a:r>
            <a:r>
              <a:rPr lang="en-US" sz="18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In other words, they say good thing about themselves. But girls </a:t>
            </a:r>
            <a:r>
              <a:rPr lang="en-US" sz="1800" i="1" u="sng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usually play in small groups or with one other girl. A girl’s best friend is her very good friend and important to her. Girls often don’t give orders; they give suggestions. </a:t>
            </a:r>
          </a:p>
          <a:p>
            <a:pPr algn="l" eaLnBrk="1" hangingPunct="1"/>
            <a:endParaRPr lang="en-US" sz="16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dirty="0" smtClean="0"/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  </a:t>
            </a:r>
            <a:endParaRPr lang="ar-SA" sz="1600" dirty="0" smtClean="0">
              <a:cs typeface="Arial" pitchFamily="34" charset="0"/>
            </a:endParaRPr>
          </a:p>
          <a:p>
            <a:pPr algn="l" eaLnBrk="1" hangingPunct="1"/>
            <a:endParaRPr lang="ar-SA" sz="1600" dirty="0" smtClean="0">
              <a:cs typeface="Arial" pitchFamily="34" charset="0"/>
            </a:endParaRPr>
          </a:p>
          <a:p>
            <a:pPr algn="l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600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     </a:t>
            </a:r>
            <a:r>
              <a:rPr lang="en-GB" sz="1600" dirty="0" smtClean="0">
                <a:cs typeface="Arial" pitchFamily="34" charset="0"/>
              </a:rPr>
              <a:t>     </a:t>
            </a:r>
            <a:endParaRPr lang="ar-EG" sz="16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533400" y="1447800"/>
            <a:ext cx="8991600" cy="4953001"/>
          </a:xfrm>
        </p:spPr>
        <p:txBody>
          <a:bodyPr/>
          <a:lstStyle/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1.The differences between men and women begin _______________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A. at the age of sixteen                                    B. when they are old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C. when they are babies                                   D. when they are children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2. The underlined pronoun “ </a:t>
            </a:r>
            <a:r>
              <a:rPr lang="en-US" sz="1700" b="1" u="sng" dirty="0" smtClean="0">
                <a:cs typeface="Arial" pitchFamily="34" charset="0"/>
              </a:rPr>
              <a:t>she</a:t>
            </a:r>
            <a:r>
              <a:rPr lang="en-US" sz="1700" b="1" dirty="0" smtClean="0">
                <a:cs typeface="Arial" pitchFamily="34" charset="0"/>
              </a:rPr>
              <a:t>” Line 5 refers to____________________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  </a:t>
            </a:r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A. woman                                                     B. man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C. Deborah </a:t>
            </a:r>
            <a:r>
              <a:rPr lang="en-US" sz="1700" b="1" dirty="0" err="1" smtClean="0">
                <a:solidFill>
                  <a:srgbClr val="0070C0"/>
                </a:solidFill>
                <a:cs typeface="Arial" pitchFamily="34" charset="0"/>
              </a:rPr>
              <a:t>Tannen</a:t>
            </a:r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D. a girl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3. Where does Deborah </a:t>
            </a:r>
            <a:r>
              <a:rPr lang="en-US" sz="1700" b="1" dirty="0" err="1" smtClean="0">
                <a:cs typeface="Arial" pitchFamily="34" charset="0"/>
              </a:rPr>
              <a:t>Tannen</a:t>
            </a:r>
            <a:r>
              <a:rPr lang="en-US" sz="1700" b="1" dirty="0" smtClean="0">
                <a:cs typeface="Arial" pitchFamily="34" charset="0"/>
              </a:rPr>
              <a:t> work? ________________________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  </a:t>
            </a:r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A. At  school                                                 B. At hospital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C. At  university                                           D. At restaurant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4. The underlined word “ </a:t>
            </a:r>
            <a:r>
              <a:rPr lang="en-US" sz="1700" b="1" u="sng" dirty="0" smtClean="0">
                <a:cs typeface="Arial" pitchFamily="34" charset="0"/>
              </a:rPr>
              <a:t>argue</a:t>
            </a:r>
            <a:r>
              <a:rPr lang="en-US" sz="1700" b="1" dirty="0" smtClean="0">
                <a:cs typeface="Arial" pitchFamily="34" charset="0"/>
              </a:rPr>
              <a:t>” line 1 means________________________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A. discuss angrily                                        B. cry loudly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C. speak slowly                                            D. listen carefully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5. ____________ gives orders while playing in groups.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A. A man                           B. A girl               C. A boy                              D. A woman 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7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17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7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700" b="1" dirty="0" smtClean="0">
                <a:cs typeface="Arial" pitchFamily="34" charset="0"/>
              </a:rPr>
              <a:t> </a:t>
            </a:r>
            <a:r>
              <a:rPr lang="en-US" sz="1700" b="1" dirty="0" smtClean="0"/>
              <a:t> </a:t>
            </a:r>
            <a:endParaRPr lang="en-US" sz="1700" dirty="0" smtClean="0"/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 </a:t>
            </a:r>
            <a:endParaRPr lang="ar-SA" sz="1700" b="1" dirty="0" smtClean="0">
              <a:cs typeface="Arial" pitchFamily="34" charset="0"/>
            </a:endParaRPr>
          </a:p>
          <a:p>
            <a:pPr rtl="1" eaLnBrk="1" hangingPunct="1"/>
            <a:endParaRPr lang="ar-SA" sz="1700" b="1" dirty="0" smtClean="0">
              <a:cs typeface="Arial" pitchFamily="34" charset="0"/>
            </a:endParaRPr>
          </a:p>
          <a:p>
            <a:r>
              <a:rPr lang="en-US" sz="1700" b="1" dirty="0" smtClean="0">
                <a:cs typeface="Arial" pitchFamily="34" charset="0"/>
              </a:rPr>
              <a:t> </a:t>
            </a:r>
          </a:p>
          <a:p>
            <a:r>
              <a:rPr lang="en-GB" sz="1700" b="1" dirty="0" smtClean="0">
                <a:cs typeface="Arial" pitchFamily="34" charset="0"/>
              </a:rPr>
              <a:t>  </a:t>
            </a:r>
            <a:r>
              <a:rPr lang="en-US" sz="1700" b="1" dirty="0" smtClean="0">
                <a:cs typeface="Arial" pitchFamily="34" charset="0"/>
              </a:rPr>
              <a:t>     </a:t>
            </a:r>
            <a:r>
              <a:rPr lang="en-GB" sz="1700" b="1" dirty="0" smtClean="0">
                <a:cs typeface="Arial" pitchFamily="34" charset="0"/>
              </a:rPr>
              <a:t>     </a:t>
            </a:r>
            <a:endParaRPr lang="ar-EG" sz="17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371600"/>
            <a:ext cx="8991600" cy="4800601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6. A word in paragraph ONE  which has the opposite meaning of “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similar</a:t>
            </a:r>
            <a:r>
              <a:rPr lang="en-US" sz="1800" b="1" dirty="0" smtClean="0">
                <a:cs typeface="Arial" pitchFamily="34" charset="0"/>
              </a:rPr>
              <a:t>” is_____________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apologize                                                  B. problem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different                                                   D. angry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7. The underlined pronoun “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they </a:t>
            </a:r>
            <a:r>
              <a:rPr lang="en-US" sz="1800" b="1" dirty="0" smtClean="0">
                <a:cs typeface="Arial" pitchFamily="34" charset="0"/>
              </a:rPr>
              <a:t>” Line 9 refers to____________________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women                                                     B. men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boys                                                          D. young boys and girls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8. Who gives suggestions? 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Girls                                                          B. Boys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Deborah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Tannen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D. The men</a:t>
            </a:r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9. Which country does Deborah live in? 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Japan                                                       B. Europe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America                                                  D. Saudi Arabia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10. The underlined word “ brag” means ____________________.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cry                               B. talk proudly        C. play                               D. laugh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3. Simple Past Tense 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        </a:t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Chapter 8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838200"/>
            <a:ext cx="9448800" cy="5287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Simple Past Tense </a:t>
            </a:r>
            <a:r>
              <a:rPr lang="en-US" sz="2400" b="1" dirty="0" smtClean="0">
                <a:cs typeface="Arial" pitchFamily="34" charset="0"/>
              </a:rPr>
              <a:t> is an action or event that happened in the past ; before now.</a:t>
            </a: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1. The verb is in the second form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( play- played/ go-went ) </a:t>
            </a:r>
            <a:endParaRPr lang="en-US" sz="2800" b="1" dirty="0" smtClean="0">
              <a:solidFill>
                <a:srgbClr val="7030A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2.  The indicators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( ago, yesterday, in the past, last , any date in the past)</a:t>
            </a:r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3. No helping verbs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4. We use </a:t>
            </a:r>
            <a:r>
              <a:rPr lang="en-US" sz="2400" b="1" u="sng" dirty="0" smtClean="0">
                <a:solidFill>
                  <a:srgbClr val="FF0000"/>
                </a:solidFill>
                <a:cs typeface="Arial" pitchFamily="34" charset="0"/>
              </a:rPr>
              <a:t>didn’t</a:t>
            </a:r>
            <a:r>
              <a:rPr lang="en-US" sz="2400" b="1" dirty="0" smtClean="0">
                <a:cs typeface="Arial" pitchFamily="34" charset="0"/>
              </a:rPr>
              <a:t> in forming Negative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5. We use </a:t>
            </a:r>
            <a:r>
              <a:rPr lang="en-US" sz="2400" b="1" u="sng" dirty="0" smtClean="0">
                <a:solidFill>
                  <a:srgbClr val="FF0000"/>
                </a:solidFill>
                <a:cs typeface="Arial" pitchFamily="34" charset="0"/>
              </a:rPr>
              <a:t>did </a:t>
            </a:r>
            <a:r>
              <a:rPr lang="en-US" sz="2400" b="1" dirty="0" smtClean="0">
                <a:cs typeface="Arial" pitchFamily="34" charset="0"/>
              </a:rPr>
              <a:t>in forming questions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We have 2 kinds of verbs: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A- Regular verbs: end with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–</a:t>
            </a:r>
            <a:r>
              <a:rPr lang="en-US" sz="2400" b="1" dirty="0" err="1" smtClean="0">
                <a:solidFill>
                  <a:srgbClr val="FF0000"/>
                </a:solidFill>
                <a:cs typeface="Arial" pitchFamily="34" charset="0"/>
              </a:rPr>
              <a:t>ed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in past tense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B- Irregular verbs: they end with different forms in past tense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Sample questions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 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        </a:t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Chapter 8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838200"/>
            <a:ext cx="9448800" cy="5287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1. The students ___________ the homework last week.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do                               b. did                              c. will do                        d. are doing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2. We ________ to the new shopping mall </a:t>
            </a:r>
            <a:r>
              <a:rPr lang="en-US" sz="2000" b="1" u="sng" dirty="0" smtClean="0">
                <a:cs typeface="Arial" pitchFamily="34" charset="0"/>
              </a:rPr>
              <a:t>yesterday</a:t>
            </a:r>
            <a:r>
              <a:rPr lang="en-US" sz="2000" b="1" dirty="0" smtClean="0"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go                                b. are going                    c. didn’t go                   d. didn’t went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3.  ________ he _________ the accident two days </a:t>
            </a:r>
            <a:r>
              <a:rPr lang="en-US" sz="2000" b="1" u="sng" dirty="0" smtClean="0">
                <a:cs typeface="Arial" pitchFamily="34" charset="0"/>
              </a:rPr>
              <a:t>ago</a:t>
            </a:r>
            <a:r>
              <a:rPr lang="en-US" sz="2000" b="1" dirty="0" smtClean="0">
                <a:cs typeface="Arial" pitchFamily="34" charset="0"/>
              </a:rPr>
              <a:t>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Does/ see                  b. Does/ saw                   c. Did / saw                 d. Did/ see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4. The doctor________________ busy when I phoned him.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was                             b. is                                   c. did                              d. are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5. She___________ a meeting with the doctor at university </a:t>
            </a:r>
            <a:r>
              <a:rPr lang="en-US" sz="2000" b="1" u="sng" dirty="0" smtClean="0">
                <a:cs typeface="Arial" pitchFamily="34" charset="0"/>
              </a:rPr>
              <a:t>last Monday</a:t>
            </a:r>
            <a:r>
              <a:rPr lang="en-US" sz="2000" b="1" dirty="0" smtClean="0">
                <a:cs typeface="Arial" pitchFamily="34" charset="0"/>
              </a:rPr>
              <a:t>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has                              b. doesn’t have              c. had                             d. hadn’t        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6. When he came, I __________ here.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didn’t was                  b. wasn’t                          c. am not                       d. didn’t do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</a:rPr>
              <a:t>Sample Questions ( </a:t>
            </a:r>
            <a:r>
              <a:rPr lang="en-US" sz="3200" b="1" dirty="0" err="1" smtClean="0">
                <a:solidFill>
                  <a:srgbClr val="C00000"/>
                </a:solidFill>
              </a:rPr>
              <a:t>Wh</a:t>
            </a:r>
            <a:r>
              <a:rPr lang="en-US" sz="3200" b="1" dirty="0" smtClean="0">
                <a:solidFill>
                  <a:srgbClr val="C00000"/>
                </a:solidFill>
              </a:rPr>
              <a:t>- Questions)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Circle the most suitable answer a, b, c or d for each of the following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1.  __________ was the reason of the car accident? – It was the very high speed.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Why                                B. Where                          C. What         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2. Could you please tell me __________ will be the final test ?  - Next Monday.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Where                             B. When                           C. How                       D. Who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 3. _____________ do you eat a day?  - Only twice.</a:t>
            </a:r>
          </a:p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How  far                         B. How long                      C. How often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4.  How long did it take you to finish doing the homework? - 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Three kilometers         B. Two hours                    C. Four children         D. Yesterday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5. ____________ is knocking at the door? __ It is </a:t>
            </a:r>
            <a:r>
              <a:rPr lang="en-US" sz="1800" b="1" dirty="0" err="1" smtClean="0">
                <a:cs typeface="Arial" pitchFamily="34" charset="0"/>
              </a:rPr>
              <a:t>Rami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How                               B. When                             C. Why                       D. Who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6. I really don’t know_________ the football match begins.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when                              b. who                                C. what                       D. whose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b="1" smtClean="0">
                <a:solidFill>
                  <a:srgbClr val="C00000"/>
                </a:solidFill>
              </a:rPr>
              <a:t>Sample </a:t>
            </a:r>
            <a:r>
              <a:rPr lang="en-US" sz="3200" b="1" dirty="0" smtClean="0">
                <a:solidFill>
                  <a:srgbClr val="C00000"/>
                </a:solidFill>
              </a:rPr>
              <a:t>Questions ( </a:t>
            </a:r>
            <a:r>
              <a:rPr lang="en-US" sz="3200" b="1" dirty="0" err="1" smtClean="0">
                <a:solidFill>
                  <a:srgbClr val="C00000"/>
                </a:solidFill>
              </a:rPr>
              <a:t>Wh</a:t>
            </a:r>
            <a:r>
              <a:rPr lang="en-US" sz="3200" b="1" dirty="0" smtClean="0">
                <a:solidFill>
                  <a:srgbClr val="C00000"/>
                </a:solidFill>
              </a:rPr>
              <a:t>- Questions)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7. How _________ is the hospital from the police station?  _ Three </a:t>
            </a:r>
            <a:r>
              <a:rPr lang="en-US" sz="1800" b="1" dirty="0" err="1" smtClean="0">
                <a:cs typeface="Arial" pitchFamily="34" charset="0"/>
              </a:rPr>
              <a:t>kms</a:t>
            </a:r>
            <a:r>
              <a:rPr lang="en-US" sz="1800" b="1" dirty="0" smtClean="0"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long                        B. often                     C. much                          D. far</a:t>
            </a:r>
          </a:p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   8. ____________ did she say? – Nothing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Who                       B. Why                       C. What                           D. When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9. I need your help please. I don’t know__________ to start this machine.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who                        B. how                       C. what                            D. whose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10. _______________ house is that beautiful one? – Its mine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Who                       B. What                    C. Whose                         D. Where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11. _________ </a:t>
            </a:r>
            <a:r>
              <a:rPr lang="en-US" sz="1800" b="1" dirty="0" err="1" smtClean="0">
                <a:cs typeface="Arial" pitchFamily="34" charset="0"/>
              </a:rPr>
              <a:t>colour</a:t>
            </a:r>
            <a:r>
              <a:rPr lang="en-US" sz="1800" b="1" dirty="0" smtClean="0">
                <a:cs typeface="Arial" pitchFamily="34" charset="0"/>
              </a:rPr>
              <a:t> do you prefer </a:t>
            </a:r>
            <a:r>
              <a:rPr lang="en-US" sz="1800" b="1" dirty="0" err="1" smtClean="0">
                <a:cs typeface="Arial" pitchFamily="34" charset="0"/>
              </a:rPr>
              <a:t>Aysha</a:t>
            </a:r>
            <a:r>
              <a:rPr lang="en-US" sz="1800" b="1" dirty="0" smtClean="0">
                <a:cs typeface="Arial" pitchFamily="34" charset="0"/>
              </a:rPr>
              <a:t> ? – The red one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Which                    B. Who                      C. When               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12. How ____________ are you Abdullah? _ 178 cm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long                        B. tall                          C. far                                D. old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         </a:t>
            </a: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1635</TotalTime>
  <Words>1281</Words>
  <Application>Microsoft Office PowerPoint</Application>
  <PresentationFormat>A4 Paper (210x297 mm)</PresentationFormat>
  <Paragraphs>265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AYM Wadiy S_U normal.</vt:lpstr>
      <vt:lpstr>Calibri</vt:lpstr>
      <vt:lpstr>Comic Sans MS</vt:lpstr>
      <vt:lpstr>Times New Roman</vt:lpstr>
      <vt:lpstr>Office Theme</vt:lpstr>
      <vt:lpstr>**</vt:lpstr>
      <vt:lpstr> 7th  Lecture  </vt:lpstr>
      <vt:lpstr>Elements of the Lecture </vt:lpstr>
      <vt:lpstr>1. QUESTION FORMATION</vt:lpstr>
      <vt:lpstr>WH Questions</vt:lpstr>
      <vt:lpstr>  1) Sentences with helping verbs.  -You must invert the subject and the helping verb following the ‘wh’ word.  Sammy is going to Florida.     Helping Verb   SUBJECT  Main Verb      Where?    Where is    Sammy going?  </vt:lpstr>
      <vt:lpstr>‘Do’ Markers -Present Tense</vt:lpstr>
      <vt:lpstr>‘Do’ Markers -Past tense</vt:lpstr>
      <vt:lpstr>PowerPoint Presentation</vt:lpstr>
      <vt:lpstr>PowerPoint Presentation</vt:lpstr>
      <vt:lpstr>PowerPoint Presentation</vt:lpstr>
      <vt:lpstr>Jenny went to the store.</vt:lpstr>
      <vt:lpstr> Matt is going to the mall tonight.</vt:lpstr>
      <vt:lpstr> Bob brought cookies to school.</vt:lpstr>
      <vt:lpstr>Remember!!!! </vt:lpstr>
      <vt:lpstr>2 .Scan and Skim the reading passage ( page 89)</vt:lpstr>
      <vt:lpstr>Sample questions ( page 89)</vt:lpstr>
      <vt:lpstr>Sample questions ( page 89)</vt:lpstr>
      <vt:lpstr> 3. Simple Past Tense                                                                                                                                                                                                        Chapter 8 </vt:lpstr>
      <vt:lpstr> Sample questions                                                                                                                                                                                                        Chapter 8 </vt:lpstr>
      <vt:lpstr> Sample Questions ( Wh- Questions)</vt:lpstr>
      <vt:lpstr>Sample Questions ( Wh- Questions)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Mohamed Fathi Othman</cp:lastModifiedBy>
  <cp:revision>170</cp:revision>
  <dcterms:created xsi:type="dcterms:W3CDTF">2009-10-14T19:14:34Z</dcterms:created>
  <dcterms:modified xsi:type="dcterms:W3CDTF">2015-03-09T15:57:44Z</dcterms:modified>
</cp:coreProperties>
</file>