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1" r:id="rId3"/>
    <p:sldId id="326" r:id="rId4"/>
    <p:sldId id="312" r:id="rId5"/>
    <p:sldId id="303" r:id="rId6"/>
    <p:sldId id="308" r:id="rId7"/>
    <p:sldId id="304" r:id="rId8"/>
    <p:sldId id="305" r:id="rId9"/>
    <p:sldId id="309" r:id="rId10"/>
    <p:sldId id="316" r:id="rId11"/>
    <p:sldId id="310" r:id="rId12"/>
    <p:sldId id="311" r:id="rId13"/>
    <p:sldId id="322" r:id="rId14"/>
    <p:sldId id="319" r:id="rId15"/>
    <p:sldId id="320" r:id="rId16"/>
    <p:sldId id="321" r:id="rId17"/>
    <p:sldId id="325" r:id="rId18"/>
    <p:sldId id="299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88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07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44476"/>
            <a:ext cx="908394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19050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8050" y="40767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8051" y="6245225"/>
            <a:ext cx="206031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147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5490" y="6245225"/>
            <a:ext cx="2060310" cy="476250"/>
          </a:xfrm>
        </p:spPr>
        <p:txBody>
          <a:bodyPr/>
          <a:lstStyle>
            <a:lvl1pPr>
              <a:defRPr/>
            </a:lvl1pPr>
          </a:lstStyle>
          <a:p>
            <a:fld id="{C0F70DDF-9E18-46B0-8BA1-38C410959B6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9276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ransition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8</a:t>
            </a: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</a:t>
            </a:r>
            <a:r>
              <a:rPr lang="en-US" smtClean="0"/>
              <a:t>the Class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Countable &amp; Non-Countable Nouns</a:t>
            </a:r>
          </a:p>
          <a:p>
            <a:pPr algn="l">
              <a:buFontTx/>
              <a:buChar char="-"/>
            </a:pPr>
            <a:r>
              <a:rPr lang="en-US" dirty="0" smtClean="0"/>
              <a:t>Many, much, few, a few, little, a little etc.</a:t>
            </a:r>
          </a:p>
          <a:p>
            <a:pPr algn="l">
              <a:buFontTx/>
              <a:buChar char="-"/>
            </a:pPr>
            <a:r>
              <a:rPr lang="en-US" dirty="0" smtClean="0"/>
              <a:t>Reading Passage </a:t>
            </a:r>
          </a:p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  <a:p>
            <a:pPr algn="l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577850" y="3352800"/>
            <a:ext cx="85026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Countable  </a:t>
            </a:r>
            <a:r>
              <a:rPr lang="en-GB" sz="5400" b="1" dirty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and </a:t>
            </a:r>
            <a:r>
              <a:rPr lang="en-GB" sz="5400" b="1" dirty="0" smtClean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Uncountable</a:t>
            </a:r>
            <a:endParaRPr lang="en-GB" sz="5400" b="1" dirty="0">
              <a:solidFill>
                <a:srgbClr val="FF0000"/>
              </a:solidFill>
              <a:latin typeface="Loki Cola" pitchFamily="2" charset="0"/>
              <a:cs typeface="Times New Roman" pitchFamily="18" charset="0"/>
            </a:endParaRPr>
          </a:p>
          <a:p>
            <a:pPr algn="ctr"/>
            <a:r>
              <a:rPr lang="en-GB" sz="5400" b="1" dirty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or  Mass  Nouns</a:t>
            </a:r>
            <a:endParaRPr lang="en-GB" sz="5400" dirty="0">
              <a:solidFill>
                <a:srgbClr val="FF0000"/>
              </a:solidFill>
              <a:latin typeface="Loki Cola" pitchFamily="2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77850" y="457201"/>
          <a:ext cx="3467100" cy="279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Clip" r:id="rId4" imgW="3974400" imgH="3468960" progId="">
                  <p:embed/>
                </p:oleObj>
              </mc:Choice>
              <mc:Fallback>
                <p:oleObj name="Clip" r:id="rId4" imgW="3974400" imgH="34689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457201"/>
                        <a:ext cx="3467100" cy="279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Rectangle 1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There are 2 kinds of noun in English:</a:t>
            </a:r>
          </a:p>
        </p:txBody>
      </p:sp>
      <p:sp>
        <p:nvSpPr>
          <p:cNvPr id="7184" name="Rectangle 1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95300" y="1905000"/>
            <a:ext cx="3467100" cy="25908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Countable</a:t>
            </a: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0000"/>
              </a:lnSpc>
            </a:pP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(singular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plural)</a:t>
            </a:r>
          </a:p>
          <a:p>
            <a:pPr algn="l" rtl="0">
              <a:lnSpc>
                <a:spcPct val="9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apples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apples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7185" name="Rectangle 17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4419600" y="1904198"/>
            <a:ext cx="4383750" cy="4764088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Uncountable</a:t>
            </a:r>
            <a:endParaRPr lang="es-E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</a:pP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can´t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plural)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Butter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meat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</a:p>
          <a:p>
            <a:pPr marL="0" indent="0" algn="l">
              <a:lnSpc>
                <a:spcPct val="90000"/>
              </a:lnSpc>
              <a:buNone/>
            </a:pPr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es-ES" sz="2400" b="1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s-ES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s-ES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nouns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countable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uncountable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Ex: </a:t>
            </a:r>
            <a:r>
              <a:rPr lang="es-E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chocolate</a:t>
            </a:r>
          </a:p>
          <a:p>
            <a:pPr algn="l">
              <a:lnSpc>
                <a:spcPct val="90000"/>
              </a:lnSpc>
            </a:pP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85800" y="0"/>
            <a:ext cx="8899038" cy="25545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In English, the distinction </a:t>
            </a:r>
            <a:r>
              <a:rPr lang="en-GB" sz="2000" dirty="0" smtClean="0">
                <a:latin typeface="Tahoma" pitchFamily="34" charset="0"/>
                <a:cs typeface="Times New Roman" pitchFamily="18" charset="0"/>
              </a:rPr>
              <a:t>between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countable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and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uncountable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(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mass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) nouns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is basic.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Countable nouns take definite and indefinite articles and admit a plural form: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I would like to buy a book.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Here’s the book I’ve told you about.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many books on that shelf.</a:t>
            </a:r>
            <a:endParaRPr lang="en-GB" sz="2000" dirty="0">
              <a:latin typeface="Tahoma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143000" y="2590800"/>
            <a:ext cx="8044382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Uncountable nouns take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zero article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, as well as definite and indefinite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quantifiers, but do not really admit a plural form.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is </a:t>
            </a:r>
            <a:r>
              <a:rPr lang="en-GB" sz="2000" dirty="0" smtClean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tea on </a:t>
            </a:r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 table.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This </a:t>
            </a:r>
            <a:r>
              <a:rPr lang="en-GB" sz="2000" dirty="0" smtClean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juice is </a:t>
            </a:r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sour.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Please, take some </a:t>
            </a:r>
            <a:r>
              <a:rPr lang="en-GB" sz="2000" dirty="0" smtClean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juice!</a:t>
            </a:r>
            <a:endParaRPr lang="en-GB" sz="2000" dirty="0">
              <a:solidFill>
                <a:srgbClr val="3399FF"/>
              </a:solidFill>
              <a:latin typeface="Tahoma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447800" y="4572000"/>
            <a:ext cx="8458200" cy="1631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Sometimes, an unaccountable noun like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bread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can be reclassified as</a:t>
            </a:r>
          </a:p>
          <a:p>
            <a:pPr algn="l"/>
            <a:r>
              <a:rPr lang="en-GB" sz="2000" dirty="0" smtClean="0">
                <a:latin typeface="Tahoma" pitchFamily="34" charset="0"/>
                <a:cs typeface="Times New Roman" pitchFamily="18" charset="0"/>
              </a:rPr>
              <a:t>a countable 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noun meaning “type of bread”: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What breads have you got today?</a:t>
            </a:r>
          </a:p>
          <a:p>
            <a:pPr algn="l"/>
            <a:endParaRPr lang="en-GB" sz="2000" dirty="0">
              <a:solidFill>
                <a:srgbClr val="3399FF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A / AN / SOME / ANY</a:t>
            </a:r>
          </a:p>
        </p:txBody>
      </p:sp>
      <p:sp>
        <p:nvSpPr>
          <p:cNvPr id="15367" name="Rectangle 7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908050" y="4076700"/>
            <a:ext cx="8674629" cy="25923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b="1" dirty="0"/>
              <a:t>a / </a:t>
            </a:r>
            <a:r>
              <a:rPr lang="es-ES" sz="2000" b="1" dirty="0" err="1"/>
              <a:t>an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singular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dirty="0" err="1"/>
              <a:t>some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</a:t>
            </a:r>
            <a:r>
              <a:rPr lang="es-ES" sz="2000" u="sng" dirty="0"/>
              <a:t>plural </a:t>
            </a:r>
            <a:r>
              <a:rPr lang="es-ES" sz="2000" u="sng" dirty="0" err="1"/>
              <a:t>countable</a:t>
            </a:r>
            <a:r>
              <a:rPr lang="es-ES" sz="2000" u="sng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and </a:t>
            </a:r>
            <a:r>
              <a:rPr lang="es-ES" sz="2000" dirty="0" err="1"/>
              <a:t>uncountable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in </a:t>
            </a:r>
            <a:r>
              <a:rPr lang="es-ES" sz="2000" dirty="0" smtClean="0"/>
              <a:t>  + </a:t>
            </a:r>
            <a:r>
              <a:rPr lang="es-ES" sz="2000" dirty="0" err="1"/>
              <a:t>sentences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b="1" dirty="0" err="1"/>
              <a:t>any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</a:t>
            </a:r>
            <a:r>
              <a:rPr lang="es-ES" sz="2000" u="sng" dirty="0"/>
              <a:t>plural </a:t>
            </a:r>
            <a:r>
              <a:rPr lang="es-ES" sz="2000" u="sng" dirty="0" err="1"/>
              <a:t>countable</a:t>
            </a:r>
            <a:r>
              <a:rPr lang="es-ES" sz="2000" u="sng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and </a:t>
            </a:r>
            <a:r>
              <a:rPr lang="es-ES" sz="2000" dirty="0" err="1"/>
              <a:t>uncountable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</a:t>
            </a:r>
            <a:r>
              <a:rPr lang="es-ES" sz="2000" dirty="0" smtClean="0"/>
              <a:t>in        </a:t>
            </a:r>
            <a:r>
              <a:rPr lang="es-ES" sz="2000" dirty="0"/>
              <a:t>– </a:t>
            </a:r>
            <a:r>
              <a:rPr lang="es-ES" sz="2000" dirty="0" err="1"/>
              <a:t>or</a:t>
            </a:r>
            <a:r>
              <a:rPr lang="es-ES" sz="2000" dirty="0"/>
              <a:t> ? </a:t>
            </a:r>
            <a:r>
              <a:rPr lang="es-ES" sz="2000" dirty="0" err="1"/>
              <a:t>sentences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 err="1"/>
              <a:t>We</a:t>
            </a:r>
            <a:r>
              <a:rPr lang="es-ES" sz="2000" dirty="0"/>
              <a:t> can </a:t>
            </a:r>
            <a:r>
              <a:rPr lang="es-ES" sz="2000" dirty="0" err="1"/>
              <a:t>also</a:t>
            </a:r>
            <a:r>
              <a:rPr lang="es-ES" sz="2000" dirty="0"/>
              <a:t> use </a:t>
            </a:r>
            <a:r>
              <a:rPr lang="es-ES" sz="2000" b="1" dirty="0" err="1"/>
              <a:t>some</a:t>
            </a:r>
            <a:r>
              <a:rPr lang="es-ES" sz="2000" dirty="0"/>
              <a:t> in </a:t>
            </a:r>
            <a:r>
              <a:rPr lang="es-ES" sz="2000" dirty="0" smtClean="0"/>
              <a:t>   ?    </a:t>
            </a:r>
            <a:r>
              <a:rPr lang="es-ES" sz="2000" dirty="0"/>
              <a:t>to </a:t>
            </a:r>
            <a:r>
              <a:rPr lang="es-ES" sz="2000" dirty="0" smtClean="0"/>
              <a:t>‘</a:t>
            </a:r>
            <a:r>
              <a:rPr lang="es-ES" sz="2000" dirty="0" err="1" smtClean="0"/>
              <a:t>ask</a:t>
            </a:r>
            <a:r>
              <a:rPr lang="es-ES" sz="2000" dirty="0" smtClean="0"/>
              <a:t> </a:t>
            </a:r>
            <a:r>
              <a:rPr lang="es-ES" sz="2000" dirty="0" err="1" smtClean="0"/>
              <a:t>for</a:t>
            </a:r>
            <a:r>
              <a:rPr lang="es-ES" sz="2000" dirty="0" smtClean="0"/>
              <a:t>’</a:t>
            </a:r>
            <a:r>
              <a:rPr lang="es-ES" sz="2000" dirty="0" smtClean="0"/>
              <a:t>,</a:t>
            </a:r>
            <a:r>
              <a:rPr lang="es-ES" sz="2000" dirty="0" smtClean="0"/>
              <a:t> </a:t>
            </a:r>
            <a:r>
              <a:rPr lang="es-ES" sz="2000" dirty="0"/>
              <a:t>and </a:t>
            </a:r>
            <a:r>
              <a:rPr lang="es-ES" sz="2000" dirty="0" err="1" smtClean="0"/>
              <a:t>for</a:t>
            </a:r>
            <a:r>
              <a:rPr lang="es-ES" sz="2000" dirty="0" smtClean="0"/>
              <a:t> ‘</a:t>
            </a:r>
            <a:r>
              <a:rPr lang="es-ES" sz="2000" dirty="0" err="1" smtClean="0"/>
              <a:t>offering</a:t>
            </a:r>
            <a:r>
              <a:rPr lang="es-ES" sz="2000" dirty="0" smtClean="0"/>
              <a:t>’:</a:t>
            </a:r>
            <a:endParaRPr lang="es-ES" sz="2000" dirty="0"/>
          </a:p>
          <a:p>
            <a:pPr lvl="1" algn="l">
              <a:lnSpc>
                <a:spcPct val="90000"/>
              </a:lnSpc>
            </a:pPr>
            <a:r>
              <a:rPr lang="es-ES" sz="1800" dirty="0"/>
              <a:t>Can I </a:t>
            </a:r>
            <a:r>
              <a:rPr lang="es-ES" sz="1800" dirty="0" err="1"/>
              <a:t>have</a:t>
            </a:r>
            <a:r>
              <a:rPr lang="es-ES" sz="1800" dirty="0"/>
              <a:t> </a:t>
            </a:r>
            <a:r>
              <a:rPr lang="es-ES" sz="1800" dirty="0" err="1"/>
              <a:t>some</a:t>
            </a:r>
            <a:r>
              <a:rPr lang="es-ES" sz="1800" dirty="0"/>
              <a:t> </a:t>
            </a:r>
            <a:r>
              <a:rPr lang="es-ES" sz="1800" dirty="0" err="1"/>
              <a:t>coffee</a:t>
            </a:r>
            <a:r>
              <a:rPr lang="es-ES" sz="1800" dirty="0"/>
              <a:t>?</a:t>
            </a:r>
          </a:p>
          <a:p>
            <a:pPr lvl="1" algn="l">
              <a:lnSpc>
                <a:spcPct val="90000"/>
              </a:lnSpc>
            </a:pPr>
            <a:r>
              <a:rPr lang="es-ES" sz="1800" dirty="0"/>
              <a:t>Do </a:t>
            </a:r>
            <a:r>
              <a:rPr lang="es-ES" sz="1800" dirty="0" err="1"/>
              <a:t>you</a:t>
            </a:r>
            <a:r>
              <a:rPr lang="es-ES" sz="1800" dirty="0"/>
              <a:t> </a:t>
            </a:r>
            <a:r>
              <a:rPr lang="es-ES" sz="1800" dirty="0" err="1"/>
              <a:t>want</a:t>
            </a:r>
            <a:r>
              <a:rPr lang="es-ES" sz="1800" dirty="0"/>
              <a:t> </a:t>
            </a:r>
            <a:r>
              <a:rPr lang="es-ES" sz="1800" dirty="0" err="1"/>
              <a:t>some</a:t>
            </a:r>
            <a:r>
              <a:rPr lang="es-ES" sz="1800" dirty="0"/>
              <a:t> </a:t>
            </a:r>
            <a:r>
              <a:rPr lang="es-ES" sz="1800" dirty="0" err="1"/>
              <a:t>biscuits</a:t>
            </a:r>
            <a:r>
              <a:rPr lang="es-ES" sz="1800" dirty="0"/>
              <a:t>?</a:t>
            </a:r>
          </a:p>
        </p:txBody>
      </p:sp>
      <p:graphicFrame>
        <p:nvGraphicFramePr>
          <p:cNvPr id="15396" name="Group 3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59354947"/>
              </p:ext>
            </p:extLst>
          </p:nvPr>
        </p:nvGraphicFramePr>
        <p:xfrm>
          <a:off x="584729" y="1268414"/>
          <a:ext cx="8674629" cy="2790825"/>
        </p:xfrm>
        <a:graphic>
          <a:graphicData uri="http://schemas.openxmlformats.org/drawingml/2006/table">
            <a:tbl>
              <a:tblPr/>
              <a:tblGrid>
                <a:gridCol w="2890970"/>
                <a:gridCol w="2892690"/>
                <a:gridCol w="2890969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Type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of </a:t>
                      </a:r>
                      <a:r>
                        <a:rPr kumimoji="0" 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sentence</a:t>
                      </a:r>
                      <a:endParaRPr kumimoji="0" lang="es-E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Uncountable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  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</a:t>
                      </a: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apple</a:t>
                      </a:r>
                      <a:endParaRPr kumimoji="0" lang="es-E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</a:t>
                      </a: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apples</a:t>
                      </a: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(plural)</a:t>
                      </a:r>
                      <a:endParaRPr kumimoji="0" lang="es-E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milk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-  We don’t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tomato</a:t>
                      </a:r>
                      <a:endParaRPr kumimoji="0" lang="es-E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</a:t>
                      </a: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tomatoes</a:t>
                      </a: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(plural)</a:t>
                      </a:r>
                      <a:endParaRPr kumimoji="0" lang="es-E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rice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sugar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?  Do 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 tomato?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tomatoes?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rice?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sugar?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How much / how many…?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4953000"/>
          </a:xfrm>
        </p:spPr>
        <p:txBody>
          <a:bodyPr/>
          <a:lstStyle/>
          <a:p>
            <a:pPr algn="l"/>
            <a:r>
              <a:rPr lang="es-ES" dirty="0"/>
              <a:t>Use </a:t>
            </a:r>
            <a:r>
              <a:rPr lang="es-ES" i="1" u="sng" dirty="0" err="1"/>
              <a:t>How</a:t>
            </a:r>
            <a:r>
              <a:rPr lang="es-ES" i="1" u="sng" dirty="0"/>
              <a:t> </a:t>
            </a:r>
            <a:r>
              <a:rPr lang="es-ES" i="1" u="sng" dirty="0" err="1"/>
              <a:t>much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uncountable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?</a:t>
            </a:r>
          </a:p>
          <a:p>
            <a:pPr algn="l"/>
            <a:r>
              <a:rPr lang="es-ES" dirty="0"/>
              <a:t>Use </a:t>
            </a:r>
            <a:r>
              <a:rPr lang="es-ES" i="1" u="sng" dirty="0" err="1"/>
              <a:t>How</a:t>
            </a:r>
            <a:r>
              <a:rPr lang="es-ES" i="1" u="sng" dirty="0"/>
              <a:t> </a:t>
            </a:r>
            <a:r>
              <a:rPr lang="es-ES" i="1" u="sng" dirty="0" err="1"/>
              <a:t>many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plural </a:t>
            </a:r>
            <a:r>
              <a:rPr lang="es-ES" dirty="0" err="1"/>
              <a:t>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many</a:t>
            </a:r>
            <a:r>
              <a:rPr lang="es-ES" sz="2400" i="1" dirty="0"/>
              <a:t> </a:t>
            </a:r>
            <a:r>
              <a:rPr lang="es-ES" sz="2400" i="1" dirty="0" err="1"/>
              <a:t>students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have</a:t>
            </a:r>
            <a:r>
              <a:rPr lang="es-ES" sz="2400" i="1" dirty="0"/>
              <a:t>?</a:t>
            </a:r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327915" y="1905000"/>
            <a:ext cx="4254765" cy="4191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s-ES" dirty="0" err="1"/>
              <a:t>Possible</a:t>
            </a:r>
            <a:r>
              <a:rPr lang="es-ES" dirty="0"/>
              <a:t> </a:t>
            </a:r>
            <a:r>
              <a:rPr lang="es-ES" dirty="0" err="1"/>
              <a:t>answers</a:t>
            </a:r>
            <a:r>
              <a:rPr lang="es-ES" dirty="0"/>
              <a:t>: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/>
              <a:t>a </a:t>
            </a:r>
            <a:r>
              <a:rPr lang="es-ES" sz="2400" b="1" i="1" dirty="0" err="1"/>
              <a:t>lot</a:t>
            </a:r>
            <a:r>
              <a:rPr lang="es-ES" sz="2400" i="1" dirty="0"/>
              <a:t> of </a:t>
            </a:r>
            <a:r>
              <a:rPr lang="es-ES" sz="2400" i="1" dirty="0" err="1"/>
              <a:t>water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/>
              <a:t>quite a </a:t>
            </a:r>
            <a:r>
              <a:rPr lang="es-ES" sz="2400" b="1" i="1" dirty="0" err="1"/>
              <a:t>lot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don’t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. (</a:t>
            </a:r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)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don’t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 err="1"/>
              <a:t>any</a:t>
            </a:r>
            <a:r>
              <a:rPr lang="es-ES" sz="2400" b="1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 err="1"/>
              <a:t>None</a:t>
            </a:r>
            <a:r>
              <a:rPr lang="es-ES" sz="2400" i="1" dirty="0"/>
              <a:t>.</a:t>
            </a:r>
          </a:p>
          <a:p>
            <a:pPr algn="l"/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many</a:t>
            </a:r>
            <a:r>
              <a:rPr lang="es-ES" sz="2400" i="1" dirty="0"/>
              <a:t> (</a:t>
            </a:r>
            <a:r>
              <a:rPr lang="es-ES" sz="2400" i="1" dirty="0" err="1"/>
              <a:t>students</a:t>
            </a:r>
            <a:r>
              <a:rPr lang="es-ES" sz="2400" i="1" dirty="0"/>
              <a:t>).</a:t>
            </a:r>
          </a:p>
          <a:p>
            <a:pPr algn="l"/>
            <a:endParaRPr lang="es-ES" sz="2400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371600" y="0"/>
            <a:ext cx="6652655" cy="4401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Use of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some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–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many/much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–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few/little</a:t>
            </a:r>
            <a:endParaRPr lang="en-GB" sz="2000" dirty="0">
              <a:latin typeface="Tahoma" pitchFamily="34" charset="0"/>
              <a:cs typeface="Times New Roman" pitchFamily="18" charset="0"/>
            </a:endParaRP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with </a:t>
            </a:r>
            <a:r>
              <a:rPr lang="en-GB" sz="2000" dirty="0" smtClean="0">
                <a:latin typeface="Tahoma" pitchFamily="34" charset="0"/>
                <a:cs typeface="Times New Roman" pitchFamily="18" charset="0"/>
              </a:rPr>
              <a:t>countable 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and </a:t>
            </a:r>
            <a:r>
              <a:rPr lang="en-GB" sz="2000" dirty="0" smtClean="0">
                <a:latin typeface="Tahoma" pitchFamily="34" charset="0"/>
                <a:cs typeface="Times New Roman" pitchFamily="18" charset="0"/>
              </a:rPr>
              <a:t>uncountable 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nouns: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Would you like some </a:t>
            </a:r>
            <a:r>
              <a:rPr lang="en-GB" sz="2000" u="sng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apples</a:t>
            </a:r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? (plural)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Would you like some </a:t>
            </a:r>
            <a:r>
              <a:rPr lang="en-GB" sz="2000" u="sng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water</a:t>
            </a:r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? (partitive – a glass of water)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There are many </a:t>
            </a:r>
            <a:r>
              <a:rPr lang="en-GB" sz="2000" u="sng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things</a:t>
            </a:r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 I would like to tell you.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There is much </a:t>
            </a:r>
            <a:r>
              <a:rPr lang="en-GB" sz="2000" u="sng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trouble</a:t>
            </a:r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 in this house.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There are few </a:t>
            </a:r>
            <a:r>
              <a:rPr lang="en-GB" sz="2000" u="sng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people</a:t>
            </a:r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 I can trust.</a:t>
            </a:r>
          </a:p>
          <a:p>
            <a:pPr algn="l"/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There was little </a:t>
            </a:r>
            <a:r>
              <a:rPr lang="en-GB" sz="2000" u="sng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food</a:t>
            </a:r>
            <a:r>
              <a:rPr lang="en-GB" sz="2000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rPr>
              <a:t> in the fridge.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Note the differences between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little/a little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,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few/a few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:</a:t>
            </a:r>
          </a:p>
          <a:p>
            <a:pPr algn="l"/>
            <a:endParaRPr lang="en-GB" sz="2000" dirty="0">
              <a:latin typeface="Tahoma" pitchFamily="34" charset="0"/>
            </a:endParaRPr>
          </a:p>
        </p:txBody>
      </p:sp>
      <p:pic>
        <p:nvPicPr>
          <p:cNvPr id="6147" name="Picture 5" descr="C:\Documents and Settings\Marina\My Documents\Teoloski faks\Engleski\Engleski I\scan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038600"/>
            <a:ext cx="8051800" cy="169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nouns ()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plural</a:t>
            </a: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(countable) nouns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D.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 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E.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    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30201" y="60325"/>
            <a:ext cx="9388343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a little / a few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Have you got any money? Yes, I have got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2. Have you got many envelopes? No, I’ve got just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Does your friend speak English? Yes, he speaks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Do you want sugar in your coffee? Yes, I would like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We are going away for ________ days.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very little / very few</a:t>
            </a:r>
            <a:endParaRPr lang="en-GB" sz="1800" b="1" dirty="0">
              <a:solidFill>
                <a:srgbClr val="CC0099"/>
              </a:solidFill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Your English </a:t>
            </a:r>
            <a:r>
              <a:rPr lang="en-GB" sz="1800" dirty="0" smtClean="0">
                <a:latin typeface="Tahoma" pitchFamily="34" charset="0"/>
                <a:cs typeface="Times New Roman" pitchFamily="18" charset="0"/>
              </a:rPr>
              <a:t>is not </a:t>
            </a:r>
            <a:r>
              <a:rPr lang="en-GB" sz="1800" dirty="0">
                <a:latin typeface="Tahoma" pitchFamily="34" charset="0"/>
                <a:cs typeface="Times New Roman" pitchFamily="18" charset="0"/>
              </a:rPr>
              <a:t>very good. You make ______________.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2. I drink ______________. I don’t like it.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Hurry up. We’ve got _______________.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I am sad and lonely. I’ve got _______________.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I’m afraid I won’t be able to buy that, I’ve got _________________.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12052" y="107950"/>
            <a:ext cx="639431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much / many</a:t>
            </a:r>
            <a:endParaRPr lang="en-GB" sz="1800" b="1" dirty="0">
              <a:solidFill>
                <a:srgbClr val="CC0099"/>
              </a:solidFill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Do you drink _______ coffee?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</a:t>
            </a:r>
            <a:r>
              <a:rPr lang="en-GB" sz="1800" dirty="0" smtClean="0">
                <a:latin typeface="Tahoma" pitchFamily="34" charset="0"/>
                <a:cs typeface="Times New Roman" pitchFamily="18" charset="0"/>
              </a:rPr>
              <a:t>. I stay at home most of the time. I don’t go out </a:t>
            </a:r>
            <a:r>
              <a:rPr lang="en-GB" sz="1800" dirty="0">
                <a:latin typeface="Tahoma" pitchFamily="34" charset="0"/>
                <a:cs typeface="Times New Roman" pitchFamily="18" charset="0"/>
              </a:rPr>
              <a:t>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I’ve seen _______ films with Brad Pitt.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How _________ photos did you take?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Do you eat ________ chocolate?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685800" y="12954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The underlined pronoun “ themselves” refers to:_________________________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purposes                                                                              B. dreams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 D. reasons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2.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this </a:t>
            </a:r>
            <a:r>
              <a:rPr lang="en-US" sz="1800" b="1" dirty="0" smtClean="0">
                <a:cs typeface="Arial" pitchFamily="34" charset="0"/>
              </a:rPr>
              <a:t>” Line 2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                                                     B. purpose of dreaming &amp;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sleepimg</a:t>
            </a:r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D. scientists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3. Who don’t know if these ideas are correct or no?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many people                                                                     B. theories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dreams                                                                               D. scientists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Why do we need sleep according to “ Repair Theory”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B. to fix or repair our bodies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take rest                                                                            D. to help our friend sleep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The underlined word “ evidence ” line 6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proof                         B. chemicals           C. dream                               D. repair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 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990600" y="1295400"/>
            <a:ext cx="8534400" cy="4419601"/>
          </a:xfrm>
        </p:spPr>
        <p:txBody>
          <a:bodyPr/>
          <a:lstStyle/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6. How long does REM sleep last? _________________________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20 minutes                                                                              B. 90 minutes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the whole night                                                                     D. 2 minutes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7. how many theories about sleep and dream are in the passage?____________________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One theory                                                                             B. many theories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Two theories                                                                          D. Three theories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8. What does REM sleep help us to do? 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    B. To remember things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To make chemicals                                                               D. to last for a long time </a:t>
            </a:r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9.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occurs” </a:t>
            </a:r>
            <a:r>
              <a:rPr lang="en-US" sz="1600" b="1" dirty="0" smtClean="0">
                <a:cs typeface="Arial" pitchFamily="34" charset="0"/>
              </a:rPr>
              <a:t> means 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dreams                                                                                 B. helps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happens                                                                               D. sleeps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10.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600" b="1" dirty="0" smtClean="0">
                <a:cs typeface="Arial" pitchFamily="34" charset="0"/>
              </a:rPr>
              <a:t> ” refers to____________________.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B. chemicals           C. scientists                          D. many people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</a:t>
            </a:r>
            <a:r>
              <a:rPr lang="en-US" sz="1600" b="1" dirty="0" smtClean="0"/>
              <a:t> </a:t>
            </a:r>
            <a:endParaRPr lang="en-US" sz="1600" dirty="0" smtClean="0"/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endParaRPr lang="ar-SA" sz="1600" b="1" dirty="0" smtClean="0">
              <a:cs typeface="Arial" pitchFamily="34" charset="0"/>
            </a:endParaRPr>
          </a:p>
          <a:p>
            <a:pPr rtl="1" eaLnBrk="1" hangingPunct="1"/>
            <a:endParaRPr lang="ar-SA" sz="1600" b="1" dirty="0" smtClean="0">
              <a:cs typeface="Arial" pitchFamily="34" charset="0"/>
            </a:endParaRPr>
          </a:p>
          <a:p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r>
              <a:rPr lang="en-GB" sz="1600" b="1" dirty="0" smtClean="0">
                <a:cs typeface="Arial" pitchFamily="34" charset="0"/>
              </a:rPr>
              <a:t>  </a:t>
            </a:r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GB" sz="1600" b="1" dirty="0" smtClean="0">
                <a:cs typeface="Arial" pitchFamily="34" charset="0"/>
              </a:rPr>
              <a:t>     </a:t>
            </a:r>
            <a:endParaRPr lang="ar-EG" sz="16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1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 I was very hungry. I ate ______________ food 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little                              c. much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2. _________ students will pass the test. It is vey easy.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Few                              b. Some                            c.  A few                      d. Many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3. Fortunately, _______________ people died in the terrible accident.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Some                            c. Few   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4.  He was very happy . He won ____________ money in the project.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much                            c. little  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5. _______ student should have the textbooks.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 Some                              c. Every                      d. All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6. I didn’t like the food. I ate ______________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much                            b. many                              c. little                        d.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7. I read ______________books about English literature.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little                           b. several                           c. much                      d. every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8. I haven’t seen ________students at university on Friday.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a, many                             b. some                             c. any                         d. a few 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en-GB" sz="1400" b="1" dirty="0" smtClean="0">
                <a:cs typeface="Arial" pitchFamily="34" charset="0"/>
              </a:rPr>
              <a:t>  </a:t>
            </a:r>
            <a:r>
              <a:rPr lang="en-US" sz="1400" b="1" dirty="0" smtClean="0">
                <a:cs typeface="Arial" pitchFamily="34" charset="0"/>
              </a:rPr>
              <a:t>     </a:t>
            </a:r>
            <a:r>
              <a:rPr lang="en-GB" sz="1400" b="1" dirty="0" smtClean="0">
                <a:cs typeface="Arial" pitchFamily="34" charset="0"/>
              </a:rPr>
              <a:t>     </a:t>
            </a:r>
            <a:endParaRPr lang="ar-EG" sz="14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2327</TotalTime>
  <Words>1155</Words>
  <Application>Microsoft Office PowerPoint</Application>
  <PresentationFormat>A4 Paper (210x297 mm)</PresentationFormat>
  <Paragraphs>270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Arial Black</vt:lpstr>
      <vt:lpstr>AYM Wadiy S_U normal.</vt:lpstr>
      <vt:lpstr>Calibri</vt:lpstr>
      <vt:lpstr>Loki Cola</vt:lpstr>
      <vt:lpstr>Tahoma</vt:lpstr>
      <vt:lpstr>Times New Roman</vt:lpstr>
      <vt:lpstr>Wingdings</vt:lpstr>
      <vt:lpstr>Office Theme</vt:lpstr>
      <vt:lpstr>Clip</vt:lpstr>
      <vt:lpstr>PowerPoint Presentation</vt:lpstr>
      <vt:lpstr>PowerPoint Presentation</vt:lpstr>
      <vt:lpstr>Elements of the Class </vt:lpstr>
      <vt:lpstr>PowerPoint Presentation</vt:lpstr>
      <vt:lpstr>There are 2 kinds of noun in English:</vt:lpstr>
      <vt:lpstr>PowerPoint Presentation</vt:lpstr>
      <vt:lpstr>A / AN / SOME / ANY</vt:lpstr>
      <vt:lpstr>How much / how many…?</vt:lpstr>
      <vt:lpstr>PowerPoint Presentation</vt:lpstr>
      <vt:lpstr>Using ( many/much/ a few/ a little, some, several…etc )                                                                                 page 195</vt:lpstr>
      <vt:lpstr>PowerPoint Presentation</vt:lpstr>
      <vt:lpstr>PowerPoint Presentation</vt:lpstr>
      <vt:lpstr>Vocabulary  Previewing  ( pages 107 110/ 113 ) </vt:lpstr>
      <vt:lpstr>Scan and Skim the reading passage( page 108/ 109)</vt:lpstr>
      <vt:lpstr>Sample questions ( page 108/ 109)</vt:lpstr>
      <vt:lpstr> Sample questions ( page 108/ 109)</vt:lpstr>
      <vt:lpstr>Sample Questions  ( many/much/ a few/ a little, some, several…etc )                                                                                 page 195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127</cp:revision>
  <dcterms:created xsi:type="dcterms:W3CDTF">2009-10-14T19:14:34Z</dcterms:created>
  <dcterms:modified xsi:type="dcterms:W3CDTF">2015-03-09T16:11:34Z</dcterms:modified>
</cp:coreProperties>
</file>