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299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88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59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Dr. Mohamed Fathi</a:t>
            </a:r>
            <a:endParaRPr lang="en-US" sz="2800" b="1" spc="-150" dirty="0"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Articles: a/an/the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014" y="260351"/>
            <a:ext cx="8420100" cy="739775"/>
          </a:xfrm>
        </p:spPr>
        <p:txBody>
          <a:bodyPr/>
          <a:lstStyle/>
          <a:p>
            <a:pPr algn="l"/>
            <a:r>
              <a:rPr lang="es-ES" sz="4000" b="1" dirty="0" err="1"/>
              <a:t>Using</a:t>
            </a:r>
            <a:r>
              <a:rPr lang="es-ES" sz="4000" b="1" dirty="0"/>
              <a:t> </a:t>
            </a:r>
            <a:r>
              <a:rPr lang="es-ES" sz="4000" b="1" dirty="0" err="1"/>
              <a:t>Articles</a:t>
            </a:r>
            <a:endParaRPr lang="es-ES" sz="40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420100" cy="45386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b="1" dirty="0" err="1">
                <a:solidFill>
                  <a:schemeClr val="tx2"/>
                </a:solidFill>
              </a:rPr>
              <a:t>What</a:t>
            </a:r>
            <a:r>
              <a:rPr lang="es-ES" sz="2400" b="1" dirty="0">
                <a:solidFill>
                  <a:schemeClr val="tx2"/>
                </a:solidFill>
              </a:rPr>
              <a:t> </a:t>
            </a:r>
            <a:r>
              <a:rPr lang="es-ES" sz="2400" b="1" dirty="0" err="1">
                <a:solidFill>
                  <a:schemeClr val="tx2"/>
                </a:solidFill>
              </a:rPr>
              <a:t>is</a:t>
            </a:r>
            <a:r>
              <a:rPr lang="es-ES" sz="2400" b="1" dirty="0">
                <a:solidFill>
                  <a:schemeClr val="tx2"/>
                </a:solidFill>
              </a:rPr>
              <a:t> </a:t>
            </a:r>
            <a:r>
              <a:rPr lang="es-ES" sz="2400" b="1" dirty="0" err="1">
                <a:solidFill>
                  <a:schemeClr val="tx2"/>
                </a:solidFill>
              </a:rPr>
              <a:t>an</a:t>
            </a:r>
            <a:r>
              <a:rPr lang="es-ES" sz="2400" b="1" dirty="0">
                <a:solidFill>
                  <a:schemeClr val="tx2"/>
                </a:solidFill>
              </a:rPr>
              <a:t> </a:t>
            </a:r>
            <a:r>
              <a:rPr lang="es-ES" sz="2400" b="1" dirty="0" err="1">
                <a:solidFill>
                  <a:schemeClr val="tx2"/>
                </a:solidFill>
              </a:rPr>
              <a:t>article</a:t>
            </a:r>
            <a:r>
              <a:rPr lang="es-ES" sz="2400" b="1" dirty="0">
                <a:solidFill>
                  <a:schemeClr val="tx2"/>
                </a:solidFill>
              </a:rPr>
              <a:t>? </a:t>
            </a:r>
            <a:r>
              <a:rPr lang="es-ES" sz="2400" b="1" dirty="0" err="1">
                <a:solidFill>
                  <a:schemeClr val="tx2"/>
                </a:solidFill>
              </a:rPr>
              <a:t>Basically</a:t>
            </a:r>
            <a:r>
              <a:rPr lang="es-ES" sz="2400" b="1" dirty="0">
                <a:solidFill>
                  <a:schemeClr val="tx2"/>
                </a:solidFill>
              </a:rPr>
              <a:t>, </a:t>
            </a:r>
            <a:r>
              <a:rPr lang="es-ES" sz="2400" b="1" dirty="0" err="1">
                <a:solidFill>
                  <a:schemeClr val="tx2"/>
                </a:solidFill>
              </a:rPr>
              <a:t>an</a:t>
            </a:r>
            <a:r>
              <a:rPr lang="es-ES" sz="2400" b="1" dirty="0">
                <a:solidFill>
                  <a:schemeClr val="tx2"/>
                </a:solidFill>
              </a:rPr>
              <a:t> </a:t>
            </a:r>
            <a:r>
              <a:rPr lang="es-ES" sz="2400" b="1" dirty="0" err="1">
                <a:solidFill>
                  <a:schemeClr val="tx2"/>
                </a:solidFill>
              </a:rPr>
              <a:t>article</a:t>
            </a:r>
            <a:r>
              <a:rPr lang="es-ES" sz="2400" b="1" dirty="0">
                <a:solidFill>
                  <a:schemeClr val="tx2"/>
                </a:solidFill>
              </a:rPr>
              <a:t> </a:t>
            </a:r>
            <a:r>
              <a:rPr lang="es-ES" sz="2400" b="1" dirty="0" err="1">
                <a:solidFill>
                  <a:schemeClr val="tx2"/>
                </a:solidFill>
              </a:rPr>
              <a:t>is</a:t>
            </a:r>
            <a:r>
              <a:rPr lang="es-ES" sz="2400" b="1" dirty="0">
                <a:solidFill>
                  <a:schemeClr val="tx2"/>
                </a:solidFill>
              </a:rPr>
              <a:t> </a:t>
            </a:r>
            <a:r>
              <a:rPr lang="es-ES" sz="2400" b="1" dirty="0" smtClean="0">
                <a:solidFill>
                  <a:schemeClr val="tx2"/>
                </a:solidFill>
              </a:rPr>
              <a:t>a </a:t>
            </a:r>
            <a:r>
              <a:rPr lang="es-ES" sz="2400" b="1" dirty="0" err="1" smtClean="0">
                <a:solidFill>
                  <a:schemeClr val="tx2"/>
                </a:solidFill>
              </a:rPr>
              <a:t>determiner</a:t>
            </a:r>
            <a:r>
              <a:rPr lang="es-ES" sz="2400" b="1" dirty="0" smtClean="0">
                <a:solidFill>
                  <a:schemeClr val="tx2"/>
                </a:solidFill>
              </a:rPr>
              <a:t>. </a:t>
            </a:r>
            <a:r>
              <a:rPr lang="es-ES" sz="2400" b="1" dirty="0" err="1" smtClean="0">
                <a:solidFill>
                  <a:schemeClr val="tx2"/>
                </a:solidFill>
              </a:rPr>
              <a:t>Articles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specify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the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reference</a:t>
            </a:r>
            <a:r>
              <a:rPr lang="es-ES" sz="2400" b="1" dirty="0" smtClean="0">
                <a:solidFill>
                  <a:schemeClr val="tx2"/>
                </a:solidFill>
              </a:rPr>
              <a:t> of a </a:t>
            </a:r>
            <a:r>
              <a:rPr lang="es-ES" sz="2400" b="1" dirty="0" err="1" smtClean="0">
                <a:solidFill>
                  <a:schemeClr val="tx2"/>
                </a:solidFill>
              </a:rPr>
              <a:t>noun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with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respect</a:t>
            </a:r>
            <a:r>
              <a:rPr lang="es-ES" sz="2400" b="1" dirty="0" smtClean="0">
                <a:solidFill>
                  <a:schemeClr val="tx2"/>
                </a:solidFill>
              </a:rPr>
              <a:t> to </a:t>
            </a:r>
            <a:r>
              <a:rPr lang="es-ES" sz="2400" b="1" dirty="0" err="1" smtClean="0">
                <a:solidFill>
                  <a:schemeClr val="tx2"/>
                </a:solidFill>
              </a:rPr>
              <a:t>being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definite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or</a:t>
            </a:r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 err="1" smtClean="0">
                <a:solidFill>
                  <a:schemeClr val="tx2"/>
                </a:solidFill>
              </a:rPr>
              <a:t>indefinte</a:t>
            </a:r>
            <a:r>
              <a:rPr lang="es-ES" sz="2400" b="1" dirty="0" smtClean="0">
                <a:solidFill>
                  <a:schemeClr val="tx2"/>
                </a:solidFill>
              </a:rPr>
              <a:t>.</a:t>
            </a:r>
            <a:endParaRPr lang="es-ES" sz="2400" b="1" dirty="0">
              <a:solidFill>
                <a:schemeClr val="tx2"/>
              </a:solidFill>
            </a:endParaRPr>
          </a:p>
          <a:p>
            <a:pPr algn="l">
              <a:lnSpc>
                <a:spcPct val="90000"/>
              </a:lnSpc>
            </a:pPr>
            <a:r>
              <a:rPr lang="es-ES" sz="2400" b="1" dirty="0"/>
              <a:t>English has </a:t>
            </a:r>
            <a:r>
              <a:rPr lang="es-ES" sz="2400" b="1" dirty="0" err="1"/>
              <a:t>two</a:t>
            </a:r>
            <a:r>
              <a:rPr lang="es-ES" sz="2400" b="1" dirty="0"/>
              <a:t> </a:t>
            </a:r>
            <a:r>
              <a:rPr lang="es-ES" sz="2400" b="1" dirty="0" err="1"/>
              <a:t>articles</a:t>
            </a:r>
            <a:r>
              <a:rPr lang="es-ES" sz="2400" b="1" dirty="0"/>
              <a:t>: </a:t>
            </a:r>
            <a:r>
              <a:rPr lang="es-ES" sz="2400" b="1" dirty="0" err="1"/>
              <a:t>the</a:t>
            </a:r>
            <a:r>
              <a:rPr lang="es-ES" sz="2400" b="1" dirty="0"/>
              <a:t> and </a:t>
            </a:r>
            <a:r>
              <a:rPr lang="es-ES" sz="2400" b="1" dirty="0" smtClean="0"/>
              <a:t>a/</a:t>
            </a:r>
            <a:r>
              <a:rPr lang="es-ES" sz="2400" b="1" dirty="0" err="1" smtClean="0"/>
              <a:t>an</a:t>
            </a:r>
            <a:r>
              <a:rPr lang="es-ES" sz="2400" b="1" dirty="0" smtClean="0"/>
              <a:t>/0. </a:t>
            </a:r>
            <a:r>
              <a:rPr lang="es-ES" sz="2400" b="1" i="1" u="sng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used</a:t>
            </a:r>
            <a:r>
              <a:rPr lang="es-ES" sz="2400" b="1" dirty="0"/>
              <a:t> to </a:t>
            </a:r>
            <a:r>
              <a:rPr lang="es-ES" sz="2400" b="1" dirty="0" err="1"/>
              <a:t>refer</a:t>
            </a:r>
            <a:r>
              <a:rPr lang="es-ES" sz="2400" b="1" dirty="0"/>
              <a:t> to </a:t>
            </a:r>
            <a:r>
              <a:rPr lang="es-ES" sz="2400" b="1" dirty="0" err="1"/>
              <a:t>specific</a:t>
            </a:r>
            <a:r>
              <a:rPr lang="es-ES" sz="2400" b="1" dirty="0"/>
              <a:t> </a:t>
            </a:r>
            <a:r>
              <a:rPr lang="es-ES" sz="2400" b="1" dirty="0" err="1"/>
              <a:t>or</a:t>
            </a:r>
            <a:r>
              <a:rPr lang="es-ES" sz="2400" b="1" dirty="0"/>
              <a:t> particular </a:t>
            </a:r>
            <a:r>
              <a:rPr lang="es-ES" sz="2400" b="1" dirty="0" err="1"/>
              <a:t>nouns</a:t>
            </a:r>
            <a:r>
              <a:rPr lang="es-ES" sz="2400" b="1" dirty="0"/>
              <a:t>; </a:t>
            </a:r>
            <a:r>
              <a:rPr lang="es-ES" sz="2400" b="1" i="1" u="sng" dirty="0"/>
              <a:t>a/</a:t>
            </a:r>
            <a:r>
              <a:rPr lang="es-ES" sz="2400" b="1" i="1" u="sng" dirty="0" err="1"/>
              <a:t>an</a:t>
            </a:r>
            <a:r>
              <a:rPr lang="es-ES" sz="2400" b="1" dirty="0"/>
              <a:t> </a:t>
            </a:r>
            <a:r>
              <a:rPr lang="es-ES" sz="2400" b="1" dirty="0" smtClean="0"/>
              <a:t>are </a:t>
            </a:r>
            <a:r>
              <a:rPr lang="es-ES" sz="2400" b="1" dirty="0" err="1"/>
              <a:t>used</a:t>
            </a:r>
            <a:r>
              <a:rPr lang="es-ES" sz="2400" b="1" dirty="0"/>
              <a:t> </a:t>
            </a:r>
            <a:r>
              <a:rPr lang="es-ES" sz="2400" b="1" dirty="0" smtClean="0"/>
              <a:t>to </a:t>
            </a:r>
            <a:r>
              <a:rPr lang="es-ES" sz="2400" b="1" dirty="0" err="1" smtClean="0"/>
              <a:t>specify</a:t>
            </a:r>
            <a:r>
              <a:rPr lang="es-ES" sz="2400" b="1" dirty="0" smtClean="0"/>
              <a:t> non-</a:t>
            </a:r>
            <a:r>
              <a:rPr lang="es-ES" sz="2400" b="1" dirty="0" err="1" smtClean="0"/>
              <a:t>specific</a:t>
            </a:r>
            <a:r>
              <a:rPr lang="es-ES" sz="2400" b="1" dirty="0" smtClean="0"/>
              <a:t> </a:t>
            </a:r>
            <a:r>
              <a:rPr lang="es-ES" sz="2400" b="1" dirty="0" err="1"/>
              <a:t>or</a:t>
            </a:r>
            <a:r>
              <a:rPr lang="es-ES" sz="2400" b="1" dirty="0"/>
              <a:t> non-particular </a:t>
            </a:r>
            <a:r>
              <a:rPr lang="es-ES" sz="2400" b="1" dirty="0" err="1"/>
              <a:t>nouns</a:t>
            </a:r>
            <a:r>
              <a:rPr lang="es-ES" sz="2400" b="1" dirty="0"/>
              <a:t>. </a:t>
            </a:r>
            <a:r>
              <a:rPr lang="es-ES" sz="2400" b="1" dirty="0" err="1"/>
              <a:t>We</a:t>
            </a:r>
            <a:r>
              <a:rPr lang="es-ES" sz="2400" b="1" dirty="0"/>
              <a:t> </a:t>
            </a:r>
            <a:r>
              <a:rPr lang="es-ES" sz="2400" b="1" dirty="0" err="1"/>
              <a:t>call</a:t>
            </a:r>
            <a:r>
              <a:rPr lang="es-ES" sz="2400" b="1" dirty="0"/>
              <a:t> </a:t>
            </a:r>
            <a:r>
              <a:rPr lang="es-ES" sz="2400" b="1" i="1" u="sng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i="1" dirty="0" err="1"/>
              <a:t>definite</a:t>
            </a:r>
            <a:r>
              <a:rPr lang="es-ES" sz="2400" b="1" dirty="0"/>
              <a:t> </a:t>
            </a:r>
            <a:r>
              <a:rPr lang="es-ES" sz="2400" b="1" dirty="0" err="1"/>
              <a:t>article</a:t>
            </a:r>
            <a:r>
              <a:rPr lang="es-ES" sz="2400" b="1" dirty="0"/>
              <a:t> and </a:t>
            </a:r>
            <a:r>
              <a:rPr lang="es-ES" sz="2400" b="1" i="1" u="sng" dirty="0"/>
              <a:t>a/</a:t>
            </a:r>
            <a:r>
              <a:rPr lang="es-ES" sz="2400" b="1" i="1" u="sng" dirty="0" err="1"/>
              <a:t>an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i="1" dirty="0" err="1"/>
              <a:t>indefinite</a:t>
            </a:r>
            <a:r>
              <a:rPr lang="es-ES" sz="2400" b="1" dirty="0"/>
              <a:t> </a:t>
            </a:r>
            <a:r>
              <a:rPr lang="es-ES" sz="2400" b="1" dirty="0" err="1" smtClean="0"/>
              <a:t>articles</a:t>
            </a:r>
            <a:r>
              <a:rPr lang="es-ES" sz="2400" b="1" dirty="0" smtClean="0"/>
              <a:t>.</a:t>
            </a:r>
            <a:endParaRPr lang="es-ES" sz="2400" b="1" dirty="0"/>
          </a:p>
          <a:p>
            <a:pPr lvl="2" algn="l">
              <a:lnSpc>
                <a:spcPct val="90000"/>
              </a:lnSpc>
            </a:pPr>
            <a:r>
              <a:rPr lang="es-ES" sz="2000" b="1" dirty="0" err="1"/>
              <a:t>the</a:t>
            </a:r>
            <a:r>
              <a:rPr lang="es-ES" sz="2000" b="1" dirty="0"/>
              <a:t> = </a:t>
            </a:r>
            <a:r>
              <a:rPr lang="es-ES" sz="2000" b="1" dirty="0" err="1"/>
              <a:t>definite</a:t>
            </a:r>
            <a:r>
              <a:rPr lang="es-ES" sz="2000" b="1" dirty="0"/>
              <a:t> </a:t>
            </a:r>
            <a:r>
              <a:rPr lang="es-ES" sz="2000" b="1" dirty="0" err="1"/>
              <a:t>article</a:t>
            </a:r>
            <a:endParaRPr lang="es-ES" sz="2000" b="1" dirty="0"/>
          </a:p>
          <a:p>
            <a:pPr lvl="2" algn="l">
              <a:lnSpc>
                <a:spcPct val="90000"/>
              </a:lnSpc>
            </a:pPr>
            <a:r>
              <a:rPr lang="es-ES" sz="2000" b="1" dirty="0"/>
              <a:t>a/</a:t>
            </a:r>
            <a:r>
              <a:rPr lang="es-ES" sz="2000" b="1" dirty="0" err="1"/>
              <a:t>an</a:t>
            </a:r>
            <a:r>
              <a:rPr lang="es-ES" sz="2000" b="1" dirty="0"/>
              <a:t> = </a:t>
            </a:r>
            <a:r>
              <a:rPr lang="es-ES" sz="2000" b="1" dirty="0" err="1"/>
              <a:t>indefinite</a:t>
            </a:r>
            <a:r>
              <a:rPr lang="es-ES" sz="2000" b="1" dirty="0"/>
              <a:t> </a:t>
            </a:r>
            <a:r>
              <a:rPr lang="es-ES" sz="2000" b="1" dirty="0" err="1"/>
              <a:t>article</a:t>
            </a:r>
            <a:endParaRPr lang="es-ES" sz="2000" b="1" dirty="0"/>
          </a:p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rgbClr val="009900"/>
                </a:solidFill>
              </a:rPr>
              <a:t>For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example</a:t>
            </a:r>
            <a:r>
              <a:rPr lang="es-ES" sz="2400" dirty="0">
                <a:solidFill>
                  <a:srgbClr val="009900"/>
                </a:solidFill>
              </a:rPr>
              <a:t>,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 err="1">
                <a:solidFill>
                  <a:srgbClr val="009900"/>
                </a:solidFill>
              </a:rPr>
              <a:t>the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a </a:t>
            </a:r>
            <a:r>
              <a:rPr lang="es-ES" sz="2400" i="1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>
                <a:solidFill>
                  <a:srgbClr val="009900"/>
                </a:solidFill>
              </a:rPr>
              <a:t>a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</a:t>
            </a:r>
            <a:r>
              <a:rPr lang="es-ES" sz="2400" i="1" dirty="0" err="1">
                <a:solidFill>
                  <a:srgbClr val="009900"/>
                </a:solidFill>
              </a:rPr>
              <a:t>any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rather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than</a:t>
            </a:r>
            <a:r>
              <a:rPr lang="es-ES" sz="2400" dirty="0">
                <a:solidFill>
                  <a:srgbClr val="009900"/>
                </a:solidFill>
              </a:rPr>
              <a:t> a </a:t>
            </a:r>
            <a:r>
              <a:rPr lang="es-ES" sz="2400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>
                <a:solidFill>
                  <a:schemeClr val="tx2"/>
                </a:solidFill>
              </a:rPr>
              <a:t>Here's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another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way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to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explain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it</a:t>
            </a:r>
            <a:r>
              <a:rPr lang="es-ES" dirty="0" smtClean="0">
                <a:solidFill>
                  <a:schemeClr val="tx2"/>
                </a:solidFill>
              </a:rPr>
              <a:t>: 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endParaRPr lang="es-ES" sz="2800" b="1" dirty="0" smtClean="0"/>
          </a:p>
          <a:p>
            <a:pPr algn="l">
              <a:lnSpc>
                <a:spcPct val="80000"/>
              </a:lnSpc>
            </a:pPr>
            <a:endParaRPr lang="es-ES" sz="2800" b="1" dirty="0" smtClean="0"/>
          </a:p>
          <a:p>
            <a:pPr algn="l">
              <a:lnSpc>
                <a:spcPct val="80000"/>
              </a:lnSpc>
            </a:pPr>
            <a:r>
              <a:rPr lang="es-ES" sz="2800" b="1" i="1" u="sng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/>
              <a:t>is</a:t>
            </a:r>
            <a:r>
              <a:rPr lang="es-ES" sz="2800" dirty="0"/>
              <a:t> </a:t>
            </a:r>
            <a:r>
              <a:rPr lang="es-ES" sz="2800" dirty="0" err="1"/>
              <a:t>used</a:t>
            </a:r>
            <a:r>
              <a:rPr lang="es-ES" sz="2800" dirty="0"/>
              <a:t> to </a:t>
            </a:r>
            <a:r>
              <a:rPr lang="es-ES" sz="2800" dirty="0" err="1"/>
              <a:t>refer</a:t>
            </a:r>
            <a:r>
              <a:rPr lang="es-ES" sz="2800" dirty="0"/>
              <a:t> to a </a:t>
            </a:r>
            <a:r>
              <a:rPr lang="es-ES" sz="2800" i="1" dirty="0" err="1"/>
              <a:t>specific</a:t>
            </a:r>
            <a:r>
              <a:rPr lang="es-ES" sz="2800" dirty="0"/>
              <a:t> </a:t>
            </a:r>
            <a:r>
              <a:rPr lang="es-ES" sz="2800" dirty="0" err="1"/>
              <a:t>or</a:t>
            </a:r>
            <a:r>
              <a:rPr lang="es-ES" sz="2800" dirty="0"/>
              <a:t> </a:t>
            </a:r>
            <a:r>
              <a:rPr lang="es-ES" sz="2800" i="1" dirty="0"/>
              <a:t>particular</a:t>
            </a:r>
            <a:r>
              <a:rPr lang="es-ES" sz="2800" dirty="0"/>
              <a:t> </a:t>
            </a:r>
            <a:r>
              <a:rPr lang="es-ES" sz="2800" dirty="0" err="1"/>
              <a:t>member</a:t>
            </a:r>
            <a:r>
              <a:rPr lang="es-ES" sz="2800" dirty="0"/>
              <a:t> of a </a:t>
            </a:r>
            <a:r>
              <a:rPr lang="es-ES" sz="2800" dirty="0" err="1"/>
              <a:t>group</a:t>
            </a:r>
            <a:r>
              <a:rPr lang="es-ES" sz="2800" dirty="0"/>
              <a:t>. </a:t>
            </a:r>
            <a:endParaRPr lang="es-ES" sz="2800" dirty="0" smtClean="0"/>
          </a:p>
          <a:p>
            <a:pPr algn="l">
              <a:lnSpc>
                <a:spcPct val="80000"/>
              </a:lnSpc>
            </a:pPr>
            <a:r>
              <a:rPr lang="es-ES" sz="2800" dirty="0" err="1" smtClean="0"/>
              <a:t>For</a:t>
            </a:r>
            <a:r>
              <a:rPr lang="es-ES" sz="2800" dirty="0" smtClean="0"/>
              <a:t> </a:t>
            </a:r>
            <a:r>
              <a:rPr lang="es-ES" sz="2800" dirty="0" err="1" smtClean="0"/>
              <a:t>example</a:t>
            </a:r>
            <a:r>
              <a:rPr lang="es-ES" sz="2800" dirty="0" smtClean="0"/>
              <a:t>:</a:t>
            </a:r>
          </a:p>
          <a:p>
            <a:pPr algn="l">
              <a:lnSpc>
                <a:spcPct val="80000"/>
              </a:lnSpc>
            </a:pPr>
            <a:r>
              <a:rPr lang="es-ES" sz="2800" i="1" dirty="0" smtClean="0"/>
              <a:t>    </a:t>
            </a:r>
            <a:r>
              <a:rPr lang="es-ES" sz="2800" i="1" dirty="0" smtClean="0">
                <a:solidFill>
                  <a:srgbClr val="7030A0"/>
                </a:solidFill>
              </a:rPr>
              <a:t>I </a:t>
            </a:r>
            <a:r>
              <a:rPr lang="es-ES" sz="2800" i="1" dirty="0" err="1">
                <a:solidFill>
                  <a:srgbClr val="7030A0"/>
                </a:solidFill>
              </a:rPr>
              <a:t>just</a:t>
            </a:r>
            <a:r>
              <a:rPr lang="es-ES" sz="2800" i="1" dirty="0">
                <a:solidFill>
                  <a:srgbClr val="7030A0"/>
                </a:solidFill>
              </a:rPr>
              <a:t> </a:t>
            </a:r>
            <a:r>
              <a:rPr lang="es-ES" sz="2800" i="1" dirty="0" err="1">
                <a:solidFill>
                  <a:srgbClr val="7030A0"/>
                </a:solidFill>
              </a:rPr>
              <a:t>saw</a:t>
            </a:r>
            <a:r>
              <a:rPr lang="es-ES" sz="2800" i="1" dirty="0">
                <a:solidFill>
                  <a:srgbClr val="7030A0"/>
                </a:solidFill>
              </a:rPr>
              <a:t> </a:t>
            </a:r>
            <a:r>
              <a:rPr lang="es-ES" sz="2800" b="1" i="1" dirty="0" err="1">
                <a:solidFill>
                  <a:srgbClr val="7030A0"/>
                </a:solidFill>
              </a:rPr>
              <a:t>the</a:t>
            </a:r>
            <a:r>
              <a:rPr lang="es-ES" sz="2800" i="1" dirty="0">
                <a:solidFill>
                  <a:srgbClr val="7030A0"/>
                </a:solidFill>
              </a:rPr>
              <a:t> </a:t>
            </a:r>
            <a:r>
              <a:rPr lang="es-ES" sz="2800" i="1" dirty="0" err="1">
                <a:solidFill>
                  <a:srgbClr val="7030A0"/>
                </a:solidFill>
              </a:rPr>
              <a:t>most</a:t>
            </a:r>
            <a:r>
              <a:rPr lang="es-ES" sz="2800" i="1" dirty="0">
                <a:solidFill>
                  <a:srgbClr val="7030A0"/>
                </a:solidFill>
              </a:rPr>
              <a:t> popular </a:t>
            </a:r>
            <a:r>
              <a:rPr lang="es-ES" sz="2800" i="1" dirty="0" err="1">
                <a:solidFill>
                  <a:srgbClr val="7030A0"/>
                </a:solidFill>
              </a:rPr>
              <a:t>movie</a:t>
            </a:r>
            <a:r>
              <a:rPr lang="es-ES" sz="2800" i="1" dirty="0">
                <a:solidFill>
                  <a:srgbClr val="7030A0"/>
                </a:solidFill>
              </a:rPr>
              <a:t> of </a:t>
            </a:r>
            <a:r>
              <a:rPr lang="es-ES" sz="2800" i="1" dirty="0" err="1">
                <a:solidFill>
                  <a:srgbClr val="7030A0"/>
                </a:solidFill>
              </a:rPr>
              <a:t>the</a:t>
            </a:r>
            <a:r>
              <a:rPr lang="es-ES" sz="2800" i="1" dirty="0">
                <a:solidFill>
                  <a:srgbClr val="7030A0"/>
                </a:solidFill>
              </a:rPr>
              <a:t> </a:t>
            </a:r>
            <a:r>
              <a:rPr lang="es-ES" sz="2800" i="1" dirty="0" err="1" smtClean="0">
                <a:solidFill>
                  <a:srgbClr val="7030A0"/>
                </a:solidFill>
              </a:rPr>
              <a:t>year</a:t>
            </a:r>
            <a:r>
              <a:rPr lang="es-ES" sz="2800" i="1" dirty="0" smtClean="0">
                <a:solidFill>
                  <a:srgbClr val="7030A0"/>
                </a:solidFill>
              </a:rPr>
              <a:t>.</a:t>
            </a:r>
          </a:p>
          <a:p>
            <a:pPr algn="l">
              <a:lnSpc>
                <a:spcPct val="80000"/>
              </a:lnSpc>
            </a:pPr>
            <a:r>
              <a:rPr lang="es-ES" sz="2800" dirty="0" smtClean="0"/>
              <a:t>   </a:t>
            </a:r>
            <a:r>
              <a:rPr lang="es-ES" sz="2800" dirty="0" err="1" smtClean="0"/>
              <a:t>There</a:t>
            </a:r>
            <a:r>
              <a:rPr lang="es-ES" sz="2800" dirty="0" smtClean="0"/>
              <a:t> </a:t>
            </a:r>
            <a:r>
              <a:rPr lang="es-ES" sz="2800" dirty="0"/>
              <a:t>are </a:t>
            </a:r>
            <a:r>
              <a:rPr lang="es-ES" sz="2800" dirty="0" err="1"/>
              <a:t>many</a:t>
            </a:r>
            <a:r>
              <a:rPr lang="es-ES" sz="2800" dirty="0"/>
              <a:t> </a:t>
            </a:r>
            <a:r>
              <a:rPr lang="es-ES" sz="2800" dirty="0" err="1"/>
              <a:t>movies</a:t>
            </a:r>
            <a:r>
              <a:rPr lang="es-ES" sz="2800" dirty="0"/>
              <a:t>, </a:t>
            </a:r>
            <a:r>
              <a:rPr lang="es-ES" sz="2800" dirty="0" err="1"/>
              <a:t>but</a:t>
            </a:r>
            <a:r>
              <a:rPr lang="es-ES" sz="2800" dirty="0"/>
              <a:t> </a:t>
            </a:r>
            <a:r>
              <a:rPr lang="es-ES" sz="2800" dirty="0" err="1"/>
              <a:t>only</a:t>
            </a:r>
            <a:r>
              <a:rPr lang="es-ES" sz="2800" dirty="0"/>
              <a:t> </a:t>
            </a:r>
            <a:r>
              <a:rPr lang="es-ES" sz="2800" dirty="0" err="1"/>
              <a:t>one</a:t>
            </a:r>
            <a:r>
              <a:rPr lang="es-ES" sz="2800" dirty="0"/>
              <a:t> particular </a:t>
            </a:r>
            <a:r>
              <a:rPr lang="es-ES" sz="2800" dirty="0" err="1"/>
              <a:t>movie</a:t>
            </a:r>
            <a:r>
              <a:rPr lang="es-ES" sz="2800" dirty="0"/>
              <a:t> </a:t>
            </a:r>
            <a:r>
              <a:rPr lang="es-ES" sz="2800" dirty="0" err="1" smtClean="0"/>
              <a:t>is</a:t>
            </a:r>
            <a:endParaRPr lang="es-ES" sz="2800" dirty="0" smtClean="0"/>
          </a:p>
          <a:p>
            <a:pPr algn="l">
              <a:lnSpc>
                <a:spcPct val="80000"/>
              </a:lnSpc>
            </a:pPr>
            <a:r>
              <a:rPr lang="es-ES" sz="2800" dirty="0"/>
              <a:t> </a:t>
            </a:r>
            <a:r>
              <a:rPr lang="es-ES" sz="2800" dirty="0" smtClean="0"/>
              <a:t>     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most</a:t>
            </a:r>
            <a:r>
              <a:rPr lang="es-ES" sz="2800" dirty="0"/>
              <a:t> popular. </a:t>
            </a:r>
            <a:r>
              <a:rPr lang="es-ES" sz="2800" dirty="0" err="1"/>
              <a:t>Therefore</a:t>
            </a:r>
            <a:r>
              <a:rPr lang="es-ES" sz="2800" dirty="0"/>
              <a:t>, </a:t>
            </a:r>
            <a:r>
              <a:rPr lang="es-ES" sz="2800" dirty="0" err="1"/>
              <a:t>we</a:t>
            </a:r>
            <a:r>
              <a:rPr lang="es-ES" sz="2800" dirty="0"/>
              <a:t> use </a:t>
            </a:r>
            <a:r>
              <a:rPr lang="es-ES" sz="2800" b="1" dirty="0" err="1"/>
              <a:t>the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b="1" dirty="0" smtClean="0"/>
              <a:t>A/</a:t>
            </a:r>
            <a:r>
              <a:rPr lang="es-ES" b="1" dirty="0" err="1" smtClean="0"/>
              <a:t>an</a:t>
            </a:r>
            <a:r>
              <a:rPr lang="es-ES" dirty="0" smtClean="0"/>
              <a:t>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b="1" dirty="0" smtClean="0"/>
              <a:t>A/</a:t>
            </a:r>
            <a:r>
              <a:rPr lang="es-ES" b="1" dirty="0" err="1" smtClean="0"/>
              <a:t>an</a:t>
            </a:r>
            <a:r>
              <a:rPr lang="es-ES" dirty="0" smtClean="0"/>
              <a:t>" </a:t>
            </a:r>
            <a:r>
              <a:rPr lang="es-ES" sz="2800" b="1" dirty="0" err="1" smtClean="0"/>
              <a:t>is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used</a:t>
            </a:r>
            <a:r>
              <a:rPr lang="es-ES" sz="2800" b="1" dirty="0" smtClean="0"/>
              <a:t> to </a:t>
            </a:r>
            <a:r>
              <a:rPr lang="es-ES" sz="2800" b="1" dirty="0" err="1" smtClean="0"/>
              <a:t>refer</a:t>
            </a:r>
            <a:r>
              <a:rPr lang="es-ES" sz="2800" b="1" dirty="0" smtClean="0"/>
              <a:t> to a </a:t>
            </a:r>
            <a:r>
              <a:rPr lang="es-ES" sz="2800" b="1" i="1" dirty="0" smtClean="0"/>
              <a:t>non-</a:t>
            </a:r>
            <a:r>
              <a:rPr lang="es-ES" sz="2800" b="1" i="1" dirty="0" err="1" smtClean="0"/>
              <a:t>specific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or</a:t>
            </a:r>
            <a:r>
              <a:rPr lang="es-ES" sz="2800" b="1" dirty="0" smtClean="0"/>
              <a:t> </a:t>
            </a:r>
            <a:r>
              <a:rPr lang="es-ES" sz="2800" b="1" i="1" dirty="0" smtClean="0"/>
              <a:t>non-particular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member</a:t>
            </a:r>
            <a:r>
              <a:rPr lang="es-ES" sz="2800" b="1" dirty="0" smtClean="0"/>
              <a:t> of </a:t>
            </a:r>
            <a:r>
              <a:rPr lang="es-ES" sz="2800" b="1" dirty="0" err="1" smtClean="0"/>
              <a:t>the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group</a:t>
            </a:r>
            <a:r>
              <a:rPr lang="es-ES" sz="2800" b="1" dirty="0" smtClean="0"/>
              <a:t>.</a:t>
            </a:r>
          </a:p>
          <a:p>
            <a:pPr algn="l"/>
            <a:r>
              <a:rPr lang="es-ES" sz="2800" b="1" dirty="0" smtClean="0"/>
              <a:t> </a:t>
            </a:r>
            <a:r>
              <a:rPr lang="es-ES" sz="2800" b="1" dirty="0" err="1" smtClean="0"/>
              <a:t>For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example</a:t>
            </a:r>
            <a:r>
              <a:rPr lang="es-ES" sz="2800" b="1" dirty="0" smtClean="0"/>
              <a:t>, "I </a:t>
            </a:r>
            <a:r>
              <a:rPr lang="es-ES" sz="2800" b="1" dirty="0" err="1" smtClean="0"/>
              <a:t>would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like</a:t>
            </a:r>
            <a:r>
              <a:rPr lang="es-ES" sz="2800" b="1" dirty="0" smtClean="0"/>
              <a:t> to </a:t>
            </a:r>
            <a:r>
              <a:rPr lang="es-ES" sz="2800" b="1" dirty="0" err="1" smtClean="0"/>
              <a:t>go</a:t>
            </a:r>
            <a:r>
              <a:rPr lang="es-ES" sz="2800" b="1" dirty="0" smtClean="0"/>
              <a:t> to </a:t>
            </a:r>
            <a:r>
              <a:rPr lang="es-ES" sz="2800" b="1" dirty="0" err="1" smtClean="0"/>
              <a:t>see</a:t>
            </a:r>
            <a:r>
              <a:rPr lang="es-ES" sz="2800" b="1" dirty="0" smtClean="0"/>
              <a:t> </a:t>
            </a:r>
            <a:r>
              <a:rPr lang="es-ES" sz="2800" b="1" i="1" u="sng" dirty="0" smtClean="0"/>
              <a:t>a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movie</a:t>
            </a:r>
            <a:r>
              <a:rPr lang="es-ES" sz="2800" b="1" dirty="0" smtClean="0"/>
              <a:t>." </a:t>
            </a:r>
            <a:r>
              <a:rPr lang="es-ES" sz="2800" b="1" dirty="0" err="1" smtClean="0"/>
              <a:t>Here</a:t>
            </a:r>
            <a:r>
              <a:rPr lang="es-ES" sz="2800" b="1" dirty="0" smtClean="0"/>
              <a:t>, </a:t>
            </a:r>
            <a:r>
              <a:rPr lang="es-ES" sz="2800" b="1" dirty="0" err="1" smtClean="0"/>
              <a:t>we're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not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talking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about</a:t>
            </a:r>
            <a:r>
              <a:rPr lang="es-ES" sz="2800" b="1" dirty="0" smtClean="0"/>
              <a:t> a </a:t>
            </a:r>
            <a:r>
              <a:rPr lang="es-ES" sz="3600" b="1" i="1" dirty="0" err="1" smtClean="0"/>
              <a:t>specific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movie</a:t>
            </a:r>
            <a:r>
              <a:rPr lang="es-ES" sz="2800" b="1" dirty="0" smtClean="0"/>
              <a:t>. </a:t>
            </a:r>
            <a:r>
              <a:rPr lang="es-ES" sz="2800" b="1" dirty="0" err="1" smtClean="0"/>
              <a:t>We're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talking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about</a:t>
            </a:r>
            <a:r>
              <a:rPr lang="es-ES" sz="2800" b="1" dirty="0" smtClean="0"/>
              <a:t> </a:t>
            </a:r>
            <a:r>
              <a:rPr lang="es-ES" sz="3600" b="1" i="1" dirty="0" err="1" smtClean="0"/>
              <a:t>any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movie</a:t>
            </a:r>
            <a:r>
              <a:rPr lang="es-ES" sz="2800" b="1" dirty="0" smtClean="0"/>
              <a:t>. </a:t>
            </a:r>
            <a:r>
              <a:rPr lang="es-ES" sz="2800" b="1" dirty="0" err="1" smtClean="0"/>
              <a:t>There</a:t>
            </a:r>
            <a:r>
              <a:rPr lang="es-ES" sz="2800" b="1" dirty="0" smtClean="0"/>
              <a:t> are </a:t>
            </a:r>
            <a:r>
              <a:rPr lang="es-ES" sz="2800" b="1" dirty="0" err="1" smtClean="0"/>
              <a:t>many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movies</a:t>
            </a:r>
            <a:r>
              <a:rPr lang="es-ES" sz="2800" b="1" dirty="0" smtClean="0"/>
              <a:t>, and I </a:t>
            </a:r>
            <a:r>
              <a:rPr lang="es-ES" sz="2800" b="1" dirty="0" err="1" smtClean="0"/>
              <a:t>want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to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see</a:t>
            </a:r>
            <a:r>
              <a:rPr lang="es-ES" sz="2800" b="1" dirty="0" smtClean="0"/>
              <a:t> </a:t>
            </a:r>
            <a:r>
              <a:rPr lang="es-ES" b="1" i="1" dirty="0" err="1" smtClean="0"/>
              <a:t>any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movie</a:t>
            </a:r>
            <a:r>
              <a:rPr lang="es-ES" sz="2800" b="1" dirty="0" smtClean="0"/>
              <a:t>. I </a:t>
            </a:r>
            <a:r>
              <a:rPr lang="es-ES" sz="2800" b="1" dirty="0" err="1" smtClean="0"/>
              <a:t>don't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have</a:t>
            </a:r>
            <a:r>
              <a:rPr lang="es-ES" sz="2800" b="1" dirty="0" smtClean="0"/>
              <a:t> a </a:t>
            </a:r>
            <a:r>
              <a:rPr lang="es-ES" sz="2800" b="1" dirty="0" err="1" smtClean="0"/>
              <a:t>specific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one</a:t>
            </a:r>
            <a:r>
              <a:rPr lang="es-ES" sz="2800" b="1" dirty="0" smtClean="0"/>
              <a:t> in </a:t>
            </a:r>
            <a:r>
              <a:rPr lang="es-ES" sz="2800" b="1" dirty="0" err="1" smtClean="0"/>
              <a:t>mind</a:t>
            </a:r>
            <a:r>
              <a:rPr lang="es-ES" sz="2800" b="1" dirty="0" smtClean="0"/>
              <a:t>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smtClean="0"/>
              <a:t>a/</a:t>
            </a:r>
            <a:r>
              <a:rPr lang="es-ES" b="1" dirty="0" err="1" smtClean="0"/>
              <a:t>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s-ES" dirty="0" smtClean="0"/>
          </a:p>
          <a:p>
            <a:pPr algn="l"/>
            <a:r>
              <a:rPr lang="es-ES" dirty="0" err="1" smtClean="0"/>
              <a:t>Generally</a:t>
            </a:r>
            <a:r>
              <a:rPr lang="es-ES" dirty="0" smtClean="0"/>
              <a:t>, </a:t>
            </a:r>
            <a:r>
              <a:rPr lang="es-ES" dirty="0" err="1" smtClean="0"/>
              <a:t>we</a:t>
            </a:r>
            <a:r>
              <a:rPr lang="es-ES" dirty="0" smtClean="0"/>
              <a:t> use </a:t>
            </a:r>
            <a:r>
              <a:rPr lang="es-ES" b="1" i="1" u="sng" dirty="0" smtClean="0"/>
              <a:t>a/</a:t>
            </a:r>
            <a:r>
              <a:rPr lang="es-ES" b="1" i="1" u="sng" dirty="0" err="1" smtClean="0"/>
              <a:t>an</a:t>
            </a:r>
            <a:r>
              <a:rPr lang="es-ES" b="1" dirty="0" smtClean="0"/>
              <a:t> </a:t>
            </a:r>
            <a:r>
              <a:rPr lang="es-ES" dirty="0" smtClean="0"/>
              <a:t>to </a:t>
            </a:r>
            <a:r>
              <a:rPr lang="es-ES" dirty="0" err="1" smtClean="0"/>
              <a:t>refer</a:t>
            </a:r>
            <a:r>
              <a:rPr lang="es-ES" dirty="0" smtClean="0"/>
              <a:t> to </a:t>
            </a:r>
            <a:r>
              <a:rPr lang="es-ES" dirty="0" err="1" smtClean="0"/>
              <a:t>something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time.</a:t>
            </a:r>
          </a:p>
          <a:p>
            <a:pPr algn="l"/>
            <a:r>
              <a:rPr lang="es-ES" dirty="0" smtClean="0"/>
              <a:t> </a:t>
            </a:r>
            <a:r>
              <a:rPr lang="es-ES" b="1" i="1" dirty="0" err="1" smtClean="0"/>
              <a:t>For</a:t>
            </a:r>
            <a:r>
              <a:rPr lang="es-ES" b="1" i="1" dirty="0" smtClean="0"/>
              <a:t> </a:t>
            </a:r>
            <a:r>
              <a:rPr lang="es-ES" b="1" i="1" dirty="0" err="1" smtClean="0"/>
              <a:t>example</a:t>
            </a:r>
            <a:r>
              <a:rPr lang="es-ES" b="1" i="1" dirty="0" smtClean="0"/>
              <a:t>, “</a:t>
            </a:r>
            <a:r>
              <a:rPr lang="es-ES" b="1" i="1" dirty="0" err="1" smtClean="0"/>
              <a:t>We</a:t>
            </a:r>
            <a:r>
              <a:rPr lang="es-ES" b="1" i="1" dirty="0" smtClean="0"/>
              <a:t> </a:t>
            </a:r>
            <a:r>
              <a:rPr lang="es-ES" b="1" i="1" dirty="0" err="1" smtClean="0"/>
              <a:t>went</a:t>
            </a:r>
            <a:r>
              <a:rPr lang="es-ES" b="1" i="1" dirty="0" smtClean="0"/>
              <a:t> to </a:t>
            </a:r>
            <a:r>
              <a:rPr lang="es-ES" b="1" i="1" u="sng" dirty="0" smtClean="0"/>
              <a:t>a</a:t>
            </a:r>
            <a:r>
              <a:rPr lang="es-ES" b="1" i="1" dirty="0" smtClean="0"/>
              <a:t> </a:t>
            </a:r>
            <a:r>
              <a:rPr lang="es-ES" b="1" i="1" dirty="0" err="1" smtClean="0"/>
              <a:t>museum</a:t>
            </a:r>
            <a:r>
              <a:rPr lang="es-ES" b="1" i="1" dirty="0" smtClean="0"/>
              <a:t> in Paris. </a:t>
            </a:r>
            <a:r>
              <a:rPr lang="es-ES" b="1" i="1" dirty="0" err="1" smtClean="0"/>
              <a:t>We</a:t>
            </a:r>
            <a:r>
              <a:rPr lang="es-ES" b="1" i="1" dirty="0" smtClean="0"/>
              <a:t> ate at </a:t>
            </a:r>
            <a:r>
              <a:rPr lang="es-ES" b="1" i="1" u="sng" dirty="0" err="1" smtClean="0"/>
              <a:t>the</a:t>
            </a:r>
            <a:r>
              <a:rPr lang="es-ES" b="1" i="1" dirty="0" smtClean="0"/>
              <a:t> </a:t>
            </a:r>
            <a:r>
              <a:rPr lang="es-ES" b="1" i="1" dirty="0" err="1" smtClean="0"/>
              <a:t>museum</a:t>
            </a:r>
            <a:r>
              <a:rPr lang="es-ES" b="1" i="1" dirty="0" smtClean="0"/>
              <a:t> </a:t>
            </a:r>
            <a:r>
              <a:rPr lang="es-ES" b="1" i="1" dirty="0" err="1" smtClean="0"/>
              <a:t>too</a:t>
            </a:r>
            <a:r>
              <a:rPr lang="es-ES" b="1" i="1" dirty="0" smtClean="0"/>
              <a:t>”.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86404" y="260351"/>
            <a:ext cx="8420100" cy="777875"/>
          </a:xfrm>
        </p:spPr>
        <p:txBody>
          <a:bodyPr/>
          <a:lstStyle/>
          <a:p>
            <a:pPr algn="l"/>
            <a:r>
              <a:rPr lang="es-ES" b="1" dirty="0" err="1"/>
              <a:t>Indefinite</a:t>
            </a:r>
            <a:r>
              <a:rPr lang="es-ES" b="1" dirty="0"/>
              <a:t> </a:t>
            </a:r>
            <a:r>
              <a:rPr lang="es-ES" b="1" dirty="0" err="1"/>
              <a:t>Articles</a:t>
            </a:r>
            <a:r>
              <a:rPr lang="es-ES" b="1" dirty="0"/>
              <a:t>: </a:t>
            </a:r>
            <a:r>
              <a:rPr lang="es-ES" b="1" u="sng" dirty="0"/>
              <a:t>a</a:t>
            </a:r>
            <a:r>
              <a:rPr lang="es-ES" b="1" dirty="0"/>
              <a:t> and </a:t>
            </a:r>
            <a:r>
              <a:rPr lang="es-ES" b="1" u="sng" dirty="0" err="1"/>
              <a:t>an</a:t>
            </a:r>
            <a:endParaRPr lang="es-ES" b="1" u="sng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981075"/>
            <a:ext cx="8915400" cy="5145088"/>
          </a:xfrm>
        </p:spPr>
        <p:txBody>
          <a:bodyPr/>
          <a:lstStyle/>
          <a:p>
            <a:pPr algn="l">
              <a:lnSpc>
                <a:spcPct val="80000"/>
              </a:lnSpc>
            </a:pPr>
            <a:endParaRPr lang="es-ES" sz="2800" dirty="0" smtClean="0"/>
          </a:p>
          <a:p>
            <a:pPr algn="l">
              <a:lnSpc>
                <a:spcPct val="80000"/>
              </a:lnSpc>
            </a:pPr>
            <a:endParaRPr lang="es-ES" sz="2800" dirty="0" smtClean="0"/>
          </a:p>
          <a:p>
            <a:pPr algn="l">
              <a:lnSpc>
                <a:spcPct val="80000"/>
              </a:lnSpc>
            </a:pPr>
            <a:r>
              <a:rPr lang="es-ES" sz="2800" dirty="0" smtClean="0"/>
              <a:t>"</a:t>
            </a:r>
            <a:r>
              <a:rPr lang="es-ES" sz="2800" dirty="0"/>
              <a:t>A" and "</a:t>
            </a:r>
            <a:r>
              <a:rPr lang="es-ES" sz="2800" dirty="0" err="1"/>
              <a:t>an</a:t>
            </a:r>
            <a:r>
              <a:rPr lang="es-ES" sz="2800" dirty="0"/>
              <a:t>" </a:t>
            </a:r>
            <a:r>
              <a:rPr lang="es-ES" sz="2800" dirty="0" err="1"/>
              <a:t>signal</a:t>
            </a:r>
            <a:r>
              <a:rPr lang="es-ES" sz="2800" dirty="0"/>
              <a:t> </a:t>
            </a:r>
            <a:r>
              <a:rPr lang="es-ES" sz="2800" dirty="0" err="1"/>
              <a:t>that</a:t>
            </a:r>
            <a:r>
              <a:rPr lang="es-ES" sz="2800" dirty="0"/>
              <a:t>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noun</a:t>
            </a:r>
            <a:r>
              <a:rPr lang="es-ES" sz="2800" dirty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/>
              <a:t>indefinite</a:t>
            </a:r>
            <a:r>
              <a:rPr lang="es-ES" sz="2800" dirty="0"/>
              <a:t>, </a:t>
            </a:r>
            <a:r>
              <a:rPr lang="es-ES" sz="2800" dirty="0" err="1"/>
              <a:t>referring</a:t>
            </a:r>
            <a:r>
              <a:rPr lang="es-ES" sz="2800" dirty="0"/>
              <a:t> to </a:t>
            </a:r>
            <a:r>
              <a:rPr lang="es-ES" sz="2800" i="1" dirty="0" err="1"/>
              <a:t>any</a:t>
            </a:r>
            <a:r>
              <a:rPr lang="es-ES" sz="2800" dirty="0"/>
              <a:t> </a:t>
            </a:r>
            <a:r>
              <a:rPr lang="es-ES" sz="2800" dirty="0" err="1"/>
              <a:t>member</a:t>
            </a:r>
            <a:r>
              <a:rPr lang="es-ES" sz="2800" dirty="0"/>
              <a:t> of a </a:t>
            </a:r>
            <a:r>
              <a:rPr lang="es-ES" sz="2800" dirty="0" err="1"/>
              <a:t>group</a:t>
            </a:r>
            <a:r>
              <a:rPr lang="es-ES" sz="2800" dirty="0"/>
              <a:t>. </a:t>
            </a:r>
            <a:r>
              <a:rPr lang="es-ES" sz="2800" dirty="0" err="1"/>
              <a:t>For</a:t>
            </a:r>
            <a:r>
              <a:rPr lang="es-ES" sz="2800" dirty="0"/>
              <a:t> </a:t>
            </a:r>
            <a:r>
              <a:rPr lang="es-ES" sz="2800" dirty="0" err="1"/>
              <a:t>example</a:t>
            </a:r>
            <a:r>
              <a:rPr lang="es-ES" sz="2800" dirty="0" smtClean="0"/>
              <a:t>: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  <a:p>
            <a:pPr algn="l">
              <a:lnSpc>
                <a:spcPct val="80000"/>
              </a:lnSpc>
            </a:pPr>
            <a:r>
              <a:rPr lang="es-ES" sz="2800" dirty="0"/>
              <a:t>"My </a:t>
            </a:r>
            <a:r>
              <a:rPr lang="es-ES" sz="2800" dirty="0" err="1"/>
              <a:t>daughter</a:t>
            </a:r>
            <a:r>
              <a:rPr lang="es-ES" sz="2800" dirty="0"/>
              <a:t> </a:t>
            </a:r>
            <a:r>
              <a:rPr lang="es-ES" sz="2800" dirty="0" err="1"/>
              <a:t>really</a:t>
            </a:r>
            <a:r>
              <a:rPr lang="es-ES" sz="2800" dirty="0"/>
              <a:t> </a:t>
            </a:r>
            <a:r>
              <a:rPr lang="es-ES" sz="2800" dirty="0" err="1"/>
              <a:t>wants</a:t>
            </a:r>
            <a:r>
              <a:rPr lang="es-ES" sz="2800" dirty="0"/>
              <a:t> </a:t>
            </a:r>
            <a:r>
              <a:rPr lang="es-ES" sz="2800" b="1" u="sng" dirty="0"/>
              <a:t>a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 </a:t>
            </a:r>
            <a:r>
              <a:rPr lang="es-ES" sz="2800" dirty="0" err="1"/>
              <a:t>for</a:t>
            </a:r>
            <a:r>
              <a:rPr lang="es-ES" sz="2800" dirty="0"/>
              <a:t> Christmas." </a:t>
            </a:r>
            <a:r>
              <a:rPr lang="es-ES" sz="2800" dirty="0" err="1"/>
              <a:t>This</a:t>
            </a:r>
            <a:r>
              <a:rPr lang="es-ES" sz="2800" dirty="0"/>
              <a:t> </a:t>
            </a:r>
            <a:r>
              <a:rPr lang="es-ES" sz="2800" dirty="0" err="1"/>
              <a:t>refers</a:t>
            </a:r>
            <a:r>
              <a:rPr lang="es-ES" sz="2800" dirty="0"/>
              <a:t> </a:t>
            </a:r>
            <a:r>
              <a:rPr lang="es-ES" sz="2800" dirty="0" err="1"/>
              <a:t>to</a:t>
            </a:r>
            <a:r>
              <a:rPr lang="es-ES" sz="2800" dirty="0"/>
              <a:t> </a:t>
            </a:r>
            <a:r>
              <a:rPr lang="es-ES" sz="2800" i="1" dirty="0" err="1"/>
              <a:t>any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. </a:t>
            </a:r>
            <a:r>
              <a:rPr lang="es-ES" sz="2800" dirty="0" err="1"/>
              <a:t>We</a:t>
            </a:r>
            <a:r>
              <a:rPr lang="es-ES" sz="2800" dirty="0"/>
              <a:t> </a:t>
            </a:r>
            <a:r>
              <a:rPr lang="es-ES" sz="2800" dirty="0" err="1"/>
              <a:t>don't</a:t>
            </a:r>
            <a:r>
              <a:rPr lang="es-ES" sz="2800" dirty="0"/>
              <a:t> </a:t>
            </a:r>
            <a:r>
              <a:rPr lang="es-ES" sz="2800" dirty="0" err="1"/>
              <a:t>know</a:t>
            </a:r>
            <a:r>
              <a:rPr lang="es-ES" sz="2800" dirty="0"/>
              <a:t> </a:t>
            </a:r>
            <a:r>
              <a:rPr lang="es-ES" sz="2800" dirty="0" err="1"/>
              <a:t>which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 </a:t>
            </a:r>
            <a:r>
              <a:rPr lang="es-ES" sz="2800" dirty="0" err="1"/>
              <a:t>because</a:t>
            </a:r>
            <a:r>
              <a:rPr lang="es-ES" sz="2800" dirty="0"/>
              <a:t> </a:t>
            </a:r>
            <a:r>
              <a:rPr lang="es-ES" sz="2800" dirty="0" err="1"/>
              <a:t>we</a:t>
            </a:r>
            <a:r>
              <a:rPr lang="es-ES" sz="2800" dirty="0"/>
              <a:t> </a:t>
            </a:r>
            <a:r>
              <a:rPr lang="es-ES" sz="2800" dirty="0" err="1"/>
              <a:t>haven't</a:t>
            </a:r>
            <a:r>
              <a:rPr lang="es-ES" sz="2800" dirty="0"/>
              <a:t> </a:t>
            </a:r>
            <a:r>
              <a:rPr lang="es-ES" sz="2800" dirty="0" err="1"/>
              <a:t>found</a:t>
            </a:r>
            <a:r>
              <a:rPr lang="es-ES" sz="2800" dirty="0"/>
              <a:t>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dog</a:t>
            </a:r>
            <a:r>
              <a:rPr lang="es-ES" sz="2800" dirty="0"/>
              <a:t> </a:t>
            </a:r>
            <a:r>
              <a:rPr lang="es-ES" sz="2800" dirty="0" err="1"/>
              <a:t>yet</a:t>
            </a:r>
            <a:r>
              <a:rPr lang="es-ES" sz="2800" dirty="0"/>
              <a:t>. 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dirty="0" err="1" smtClean="0"/>
              <a:t>Somebody</a:t>
            </a:r>
            <a:r>
              <a:rPr lang="es-ES" dirty="0" smtClean="0"/>
              <a:t> </a:t>
            </a:r>
            <a:r>
              <a:rPr lang="es-ES" dirty="0" err="1" smtClean="0"/>
              <a:t>call</a:t>
            </a:r>
            <a:r>
              <a:rPr lang="es-ES" dirty="0" smtClean="0"/>
              <a:t> </a:t>
            </a:r>
            <a:r>
              <a:rPr lang="es-ES" b="1" i="1" u="sng" dirty="0" smtClean="0"/>
              <a:t>a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!"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refers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i="1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.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don't</a:t>
            </a:r>
            <a:r>
              <a:rPr lang="es-ES" dirty="0" smtClean="0"/>
              <a:t> </a:t>
            </a:r>
            <a:r>
              <a:rPr lang="es-ES" dirty="0" err="1" smtClean="0"/>
              <a:t>need</a:t>
            </a:r>
            <a:r>
              <a:rPr lang="es-ES" dirty="0" smtClean="0"/>
              <a:t> a </a:t>
            </a:r>
            <a:r>
              <a:rPr lang="es-ES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;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need</a:t>
            </a:r>
            <a:r>
              <a:rPr lang="es-ES" dirty="0" smtClean="0"/>
              <a:t> </a:t>
            </a:r>
            <a:r>
              <a:rPr lang="es-ES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available</a:t>
            </a:r>
            <a:r>
              <a:rPr lang="es-E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915400" cy="1143000"/>
          </a:xfrm>
        </p:spPr>
        <p:txBody>
          <a:bodyPr/>
          <a:lstStyle/>
          <a:p>
            <a:pPr algn="l"/>
            <a:r>
              <a:rPr lang="es-ES" dirty="0" smtClean="0"/>
              <a:t>"</a:t>
            </a:r>
            <a:r>
              <a:rPr lang="es-ES" dirty="0" err="1" smtClean="0"/>
              <a:t>When</a:t>
            </a:r>
            <a:r>
              <a:rPr lang="es-ES" dirty="0" smtClean="0"/>
              <a:t> I </a:t>
            </a:r>
            <a:r>
              <a:rPr lang="es-ES" dirty="0" err="1" smtClean="0"/>
              <a:t>was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zoo, I </a:t>
            </a:r>
            <a:r>
              <a:rPr lang="es-ES" dirty="0" err="1" smtClean="0"/>
              <a:t>saw</a:t>
            </a:r>
            <a:r>
              <a:rPr lang="es-ES" dirty="0" smtClean="0"/>
              <a:t> </a:t>
            </a:r>
            <a:r>
              <a:rPr lang="es-ES" b="1" i="1" u="sng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!"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s-ES" dirty="0" err="1" smtClean="0"/>
              <a:t>Here</a:t>
            </a:r>
            <a:r>
              <a:rPr lang="es-ES" dirty="0" smtClean="0"/>
              <a:t>,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single, non-</a:t>
            </a:r>
            <a:r>
              <a:rPr lang="es-ES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thing</a:t>
            </a:r>
            <a:r>
              <a:rPr lang="es-ES" dirty="0" smtClean="0"/>
              <a:t>, in </a:t>
            </a:r>
            <a:r>
              <a:rPr lang="es-ES" dirty="0" err="1" smtClean="0"/>
              <a:t>this</a:t>
            </a:r>
            <a:r>
              <a:rPr lang="es-ES" dirty="0" smtClean="0"/>
              <a:t> case </a:t>
            </a:r>
            <a:r>
              <a:rPr lang="es-ES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. </a:t>
            </a:r>
            <a:r>
              <a:rPr lang="es-ES" dirty="0" err="1" smtClean="0"/>
              <a:t>There</a:t>
            </a:r>
            <a:r>
              <a:rPr lang="es-ES" dirty="0" smtClean="0"/>
              <a:t> are </a:t>
            </a:r>
            <a:r>
              <a:rPr lang="es-ES" dirty="0" err="1" smtClean="0"/>
              <a:t>probably</a:t>
            </a:r>
            <a:r>
              <a:rPr lang="es-ES" dirty="0" smtClean="0"/>
              <a:t> </a:t>
            </a:r>
            <a:r>
              <a:rPr lang="es-ES" dirty="0" err="1" smtClean="0"/>
              <a:t>several</a:t>
            </a:r>
            <a:r>
              <a:rPr lang="es-ES" dirty="0" smtClean="0"/>
              <a:t> </a:t>
            </a:r>
            <a:r>
              <a:rPr lang="es-ES" dirty="0" err="1" smtClean="0"/>
              <a:t>elephants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zoo,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there's</a:t>
            </a:r>
            <a:r>
              <a:rPr lang="es-ES" dirty="0" smtClean="0"/>
              <a:t> </a:t>
            </a:r>
            <a:r>
              <a:rPr lang="es-ES" dirty="0" err="1" smtClean="0"/>
              <a:t>only</a:t>
            </a:r>
            <a:r>
              <a:rPr lang="es-ES" dirty="0" smtClean="0"/>
              <a:t> </a:t>
            </a:r>
            <a:r>
              <a:rPr lang="es-ES" i="1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</a:t>
            </a:r>
            <a:r>
              <a:rPr lang="es-ES" dirty="0" err="1" smtClean="0"/>
              <a:t>here</a:t>
            </a:r>
            <a:r>
              <a:rPr lang="es-ES" dirty="0" smtClean="0"/>
              <a:t>. 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20100" cy="1143000"/>
          </a:xfrm>
        </p:spPr>
        <p:txBody>
          <a:bodyPr/>
          <a:lstStyle/>
          <a:p>
            <a:pPr algn="l"/>
            <a:r>
              <a:rPr lang="es-ES" sz="3200" b="1" dirty="0" err="1" smtClean="0"/>
              <a:t>Remember</a:t>
            </a:r>
            <a:r>
              <a:rPr lang="es-ES" sz="3200" b="1" dirty="0"/>
              <a:t>:</a:t>
            </a:r>
            <a:r>
              <a:rPr lang="es-ES" sz="3200" b="1" dirty="0" smtClean="0"/>
              <a:t> </a:t>
            </a:r>
            <a:r>
              <a:rPr lang="es-ES" sz="3200" b="1" dirty="0" err="1"/>
              <a:t>using</a:t>
            </a:r>
            <a:r>
              <a:rPr lang="es-ES" sz="3200" b="1" dirty="0"/>
              <a:t> </a:t>
            </a:r>
            <a:r>
              <a:rPr lang="es-ES" sz="3200" b="1" i="1" u="sng" dirty="0"/>
              <a:t>a</a:t>
            </a:r>
            <a:r>
              <a:rPr lang="es-ES" sz="3200" b="1" dirty="0"/>
              <a:t> </a:t>
            </a:r>
            <a:r>
              <a:rPr lang="es-ES" sz="3200" b="1" dirty="0" err="1"/>
              <a:t>or</a:t>
            </a:r>
            <a:r>
              <a:rPr lang="es-ES" sz="3200" b="1" dirty="0"/>
              <a:t> </a:t>
            </a:r>
            <a:r>
              <a:rPr lang="es-ES" sz="3200" b="1" i="1" u="sng" dirty="0" err="1"/>
              <a:t>an</a:t>
            </a:r>
            <a:r>
              <a:rPr lang="es-ES" sz="3200" b="1" dirty="0"/>
              <a:t> </a:t>
            </a:r>
            <a:r>
              <a:rPr lang="es-ES" sz="3200" b="1" dirty="0" err="1"/>
              <a:t>depends</a:t>
            </a:r>
            <a:r>
              <a:rPr lang="es-ES" sz="3200" b="1" dirty="0"/>
              <a:t> </a:t>
            </a:r>
            <a:r>
              <a:rPr lang="es-ES" sz="3200" b="1" dirty="0" err="1"/>
              <a:t>on</a:t>
            </a:r>
            <a:r>
              <a:rPr lang="es-ES" sz="3200" b="1" dirty="0"/>
              <a:t> </a:t>
            </a:r>
            <a:r>
              <a:rPr lang="es-ES" sz="3200" b="1" dirty="0" err="1"/>
              <a:t>the</a:t>
            </a:r>
            <a:r>
              <a:rPr lang="es-ES" sz="3200" b="1" dirty="0"/>
              <a:t> </a:t>
            </a:r>
            <a:r>
              <a:rPr lang="es-ES" sz="3200" b="1" dirty="0" err="1"/>
              <a:t>sound</a:t>
            </a:r>
            <a:r>
              <a:rPr lang="es-ES" sz="3200" b="1" dirty="0"/>
              <a:t> </a:t>
            </a:r>
            <a:r>
              <a:rPr lang="es-ES" sz="3200" b="1" dirty="0" err="1"/>
              <a:t>that</a:t>
            </a:r>
            <a:r>
              <a:rPr lang="es-ES" sz="3200" b="1" dirty="0"/>
              <a:t> </a:t>
            </a:r>
            <a:r>
              <a:rPr lang="es-ES" sz="3200" b="1" dirty="0" err="1"/>
              <a:t>begins</a:t>
            </a:r>
            <a:r>
              <a:rPr lang="es-ES" sz="3200" b="1" dirty="0"/>
              <a:t> </a:t>
            </a:r>
            <a:r>
              <a:rPr lang="es-ES" sz="3200" b="1" dirty="0" err="1"/>
              <a:t>the</a:t>
            </a:r>
            <a:r>
              <a:rPr lang="es-ES" sz="3200" b="1" dirty="0"/>
              <a:t> </a:t>
            </a:r>
            <a:r>
              <a:rPr lang="es-ES" sz="3200" b="1" dirty="0" err="1"/>
              <a:t>next</a:t>
            </a:r>
            <a:r>
              <a:rPr lang="es-ES" sz="3200" b="1" dirty="0"/>
              <a:t> </a:t>
            </a:r>
            <a:r>
              <a:rPr lang="es-ES" sz="3200" b="1" dirty="0" err="1"/>
              <a:t>word</a:t>
            </a:r>
            <a:r>
              <a:rPr lang="es-ES" sz="3200" b="1" dirty="0"/>
              <a:t>. So...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927" y="1628776"/>
            <a:ext cx="8420100" cy="4824413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b="1" dirty="0"/>
              <a:t>a</a:t>
            </a:r>
            <a:r>
              <a:rPr lang="es-ES" sz="2400" dirty="0"/>
              <a:t> + singular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beginning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u="sng" dirty="0" err="1"/>
              <a:t>consonant</a:t>
            </a:r>
            <a:r>
              <a:rPr lang="es-ES" sz="2400" dirty="0"/>
              <a:t>: </a:t>
            </a:r>
            <a:r>
              <a:rPr lang="es-ES" sz="2400" b="1" i="1" dirty="0"/>
              <a:t>a</a:t>
            </a:r>
            <a:r>
              <a:rPr lang="es-ES" sz="2400" i="1" dirty="0"/>
              <a:t> </a:t>
            </a:r>
            <a:r>
              <a:rPr lang="es-ES" sz="2400" i="1" dirty="0" err="1"/>
              <a:t>boy</a:t>
            </a:r>
            <a:r>
              <a:rPr lang="es-ES" sz="2400" i="1" dirty="0"/>
              <a:t>; </a:t>
            </a:r>
            <a:r>
              <a:rPr lang="es-ES" sz="2400" b="1" i="1" dirty="0"/>
              <a:t>a</a:t>
            </a:r>
            <a:r>
              <a:rPr lang="es-ES" sz="2400" i="1" dirty="0"/>
              <a:t> car; </a:t>
            </a:r>
            <a:r>
              <a:rPr lang="es-ES" sz="2400" b="1" i="1" dirty="0"/>
              <a:t>a</a:t>
            </a:r>
            <a:r>
              <a:rPr lang="es-ES" sz="2400" i="1" dirty="0"/>
              <a:t> </a:t>
            </a:r>
            <a:r>
              <a:rPr lang="es-ES" sz="2400" i="1" dirty="0" err="1"/>
              <a:t>bike</a:t>
            </a:r>
            <a:r>
              <a:rPr lang="es-ES" sz="2400" i="1" dirty="0"/>
              <a:t>; </a:t>
            </a:r>
            <a:r>
              <a:rPr lang="es-ES" sz="2400" b="1" i="1" dirty="0"/>
              <a:t>a</a:t>
            </a:r>
            <a:r>
              <a:rPr lang="es-ES" sz="2400" i="1" dirty="0"/>
              <a:t> zoo; </a:t>
            </a:r>
            <a:r>
              <a:rPr lang="es-ES" sz="2400" b="1" i="1" dirty="0"/>
              <a:t>a</a:t>
            </a:r>
            <a:r>
              <a:rPr lang="es-ES" sz="2400" i="1" dirty="0"/>
              <a:t> </a:t>
            </a:r>
            <a:r>
              <a:rPr lang="es-ES" sz="2400" i="1" dirty="0" err="1"/>
              <a:t>dog</a:t>
            </a:r>
            <a:r>
              <a:rPr lang="es-ES" sz="2400" dirty="0"/>
              <a:t> </a:t>
            </a:r>
            <a:endParaRPr lang="es-ES" sz="2400" dirty="0" smtClean="0"/>
          </a:p>
          <a:p>
            <a:pPr algn="l">
              <a:lnSpc>
                <a:spcPct val="90000"/>
              </a:lnSpc>
            </a:pP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b="1" dirty="0" err="1"/>
              <a:t>an</a:t>
            </a:r>
            <a:r>
              <a:rPr lang="es-ES" sz="2400" dirty="0"/>
              <a:t> + singular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beginning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u="sng" dirty="0" err="1"/>
              <a:t>vowel</a:t>
            </a:r>
            <a:r>
              <a:rPr lang="es-ES" sz="2400" dirty="0"/>
              <a:t>: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elephant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egg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apple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idiot</a:t>
            </a:r>
            <a:r>
              <a:rPr lang="es-ES" sz="2400" i="1" dirty="0"/>
              <a:t>; </a:t>
            </a:r>
            <a:r>
              <a:rPr lang="es-ES" sz="2400" b="1" i="1" dirty="0" err="1"/>
              <a:t>an</a:t>
            </a:r>
            <a:r>
              <a:rPr lang="es-ES" sz="2400" i="1" dirty="0"/>
              <a:t> </a:t>
            </a:r>
            <a:r>
              <a:rPr lang="es-ES" sz="2400" i="1" dirty="0" err="1"/>
              <a:t>orphan</a:t>
            </a:r>
            <a:r>
              <a:rPr lang="es-ES" sz="2400" dirty="0"/>
              <a:t> </a:t>
            </a:r>
            <a:endParaRPr lang="es-ES" sz="2400" dirty="0" smtClean="0"/>
          </a:p>
          <a:p>
            <a:pPr algn="l">
              <a:lnSpc>
                <a:spcPct val="90000"/>
              </a:lnSpc>
            </a:pP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b="1" dirty="0"/>
              <a:t>a</a:t>
            </a:r>
            <a:r>
              <a:rPr lang="es-ES" sz="2400" dirty="0"/>
              <a:t> + singular </a:t>
            </a:r>
            <a:r>
              <a:rPr lang="es-ES" sz="2400" dirty="0" err="1"/>
              <a:t>noun</a:t>
            </a:r>
            <a:r>
              <a:rPr lang="es-ES" sz="2400" dirty="0"/>
              <a:t> </a:t>
            </a:r>
            <a:r>
              <a:rPr lang="es-ES" sz="2400" dirty="0" err="1"/>
              <a:t>beginning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dirty="0" err="1"/>
              <a:t>consonant</a:t>
            </a:r>
            <a:r>
              <a:rPr lang="es-ES" sz="2400" dirty="0"/>
              <a:t> </a:t>
            </a:r>
            <a:r>
              <a:rPr lang="es-ES" sz="2400" dirty="0" err="1"/>
              <a:t>sound</a:t>
            </a:r>
            <a:r>
              <a:rPr lang="es-ES" sz="2400" dirty="0"/>
              <a:t>: </a:t>
            </a: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/>
              <a:t>user</a:t>
            </a:r>
            <a:r>
              <a:rPr lang="es-ES" sz="2400" dirty="0"/>
              <a:t> (</a:t>
            </a:r>
            <a:r>
              <a:rPr lang="es-ES" sz="2400" dirty="0" err="1"/>
              <a:t>sounds</a:t>
            </a:r>
            <a:r>
              <a:rPr lang="es-ES" sz="2400" dirty="0"/>
              <a:t> </a:t>
            </a:r>
            <a:r>
              <a:rPr lang="es-ES" sz="2400" dirty="0" err="1"/>
              <a:t>like</a:t>
            </a:r>
            <a:r>
              <a:rPr lang="es-ES" sz="2400" dirty="0"/>
              <a:t> '</a:t>
            </a:r>
            <a:r>
              <a:rPr lang="es-ES" sz="2400" dirty="0" err="1"/>
              <a:t>yoo-zer</a:t>
            </a:r>
            <a:r>
              <a:rPr lang="es-ES" sz="2400" dirty="0"/>
              <a:t>,' </a:t>
            </a:r>
            <a:r>
              <a:rPr lang="es-ES" sz="2400" dirty="0" err="1"/>
              <a:t>i.e.</a:t>
            </a:r>
            <a:r>
              <a:rPr lang="es-ES" sz="2400" dirty="0"/>
              <a:t> </a:t>
            </a:r>
            <a:r>
              <a:rPr lang="es-ES" sz="2400" dirty="0" err="1"/>
              <a:t>begins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a </a:t>
            </a:r>
            <a:r>
              <a:rPr lang="es-ES" sz="2400" dirty="0" err="1"/>
              <a:t>consonant</a:t>
            </a:r>
            <a:r>
              <a:rPr lang="es-ES" sz="2400" dirty="0"/>
              <a:t> 'y' </a:t>
            </a:r>
            <a:r>
              <a:rPr lang="es-ES" sz="2400" dirty="0" err="1"/>
              <a:t>sound</a:t>
            </a:r>
            <a:r>
              <a:rPr lang="es-ES" sz="2400" dirty="0"/>
              <a:t>, so 'a'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); </a:t>
            </a: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/>
              <a:t>university</a:t>
            </a:r>
            <a:r>
              <a:rPr lang="es-ES" sz="2400" dirty="0"/>
              <a:t>; </a:t>
            </a:r>
            <a:r>
              <a:rPr lang="es-ES" sz="2400" b="1" dirty="0"/>
              <a:t>a</a:t>
            </a:r>
            <a:r>
              <a:rPr lang="es-ES" sz="2400" dirty="0"/>
              <a:t> </a:t>
            </a:r>
            <a:r>
              <a:rPr lang="es-ES" sz="2400" dirty="0" err="1" smtClean="0"/>
              <a:t>unicycle</a:t>
            </a:r>
            <a:endParaRPr lang="es-ES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990600"/>
          </a:xfrm>
        </p:spPr>
        <p:txBody>
          <a:bodyPr/>
          <a:lstStyle/>
          <a:p>
            <a:pPr algn="l"/>
            <a:r>
              <a:rPr lang="es-ES" sz="2800" dirty="0" err="1" smtClean="0"/>
              <a:t>If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noun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</a:t>
            </a:r>
            <a:r>
              <a:rPr lang="es-ES" sz="2800" dirty="0" err="1" smtClean="0"/>
              <a:t>modified</a:t>
            </a:r>
            <a:r>
              <a:rPr lang="es-ES" sz="2800" dirty="0" smtClean="0"/>
              <a:t> </a:t>
            </a:r>
            <a:r>
              <a:rPr lang="es-ES" sz="2800" dirty="0" err="1" smtClean="0"/>
              <a:t>by</a:t>
            </a:r>
            <a:r>
              <a:rPr lang="es-ES" sz="2800" dirty="0" smtClean="0"/>
              <a:t> </a:t>
            </a:r>
            <a:r>
              <a:rPr lang="es-ES" sz="2800" dirty="0" err="1" smtClean="0"/>
              <a:t>an</a:t>
            </a:r>
            <a:r>
              <a:rPr lang="es-ES" sz="2800" dirty="0" smtClean="0"/>
              <a:t> </a:t>
            </a:r>
            <a:r>
              <a:rPr lang="es-ES" sz="2800" dirty="0" err="1" smtClean="0"/>
              <a:t>adjective</a:t>
            </a:r>
            <a:r>
              <a:rPr lang="es-ES" sz="2800" dirty="0" smtClean="0"/>
              <a:t>,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choice</a:t>
            </a:r>
            <a:r>
              <a:rPr lang="es-ES" sz="2800" dirty="0" smtClean="0"/>
              <a:t> </a:t>
            </a:r>
            <a:r>
              <a:rPr lang="es-ES" sz="2800" dirty="0" err="1" smtClean="0"/>
              <a:t>between</a:t>
            </a:r>
            <a:r>
              <a:rPr lang="es-ES" sz="2800" dirty="0" smtClean="0"/>
              <a:t> </a:t>
            </a:r>
            <a:r>
              <a:rPr lang="es-ES" sz="2800" b="1" u="sng" dirty="0" smtClean="0"/>
              <a:t>a</a:t>
            </a:r>
            <a:r>
              <a:rPr lang="es-ES" sz="2800" dirty="0" smtClean="0"/>
              <a:t> and </a:t>
            </a:r>
            <a:r>
              <a:rPr lang="es-ES" sz="2800" b="1" u="sng" dirty="0" err="1" smtClean="0"/>
              <a:t>an</a:t>
            </a:r>
            <a:r>
              <a:rPr lang="es-ES" sz="2800" dirty="0" smtClean="0"/>
              <a:t> </a:t>
            </a:r>
            <a:r>
              <a:rPr lang="es-ES" sz="2800" dirty="0" err="1" smtClean="0"/>
              <a:t>depends</a:t>
            </a:r>
            <a:r>
              <a:rPr lang="es-ES" sz="2800" dirty="0" smtClean="0"/>
              <a:t> </a:t>
            </a:r>
            <a:r>
              <a:rPr lang="es-ES" sz="2800" dirty="0" err="1" smtClean="0"/>
              <a:t>on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initial</a:t>
            </a:r>
            <a:r>
              <a:rPr lang="es-ES" sz="2800" dirty="0" smtClean="0"/>
              <a:t> </a:t>
            </a:r>
            <a:r>
              <a:rPr lang="es-ES" sz="2800" dirty="0" err="1" smtClean="0"/>
              <a:t>sound</a:t>
            </a:r>
            <a:r>
              <a:rPr lang="es-ES" sz="2800" dirty="0" smtClean="0"/>
              <a:t> of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adjective</a:t>
            </a:r>
            <a:r>
              <a:rPr lang="es-ES" sz="2800" dirty="0" smtClean="0"/>
              <a:t> </a:t>
            </a:r>
            <a:r>
              <a:rPr lang="es-ES" sz="2800" dirty="0" err="1" smtClean="0"/>
              <a:t>that</a:t>
            </a:r>
            <a:r>
              <a:rPr lang="es-ES" sz="2800" dirty="0" smtClean="0"/>
              <a:t> </a:t>
            </a:r>
            <a:r>
              <a:rPr lang="es-ES" sz="2800" dirty="0" err="1" smtClean="0"/>
              <a:t>immediately</a:t>
            </a:r>
            <a:r>
              <a:rPr lang="es-ES" sz="2800" dirty="0" smtClean="0"/>
              <a:t> </a:t>
            </a:r>
            <a:r>
              <a:rPr lang="es-ES" sz="2800" dirty="0" err="1" smtClean="0"/>
              <a:t>follows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article</a:t>
            </a:r>
            <a:r>
              <a:rPr lang="es-ES" sz="2800" dirty="0" smtClean="0"/>
              <a:t>:</a:t>
            </a:r>
            <a:r>
              <a:rPr lang="es-ES" sz="2500" dirty="0" smtClean="0"/>
              <a:t/>
            </a:r>
            <a:br>
              <a:rPr lang="es-ES" sz="2500" dirty="0" smtClean="0"/>
            </a:br>
            <a:endParaRPr lang="en-US" sz="25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534400" cy="4068763"/>
          </a:xfrm>
        </p:spPr>
        <p:txBody>
          <a:bodyPr/>
          <a:lstStyle/>
          <a:p>
            <a:pPr algn="l">
              <a:lnSpc>
                <a:spcPct val="80000"/>
              </a:lnSpc>
            </a:pPr>
            <a:endParaRPr lang="es-ES" sz="2800" dirty="0"/>
          </a:p>
          <a:p>
            <a:pPr lvl="1" algn="l">
              <a:lnSpc>
                <a:spcPct val="80000"/>
              </a:lnSpc>
            </a:pPr>
            <a:r>
              <a:rPr lang="es-ES" sz="3200" b="1" dirty="0"/>
              <a:t>a</a:t>
            </a:r>
            <a:r>
              <a:rPr lang="es-ES" sz="3200" dirty="0"/>
              <a:t> </a:t>
            </a:r>
            <a:r>
              <a:rPr lang="es-ES" sz="3200" dirty="0" err="1"/>
              <a:t>broken</a:t>
            </a:r>
            <a:r>
              <a:rPr lang="es-ES" sz="3200" dirty="0"/>
              <a:t> </a:t>
            </a:r>
            <a:r>
              <a:rPr lang="es-ES" sz="3200" dirty="0" err="1"/>
              <a:t>egg</a:t>
            </a:r>
            <a:r>
              <a:rPr lang="es-ES" sz="3200" dirty="0"/>
              <a:t> </a:t>
            </a:r>
          </a:p>
          <a:p>
            <a:pPr lvl="1" algn="l">
              <a:lnSpc>
                <a:spcPct val="80000"/>
              </a:lnSpc>
            </a:pPr>
            <a:r>
              <a:rPr lang="es-ES" sz="3200" b="1" dirty="0" err="1"/>
              <a:t>an</a:t>
            </a:r>
            <a:r>
              <a:rPr lang="es-ES" sz="3200" dirty="0"/>
              <a:t> </a:t>
            </a:r>
            <a:r>
              <a:rPr lang="es-ES" sz="3200" dirty="0" err="1"/>
              <a:t>unusual</a:t>
            </a:r>
            <a:r>
              <a:rPr lang="es-ES" sz="3200" dirty="0"/>
              <a:t> </a:t>
            </a:r>
            <a:r>
              <a:rPr lang="es-ES" sz="3200" dirty="0" err="1"/>
              <a:t>problem</a:t>
            </a:r>
            <a:r>
              <a:rPr lang="es-ES" sz="3200" dirty="0"/>
              <a:t> </a:t>
            </a:r>
          </a:p>
          <a:p>
            <a:pPr lvl="1" algn="l">
              <a:lnSpc>
                <a:spcPct val="80000"/>
              </a:lnSpc>
            </a:pPr>
            <a:r>
              <a:rPr lang="es-ES" sz="3200" b="1" dirty="0"/>
              <a:t>a</a:t>
            </a:r>
            <a:r>
              <a:rPr lang="es-ES" sz="3200" dirty="0"/>
              <a:t> </a:t>
            </a:r>
            <a:r>
              <a:rPr lang="es-ES" sz="3200" dirty="0" err="1"/>
              <a:t>European</a:t>
            </a:r>
            <a:r>
              <a:rPr lang="es-ES" sz="3200" dirty="0"/>
              <a:t> country (</a:t>
            </a:r>
            <a:r>
              <a:rPr lang="es-ES" sz="3200" dirty="0" err="1"/>
              <a:t>sounds</a:t>
            </a:r>
            <a:r>
              <a:rPr lang="es-ES" sz="3200" dirty="0"/>
              <a:t> </a:t>
            </a:r>
            <a:r>
              <a:rPr lang="es-ES" sz="3200" dirty="0" err="1"/>
              <a:t>like</a:t>
            </a:r>
            <a:r>
              <a:rPr lang="es-ES" sz="3200" dirty="0"/>
              <a:t> '</a:t>
            </a:r>
            <a:r>
              <a:rPr lang="es-ES" sz="3200" dirty="0" err="1"/>
              <a:t>yer</a:t>
            </a:r>
            <a:r>
              <a:rPr lang="es-ES" sz="3200" dirty="0"/>
              <a:t>-o-pi-</a:t>
            </a:r>
            <a:r>
              <a:rPr lang="es-ES" sz="3200" dirty="0" err="1"/>
              <a:t>an</a:t>
            </a:r>
            <a:r>
              <a:rPr lang="es-ES" sz="3200" dirty="0"/>
              <a:t>,' </a:t>
            </a:r>
            <a:r>
              <a:rPr lang="es-ES" sz="3200" dirty="0" err="1"/>
              <a:t>i.e.</a:t>
            </a:r>
            <a:r>
              <a:rPr lang="es-ES" sz="3200" dirty="0"/>
              <a:t> </a:t>
            </a:r>
            <a:r>
              <a:rPr lang="es-ES" sz="3200" dirty="0" err="1"/>
              <a:t>begins</a:t>
            </a:r>
            <a:r>
              <a:rPr lang="es-ES" sz="3200" dirty="0"/>
              <a:t> </a:t>
            </a:r>
            <a:r>
              <a:rPr lang="es-ES" sz="3200" dirty="0" err="1"/>
              <a:t>with</a:t>
            </a:r>
            <a:r>
              <a:rPr lang="es-ES" sz="3200" dirty="0"/>
              <a:t> </a:t>
            </a:r>
            <a:r>
              <a:rPr lang="es-ES" sz="3200" dirty="0" err="1"/>
              <a:t>consonant</a:t>
            </a:r>
            <a:r>
              <a:rPr lang="es-ES" sz="3200" dirty="0"/>
              <a:t> /j/ </a:t>
            </a:r>
            <a:r>
              <a:rPr lang="es-ES" sz="3200" dirty="0" err="1"/>
              <a:t>sound</a:t>
            </a:r>
            <a:r>
              <a:rPr lang="es-ES" sz="3200" dirty="0"/>
              <a:t>) 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2500" b="1" dirty="0" err="1" smtClean="0"/>
              <a:t>Remember</a:t>
            </a:r>
            <a:r>
              <a:rPr lang="es-ES" sz="2500" b="1" dirty="0" smtClean="0"/>
              <a:t>, </a:t>
            </a:r>
            <a:r>
              <a:rPr lang="es-ES" sz="2500" b="1" dirty="0" err="1" smtClean="0"/>
              <a:t>too</a:t>
            </a:r>
            <a:r>
              <a:rPr lang="es-ES" sz="2500" b="1" dirty="0" smtClean="0"/>
              <a:t>, </a:t>
            </a:r>
            <a:r>
              <a:rPr lang="es-ES" sz="2500" b="1" dirty="0" err="1" smtClean="0"/>
              <a:t>that</a:t>
            </a:r>
            <a:r>
              <a:rPr lang="es-ES" sz="2500" b="1" dirty="0" smtClean="0"/>
              <a:t> in </a:t>
            </a:r>
            <a:r>
              <a:rPr lang="es-ES" sz="2500" b="1" dirty="0" err="1" smtClean="0"/>
              <a:t>English</a:t>
            </a:r>
            <a:r>
              <a:rPr lang="es-ES" sz="2500" b="1" dirty="0" smtClean="0"/>
              <a:t>, </a:t>
            </a:r>
            <a:r>
              <a:rPr lang="es-ES" sz="2500" b="1" dirty="0" err="1" smtClean="0"/>
              <a:t>the</a:t>
            </a:r>
            <a:r>
              <a:rPr lang="es-ES" sz="2500" b="1" dirty="0" smtClean="0"/>
              <a:t> </a:t>
            </a:r>
            <a:r>
              <a:rPr lang="es-ES" sz="2500" b="1" dirty="0" err="1" smtClean="0"/>
              <a:t>indefinite</a:t>
            </a:r>
            <a:r>
              <a:rPr lang="es-ES" sz="2500" b="1" dirty="0" smtClean="0"/>
              <a:t> </a:t>
            </a:r>
            <a:r>
              <a:rPr lang="es-ES" sz="2500" b="1" dirty="0" err="1" smtClean="0"/>
              <a:t>articles</a:t>
            </a:r>
            <a:r>
              <a:rPr lang="es-ES" sz="2500" b="1" dirty="0" smtClean="0"/>
              <a:t> are </a:t>
            </a:r>
            <a:r>
              <a:rPr lang="es-ES" sz="2500" b="1" dirty="0" err="1" smtClean="0"/>
              <a:t>used</a:t>
            </a:r>
            <a:r>
              <a:rPr lang="es-ES" sz="2500" b="1" dirty="0" smtClean="0"/>
              <a:t> </a:t>
            </a:r>
            <a:r>
              <a:rPr lang="es-ES" sz="2500" b="1" dirty="0" err="1" smtClean="0"/>
              <a:t>to</a:t>
            </a:r>
            <a:r>
              <a:rPr lang="es-ES" sz="2500" b="1" dirty="0" smtClean="0"/>
              <a:t> </a:t>
            </a:r>
            <a:r>
              <a:rPr lang="es-ES" sz="2500" b="1" dirty="0" err="1" smtClean="0"/>
              <a:t>indicate</a:t>
            </a:r>
            <a:r>
              <a:rPr lang="es-ES" sz="2500" b="1" dirty="0" smtClean="0"/>
              <a:t> </a:t>
            </a:r>
            <a:r>
              <a:rPr lang="es-ES" sz="2500" b="1" dirty="0" err="1" smtClean="0"/>
              <a:t>membership</a:t>
            </a:r>
            <a:r>
              <a:rPr lang="es-ES" sz="2500" b="1" dirty="0" smtClean="0"/>
              <a:t> in a </a:t>
            </a:r>
            <a:r>
              <a:rPr lang="es-ES" sz="2500" b="1" dirty="0" err="1" smtClean="0"/>
              <a:t>group</a:t>
            </a:r>
            <a:r>
              <a:rPr lang="es-ES" sz="2500" b="1" dirty="0" smtClean="0"/>
              <a:t>:</a:t>
            </a:r>
            <a:r>
              <a:rPr lang="es-ES" sz="2500" dirty="0" smtClean="0"/>
              <a:t/>
            </a:r>
            <a:br>
              <a:rPr lang="es-ES" sz="2500" dirty="0" smtClean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l">
              <a:lnSpc>
                <a:spcPct val="80000"/>
              </a:lnSpc>
            </a:pPr>
            <a:endParaRPr lang="es-ES" sz="3200" dirty="0" smtClean="0"/>
          </a:p>
          <a:p>
            <a:pPr lvl="1" algn="l">
              <a:lnSpc>
                <a:spcPct val="80000"/>
              </a:lnSpc>
            </a:pPr>
            <a:r>
              <a:rPr lang="es-ES" sz="3200" dirty="0" smtClean="0"/>
              <a:t>I am </a:t>
            </a:r>
            <a:r>
              <a:rPr lang="es-ES" sz="3200" b="1" dirty="0" smtClean="0"/>
              <a:t>a</a:t>
            </a:r>
            <a:r>
              <a:rPr lang="es-ES" sz="3200" dirty="0" smtClean="0"/>
              <a:t> </a:t>
            </a:r>
            <a:r>
              <a:rPr lang="es-ES" sz="3200" dirty="0" err="1" smtClean="0"/>
              <a:t>teacher</a:t>
            </a:r>
            <a:r>
              <a:rPr lang="es-ES" sz="3200" dirty="0" smtClean="0"/>
              <a:t>. (I am a </a:t>
            </a:r>
            <a:r>
              <a:rPr lang="es-ES" sz="3200" dirty="0" err="1" smtClean="0"/>
              <a:t>member</a:t>
            </a:r>
            <a:r>
              <a:rPr lang="es-ES" sz="3200" dirty="0" smtClean="0"/>
              <a:t> of a </a:t>
            </a:r>
            <a:r>
              <a:rPr lang="es-ES" sz="3200" dirty="0" err="1" smtClean="0"/>
              <a:t>large</a:t>
            </a:r>
            <a:r>
              <a:rPr lang="es-ES" sz="3200" dirty="0" smtClean="0"/>
              <a:t> </a:t>
            </a:r>
            <a:r>
              <a:rPr lang="es-ES" sz="3200" dirty="0" err="1" smtClean="0"/>
              <a:t>group</a:t>
            </a:r>
            <a:r>
              <a:rPr lang="es-ES" sz="3200" dirty="0" smtClean="0"/>
              <a:t> </a:t>
            </a:r>
            <a:r>
              <a:rPr lang="es-ES" sz="3200" dirty="0" err="1" smtClean="0"/>
              <a:t>known</a:t>
            </a:r>
            <a:r>
              <a:rPr lang="es-ES" sz="3200" dirty="0" smtClean="0"/>
              <a:t> as </a:t>
            </a:r>
            <a:r>
              <a:rPr lang="es-ES" sz="3200" dirty="0" err="1" smtClean="0"/>
              <a:t>teachers</a:t>
            </a:r>
            <a:r>
              <a:rPr lang="es-ES" sz="3200" dirty="0" smtClean="0"/>
              <a:t>.) </a:t>
            </a:r>
          </a:p>
          <a:p>
            <a:pPr lvl="1" algn="l">
              <a:lnSpc>
                <a:spcPct val="80000"/>
              </a:lnSpc>
            </a:pPr>
            <a:r>
              <a:rPr lang="es-ES" sz="3200" dirty="0" smtClean="0"/>
              <a:t>Brian </a:t>
            </a:r>
            <a:r>
              <a:rPr lang="es-ES" sz="3200" dirty="0" err="1" smtClean="0"/>
              <a:t>is</a:t>
            </a:r>
            <a:r>
              <a:rPr lang="es-ES" sz="3200" dirty="0" smtClean="0"/>
              <a:t> </a:t>
            </a:r>
            <a:r>
              <a:rPr lang="es-ES" sz="3200" b="1" dirty="0" err="1" smtClean="0"/>
              <a:t>an</a:t>
            </a:r>
            <a:r>
              <a:rPr lang="es-ES" sz="3200" dirty="0" smtClean="0"/>
              <a:t> </a:t>
            </a:r>
            <a:r>
              <a:rPr lang="es-ES" sz="3200" dirty="0" err="1" smtClean="0"/>
              <a:t>Irishman</a:t>
            </a:r>
            <a:r>
              <a:rPr lang="es-ES" sz="3200" dirty="0" smtClean="0"/>
              <a:t>. (Brian </a:t>
            </a:r>
            <a:r>
              <a:rPr lang="es-ES" sz="3200" dirty="0" err="1" smtClean="0"/>
              <a:t>is</a:t>
            </a:r>
            <a:r>
              <a:rPr lang="es-ES" sz="3200" dirty="0" smtClean="0"/>
              <a:t> a </a:t>
            </a:r>
            <a:r>
              <a:rPr lang="es-ES" sz="3200" dirty="0" err="1" smtClean="0"/>
              <a:t>member</a:t>
            </a:r>
            <a:r>
              <a:rPr lang="es-ES" sz="3200" dirty="0" smtClean="0"/>
              <a:t> of </a:t>
            </a:r>
            <a:r>
              <a:rPr lang="es-ES" sz="3200" dirty="0" err="1" smtClean="0"/>
              <a:t>the</a:t>
            </a:r>
            <a:r>
              <a:rPr lang="es-ES" sz="3200" dirty="0" smtClean="0"/>
              <a:t> </a:t>
            </a:r>
            <a:r>
              <a:rPr lang="es-ES" sz="3200" dirty="0" err="1" smtClean="0"/>
              <a:t>people</a:t>
            </a:r>
            <a:r>
              <a:rPr lang="es-ES" sz="3200" dirty="0" smtClean="0"/>
              <a:t> </a:t>
            </a:r>
            <a:r>
              <a:rPr lang="es-ES" sz="3200" dirty="0" err="1" smtClean="0"/>
              <a:t>known</a:t>
            </a:r>
            <a:r>
              <a:rPr lang="es-ES" sz="3200" dirty="0" smtClean="0"/>
              <a:t> as </a:t>
            </a:r>
            <a:r>
              <a:rPr lang="es-ES" sz="3200" dirty="0" err="1" smtClean="0"/>
              <a:t>Irish</a:t>
            </a:r>
            <a:r>
              <a:rPr lang="es-ES" sz="3200" dirty="0" smtClean="0"/>
              <a:t>.) </a:t>
            </a:r>
          </a:p>
          <a:p>
            <a:pPr lvl="1" algn="l">
              <a:lnSpc>
                <a:spcPct val="80000"/>
              </a:lnSpc>
            </a:pPr>
            <a:r>
              <a:rPr lang="es-ES" sz="3200" dirty="0" smtClean="0"/>
              <a:t>Sam </a:t>
            </a:r>
            <a:r>
              <a:rPr lang="es-ES" sz="3200" dirty="0" err="1" smtClean="0"/>
              <a:t>is</a:t>
            </a:r>
            <a:r>
              <a:rPr lang="es-ES" sz="3200" dirty="0" smtClean="0"/>
              <a:t> </a:t>
            </a:r>
            <a:r>
              <a:rPr lang="es-ES" sz="3200" b="1" dirty="0" smtClean="0"/>
              <a:t>a</a:t>
            </a:r>
            <a:r>
              <a:rPr lang="es-ES" sz="3200" dirty="0" smtClean="0"/>
              <a:t> </a:t>
            </a:r>
            <a:r>
              <a:rPr lang="es-ES" sz="3200" dirty="0" err="1" smtClean="0"/>
              <a:t>practicing</a:t>
            </a:r>
            <a:r>
              <a:rPr lang="es-ES" sz="3200" dirty="0" smtClean="0"/>
              <a:t> </a:t>
            </a:r>
            <a:r>
              <a:rPr lang="es-ES" sz="3200" dirty="0" err="1" smtClean="0"/>
              <a:t>muslim</a:t>
            </a:r>
            <a:r>
              <a:rPr lang="es-ES" sz="32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20100" cy="809625"/>
          </a:xfrm>
        </p:spPr>
        <p:txBody>
          <a:bodyPr/>
          <a:lstStyle/>
          <a:p>
            <a:pPr algn="l"/>
            <a:r>
              <a:rPr lang="es-ES" sz="4000" b="1" dirty="0" err="1"/>
              <a:t>Definite</a:t>
            </a:r>
            <a:r>
              <a:rPr lang="es-ES" sz="4000" b="1" dirty="0"/>
              <a:t> </a:t>
            </a:r>
            <a:r>
              <a:rPr lang="es-ES" sz="4000" b="1" dirty="0" err="1"/>
              <a:t>Article</a:t>
            </a:r>
            <a:r>
              <a:rPr lang="es-ES" sz="4000" b="1" dirty="0"/>
              <a:t>: </a:t>
            </a:r>
            <a:r>
              <a:rPr lang="es-ES" sz="4000" b="1" dirty="0" err="1"/>
              <a:t>the</a:t>
            </a:r>
            <a:endParaRPr lang="es-ES" sz="40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420100" cy="5040312"/>
          </a:xfrm>
        </p:spPr>
        <p:txBody>
          <a:bodyPr/>
          <a:lstStyle/>
          <a:p>
            <a:pPr algn="l">
              <a:lnSpc>
                <a:spcPct val="90000"/>
              </a:lnSpc>
            </a:pPr>
            <a:endParaRPr lang="es-ES" sz="2400" dirty="0" smtClean="0"/>
          </a:p>
          <a:p>
            <a:pPr algn="l">
              <a:lnSpc>
                <a:spcPct val="90000"/>
              </a:lnSpc>
            </a:pP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b="1" dirty="0" err="1" smtClean="0"/>
              <a:t>The</a:t>
            </a:r>
            <a:r>
              <a:rPr lang="es-ES" sz="2400" b="1" dirty="0" smtClean="0"/>
              <a:t> </a:t>
            </a:r>
            <a:r>
              <a:rPr lang="es-ES" sz="2400" b="1" dirty="0" err="1"/>
              <a:t>definite</a:t>
            </a:r>
            <a:r>
              <a:rPr lang="es-ES" sz="2400" b="1" dirty="0"/>
              <a:t> </a:t>
            </a:r>
            <a:r>
              <a:rPr lang="es-ES" sz="2400" b="1" dirty="0" err="1"/>
              <a:t>article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used</a:t>
            </a:r>
            <a:r>
              <a:rPr lang="es-ES" sz="2400" b="1" dirty="0"/>
              <a:t> </a:t>
            </a:r>
            <a:r>
              <a:rPr lang="es-ES" sz="2400" b="1" dirty="0" err="1"/>
              <a:t>before</a:t>
            </a:r>
            <a:r>
              <a:rPr lang="es-ES" sz="2400" b="1" dirty="0"/>
              <a:t> singular and plural </a:t>
            </a:r>
            <a:r>
              <a:rPr lang="es-ES" sz="2400" b="1" dirty="0" err="1"/>
              <a:t>nouns</a:t>
            </a:r>
            <a:r>
              <a:rPr lang="es-ES" sz="2400" b="1" dirty="0"/>
              <a:t> </a:t>
            </a:r>
            <a:r>
              <a:rPr lang="es-ES" sz="2400" b="1" dirty="0" err="1"/>
              <a:t>when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noun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specific</a:t>
            </a:r>
            <a:r>
              <a:rPr lang="es-ES" sz="2400" b="1" dirty="0"/>
              <a:t> </a:t>
            </a:r>
            <a:r>
              <a:rPr lang="es-ES" sz="2400" b="1" dirty="0" err="1"/>
              <a:t>or</a:t>
            </a:r>
            <a:r>
              <a:rPr lang="es-ES" sz="2400" b="1" dirty="0"/>
              <a:t> particular. </a:t>
            </a:r>
            <a:r>
              <a:rPr lang="es-ES" sz="2400" b="1" u="sng" dirty="0" err="1"/>
              <a:t>The</a:t>
            </a:r>
            <a:r>
              <a:rPr lang="es-ES" sz="2400" b="1" u="sng" dirty="0"/>
              <a:t> </a:t>
            </a:r>
            <a:r>
              <a:rPr lang="es-ES" sz="2400" b="1" dirty="0" err="1"/>
              <a:t>signals</a:t>
            </a:r>
            <a:r>
              <a:rPr lang="es-ES" sz="2400" b="1" dirty="0"/>
              <a:t> </a:t>
            </a:r>
            <a:r>
              <a:rPr lang="es-ES" sz="2400" b="1" dirty="0" err="1"/>
              <a:t>that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noun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definite</a:t>
            </a:r>
            <a:r>
              <a:rPr lang="es-ES" sz="2400" b="1" dirty="0"/>
              <a:t>, </a:t>
            </a:r>
            <a:r>
              <a:rPr lang="es-ES" sz="2400" b="1" dirty="0" err="1"/>
              <a:t>that</a:t>
            </a:r>
            <a:r>
              <a:rPr lang="es-ES" sz="2400" b="1" dirty="0"/>
              <a:t> </a:t>
            </a:r>
            <a:r>
              <a:rPr lang="es-ES" sz="2400" b="1" dirty="0" err="1"/>
              <a:t>it</a:t>
            </a:r>
            <a:r>
              <a:rPr lang="es-ES" sz="2400" b="1" dirty="0"/>
              <a:t> </a:t>
            </a:r>
            <a:r>
              <a:rPr lang="es-ES" sz="2400" b="1" dirty="0" err="1"/>
              <a:t>refers</a:t>
            </a:r>
            <a:r>
              <a:rPr lang="es-ES" sz="2400" b="1" dirty="0"/>
              <a:t> </a:t>
            </a:r>
            <a:r>
              <a:rPr lang="es-ES" sz="2400" b="1" dirty="0" err="1"/>
              <a:t>to</a:t>
            </a:r>
            <a:r>
              <a:rPr lang="es-ES" sz="2400" b="1" dirty="0"/>
              <a:t> a particular </a:t>
            </a:r>
            <a:r>
              <a:rPr lang="es-ES" sz="2400" b="1" dirty="0" err="1"/>
              <a:t>member</a:t>
            </a:r>
            <a:r>
              <a:rPr lang="es-ES" sz="2400" b="1" dirty="0"/>
              <a:t> of a </a:t>
            </a:r>
            <a:r>
              <a:rPr lang="es-ES" sz="2400" b="1" dirty="0" err="1"/>
              <a:t>group</a:t>
            </a:r>
            <a:r>
              <a:rPr lang="es-ES" sz="2400" b="1" dirty="0"/>
              <a:t>. </a:t>
            </a:r>
            <a:r>
              <a:rPr lang="es-ES" sz="2400" b="1" dirty="0" err="1"/>
              <a:t>For</a:t>
            </a:r>
            <a:r>
              <a:rPr lang="es-ES" sz="2400" b="1" dirty="0"/>
              <a:t> </a:t>
            </a:r>
            <a:r>
              <a:rPr lang="es-ES" sz="2400" b="1" dirty="0" err="1"/>
              <a:t>example</a:t>
            </a:r>
            <a:r>
              <a:rPr lang="es-ES" sz="2400" b="1" dirty="0" smtClean="0"/>
              <a:t>:</a:t>
            </a:r>
          </a:p>
          <a:p>
            <a:pPr algn="l">
              <a:lnSpc>
                <a:spcPct val="90000"/>
              </a:lnSpc>
            </a:pPr>
            <a:endParaRPr lang="es-ES" sz="2400" b="1" dirty="0"/>
          </a:p>
          <a:p>
            <a:pPr algn="l">
              <a:lnSpc>
                <a:spcPct val="90000"/>
              </a:lnSpc>
            </a:pPr>
            <a:r>
              <a:rPr lang="es-ES" sz="2400" b="1" dirty="0"/>
              <a:t>"</a:t>
            </a:r>
            <a:r>
              <a:rPr lang="es-ES" sz="2400" b="1" u="sng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dog</a:t>
            </a:r>
            <a:r>
              <a:rPr lang="es-ES" sz="2400" b="1" dirty="0"/>
              <a:t> </a:t>
            </a:r>
            <a:r>
              <a:rPr lang="es-ES" sz="2400" b="1" dirty="0" err="1"/>
              <a:t>that</a:t>
            </a:r>
            <a:r>
              <a:rPr lang="es-ES" sz="2400" b="1" dirty="0"/>
              <a:t> bit me </a:t>
            </a:r>
            <a:r>
              <a:rPr lang="es-ES" sz="2400" b="1" dirty="0" err="1"/>
              <a:t>ran</a:t>
            </a:r>
            <a:r>
              <a:rPr lang="es-ES" sz="2400" b="1" dirty="0"/>
              <a:t> </a:t>
            </a:r>
            <a:r>
              <a:rPr lang="es-ES" sz="2400" b="1" dirty="0" err="1"/>
              <a:t>away</a:t>
            </a:r>
            <a:r>
              <a:rPr lang="es-ES" sz="2400" b="1" dirty="0"/>
              <a:t>." </a:t>
            </a:r>
            <a:r>
              <a:rPr lang="es-ES" sz="2400" b="1" dirty="0" err="1"/>
              <a:t>Here</a:t>
            </a:r>
            <a:r>
              <a:rPr lang="es-ES" sz="2400" b="1" dirty="0"/>
              <a:t>, </a:t>
            </a:r>
            <a:r>
              <a:rPr lang="es-ES" sz="2400" b="1" dirty="0" err="1"/>
              <a:t>we're</a:t>
            </a:r>
            <a:r>
              <a:rPr lang="es-ES" sz="2400" b="1" dirty="0"/>
              <a:t> </a:t>
            </a:r>
            <a:r>
              <a:rPr lang="es-ES" sz="2400" b="1" dirty="0" err="1"/>
              <a:t>talking</a:t>
            </a:r>
            <a:r>
              <a:rPr lang="es-ES" sz="2400" b="1" dirty="0"/>
              <a:t> </a:t>
            </a:r>
            <a:r>
              <a:rPr lang="es-ES" sz="2400" b="1" dirty="0" err="1"/>
              <a:t>about</a:t>
            </a:r>
            <a:r>
              <a:rPr lang="es-ES" sz="2400" b="1" dirty="0"/>
              <a:t> a </a:t>
            </a:r>
            <a:r>
              <a:rPr lang="es-ES" sz="2400" b="1" i="1" dirty="0" err="1"/>
              <a:t>specific</a:t>
            </a:r>
            <a:r>
              <a:rPr lang="es-ES" sz="2400" b="1" dirty="0"/>
              <a:t> </a:t>
            </a:r>
            <a:r>
              <a:rPr lang="es-ES" sz="2400" b="1" dirty="0" err="1"/>
              <a:t>dog</a:t>
            </a:r>
            <a:r>
              <a:rPr lang="es-ES" sz="2400" b="1" dirty="0"/>
              <a:t>,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dog</a:t>
            </a:r>
            <a:r>
              <a:rPr lang="es-ES" sz="2400" b="1" dirty="0"/>
              <a:t> </a:t>
            </a:r>
            <a:r>
              <a:rPr lang="es-ES" sz="2400" b="1" dirty="0" err="1"/>
              <a:t>that</a:t>
            </a:r>
            <a:r>
              <a:rPr lang="es-ES" sz="2400" b="1" dirty="0"/>
              <a:t> bit me</a:t>
            </a:r>
            <a:r>
              <a:rPr lang="es-ES" sz="2400" b="1" dirty="0" smtClean="0"/>
              <a:t>.</a:t>
            </a:r>
            <a:endParaRPr lang="es-ES" sz="2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"I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happy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b="1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saved</a:t>
            </a:r>
            <a:r>
              <a:rPr lang="es-ES" dirty="0" smtClean="0"/>
              <a:t> my </a:t>
            </a:r>
            <a:r>
              <a:rPr lang="es-ES" dirty="0" err="1" smtClean="0"/>
              <a:t>cat</a:t>
            </a:r>
            <a:r>
              <a:rPr lang="es-ES" dirty="0" smtClean="0"/>
              <a:t>!"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endParaRPr lang="es-ES" dirty="0" smtClean="0"/>
          </a:p>
          <a:p>
            <a:pPr algn="l">
              <a:lnSpc>
                <a:spcPct val="90000"/>
              </a:lnSpc>
            </a:pPr>
            <a:r>
              <a:rPr lang="es-ES" dirty="0" err="1" smtClean="0"/>
              <a:t>Here</a:t>
            </a:r>
            <a:r>
              <a:rPr lang="es-ES" dirty="0" smtClean="0"/>
              <a:t>,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</a:t>
            </a:r>
            <a:r>
              <a:rPr lang="es-ES" i="1" dirty="0" smtClean="0"/>
              <a:t>particular</a:t>
            </a:r>
            <a:r>
              <a:rPr lang="es-ES" dirty="0" smtClean="0"/>
              <a:t> </a:t>
            </a:r>
            <a:r>
              <a:rPr lang="es-ES" dirty="0" err="1" smtClean="0"/>
              <a:t>policeman</a:t>
            </a:r>
            <a:r>
              <a:rPr lang="es-ES" dirty="0" smtClean="0"/>
              <a:t>. </a:t>
            </a:r>
            <a:r>
              <a:rPr lang="es-ES" dirty="0" err="1" smtClean="0"/>
              <a:t>Even</a:t>
            </a:r>
            <a:r>
              <a:rPr lang="es-ES" dirty="0" smtClean="0"/>
              <a:t> </a:t>
            </a:r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don't</a:t>
            </a:r>
            <a:r>
              <a:rPr lang="es-ES" dirty="0" smtClean="0"/>
              <a:t> </a:t>
            </a:r>
            <a:r>
              <a:rPr lang="es-ES" dirty="0" err="1" smtClean="0"/>
              <a:t>know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policeman's</a:t>
            </a:r>
            <a:r>
              <a:rPr lang="es-ES" dirty="0" smtClean="0"/>
              <a:t> </a:t>
            </a:r>
            <a:r>
              <a:rPr lang="es-ES" dirty="0" err="1" smtClean="0"/>
              <a:t>name</a:t>
            </a:r>
            <a:r>
              <a:rPr lang="es-ES" dirty="0" smtClean="0"/>
              <a:t>, </a:t>
            </a:r>
            <a:r>
              <a:rPr lang="es-ES" dirty="0" err="1" smtClean="0"/>
              <a:t>it's</a:t>
            </a:r>
            <a:r>
              <a:rPr lang="es-ES" dirty="0" smtClean="0"/>
              <a:t> </a:t>
            </a:r>
            <a:r>
              <a:rPr lang="es-ES" dirty="0" err="1" smtClean="0"/>
              <a:t>still</a:t>
            </a:r>
            <a:r>
              <a:rPr lang="es-ES" dirty="0" smtClean="0"/>
              <a:t> a particular </a:t>
            </a:r>
            <a:r>
              <a:rPr lang="es-ES" dirty="0" err="1" smtClean="0"/>
              <a:t>policeman</a:t>
            </a:r>
            <a:r>
              <a:rPr lang="es-ES" dirty="0" smtClean="0"/>
              <a:t>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saved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cat</a:t>
            </a:r>
            <a:r>
              <a:rPr lang="es-E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"I </a:t>
            </a:r>
            <a:r>
              <a:rPr lang="es-ES" dirty="0" err="1" smtClean="0"/>
              <a:t>saw</a:t>
            </a:r>
            <a:r>
              <a:rPr lang="es-ES" dirty="0" smtClean="0"/>
              <a:t> </a:t>
            </a:r>
            <a:r>
              <a:rPr lang="es-ES" b="1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zoo."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s-ES" dirty="0" smtClean="0"/>
          </a:p>
          <a:p>
            <a:pPr algn="l"/>
            <a:r>
              <a:rPr lang="es-ES" dirty="0" err="1" smtClean="0"/>
              <a:t>Here</a:t>
            </a:r>
            <a:r>
              <a:rPr lang="es-ES" dirty="0" smtClean="0"/>
              <a:t>, </a:t>
            </a:r>
            <a:r>
              <a:rPr lang="es-ES" dirty="0" err="1" smtClean="0"/>
              <a:t>we're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a </a:t>
            </a:r>
            <a:r>
              <a:rPr lang="es-ES" i="1" dirty="0" err="1" smtClean="0"/>
              <a:t>specific</a:t>
            </a:r>
            <a:r>
              <a:rPr lang="es-ES" dirty="0" smtClean="0"/>
              <a:t> </a:t>
            </a:r>
            <a:r>
              <a:rPr lang="es-ES" dirty="0" err="1" smtClean="0"/>
              <a:t>noun</a:t>
            </a:r>
            <a:r>
              <a:rPr lang="es-ES" dirty="0" smtClean="0"/>
              <a:t>. </a:t>
            </a:r>
            <a:r>
              <a:rPr lang="es-ES" dirty="0" err="1" smtClean="0"/>
              <a:t>Probably</a:t>
            </a:r>
            <a:r>
              <a:rPr lang="es-ES" dirty="0" smtClean="0"/>
              <a:t> </a:t>
            </a:r>
            <a:r>
              <a:rPr lang="es-ES" dirty="0" err="1" smtClean="0"/>
              <a:t>there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only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elephant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zoo. 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420100" cy="811213"/>
          </a:xfrm>
        </p:spPr>
        <p:txBody>
          <a:bodyPr/>
          <a:lstStyle/>
          <a:p>
            <a:pPr algn="l"/>
            <a:r>
              <a:rPr lang="es-ES" sz="3200" b="1" dirty="0" err="1"/>
              <a:t>Countable</a:t>
            </a:r>
            <a:r>
              <a:rPr lang="es-ES" sz="3200" b="1" dirty="0"/>
              <a:t> and </a:t>
            </a:r>
            <a:r>
              <a:rPr lang="es-ES" sz="3200" b="1" dirty="0" err="1"/>
              <a:t>Noncountable</a:t>
            </a:r>
            <a:r>
              <a:rPr lang="es-ES" sz="3200" b="1" dirty="0"/>
              <a:t> </a:t>
            </a:r>
            <a:r>
              <a:rPr lang="es-ES" sz="3200" b="1" dirty="0" err="1"/>
              <a:t>Nouns</a:t>
            </a:r>
            <a:endParaRPr lang="es-ES" sz="32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8420100" cy="5113337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s-ES" sz="2800" b="1" i="1" u="sng" dirty="0" err="1"/>
              <a:t>The</a:t>
            </a:r>
            <a:r>
              <a:rPr lang="es-ES" sz="2800" dirty="0"/>
              <a:t> can </a:t>
            </a:r>
            <a:r>
              <a:rPr lang="es-ES" sz="2800" dirty="0" err="1"/>
              <a:t>be</a:t>
            </a:r>
            <a:r>
              <a:rPr lang="es-ES" sz="2800" dirty="0"/>
              <a:t> </a:t>
            </a:r>
            <a:r>
              <a:rPr lang="es-ES" sz="2800" dirty="0" err="1"/>
              <a:t>used</a:t>
            </a:r>
            <a:r>
              <a:rPr lang="es-ES" sz="2800" dirty="0"/>
              <a:t> </a:t>
            </a:r>
            <a:r>
              <a:rPr lang="es-ES" sz="2800" dirty="0" err="1"/>
              <a:t>with</a:t>
            </a:r>
            <a:r>
              <a:rPr lang="es-ES" sz="2800" dirty="0"/>
              <a:t> </a:t>
            </a:r>
            <a:r>
              <a:rPr lang="es-ES" sz="2800" dirty="0" err="1"/>
              <a:t>noncount</a:t>
            </a:r>
            <a:r>
              <a:rPr lang="es-ES" sz="2800" dirty="0"/>
              <a:t> </a:t>
            </a:r>
            <a:r>
              <a:rPr lang="es-ES" sz="2800" dirty="0" err="1"/>
              <a:t>nouns</a:t>
            </a:r>
            <a:r>
              <a:rPr lang="es-ES" sz="2800" dirty="0"/>
              <a:t>, </a:t>
            </a:r>
            <a:r>
              <a:rPr lang="es-ES" sz="2800" dirty="0" err="1"/>
              <a:t>or</a:t>
            </a:r>
            <a:r>
              <a:rPr lang="es-ES" sz="2800" dirty="0"/>
              <a:t>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article</a:t>
            </a:r>
            <a:r>
              <a:rPr lang="es-ES" sz="2800" dirty="0"/>
              <a:t> can </a:t>
            </a:r>
            <a:r>
              <a:rPr lang="es-ES" sz="2800" dirty="0" err="1"/>
              <a:t>be</a:t>
            </a:r>
            <a:r>
              <a:rPr lang="es-ES" sz="2800" dirty="0"/>
              <a:t> </a:t>
            </a:r>
            <a:r>
              <a:rPr lang="es-ES" sz="2800" dirty="0" err="1"/>
              <a:t>omitted</a:t>
            </a:r>
            <a:r>
              <a:rPr lang="es-ES" sz="2800" dirty="0"/>
              <a:t> </a:t>
            </a:r>
            <a:r>
              <a:rPr lang="es-ES" sz="2800" dirty="0" err="1"/>
              <a:t>entirely</a:t>
            </a:r>
            <a:r>
              <a:rPr lang="es-ES" sz="2800" dirty="0" smtClean="0"/>
              <a:t>.</a:t>
            </a:r>
          </a:p>
          <a:p>
            <a:pPr algn="l">
              <a:lnSpc>
                <a:spcPct val="80000"/>
              </a:lnSpc>
            </a:pPr>
            <a:endParaRPr lang="es-ES" sz="2800" dirty="0"/>
          </a:p>
          <a:p>
            <a:pPr lvl="1" algn="l">
              <a:lnSpc>
                <a:spcPct val="80000"/>
              </a:lnSpc>
            </a:pPr>
            <a:r>
              <a:rPr lang="es-ES" sz="2400" b="1" dirty="0"/>
              <a:t>"I </a:t>
            </a:r>
            <a:r>
              <a:rPr lang="es-ES" sz="2400" b="1" dirty="0" err="1"/>
              <a:t>love</a:t>
            </a:r>
            <a:r>
              <a:rPr lang="es-ES" sz="2400" b="1" dirty="0"/>
              <a:t> </a:t>
            </a:r>
            <a:r>
              <a:rPr lang="es-ES" sz="2400" b="1" dirty="0" err="1"/>
              <a:t>to</a:t>
            </a:r>
            <a:r>
              <a:rPr lang="es-ES" sz="2400" b="1" dirty="0"/>
              <a:t> </a:t>
            </a:r>
            <a:r>
              <a:rPr lang="es-ES" sz="2400" b="1" dirty="0" err="1"/>
              <a:t>sail</a:t>
            </a:r>
            <a:r>
              <a:rPr lang="es-ES" sz="2400" b="1" dirty="0"/>
              <a:t> </a:t>
            </a:r>
            <a:r>
              <a:rPr lang="es-ES" sz="2400" b="1" dirty="0" err="1"/>
              <a:t>over</a:t>
            </a:r>
            <a:r>
              <a:rPr lang="es-ES" sz="2400" b="1" dirty="0"/>
              <a:t> </a:t>
            </a:r>
            <a:r>
              <a:rPr lang="es-ES" sz="2400" b="1" u="sng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water</a:t>
            </a:r>
            <a:r>
              <a:rPr lang="es-ES" sz="2400" b="1" dirty="0"/>
              <a:t>" (</a:t>
            </a:r>
            <a:r>
              <a:rPr lang="es-ES" sz="2400" b="1" dirty="0" err="1"/>
              <a:t>some</a:t>
            </a:r>
            <a:r>
              <a:rPr lang="es-ES" sz="2400" b="1" dirty="0"/>
              <a:t> </a:t>
            </a:r>
            <a:r>
              <a:rPr lang="es-ES" sz="2400" b="1" dirty="0" err="1"/>
              <a:t>specific</a:t>
            </a:r>
            <a:r>
              <a:rPr lang="es-ES" sz="2400" b="1" dirty="0"/>
              <a:t> </a:t>
            </a:r>
            <a:r>
              <a:rPr lang="es-ES" sz="2400" b="1" dirty="0" err="1"/>
              <a:t>body</a:t>
            </a:r>
            <a:r>
              <a:rPr lang="es-ES" sz="2400" b="1" dirty="0"/>
              <a:t> of </a:t>
            </a:r>
            <a:r>
              <a:rPr lang="es-ES" sz="2400" b="1" dirty="0" err="1"/>
              <a:t>water</a:t>
            </a:r>
            <a:r>
              <a:rPr lang="es-ES" sz="2400" b="1" dirty="0"/>
              <a:t>) </a:t>
            </a:r>
            <a:endParaRPr lang="es-ES" sz="2400" b="1" dirty="0" smtClean="0"/>
          </a:p>
          <a:p>
            <a:pPr lvl="1" algn="l">
              <a:lnSpc>
                <a:spcPct val="80000"/>
              </a:lnSpc>
            </a:pPr>
            <a:endParaRPr lang="es-ES" sz="2400" b="1" dirty="0" smtClean="0"/>
          </a:p>
          <a:p>
            <a:pPr lvl="1" algn="l">
              <a:lnSpc>
                <a:spcPct val="80000"/>
              </a:lnSpc>
            </a:pPr>
            <a:r>
              <a:rPr lang="es-ES" sz="2400" b="1" dirty="0" err="1" smtClean="0"/>
              <a:t>or</a:t>
            </a:r>
            <a:r>
              <a:rPr lang="es-ES" sz="2400" b="1" dirty="0" smtClean="0"/>
              <a:t> </a:t>
            </a:r>
          </a:p>
          <a:p>
            <a:pPr lvl="1" algn="l">
              <a:lnSpc>
                <a:spcPct val="80000"/>
              </a:lnSpc>
            </a:pPr>
            <a:endParaRPr lang="es-ES" sz="2400" b="1" dirty="0" smtClean="0"/>
          </a:p>
          <a:p>
            <a:pPr lvl="1" algn="l">
              <a:lnSpc>
                <a:spcPct val="80000"/>
              </a:lnSpc>
            </a:pPr>
            <a:r>
              <a:rPr lang="es-ES" sz="2400" b="1" dirty="0" smtClean="0"/>
              <a:t>"</a:t>
            </a:r>
            <a:r>
              <a:rPr lang="es-ES" sz="2400" b="1" dirty="0"/>
              <a:t>I </a:t>
            </a:r>
            <a:r>
              <a:rPr lang="es-ES" sz="2400" b="1" dirty="0" err="1"/>
              <a:t>love</a:t>
            </a:r>
            <a:r>
              <a:rPr lang="es-ES" sz="2400" b="1" dirty="0"/>
              <a:t> </a:t>
            </a:r>
            <a:r>
              <a:rPr lang="es-ES" sz="2400" b="1" dirty="0" err="1"/>
              <a:t>to</a:t>
            </a:r>
            <a:r>
              <a:rPr lang="es-ES" sz="2400" b="1" dirty="0"/>
              <a:t> </a:t>
            </a:r>
            <a:r>
              <a:rPr lang="es-ES" sz="2400" b="1" dirty="0" err="1"/>
              <a:t>sail</a:t>
            </a:r>
            <a:r>
              <a:rPr lang="es-ES" sz="2400" b="1" dirty="0"/>
              <a:t> </a:t>
            </a:r>
            <a:r>
              <a:rPr lang="es-ES" sz="2400" b="1" dirty="0" err="1"/>
              <a:t>over</a:t>
            </a:r>
            <a:r>
              <a:rPr lang="es-ES" sz="2400" b="1" dirty="0"/>
              <a:t> </a:t>
            </a:r>
            <a:r>
              <a:rPr lang="es-ES" sz="2400" b="1" u="sng" dirty="0" err="1"/>
              <a:t>water</a:t>
            </a:r>
            <a:r>
              <a:rPr lang="es-ES" sz="2400" b="1" dirty="0"/>
              <a:t>" (</a:t>
            </a:r>
            <a:r>
              <a:rPr lang="es-ES" sz="2400" b="1" dirty="0" err="1"/>
              <a:t>any</a:t>
            </a:r>
            <a:r>
              <a:rPr lang="es-ES" sz="2400" b="1" dirty="0"/>
              <a:t> </a:t>
            </a:r>
            <a:r>
              <a:rPr lang="es-ES" sz="2400" b="1" dirty="0" err="1"/>
              <a:t>water</a:t>
            </a:r>
            <a:r>
              <a:rPr lang="es-ES" sz="2400" b="1" dirty="0"/>
              <a:t>).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l"/>
            <a:r>
              <a:rPr lang="es-ES" sz="2400" dirty="0" smtClean="0"/>
              <a:t>"</a:t>
            </a:r>
            <a:r>
              <a:rPr lang="es-ES" sz="2400" b="1" dirty="0" smtClean="0"/>
              <a:t>He </a:t>
            </a:r>
            <a:r>
              <a:rPr lang="es-ES" sz="2400" b="1" dirty="0" err="1" smtClean="0"/>
              <a:t>spilled</a:t>
            </a:r>
            <a:r>
              <a:rPr lang="es-ES" sz="2400" b="1" dirty="0" smtClean="0"/>
              <a:t> </a:t>
            </a:r>
            <a:r>
              <a:rPr lang="es-ES" sz="2400" b="1" u="sng" dirty="0" err="1" smtClean="0"/>
              <a:t>the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milk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all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over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the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floor</a:t>
            </a:r>
            <a:r>
              <a:rPr lang="es-ES" sz="2400" b="1" dirty="0" smtClean="0"/>
              <a:t>" (</a:t>
            </a:r>
            <a:r>
              <a:rPr lang="es-ES" sz="2400" b="1" dirty="0" err="1" smtClean="0"/>
              <a:t>some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specific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milk</a:t>
            </a:r>
            <a:r>
              <a:rPr lang="es-ES" sz="2400" b="1" dirty="0" smtClean="0"/>
              <a:t>, </a:t>
            </a:r>
            <a:r>
              <a:rPr lang="es-ES" sz="2400" b="1" dirty="0" err="1" smtClean="0"/>
              <a:t>perhaps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the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milk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you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bought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earlier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that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day</a:t>
            </a:r>
            <a:r>
              <a:rPr lang="es-ES" sz="2400" b="1" dirty="0" smtClean="0"/>
              <a:t>)</a:t>
            </a:r>
          </a:p>
          <a:p>
            <a:pPr marL="342900" lvl="1" indent="-342900" algn="l"/>
            <a:endParaRPr lang="es-ES" sz="2400" b="1" dirty="0" smtClean="0"/>
          </a:p>
          <a:p>
            <a:pPr marL="342900" lvl="1" indent="-342900" algn="l"/>
            <a:r>
              <a:rPr lang="es-ES" sz="2400" b="1" dirty="0" smtClean="0"/>
              <a:t> </a:t>
            </a:r>
            <a:r>
              <a:rPr lang="es-ES" sz="2400" b="1" dirty="0" err="1" smtClean="0"/>
              <a:t>or</a:t>
            </a:r>
            <a:r>
              <a:rPr lang="es-ES" sz="2400" b="1" dirty="0" smtClean="0"/>
              <a:t> </a:t>
            </a:r>
          </a:p>
          <a:p>
            <a:pPr marL="342900" lvl="1" indent="-342900" algn="l"/>
            <a:endParaRPr lang="es-ES" sz="2400" b="1" dirty="0" smtClean="0"/>
          </a:p>
          <a:p>
            <a:pPr marL="342900" lvl="1" indent="-342900" algn="l"/>
            <a:r>
              <a:rPr lang="es-ES" sz="2400" b="1" dirty="0" smtClean="0"/>
              <a:t>"He </a:t>
            </a:r>
            <a:r>
              <a:rPr lang="es-ES" sz="2400" b="1" dirty="0" err="1" smtClean="0"/>
              <a:t>spilled</a:t>
            </a:r>
            <a:r>
              <a:rPr lang="es-ES" sz="2400" b="1" dirty="0" smtClean="0"/>
              <a:t> </a:t>
            </a:r>
            <a:r>
              <a:rPr lang="es-ES" sz="2400" b="1" u="sng" dirty="0" err="1" smtClean="0"/>
              <a:t>milk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all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over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the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floor</a:t>
            </a:r>
            <a:r>
              <a:rPr lang="es-ES" sz="2400" b="1" dirty="0" smtClean="0"/>
              <a:t>" (</a:t>
            </a:r>
            <a:r>
              <a:rPr lang="es-ES" sz="2400" b="1" dirty="0" err="1" smtClean="0"/>
              <a:t>any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milk</a:t>
            </a:r>
            <a:r>
              <a:rPr lang="es-ES" sz="2400" b="1" dirty="0" smtClean="0"/>
              <a:t>). 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es-ES" sz="2800" dirty="0" smtClean="0"/>
              <a:t>"A/</a:t>
            </a:r>
            <a:r>
              <a:rPr lang="es-ES" sz="2800" dirty="0" err="1" smtClean="0"/>
              <a:t>an</a:t>
            </a:r>
            <a:r>
              <a:rPr lang="es-ES" sz="2800" dirty="0" smtClean="0"/>
              <a:t>" can </a:t>
            </a:r>
            <a:r>
              <a:rPr lang="es-ES" sz="2800" dirty="0" err="1" smtClean="0"/>
              <a:t>be</a:t>
            </a:r>
            <a:r>
              <a:rPr lang="es-ES" sz="2800" dirty="0" smtClean="0"/>
              <a:t> </a:t>
            </a:r>
            <a:r>
              <a:rPr lang="es-ES" sz="2800" dirty="0" err="1" smtClean="0"/>
              <a:t>used</a:t>
            </a:r>
            <a:r>
              <a:rPr lang="es-ES" sz="2800" dirty="0" smtClean="0"/>
              <a:t> </a:t>
            </a:r>
            <a:r>
              <a:rPr lang="es-ES" sz="2800" dirty="0" err="1" smtClean="0"/>
              <a:t>only</a:t>
            </a:r>
            <a:r>
              <a:rPr lang="es-ES" sz="2800" dirty="0" smtClean="0"/>
              <a:t> </a:t>
            </a:r>
            <a:r>
              <a:rPr lang="es-ES" sz="2800" dirty="0" err="1" smtClean="0"/>
              <a:t>with</a:t>
            </a:r>
            <a:r>
              <a:rPr lang="es-ES" sz="2800" dirty="0" smtClean="0"/>
              <a:t> </a:t>
            </a:r>
            <a:r>
              <a:rPr lang="es-ES" sz="2800" u="sng" dirty="0" err="1" smtClean="0"/>
              <a:t>count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nouns</a:t>
            </a:r>
            <a:r>
              <a:rPr lang="es-ES" sz="2800" dirty="0" smtClean="0"/>
              <a:t>.</a:t>
            </a:r>
          </a:p>
          <a:p>
            <a:pPr lvl="1" algn="l">
              <a:lnSpc>
                <a:spcPct val="80000"/>
              </a:lnSpc>
            </a:pPr>
            <a:r>
              <a:rPr lang="es-ES" sz="2400" dirty="0" smtClean="0"/>
              <a:t>"I </a:t>
            </a:r>
            <a:r>
              <a:rPr lang="es-ES" sz="2400" dirty="0" err="1" smtClean="0"/>
              <a:t>need</a:t>
            </a:r>
            <a:r>
              <a:rPr lang="es-ES" sz="2400" dirty="0" smtClean="0"/>
              <a:t> </a:t>
            </a:r>
            <a:r>
              <a:rPr lang="es-ES" sz="2400" b="1" dirty="0" smtClean="0"/>
              <a:t>a</a:t>
            </a:r>
            <a:r>
              <a:rPr lang="es-ES" sz="2400" dirty="0" smtClean="0"/>
              <a:t> </a:t>
            </a:r>
            <a:r>
              <a:rPr lang="es-ES" sz="2400" dirty="0" err="1" smtClean="0"/>
              <a:t>bottle</a:t>
            </a:r>
            <a:r>
              <a:rPr lang="es-ES" sz="2400" dirty="0" smtClean="0"/>
              <a:t> of </a:t>
            </a:r>
            <a:r>
              <a:rPr lang="es-ES" sz="2400" dirty="0" err="1" smtClean="0"/>
              <a:t>water</a:t>
            </a:r>
            <a:r>
              <a:rPr lang="es-ES" sz="2400" dirty="0" smtClean="0"/>
              <a:t>." </a:t>
            </a:r>
          </a:p>
          <a:p>
            <a:pPr lvl="1" algn="l">
              <a:lnSpc>
                <a:spcPct val="80000"/>
              </a:lnSpc>
            </a:pPr>
            <a:r>
              <a:rPr lang="es-ES" sz="2400" dirty="0" smtClean="0"/>
              <a:t>"I </a:t>
            </a:r>
            <a:r>
              <a:rPr lang="es-ES" sz="2400" dirty="0" err="1" smtClean="0"/>
              <a:t>need</a:t>
            </a:r>
            <a:r>
              <a:rPr lang="es-ES" sz="2400" dirty="0" smtClean="0"/>
              <a:t> </a:t>
            </a:r>
            <a:r>
              <a:rPr lang="es-ES" sz="2400" b="1" dirty="0" smtClean="0"/>
              <a:t>a</a:t>
            </a:r>
            <a:r>
              <a:rPr lang="es-ES" sz="2400" dirty="0" smtClean="0"/>
              <a:t> new </a:t>
            </a:r>
            <a:r>
              <a:rPr lang="es-ES" sz="2400" dirty="0" err="1" smtClean="0"/>
              <a:t>glass</a:t>
            </a:r>
            <a:r>
              <a:rPr lang="es-ES" sz="2400" dirty="0" smtClean="0"/>
              <a:t> of </a:t>
            </a:r>
            <a:r>
              <a:rPr lang="es-ES" sz="2400" dirty="0" err="1" smtClean="0"/>
              <a:t>milk</a:t>
            </a:r>
            <a:r>
              <a:rPr lang="es-ES" sz="2400" dirty="0" smtClean="0"/>
              <a:t>.“</a:t>
            </a:r>
          </a:p>
          <a:p>
            <a:pPr lvl="1" algn="l">
              <a:lnSpc>
                <a:spcPct val="80000"/>
              </a:lnSpc>
            </a:pPr>
            <a:endParaRPr lang="es-ES" sz="2400" dirty="0" smtClean="0"/>
          </a:p>
          <a:p>
            <a:pPr algn="l">
              <a:lnSpc>
                <a:spcPct val="80000"/>
              </a:lnSpc>
            </a:pPr>
            <a:r>
              <a:rPr lang="es-ES" sz="2800" dirty="0" err="1" smtClean="0">
                <a:solidFill>
                  <a:srgbClr val="FF0000"/>
                </a:solidFill>
              </a:rPr>
              <a:t>Most</a:t>
            </a:r>
            <a:r>
              <a:rPr lang="es-ES" sz="2800" dirty="0" smtClean="0">
                <a:solidFill>
                  <a:srgbClr val="FF0000"/>
                </a:solidFill>
              </a:rPr>
              <a:t> of </a:t>
            </a:r>
            <a:r>
              <a:rPr lang="es-ES" sz="2800" dirty="0" err="1" smtClean="0">
                <a:solidFill>
                  <a:srgbClr val="FF0000"/>
                </a:solidFill>
              </a:rPr>
              <a:t>the</a:t>
            </a:r>
            <a:r>
              <a:rPr lang="es-ES" sz="2800" dirty="0" smtClean="0">
                <a:solidFill>
                  <a:srgbClr val="FF0000"/>
                </a:solidFill>
              </a:rPr>
              <a:t> time, </a:t>
            </a:r>
            <a:r>
              <a:rPr lang="es-ES" sz="2800" dirty="0" err="1" smtClean="0">
                <a:solidFill>
                  <a:srgbClr val="FF0000"/>
                </a:solidFill>
              </a:rPr>
              <a:t>you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can't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say</a:t>
            </a:r>
            <a:r>
              <a:rPr lang="es-ES" sz="2800" dirty="0" smtClean="0">
                <a:solidFill>
                  <a:srgbClr val="FF0000"/>
                </a:solidFill>
              </a:rPr>
              <a:t>, "</a:t>
            </a:r>
            <a:r>
              <a:rPr lang="es-ES" sz="2800" dirty="0" err="1" smtClean="0">
                <a:solidFill>
                  <a:srgbClr val="FF0000"/>
                </a:solidFill>
              </a:rPr>
              <a:t>She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wants</a:t>
            </a:r>
            <a:r>
              <a:rPr lang="es-ES" sz="2800" dirty="0" smtClean="0">
                <a:solidFill>
                  <a:srgbClr val="FF0000"/>
                </a:solidFill>
              </a:rPr>
              <a:t> a </a:t>
            </a:r>
            <a:r>
              <a:rPr lang="es-ES" sz="2800" dirty="0" err="1" smtClean="0">
                <a:solidFill>
                  <a:srgbClr val="FF0000"/>
                </a:solidFill>
              </a:rPr>
              <a:t>water</a:t>
            </a:r>
            <a:r>
              <a:rPr lang="es-ES" sz="2800" dirty="0" smtClean="0">
                <a:solidFill>
                  <a:srgbClr val="FF0000"/>
                </a:solidFill>
              </a:rPr>
              <a:t>," </a:t>
            </a:r>
            <a:r>
              <a:rPr lang="es-ES" sz="2800" dirty="0" err="1" smtClean="0">
                <a:solidFill>
                  <a:srgbClr val="FF0000"/>
                </a:solidFill>
              </a:rPr>
              <a:t>unless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you're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implying</a:t>
            </a:r>
            <a:r>
              <a:rPr lang="es-ES" sz="2800" dirty="0" smtClean="0">
                <a:solidFill>
                  <a:srgbClr val="FF0000"/>
                </a:solidFill>
              </a:rPr>
              <a:t>, </a:t>
            </a:r>
            <a:r>
              <a:rPr lang="es-ES" sz="2800" dirty="0" err="1" smtClean="0">
                <a:solidFill>
                  <a:srgbClr val="FF0000"/>
                </a:solidFill>
              </a:rPr>
              <a:t>say</a:t>
            </a:r>
            <a:r>
              <a:rPr lang="es-ES" sz="2800" dirty="0" smtClean="0">
                <a:solidFill>
                  <a:srgbClr val="FF0000"/>
                </a:solidFill>
              </a:rPr>
              <a:t>, a </a:t>
            </a:r>
            <a:r>
              <a:rPr lang="es-ES" sz="2800" dirty="0" err="1" smtClean="0">
                <a:solidFill>
                  <a:srgbClr val="FF0000"/>
                </a:solidFill>
              </a:rPr>
              <a:t>bottle</a:t>
            </a:r>
            <a:r>
              <a:rPr lang="es-ES" sz="2800" dirty="0" smtClean="0">
                <a:solidFill>
                  <a:srgbClr val="FF0000"/>
                </a:solidFill>
              </a:rPr>
              <a:t> of </a:t>
            </a:r>
            <a:r>
              <a:rPr lang="es-ES" sz="2800" dirty="0" err="1" smtClean="0">
                <a:solidFill>
                  <a:srgbClr val="FF0000"/>
                </a:solidFill>
              </a:rPr>
              <a:t>water</a:t>
            </a:r>
            <a:r>
              <a:rPr lang="es-ES" sz="2800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600" dirty="0" err="1"/>
              <a:t>Geographical</a:t>
            </a:r>
            <a:r>
              <a:rPr lang="es-ES" sz="3600" dirty="0"/>
              <a:t> use of </a:t>
            </a:r>
            <a:r>
              <a:rPr lang="es-ES" sz="3600" b="1" dirty="0" err="1"/>
              <a:t>the</a:t>
            </a:r>
            <a:endParaRPr lang="es-ES" sz="3600" dirty="0"/>
          </a:p>
        </p:txBody>
      </p:sp>
      <p:sp>
        <p:nvSpPr>
          <p:cNvPr id="1331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endParaRPr lang="es-ES" sz="2000" b="1" dirty="0" smtClean="0"/>
          </a:p>
          <a:p>
            <a:pPr algn="l">
              <a:lnSpc>
                <a:spcPct val="80000"/>
              </a:lnSpc>
            </a:pPr>
            <a:r>
              <a:rPr lang="es-ES" sz="2000" b="1" dirty="0" smtClean="0"/>
              <a:t>Do </a:t>
            </a:r>
            <a:r>
              <a:rPr lang="es-ES" sz="2000" b="1" dirty="0" err="1"/>
              <a:t>not</a:t>
            </a:r>
            <a:r>
              <a:rPr lang="es-ES" sz="2000" b="1" dirty="0"/>
              <a:t> use </a:t>
            </a:r>
            <a:r>
              <a:rPr lang="es-ES" sz="2000" b="1" i="1" u="sng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before</a:t>
            </a:r>
            <a:r>
              <a:rPr lang="es-ES" sz="2000" b="1" dirty="0"/>
              <a:t>:</a:t>
            </a:r>
          </a:p>
          <a:p>
            <a:pPr algn="l">
              <a:lnSpc>
                <a:spcPct val="80000"/>
              </a:lnSpc>
            </a:pPr>
            <a:r>
              <a:rPr lang="es-ES" sz="2000" b="1" dirty="0" err="1">
                <a:solidFill>
                  <a:srgbClr val="FF0000"/>
                </a:solidFill>
              </a:rPr>
              <a:t>names</a:t>
            </a:r>
            <a:r>
              <a:rPr lang="es-ES" sz="2000" b="1" dirty="0">
                <a:solidFill>
                  <a:srgbClr val="FF0000"/>
                </a:solidFill>
              </a:rPr>
              <a:t> of </a:t>
            </a:r>
            <a:r>
              <a:rPr lang="es-ES" sz="2000" b="1" dirty="0" err="1">
                <a:solidFill>
                  <a:srgbClr val="FF0000"/>
                </a:solidFill>
              </a:rPr>
              <a:t>most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countries</a:t>
            </a:r>
            <a:r>
              <a:rPr lang="es-ES" sz="2000" b="1" dirty="0">
                <a:solidFill>
                  <a:srgbClr val="FF0000"/>
                </a:solidFill>
              </a:rPr>
              <a:t>/</a:t>
            </a:r>
            <a:r>
              <a:rPr lang="es-ES" sz="2000" b="1" dirty="0" err="1">
                <a:solidFill>
                  <a:srgbClr val="FF0000"/>
                </a:solidFill>
              </a:rPr>
              <a:t>territories</a:t>
            </a:r>
            <a:r>
              <a:rPr lang="es-ES" sz="2000" b="1" dirty="0">
                <a:solidFill>
                  <a:srgbClr val="FF0000"/>
                </a:solidFill>
              </a:rPr>
              <a:t>: </a:t>
            </a:r>
            <a:r>
              <a:rPr lang="es-ES" sz="2000" b="1" i="1" dirty="0" err="1"/>
              <a:t>Italy</a:t>
            </a:r>
            <a:r>
              <a:rPr lang="es-ES" sz="2000" b="1" i="1" dirty="0"/>
              <a:t>, </a:t>
            </a:r>
            <a:r>
              <a:rPr lang="es-ES" sz="2000" b="1" i="1" dirty="0" err="1"/>
              <a:t>Mexico</a:t>
            </a:r>
            <a:r>
              <a:rPr lang="es-ES" sz="2000" b="1" i="1" dirty="0"/>
              <a:t>, Bolivia</a:t>
            </a:r>
            <a:r>
              <a:rPr lang="es-ES" sz="2000" b="1" dirty="0"/>
              <a:t>; </a:t>
            </a:r>
            <a:r>
              <a:rPr lang="es-ES" sz="2000" b="1" dirty="0" err="1">
                <a:solidFill>
                  <a:srgbClr val="FF0000"/>
                </a:solidFill>
              </a:rPr>
              <a:t>however</a:t>
            </a:r>
            <a:r>
              <a:rPr lang="es-ES" sz="2000" b="1" dirty="0">
                <a:solidFill>
                  <a:srgbClr val="FF0000"/>
                </a:solidFill>
              </a:rPr>
              <a:t>,</a:t>
            </a:r>
            <a:r>
              <a:rPr lang="es-ES" sz="2000" b="1" dirty="0"/>
              <a:t> </a:t>
            </a:r>
            <a:r>
              <a:rPr lang="es-ES" sz="2000" b="1" i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Netherlands</a:t>
            </a:r>
            <a:r>
              <a:rPr lang="es-ES" sz="2000" b="1" dirty="0"/>
              <a:t>, </a:t>
            </a:r>
            <a:r>
              <a:rPr lang="es-ES" sz="2000" b="1" i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Dominican</a:t>
            </a:r>
            <a:r>
              <a:rPr lang="es-ES" sz="2000" b="1" dirty="0"/>
              <a:t> </a:t>
            </a:r>
            <a:r>
              <a:rPr lang="es-ES" sz="2000" b="1" dirty="0" err="1"/>
              <a:t>Republic</a:t>
            </a:r>
            <a:r>
              <a:rPr lang="es-ES" sz="2000" b="1" dirty="0"/>
              <a:t>, </a:t>
            </a:r>
            <a:r>
              <a:rPr lang="es-ES" sz="2000" b="1" i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Philippines</a:t>
            </a:r>
            <a:r>
              <a:rPr lang="es-ES" sz="2000" b="1" dirty="0"/>
              <a:t>, </a:t>
            </a:r>
            <a:r>
              <a:rPr lang="es-ES" sz="2000" b="1" i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United</a:t>
            </a:r>
            <a:r>
              <a:rPr lang="es-ES" sz="2000" b="1" dirty="0"/>
              <a:t> </a:t>
            </a:r>
            <a:r>
              <a:rPr lang="es-ES" sz="2000" b="1" dirty="0" err="1"/>
              <a:t>States</a:t>
            </a:r>
            <a:r>
              <a:rPr lang="es-ES" sz="2000" b="1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2000" b="1" dirty="0" err="1">
                <a:solidFill>
                  <a:srgbClr val="FF0000"/>
                </a:solidFill>
              </a:rPr>
              <a:t>names</a:t>
            </a:r>
            <a:r>
              <a:rPr lang="es-ES" sz="2000" b="1" dirty="0">
                <a:solidFill>
                  <a:srgbClr val="FF0000"/>
                </a:solidFill>
              </a:rPr>
              <a:t> of </a:t>
            </a:r>
            <a:r>
              <a:rPr lang="es-ES" sz="2000" b="1" dirty="0" err="1">
                <a:solidFill>
                  <a:srgbClr val="FF0000"/>
                </a:solidFill>
              </a:rPr>
              <a:t>cities</a:t>
            </a:r>
            <a:r>
              <a:rPr lang="es-ES" sz="2000" b="1" dirty="0">
                <a:solidFill>
                  <a:srgbClr val="FF0000"/>
                </a:solidFill>
              </a:rPr>
              <a:t>, </a:t>
            </a:r>
            <a:r>
              <a:rPr lang="es-ES" sz="2000" b="1" dirty="0" err="1">
                <a:solidFill>
                  <a:srgbClr val="FF0000"/>
                </a:solidFill>
              </a:rPr>
              <a:t>towns</a:t>
            </a:r>
            <a:r>
              <a:rPr lang="es-ES" sz="2000" b="1" dirty="0">
                <a:solidFill>
                  <a:srgbClr val="FF0000"/>
                </a:solidFill>
              </a:rPr>
              <a:t>, </a:t>
            </a:r>
            <a:r>
              <a:rPr lang="es-ES" sz="2000" b="1" dirty="0" err="1">
                <a:solidFill>
                  <a:srgbClr val="FF0000"/>
                </a:solidFill>
              </a:rPr>
              <a:t>or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states</a:t>
            </a:r>
            <a:r>
              <a:rPr lang="es-ES" sz="2000" b="1" dirty="0">
                <a:solidFill>
                  <a:srgbClr val="FF0000"/>
                </a:solidFill>
              </a:rPr>
              <a:t>: </a:t>
            </a:r>
            <a:r>
              <a:rPr lang="es-ES" sz="2000" b="1" i="1" dirty="0" err="1"/>
              <a:t>Seoul</a:t>
            </a:r>
            <a:r>
              <a:rPr lang="es-ES" sz="2000" b="1" i="1" dirty="0"/>
              <a:t>, Manitoba, Miami</a:t>
            </a:r>
            <a:r>
              <a:rPr lang="es-ES" sz="2000" b="1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2000" b="1" dirty="0" err="1">
                <a:solidFill>
                  <a:srgbClr val="FF0000"/>
                </a:solidFill>
              </a:rPr>
              <a:t>names</a:t>
            </a:r>
            <a:r>
              <a:rPr lang="es-ES" sz="2000" b="1" dirty="0">
                <a:solidFill>
                  <a:srgbClr val="FF0000"/>
                </a:solidFill>
              </a:rPr>
              <a:t> of </a:t>
            </a:r>
            <a:r>
              <a:rPr lang="es-ES" sz="2000" b="1" dirty="0" err="1">
                <a:solidFill>
                  <a:srgbClr val="FF0000"/>
                </a:solidFill>
              </a:rPr>
              <a:t>streets</a:t>
            </a:r>
            <a:r>
              <a:rPr lang="es-ES" sz="2000" b="1" dirty="0">
                <a:solidFill>
                  <a:srgbClr val="FF0000"/>
                </a:solidFill>
              </a:rPr>
              <a:t>: </a:t>
            </a:r>
            <a:r>
              <a:rPr lang="es-ES" sz="2000" b="1" i="1" dirty="0"/>
              <a:t>Washington </a:t>
            </a:r>
            <a:r>
              <a:rPr lang="es-ES" sz="2000" b="1" i="1" dirty="0" err="1"/>
              <a:t>Blvd.</a:t>
            </a:r>
            <a:r>
              <a:rPr lang="es-ES" sz="2000" b="1" i="1" dirty="0"/>
              <a:t>, </a:t>
            </a:r>
            <a:r>
              <a:rPr lang="es-ES" sz="2000" b="1" i="1" dirty="0" err="1"/>
              <a:t>Main</a:t>
            </a:r>
            <a:r>
              <a:rPr lang="es-ES" sz="2000" b="1" i="1" dirty="0"/>
              <a:t> St.</a:t>
            </a:r>
            <a:r>
              <a:rPr lang="es-ES" sz="2000" b="1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2000" b="1" dirty="0" err="1">
                <a:solidFill>
                  <a:srgbClr val="FF0000"/>
                </a:solidFill>
              </a:rPr>
              <a:t>names</a:t>
            </a:r>
            <a:r>
              <a:rPr lang="es-ES" sz="2000" b="1" dirty="0">
                <a:solidFill>
                  <a:srgbClr val="FF0000"/>
                </a:solidFill>
              </a:rPr>
              <a:t> of </a:t>
            </a:r>
            <a:r>
              <a:rPr lang="es-ES" sz="2000" b="1" dirty="0" err="1">
                <a:solidFill>
                  <a:srgbClr val="FF0000"/>
                </a:solidFill>
              </a:rPr>
              <a:t>lakes</a:t>
            </a:r>
            <a:r>
              <a:rPr lang="es-ES" sz="2000" b="1" dirty="0">
                <a:solidFill>
                  <a:srgbClr val="FF0000"/>
                </a:solidFill>
              </a:rPr>
              <a:t> and </a:t>
            </a:r>
            <a:r>
              <a:rPr lang="es-ES" sz="2000" b="1" dirty="0" err="1">
                <a:solidFill>
                  <a:srgbClr val="FF0000"/>
                </a:solidFill>
              </a:rPr>
              <a:t>bays</a:t>
            </a:r>
            <a:r>
              <a:rPr lang="es-ES" sz="2000" b="1" dirty="0">
                <a:solidFill>
                  <a:srgbClr val="FF0000"/>
                </a:solidFill>
              </a:rPr>
              <a:t>: </a:t>
            </a:r>
            <a:r>
              <a:rPr lang="es-ES" sz="2000" b="1" i="1" dirty="0"/>
              <a:t>Lake Titicaca, Lake Erie</a:t>
            </a:r>
            <a:r>
              <a:rPr lang="es-ES" sz="2000" b="1" dirty="0"/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except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with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/>
              <a:t>a </a:t>
            </a:r>
            <a:r>
              <a:rPr lang="es-ES" sz="2000" b="1" dirty="0" err="1"/>
              <a:t>group</a:t>
            </a:r>
            <a:r>
              <a:rPr lang="es-ES" sz="2000" b="1" dirty="0"/>
              <a:t> of </a:t>
            </a:r>
            <a:r>
              <a:rPr lang="es-ES" sz="2000" b="1" dirty="0" err="1"/>
              <a:t>lakes</a:t>
            </a:r>
            <a:r>
              <a:rPr lang="es-ES" sz="2000" b="1" dirty="0"/>
              <a:t> </a:t>
            </a:r>
            <a:r>
              <a:rPr lang="es-ES" sz="2000" b="1" dirty="0" err="1"/>
              <a:t>like</a:t>
            </a:r>
            <a:r>
              <a:rPr lang="es-ES" sz="2000" b="1" dirty="0"/>
              <a:t> </a:t>
            </a:r>
            <a:r>
              <a:rPr lang="es-ES" sz="2000" b="1" i="1" dirty="0" err="1"/>
              <a:t>the</a:t>
            </a:r>
            <a:r>
              <a:rPr lang="es-ES" sz="2000" b="1" i="1" dirty="0"/>
              <a:t> Great </a:t>
            </a:r>
            <a:r>
              <a:rPr lang="es-ES" sz="2000" b="1" i="1" dirty="0" err="1"/>
              <a:t>Lakes</a:t>
            </a:r>
            <a:r>
              <a:rPr lang="es-ES" sz="2000" b="1" dirty="0"/>
              <a:t> </a:t>
            </a:r>
            <a:endParaRPr lang="es-ES" sz="2000" b="1" dirty="0" smtClean="0"/>
          </a:p>
          <a:p>
            <a:pPr algn="l">
              <a:lnSpc>
                <a:spcPct val="80000"/>
              </a:lnSpc>
            </a:pPr>
            <a:endParaRPr lang="es-ES" sz="2000" b="1" dirty="0"/>
          </a:p>
          <a:p>
            <a:pPr algn="l">
              <a:lnSpc>
                <a:spcPct val="80000"/>
              </a:lnSpc>
            </a:pPr>
            <a:r>
              <a:rPr lang="es-ES" sz="2000" b="1" dirty="0" err="1">
                <a:solidFill>
                  <a:srgbClr val="FF0000"/>
                </a:solidFill>
              </a:rPr>
              <a:t>names</a:t>
            </a:r>
            <a:r>
              <a:rPr lang="es-ES" sz="2000" b="1" dirty="0">
                <a:solidFill>
                  <a:srgbClr val="FF0000"/>
                </a:solidFill>
              </a:rPr>
              <a:t> of </a:t>
            </a:r>
            <a:r>
              <a:rPr lang="es-ES" sz="2000" b="1" dirty="0" err="1">
                <a:solidFill>
                  <a:srgbClr val="FF0000"/>
                </a:solidFill>
              </a:rPr>
              <a:t>mountains</a:t>
            </a:r>
            <a:r>
              <a:rPr lang="es-ES" sz="2000" b="1" dirty="0">
                <a:solidFill>
                  <a:srgbClr val="FF0000"/>
                </a:solidFill>
              </a:rPr>
              <a:t>: </a:t>
            </a:r>
            <a:r>
              <a:rPr lang="es-ES" sz="2000" b="1" i="1" dirty="0"/>
              <a:t>Mount Everest, Mount </a:t>
            </a:r>
            <a:r>
              <a:rPr lang="es-ES" sz="2000" b="1" i="1" dirty="0" err="1"/>
              <a:t>Fuji</a:t>
            </a:r>
            <a:r>
              <a:rPr lang="es-ES" sz="2000" b="1" dirty="0"/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except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with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/>
              <a:t>ranges</a:t>
            </a:r>
            <a:r>
              <a:rPr lang="es-ES" sz="2000" b="1" dirty="0"/>
              <a:t> of </a:t>
            </a:r>
            <a:r>
              <a:rPr lang="es-ES" sz="2000" b="1" dirty="0" err="1"/>
              <a:t>mountains</a:t>
            </a:r>
            <a:r>
              <a:rPr lang="es-ES" sz="2000" b="1" dirty="0"/>
              <a:t> </a:t>
            </a:r>
            <a:r>
              <a:rPr lang="es-ES" sz="2000" b="1" dirty="0" err="1"/>
              <a:t>like</a:t>
            </a:r>
            <a:r>
              <a:rPr lang="es-ES" sz="2000" b="1" dirty="0"/>
              <a:t> </a:t>
            </a:r>
            <a:r>
              <a:rPr lang="es-ES" sz="2000" b="1" i="1" dirty="0" err="1"/>
              <a:t>the</a:t>
            </a:r>
            <a:r>
              <a:rPr lang="es-ES" sz="2000" b="1" i="1" dirty="0"/>
              <a:t> Andes</a:t>
            </a:r>
            <a:r>
              <a:rPr lang="es-ES" sz="2000" b="1" dirty="0"/>
              <a:t> </a:t>
            </a:r>
            <a:r>
              <a:rPr lang="es-ES" sz="2000" b="1" dirty="0" err="1"/>
              <a:t>or</a:t>
            </a:r>
            <a:r>
              <a:rPr lang="es-ES" sz="2000" b="1" dirty="0"/>
              <a:t> </a:t>
            </a:r>
            <a:r>
              <a:rPr lang="es-ES" sz="2000" b="1" i="1" dirty="0" err="1"/>
              <a:t>the</a:t>
            </a:r>
            <a:r>
              <a:rPr lang="es-ES" sz="2000" b="1" i="1" dirty="0"/>
              <a:t> </a:t>
            </a:r>
            <a:r>
              <a:rPr lang="es-ES" sz="2000" b="1" i="1" dirty="0" err="1"/>
              <a:t>Rockies</a:t>
            </a:r>
            <a:r>
              <a:rPr lang="es-ES" sz="2000" b="1" dirty="0"/>
              <a:t> </a:t>
            </a:r>
            <a:r>
              <a:rPr lang="es-ES" sz="2000" b="1" dirty="0" err="1"/>
              <a:t>or</a:t>
            </a:r>
            <a:r>
              <a:rPr lang="es-ES" sz="2000" b="1" dirty="0"/>
              <a:t> </a:t>
            </a:r>
            <a:r>
              <a:rPr lang="es-ES" sz="2000" b="1" dirty="0" err="1"/>
              <a:t>unusual</a:t>
            </a:r>
            <a:r>
              <a:rPr lang="es-ES" sz="2000" b="1" dirty="0"/>
              <a:t> </a:t>
            </a:r>
            <a:r>
              <a:rPr lang="es-ES" sz="2000" b="1" dirty="0" err="1"/>
              <a:t>names</a:t>
            </a:r>
            <a:r>
              <a:rPr lang="es-ES" sz="2000" b="1" dirty="0"/>
              <a:t> </a:t>
            </a:r>
            <a:r>
              <a:rPr lang="es-ES" sz="2000" b="1" dirty="0" err="1"/>
              <a:t>like</a:t>
            </a:r>
            <a:r>
              <a:rPr lang="es-ES" sz="2000" b="1" dirty="0"/>
              <a:t> </a:t>
            </a:r>
            <a:r>
              <a:rPr lang="es-ES" sz="2000" b="1" i="1" dirty="0" err="1"/>
              <a:t>the</a:t>
            </a:r>
            <a:r>
              <a:rPr lang="es-ES" sz="2000" b="1" i="1" dirty="0"/>
              <a:t> </a:t>
            </a:r>
            <a:r>
              <a:rPr lang="es-ES" sz="2000" b="1" i="1" dirty="0" err="1"/>
              <a:t>Matterhorn</a:t>
            </a:r>
            <a:r>
              <a:rPr lang="es-ES" sz="2000" b="1" dirty="0"/>
              <a:t> </a:t>
            </a:r>
          </a:p>
          <a:p>
            <a:pPr algn="l">
              <a:lnSpc>
                <a:spcPct val="80000"/>
              </a:lnSpc>
            </a:pPr>
            <a:r>
              <a:rPr lang="es-ES" sz="2000" b="1" dirty="0" err="1">
                <a:solidFill>
                  <a:srgbClr val="FF0000"/>
                </a:solidFill>
              </a:rPr>
              <a:t>names</a:t>
            </a:r>
            <a:r>
              <a:rPr lang="es-ES" sz="2000" b="1" dirty="0">
                <a:solidFill>
                  <a:srgbClr val="FF0000"/>
                </a:solidFill>
              </a:rPr>
              <a:t> of </a:t>
            </a:r>
            <a:r>
              <a:rPr lang="es-ES" sz="2000" b="1" dirty="0" err="1">
                <a:solidFill>
                  <a:srgbClr val="FF0000"/>
                </a:solidFill>
              </a:rPr>
              <a:t>continents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/>
              <a:t>(Asia, </a:t>
            </a:r>
            <a:r>
              <a:rPr lang="es-ES" sz="2000" b="1" dirty="0" err="1"/>
              <a:t>Europe</a:t>
            </a:r>
            <a:r>
              <a:rPr lang="es-ES" sz="2000" b="1" dirty="0"/>
              <a:t>) </a:t>
            </a:r>
          </a:p>
          <a:p>
            <a:pPr algn="l">
              <a:lnSpc>
                <a:spcPct val="80000"/>
              </a:lnSpc>
            </a:pPr>
            <a:r>
              <a:rPr lang="es-ES" sz="2000" b="1" dirty="0" err="1">
                <a:solidFill>
                  <a:srgbClr val="FF0000"/>
                </a:solidFill>
              </a:rPr>
              <a:t>names</a:t>
            </a:r>
            <a:r>
              <a:rPr lang="es-ES" sz="2000" b="1" dirty="0">
                <a:solidFill>
                  <a:srgbClr val="FF0000"/>
                </a:solidFill>
              </a:rPr>
              <a:t> of </a:t>
            </a:r>
            <a:r>
              <a:rPr lang="es-ES" sz="2000" b="1" dirty="0" err="1">
                <a:solidFill>
                  <a:srgbClr val="FF0000"/>
                </a:solidFill>
              </a:rPr>
              <a:t>islands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/>
              <a:t>(</a:t>
            </a:r>
            <a:r>
              <a:rPr lang="es-ES" sz="2000" b="1" dirty="0" err="1"/>
              <a:t>Easter</a:t>
            </a:r>
            <a:r>
              <a:rPr lang="es-ES" sz="2000" b="1" dirty="0"/>
              <a:t> Island, Maui, Key West) </a:t>
            </a:r>
            <a:r>
              <a:rPr lang="es-ES" sz="2000" b="1" dirty="0" err="1">
                <a:solidFill>
                  <a:srgbClr val="FF0000"/>
                </a:solidFill>
              </a:rPr>
              <a:t>except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with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/>
              <a:t>island</a:t>
            </a:r>
            <a:r>
              <a:rPr lang="es-ES" sz="2000" b="1" dirty="0"/>
              <a:t> </a:t>
            </a:r>
            <a:r>
              <a:rPr lang="es-ES" sz="2000" b="1" dirty="0" err="1"/>
              <a:t>chains</a:t>
            </a:r>
            <a:r>
              <a:rPr lang="es-ES" sz="2000" b="1" dirty="0"/>
              <a:t> </a:t>
            </a:r>
            <a:r>
              <a:rPr lang="es-ES" sz="2000" b="1" dirty="0" err="1"/>
              <a:t>like</a:t>
            </a:r>
            <a:r>
              <a:rPr lang="es-ES" sz="2000" b="1" dirty="0"/>
              <a:t> </a:t>
            </a:r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Aleutians</a:t>
            </a:r>
            <a:r>
              <a:rPr lang="es-ES" sz="2000" b="1" dirty="0"/>
              <a:t>, </a:t>
            </a:r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Hebrides</a:t>
            </a:r>
            <a:r>
              <a:rPr lang="es-ES" sz="2000" b="1" dirty="0"/>
              <a:t>, </a:t>
            </a:r>
            <a:r>
              <a:rPr lang="es-ES" sz="2000" b="1" dirty="0" err="1"/>
              <a:t>or</a:t>
            </a:r>
            <a:r>
              <a:rPr lang="es-ES" sz="2000" b="1" dirty="0"/>
              <a:t> </a:t>
            </a:r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Canary</a:t>
            </a:r>
            <a:r>
              <a:rPr lang="es-ES" sz="2000" b="1" dirty="0"/>
              <a:t> </a:t>
            </a:r>
            <a:r>
              <a:rPr lang="es-ES" sz="2000" b="1" dirty="0" err="1"/>
              <a:t>Islands</a:t>
            </a:r>
            <a:endParaRPr lang="es-ES" sz="20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u="sng" dirty="0" smtClean="0"/>
              <a:t>Do use </a:t>
            </a:r>
            <a:r>
              <a:rPr lang="es-ES" b="1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before</a:t>
            </a:r>
            <a:r>
              <a:rPr lang="es-ES" dirty="0" smtClean="0"/>
              <a:t>:</a:t>
            </a:r>
            <a:br>
              <a:rPr lang="es-E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names</a:t>
            </a:r>
            <a:r>
              <a:rPr lang="es-ES" dirty="0" smtClean="0">
                <a:solidFill>
                  <a:srgbClr val="FF0000"/>
                </a:solidFill>
              </a:rPr>
              <a:t> of </a:t>
            </a:r>
            <a:r>
              <a:rPr lang="es-ES" dirty="0" err="1" smtClean="0">
                <a:solidFill>
                  <a:srgbClr val="FF0000"/>
                </a:solidFill>
              </a:rPr>
              <a:t>rivers</a:t>
            </a:r>
            <a:r>
              <a:rPr lang="es-ES" dirty="0" smtClean="0">
                <a:solidFill>
                  <a:srgbClr val="FF0000"/>
                </a:solidFill>
              </a:rPr>
              <a:t>, </a:t>
            </a:r>
            <a:r>
              <a:rPr lang="es-ES" dirty="0" err="1" smtClean="0">
                <a:solidFill>
                  <a:srgbClr val="FF0000"/>
                </a:solidFill>
              </a:rPr>
              <a:t>oceans</a:t>
            </a:r>
            <a:r>
              <a:rPr lang="es-ES" dirty="0" smtClean="0">
                <a:solidFill>
                  <a:srgbClr val="FF0000"/>
                </a:solidFill>
              </a:rPr>
              <a:t> and seas: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Nile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Pacific</a:t>
            </a:r>
            <a:r>
              <a:rPr lang="es-ES" dirty="0" smtClean="0"/>
              <a:t> </a:t>
            </a:r>
          </a:p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points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on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the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globe</a:t>
            </a:r>
            <a:r>
              <a:rPr lang="es-ES" dirty="0" smtClean="0">
                <a:solidFill>
                  <a:srgbClr val="FF0000"/>
                </a:solidFill>
              </a:rPr>
              <a:t>: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Equator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North Pole</a:t>
            </a:r>
            <a:r>
              <a:rPr lang="es-ES" dirty="0" smtClean="0"/>
              <a:t> </a:t>
            </a:r>
          </a:p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geographical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areas</a:t>
            </a:r>
            <a:r>
              <a:rPr lang="es-ES" dirty="0" smtClean="0">
                <a:solidFill>
                  <a:srgbClr val="FF0000"/>
                </a:solidFill>
              </a:rPr>
              <a:t>: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Middle</a:t>
            </a:r>
            <a:r>
              <a:rPr lang="es-ES" i="1" dirty="0" smtClean="0"/>
              <a:t> East, </a:t>
            </a:r>
            <a:r>
              <a:rPr lang="es-ES" b="1" i="1" dirty="0" err="1" smtClean="0"/>
              <a:t>the</a:t>
            </a:r>
            <a:r>
              <a:rPr lang="es-ES" i="1" dirty="0" smtClean="0"/>
              <a:t> West</a:t>
            </a:r>
            <a:r>
              <a:rPr lang="es-ES" dirty="0" smtClean="0"/>
              <a:t> </a:t>
            </a:r>
          </a:p>
          <a:p>
            <a:pPr algn="l">
              <a:lnSpc>
                <a:spcPct val="80000"/>
              </a:lnSpc>
            </a:pPr>
            <a:endParaRPr lang="es-ES" dirty="0" smtClean="0"/>
          </a:p>
          <a:p>
            <a:pPr algn="l">
              <a:lnSpc>
                <a:spcPct val="80000"/>
              </a:lnSpc>
            </a:pPr>
            <a:r>
              <a:rPr lang="es-ES" dirty="0" err="1" smtClean="0">
                <a:solidFill>
                  <a:srgbClr val="FF0000"/>
                </a:solidFill>
              </a:rPr>
              <a:t>deserts</a:t>
            </a:r>
            <a:r>
              <a:rPr lang="es-ES" dirty="0" smtClean="0">
                <a:solidFill>
                  <a:srgbClr val="FF0000"/>
                </a:solidFill>
              </a:rPr>
              <a:t>, </a:t>
            </a:r>
            <a:r>
              <a:rPr lang="es-ES" dirty="0" err="1" smtClean="0">
                <a:solidFill>
                  <a:srgbClr val="FF0000"/>
                </a:solidFill>
              </a:rPr>
              <a:t>forests</a:t>
            </a:r>
            <a:r>
              <a:rPr lang="es-ES" dirty="0" smtClean="0">
                <a:solidFill>
                  <a:srgbClr val="FF0000"/>
                </a:solidFill>
              </a:rPr>
              <a:t>, </a:t>
            </a:r>
            <a:r>
              <a:rPr lang="es-ES" dirty="0" err="1" smtClean="0">
                <a:solidFill>
                  <a:srgbClr val="FF0000"/>
                </a:solidFill>
              </a:rPr>
              <a:t>gulfs</a:t>
            </a:r>
            <a:r>
              <a:rPr lang="es-ES" dirty="0" smtClean="0">
                <a:solidFill>
                  <a:srgbClr val="FF0000"/>
                </a:solidFill>
              </a:rPr>
              <a:t>, and </a:t>
            </a:r>
            <a:r>
              <a:rPr lang="es-ES" dirty="0" err="1" smtClean="0">
                <a:solidFill>
                  <a:srgbClr val="FF0000"/>
                </a:solidFill>
              </a:rPr>
              <a:t>peninsulas</a:t>
            </a:r>
            <a:r>
              <a:rPr lang="es-ES" dirty="0" smtClean="0">
                <a:solidFill>
                  <a:srgbClr val="FF0000"/>
                </a:solidFill>
              </a:rPr>
              <a:t>: </a:t>
            </a:r>
            <a:r>
              <a:rPr lang="es-ES" b="1" i="1" dirty="0" err="1" smtClean="0"/>
              <a:t>the</a:t>
            </a:r>
            <a:r>
              <a:rPr lang="es-ES" i="1" dirty="0" smtClean="0"/>
              <a:t> Sahara,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Persian</a:t>
            </a:r>
            <a:r>
              <a:rPr lang="es-ES" i="1" dirty="0" smtClean="0"/>
              <a:t> </a:t>
            </a:r>
            <a:r>
              <a:rPr lang="es-ES" i="1" dirty="0" err="1" smtClean="0"/>
              <a:t>Gulf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Black </a:t>
            </a:r>
            <a:r>
              <a:rPr lang="es-ES" i="1" dirty="0" err="1" smtClean="0"/>
              <a:t>Forest</a:t>
            </a:r>
            <a:r>
              <a:rPr lang="es-ES" i="1" dirty="0" smtClean="0"/>
              <a:t>, </a:t>
            </a:r>
            <a:r>
              <a:rPr lang="es-ES" b="1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 smtClean="0"/>
              <a:t>Iberian</a:t>
            </a:r>
            <a:r>
              <a:rPr lang="es-ES" i="1" dirty="0" smtClean="0"/>
              <a:t> </a:t>
            </a:r>
            <a:r>
              <a:rPr lang="es-ES" i="1" dirty="0" err="1" smtClean="0"/>
              <a:t>Peninsula</a:t>
            </a:r>
            <a:endParaRPr lang="es-ES" dirty="0" smtClean="0"/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420100" cy="739775"/>
          </a:xfrm>
        </p:spPr>
        <p:txBody>
          <a:bodyPr/>
          <a:lstStyle/>
          <a:p>
            <a:pPr algn="l"/>
            <a:r>
              <a:rPr lang="es-ES" sz="3600" dirty="0" err="1">
                <a:solidFill>
                  <a:srgbClr val="FF0000"/>
                </a:solidFill>
              </a:rPr>
              <a:t>Don’t</a:t>
            </a:r>
            <a:r>
              <a:rPr lang="es-ES" sz="3600" dirty="0">
                <a:solidFill>
                  <a:srgbClr val="FF0000"/>
                </a:solidFill>
              </a:rPr>
              <a:t> </a:t>
            </a:r>
            <a:r>
              <a:rPr lang="es-ES" sz="3600" dirty="0" err="1">
                <a:solidFill>
                  <a:srgbClr val="FF0000"/>
                </a:solidFill>
              </a:rPr>
              <a:t>forget</a:t>
            </a:r>
            <a:r>
              <a:rPr lang="es-ES" sz="3600" dirty="0">
                <a:solidFill>
                  <a:srgbClr val="FF0000"/>
                </a:solidFill>
              </a:rPr>
              <a:t> </a:t>
            </a:r>
            <a:r>
              <a:rPr lang="es-ES" sz="3600" dirty="0" smtClean="0">
                <a:solidFill>
                  <a:srgbClr val="FF0000"/>
                </a:solidFill>
              </a:rPr>
              <a:t>to use </a:t>
            </a:r>
            <a:r>
              <a:rPr lang="es-ES" sz="3600" i="1" u="sng" dirty="0" smtClean="0">
                <a:solidFill>
                  <a:srgbClr val="FF0000"/>
                </a:solidFill>
              </a:rPr>
              <a:t>THE</a:t>
            </a:r>
            <a:r>
              <a:rPr lang="es-ES" sz="3600" dirty="0" smtClean="0">
                <a:solidFill>
                  <a:srgbClr val="FF0000"/>
                </a:solidFill>
              </a:rPr>
              <a:t> </a:t>
            </a:r>
            <a:r>
              <a:rPr lang="es-ES" sz="3600" dirty="0" err="1" smtClean="0">
                <a:solidFill>
                  <a:srgbClr val="FF0000"/>
                </a:solidFill>
              </a:rPr>
              <a:t>with</a:t>
            </a:r>
            <a:r>
              <a:rPr lang="es-ES" sz="3600" dirty="0" smtClean="0">
                <a:solidFill>
                  <a:srgbClr val="FF0000"/>
                </a:solidFill>
              </a:rPr>
              <a:t> </a:t>
            </a:r>
            <a:r>
              <a:rPr lang="es-ES" sz="3600" dirty="0" err="1" smtClean="0">
                <a:solidFill>
                  <a:srgbClr val="FF0000"/>
                </a:solidFill>
              </a:rPr>
              <a:t>the</a:t>
            </a:r>
            <a:r>
              <a:rPr lang="es-ES" sz="3600" dirty="0" smtClean="0">
                <a:solidFill>
                  <a:srgbClr val="FF0000"/>
                </a:solidFill>
              </a:rPr>
              <a:t> </a:t>
            </a:r>
            <a:r>
              <a:rPr lang="es-ES" sz="3600" dirty="0" err="1" smtClean="0">
                <a:solidFill>
                  <a:srgbClr val="FF0000"/>
                </a:solidFill>
              </a:rPr>
              <a:t>following</a:t>
            </a:r>
            <a:r>
              <a:rPr lang="es-ES" sz="3600" dirty="0" smtClean="0">
                <a:solidFill>
                  <a:srgbClr val="FF0000"/>
                </a:solidFill>
              </a:rPr>
              <a:t>:</a:t>
            </a:r>
            <a:endParaRPr lang="es-ES" sz="3600" dirty="0">
              <a:solidFill>
                <a:srgbClr val="FF00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420100" cy="4754562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sz="2800" dirty="0"/>
              <a:t>The centre, the top, the middle, the bottom, the left, the right, the end of, the beginning of…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same, the best, the worst…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sun, the moon, the world, the sky, the sea, the ground, the country…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police, the fire brigade, the army…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piano, the guitar, the trumpet, the flute…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radio (but television, without the)</a:t>
            </a:r>
          </a:p>
          <a:p>
            <a:pPr algn="l">
              <a:lnSpc>
                <a:spcPct val="80000"/>
              </a:lnSpc>
            </a:pPr>
            <a:r>
              <a:rPr lang="en-US" sz="2800" dirty="0"/>
              <a:t>The doctor, the toilet, the bank, the theatre, the post office, the dentist, the cinema…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927" y="457200"/>
            <a:ext cx="8420100" cy="884238"/>
          </a:xfrm>
        </p:spPr>
        <p:txBody>
          <a:bodyPr/>
          <a:lstStyle/>
          <a:p>
            <a:pPr algn="l"/>
            <a:r>
              <a:rPr lang="es-ES" u="sng" dirty="0">
                <a:solidFill>
                  <a:srgbClr val="FF0000"/>
                </a:solidFill>
              </a:rPr>
              <a:t>Do </a:t>
            </a:r>
            <a:r>
              <a:rPr lang="es-ES" u="sng" dirty="0" err="1">
                <a:solidFill>
                  <a:srgbClr val="FF0000"/>
                </a:solidFill>
              </a:rPr>
              <a:t>not</a:t>
            </a:r>
            <a:r>
              <a:rPr lang="es-ES" u="sng" dirty="0">
                <a:solidFill>
                  <a:srgbClr val="FF0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use </a:t>
            </a:r>
            <a:r>
              <a:rPr lang="es-ES" i="1" u="sng" dirty="0" smtClean="0">
                <a:solidFill>
                  <a:srgbClr val="FF0000"/>
                </a:solidFill>
              </a:rPr>
              <a:t>THE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with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the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following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8420100" cy="4683125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/>
              <a:t>Breakfast</a:t>
            </a:r>
            <a:r>
              <a:rPr lang="es-ES" sz="2400" dirty="0"/>
              <a:t>, lunch, </a:t>
            </a:r>
            <a:r>
              <a:rPr lang="es-ES" sz="2400" dirty="0" err="1"/>
              <a:t>dinner</a:t>
            </a: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get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at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start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, </a:t>
            </a:r>
            <a:r>
              <a:rPr lang="es-ES" sz="2400" dirty="0" err="1"/>
              <a:t>finish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Got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school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at </a:t>
            </a:r>
            <a:r>
              <a:rPr lang="es-ES" sz="2400" dirty="0" err="1"/>
              <a:t>school</a:t>
            </a:r>
            <a:r>
              <a:rPr lang="es-ES" sz="2400" dirty="0"/>
              <a:t>, </a:t>
            </a:r>
            <a:r>
              <a:rPr lang="es-ES" sz="2400" dirty="0" err="1"/>
              <a:t>start</a:t>
            </a:r>
            <a:r>
              <a:rPr lang="es-ES" sz="2400" dirty="0"/>
              <a:t> </a:t>
            </a:r>
            <a:r>
              <a:rPr lang="es-ES" sz="2400" dirty="0" err="1"/>
              <a:t>school</a:t>
            </a:r>
            <a:r>
              <a:rPr lang="es-ES" sz="2400" dirty="0"/>
              <a:t>, </a:t>
            </a:r>
            <a:r>
              <a:rPr lang="es-ES" sz="2400" dirty="0" err="1"/>
              <a:t>leave</a:t>
            </a:r>
            <a:r>
              <a:rPr lang="es-ES" sz="2400" dirty="0"/>
              <a:t> </a:t>
            </a:r>
            <a:r>
              <a:rPr lang="es-ES" sz="2400" dirty="0" err="1"/>
              <a:t>school</a:t>
            </a:r>
            <a:r>
              <a:rPr lang="es-ES" sz="2400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university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at </a:t>
            </a:r>
            <a:r>
              <a:rPr lang="es-ES" sz="2400" dirty="0" err="1"/>
              <a:t>university</a:t>
            </a:r>
            <a:r>
              <a:rPr lang="es-ES" sz="2400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church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in </a:t>
            </a:r>
            <a:r>
              <a:rPr lang="es-ES" sz="2400" dirty="0" err="1"/>
              <a:t>chuch</a:t>
            </a:r>
            <a:r>
              <a:rPr lang="es-ES" sz="2400" dirty="0"/>
              <a:t> (</a:t>
            </a:r>
            <a:r>
              <a:rPr lang="es-ES" sz="2400" dirty="0" err="1"/>
              <a:t>or</a:t>
            </a:r>
            <a:r>
              <a:rPr lang="es-ES" sz="2400" dirty="0"/>
              <a:t> </a:t>
            </a:r>
            <a:r>
              <a:rPr lang="es-ES" sz="2400" dirty="0" err="1"/>
              <a:t>mass</a:t>
            </a:r>
            <a:r>
              <a:rPr lang="es-ES" sz="2400" dirty="0"/>
              <a:t>)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bed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in </a:t>
            </a:r>
            <a:r>
              <a:rPr lang="es-ES" sz="2400" dirty="0" err="1"/>
              <a:t>bed</a:t>
            </a: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hospital, </a:t>
            </a:r>
            <a:r>
              <a:rPr lang="es-ES" sz="2400" dirty="0" err="1"/>
              <a:t>be</a:t>
            </a:r>
            <a:r>
              <a:rPr lang="es-ES" sz="2400" dirty="0"/>
              <a:t> in hospital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prison</a:t>
            </a:r>
            <a:r>
              <a:rPr lang="es-ES" sz="2400" dirty="0"/>
              <a:t>, </a:t>
            </a:r>
            <a:r>
              <a:rPr lang="es-ES" sz="2400" dirty="0" err="1"/>
              <a:t>be</a:t>
            </a:r>
            <a:r>
              <a:rPr lang="es-ES" sz="2400" dirty="0"/>
              <a:t> in </a:t>
            </a:r>
            <a:r>
              <a:rPr lang="es-ES" sz="2400" dirty="0" err="1"/>
              <a:t>prison</a:t>
            </a:r>
            <a:endParaRPr lang="es-ES" sz="2400" dirty="0"/>
          </a:p>
          <a:p>
            <a:pPr algn="l">
              <a:lnSpc>
                <a:spcPct val="90000"/>
              </a:lnSpc>
            </a:pPr>
            <a:r>
              <a:rPr lang="es-ES" sz="2400" dirty="0" err="1"/>
              <a:t>Go</a:t>
            </a:r>
            <a:r>
              <a:rPr lang="es-ES" sz="2400" dirty="0"/>
              <a:t> home, </a:t>
            </a:r>
            <a:r>
              <a:rPr lang="es-ES" sz="2400" dirty="0" err="1"/>
              <a:t>get</a:t>
            </a:r>
            <a:r>
              <a:rPr lang="es-ES" sz="2400" dirty="0"/>
              <a:t> home, </a:t>
            </a:r>
            <a:r>
              <a:rPr lang="es-ES" sz="2400" dirty="0" err="1"/>
              <a:t>arrive</a:t>
            </a:r>
            <a:r>
              <a:rPr lang="es-ES" sz="2400" dirty="0"/>
              <a:t> home, come home, </a:t>
            </a:r>
            <a:r>
              <a:rPr lang="es-ES" sz="2400" dirty="0" err="1"/>
              <a:t>walk</a:t>
            </a:r>
            <a:r>
              <a:rPr lang="es-ES" sz="2400" dirty="0"/>
              <a:t> home, </a:t>
            </a:r>
            <a:r>
              <a:rPr lang="es-ES" sz="2400" dirty="0" err="1"/>
              <a:t>leave</a:t>
            </a:r>
            <a:r>
              <a:rPr lang="es-ES" sz="2400" dirty="0"/>
              <a:t> home, </a:t>
            </a:r>
            <a:r>
              <a:rPr lang="es-ES" sz="2400" dirty="0" err="1"/>
              <a:t>be</a:t>
            </a:r>
            <a:r>
              <a:rPr lang="es-ES" sz="2400" dirty="0"/>
              <a:t> at home, </a:t>
            </a:r>
            <a:r>
              <a:rPr lang="es-ES" sz="2400" dirty="0" err="1"/>
              <a:t>stay</a:t>
            </a:r>
            <a:r>
              <a:rPr lang="es-ES" sz="2400" dirty="0"/>
              <a:t> at home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err="1"/>
              <a:t>Omission</a:t>
            </a:r>
            <a:r>
              <a:rPr lang="es-ES" b="1" dirty="0"/>
              <a:t> of </a:t>
            </a:r>
            <a:r>
              <a:rPr lang="es-ES" b="1" dirty="0" err="1"/>
              <a:t>Articles</a:t>
            </a:r>
            <a:endParaRPr lang="es-ES" b="1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915400" cy="4525963"/>
          </a:xfrm>
        </p:spPr>
        <p:txBody>
          <a:bodyPr/>
          <a:lstStyle/>
          <a:p>
            <a:pPr algn="l"/>
            <a:r>
              <a:rPr lang="es-ES" sz="2800" dirty="0" err="1">
                <a:solidFill>
                  <a:srgbClr val="009900"/>
                </a:solidFill>
              </a:rPr>
              <a:t>Some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common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types</a:t>
            </a:r>
            <a:r>
              <a:rPr lang="es-ES" sz="2800" dirty="0">
                <a:solidFill>
                  <a:srgbClr val="009900"/>
                </a:solidFill>
              </a:rPr>
              <a:t> of </a:t>
            </a:r>
            <a:r>
              <a:rPr lang="es-ES" sz="2800" dirty="0" err="1">
                <a:solidFill>
                  <a:srgbClr val="009900"/>
                </a:solidFill>
              </a:rPr>
              <a:t>nouns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that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don't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take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an</a:t>
            </a:r>
            <a:r>
              <a:rPr lang="es-ES" sz="2800" dirty="0">
                <a:solidFill>
                  <a:srgbClr val="009900"/>
                </a:solidFill>
              </a:rPr>
              <a:t> </a:t>
            </a:r>
            <a:r>
              <a:rPr lang="es-ES" sz="2800" dirty="0" err="1">
                <a:solidFill>
                  <a:srgbClr val="009900"/>
                </a:solidFill>
              </a:rPr>
              <a:t>article</a:t>
            </a:r>
            <a:r>
              <a:rPr lang="es-ES" sz="2800" dirty="0">
                <a:solidFill>
                  <a:srgbClr val="009900"/>
                </a:solidFill>
              </a:rPr>
              <a:t> are:</a:t>
            </a:r>
          </a:p>
          <a:p>
            <a:pPr algn="l"/>
            <a:r>
              <a:rPr lang="es-ES" sz="2800" dirty="0" err="1">
                <a:solidFill>
                  <a:srgbClr val="FF0000"/>
                </a:solidFill>
              </a:rPr>
              <a:t>Names</a:t>
            </a:r>
            <a:r>
              <a:rPr lang="es-ES" sz="2800" dirty="0">
                <a:solidFill>
                  <a:srgbClr val="FF0000"/>
                </a:solidFill>
              </a:rPr>
              <a:t> of </a:t>
            </a:r>
            <a:r>
              <a:rPr lang="es-ES" sz="2800" dirty="0" err="1">
                <a:solidFill>
                  <a:srgbClr val="FF0000"/>
                </a:solidFill>
              </a:rPr>
              <a:t>languages</a:t>
            </a:r>
            <a:r>
              <a:rPr lang="es-ES" sz="2800" dirty="0">
                <a:solidFill>
                  <a:srgbClr val="FF0000"/>
                </a:solidFill>
              </a:rPr>
              <a:t> and </a:t>
            </a:r>
            <a:r>
              <a:rPr lang="es-ES" sz="2800" dirty="0" err="1">
                <a:solidFill>
                  <a:srgbClr val="FF0000"/>
                </a:solidFill>
              </a:rPr>
              <a:t>nationalities</a:t>
            </a:r>
            <a:r>
              <a:rPr lang="es-ES" sz="2800" dirty="0">
                <a:solidFill>
                  <a:srgbClr val="FF0000"/>
                </a:solidFill>
              </a:rPr>
              <a:t>:</a:t>
            </a:r>
            <a:r>
              <a:rPr lang="es-ES" sz="2800" dirty="0"/>
              <a:t> </a:t>
            </a:r>
            <a:r>
              <a:rPr lang="es-ES" sz="2800" i="1" dirty="0" err="1"/>
              <a:t>Chinese</a:t>
            </a:r>
            <a:r>
              <a:rPr lang="es-ES" sz="2800" i="1" dirty="0"/>
              <a:t>, </a:t>
            </a:r>
            <a:r>
              <a:rPr lang="es-ES" sz="2800" i="1" dirty="0" err="1"/>
              <a:t>English</a:t>
            </a:r>
            <a:r>
              <a:rPr lang="es-ES" sz="2800" i="1" dirty="0"/>
              <a:t>, </a:t>
            </a:r>
            <a:r>
              <a:rPr lang="es-ES" sz="2800" i="1" dirty="0" err="1"/>
              <a:t>Spanish</a:t>
            </a:r>
            <a:r>
              <a:rPr lang="es-ES" sz="2800" i="1" dirty="0"/>
              <a:t>, </a:t>
            </a:r>
            <a:r>
              <a:rPr lang="es-ES" sz="2800" i="1" dirty="0" err="1"/>
              <a:t>Russian</a:t>
            </a:r>
            <a:r>
              <a:rPr lang="es-ES" sz="2800" dirty="0"/>
              <a:t> </a:t>
            </a:r>
          </a:p>
          <a:p>
            <a:pPr algn="l"/>
            <a:r>
              <a:rPr lang="es-ES" sz="2800" dirty="0" err="1">
                <a:solidFill>
                  <a:srgbClr val="FF0000"/>
                </a:solidFill>
              </a:rPr>
              <a:t>Names</a:t>
            </a:r>
            <a:r>
              <a:rPr lang="es-ES" sz="2800" dirty="0">
                <a:solidFill>
                  <a:srgbClr val="FF0000"/>
                </a:solidFill>
              </a:rPr>
              <a:t> of </a:t>
            </a:r>
            <a:r>
              <a:rPr lang="es-ES" sz="2800" dirty="0" err="1">
                <a:solidFill>
                  <a:srgbClr val="FF0000"/>
                </a:solidFill>
              </a:rPr>
              <a:t>sports</a:t>
            </a:r>
            <a:r>
              <a:rPr lang="es-ES" sz="2800" dirty="0">
                <a:solidFill>
                  <a:srgbClr val="FF0000"/>
                </a:solidFill>
              </a:rPr>
              <a:t>:</a:t>
            </a:r>
            <a:r>
              <a:rPr lang="es-ES" sz="2800" dirty="0"/>
              <a:t> </a:t>
            </a:r>
            <a:r>
              <a:rPr lang="es-ES" sz="2800" i="1" dirty="0" err="1"/>
              <a:t>volleyball</a:t>
            </a:r>
            <a:r>
              <a:rPr lang="es-ES" sz="2800" i="1" dirty="0"/>
              <a:t>, hockey, </a:t>
            </a:r>
            <a:r>
              <a:rPr lang="es-ES" sz="2800" i="1" dirty="0" err="1"/>
              <a:t>baseball</a:t>
            </a:r>
            <a:r>
              <a:rPr lang="es-ES" sz="2800" dirty="0"/>
              <a:t> </a:t>
            </a:r>
          </a:p>
          <a:p>
            <a:pPr algn="l"/>
            <a:r>
              <a:rPr lang="es-ES" sz="2800" dirty="0" err="1">
                <a:solidFill>
                  <a:srgbClr val="FF0000"/>
                </a:solidFill>
              </a:rPr>
              <a:t>Names</a:t>
            </a:r>
            <a:r>
              <a:rPr lang="es-ES" sz="2800" dirty="0">
                <a:solidFill>
                  <a:srgbClr val="FF0000"/>
                </a:solidFill>
              </a:rPr>
              <a:t> of </a:t>
            </a:r>
            <a:r>
              <a:rPr lang="es-ES" sz="2800" dirty="0" err="1">
                <a:solidFill>
                  <a:srgbClr val="FF0000"/>
                </a:solidFill>
              </a:rPr>
              <a:t>academic</a:t>
            </a:r>
            <a:r>
              <a:rPr lang="es-ES" sz="2800" dirty="0">
                <a:solidFill>
                  <a:srgbClr val="FF0000"/>
                </a:solidFill>
              </a:rPr>
              <a:t> </a:t>
            </a:r>
            <a:r>
              <a:rPr lang="es-ES" sz="2800" dirty="0" err="1">
                <a:solidFill>
                  <a:srgbClr val="FF0000"/>
                </a:solidFill>
              </a:rPr>
              <a:t>subjects</a:t>
            </a:r>
            <a:r>
              <a:rPr lang="es-ES" sz="2800" dirty="0">
                <a:solidFill>
                  <a:srgbClr val="FF0000"/>
                </a:solidFill>
              </a:rPr>
              <a:t>: </a:t>
            </a:r>
            <a:r>
              <a:rPr lang="es-ES" sz="2800" i="1" dirty="0" err="1"/>
              <a:t>mathematics</a:t>
            </a:r>
            <a:r>
              <a:rPr lang="es-ES" sz="2800" i="1" dirty="0"/>
              <a:t>, </a:t>
            </a:r>
            <a:r>
              <a:rPr lang="es-ES" sz="2800" i="1" dirty="0" err="1"/>
              <a:t>biology</a:t>
            </a:r>
            <a:r>
              <a:rPr lang="es-ES" sz="2800" i="1" dirty="0"/>
              <a:t>, </a:t>
            </a:r>
            <a:r>
              <a:rPr lang="es-ES" sz="2800" i="1" dirty="0" err="1"/>
              <a:t>history</a:t>
            </a:r>
            <a:r>
              <a:rPr lang="es-ES" sz="2800" i="1" dirty="0"/>
              <a:t>, </a:t>
            </a:r>
            <a:r>
              <a:rPr lang="es-ES" sz="2800" i="1" dirty="0" err="1"/>
              <a:t>computer</a:t>
            </a:r>
            <a:r>
              <a:rPr lang="es-ES" sz="2800" i="1" dirty="0"/>
              <a:t> </a:t>
            </a:r>
            <a:r>
              <a:rPr lang="es-ES" sz="2800" i="1" dirty="0" err="1" smtClean="0"/>
              <a:t>science</a:t>
            </a:r>
            <a:endParaRPr lang="es-ES" sz="2800" i="1" dirty="0" smtClean="0"/>
          </a:p>
          <a:p>
            <a:pPr algn="l"/>
            <a:r>
              <a:rPr lang="es-ES" sz="2800" dirty="0" err="1" smtClean="0">
                <a:solidFill>
                  <a:srgbClr val="FF0000"/>
                </a:solidFill>
              </a:rPr>
              <a:t>Or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  <a:r>
              <a:rPr lang="es-ES" sz="2800" dirty="0" err="1" smtClean="0">
                <a:solidFill>
                  <a:srgbClr val="FF0000"/>
                </a:solidFill>
              </a:rPr>
              <a:t>Generalization</a:t>
            </a:r>
            <a:r>
              <a:rPr lang="es-ES" sz="2800" dirty="0" smtClean="0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es-ES" sz="2800" i="1" dirty="0" err="1" smtClean="0"/>
              <a:t>Mothers</a:t>
            </a:r>
            <a:r>
              <a:rPr lang="es-ES" sz="2800" i="1" dirty="0" smtClean="0"/>
              <a:t> are </a:t>
            </a:r>
            <a:r>
              <a:rPr lang="es-ES" sz="2800" i="1" dirty="0" err="1" smtClean="0"/>
              <a:t>kind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to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their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kids</a:t>
            </a:r>
            <a:r>
              <a:rPr lang="es-ES" sz="2800" i="1" dirty="0" smtClean="0"/>
              <a:t>,</a:t>
            </a:r>
          </a:p>
          <a:p>
            <a:pPr algn="l"/>
            <a:r>
              <a:rPr lang="es-ES" sz="2800" i="1" dirty="0" err="1" smtClean="0"/>
              <a:t>Infants</a:t>
            </a:r>
            <a:r>
              <a:rPr lang="es-ES" sz="2800" i="1" dirty="0" smtClean="0"/>
              <a:t> are </a:t>
            </a:r>
            <a:r>
              <a:rPr lang="es-ES" sz="2800" i="1" dirty="0" err="1" smtClean="0"/>
              <a:t>innocent</a:t>
            </a:r>
            <a:r>
              <a:rPr lang="es-ES" sz="2800" i="1" dirty="0" smtClean="0"/>
              <a:t>. </a:t>
            </a:r>
            <a:endParaRPr lang="es-ES" sz="2800" dirty="0"/>
          </a:p>
          <a:p>
            <a:pPr algn="l"/>
            <a:endParaRPr lang="es-E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dirty="0" smtClean="0"/>
              <a:t>In each of the sentences below, you will see a blank. Please choose one of the following articles for each sentence – </a:t>
            </a:r>
            <a:r>
              <a:rPr lang="en-US" sz="2000" b="1" u="sng" dirty="0" smtClean="0"/>
              <a:t>a, an, the</a:t>
            </a:r>
            <a:r>
              <a:rPr lang="en-US" sz="2000" dirty="0" smtClean="0"/>
              <a:t> or </a:t>
            </a:r>
            <a:r>
              <a:rPr lang="en-US" sz="2000" b="1" u="sng" dirty="0" smtClean="0"/>
              <a:t>leave it blank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915400" cy="4525963"/>
          </a:xfrm>
        </p:spPr>
        <p:txBody>
          <a:bodyPr/>
          <a:lstStyle/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1</a:t>
            </a:r>
            <a:r>
              <a:rPr lang="en-US" sz="1800" b="1" dirty="0" smtClean="0"/>
              <a:t>. My father’s car is considered to be ______ piece of art.</a:t>
            </a:r>
          </a:p>
          <a:p>
            <a:pPr algn="l"/>
            <a:r>
              <a:rPr lang="en-US" sz="1800" b="1" dirty="0" smtClean="0"/>
              <a:t>2. _______ (B/b)</a:t>
            </a:r>
            <a:r>
              <a:rPr lang="en-US" sz="1800" b="1" dirty="0" err="1" smtClean="0"/>
              <a:t>eauty</a:t>
            </a:r>
            <a:r>
              <a:rPr lang="en-US" sz="1800" b="1" dirty="0" smtClean="0"/>
              <a:t> is </a:t>
            </a:r>
            <a:r>
              <a:rPr lang="en-US" sz="1800" b="1" dirty="0" smtClean="0"/>
              <a:t>fleeting (short-lived).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3. _______ (A/a)</a:t>
            </a:r>
            <a:r>
              <a:rPr lang="en-US" sz="1800" b="1" dirty="0" err="1" smtClean="0"/>
              <a:t>ir</a:t>
            </a:r>
            <a:r>
              <a:rPr lang="en-US" sz="1800" b="1" dirty="0" smtClean="0"/>
              <a:t> in the room was </a:t>
            </a:r>
            <a:r>
              <a:rPr lang="en-US" sz="1800" b="1" dirty="0" smtClean="0"/>
              <a:t>stifling (hot).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4. The doctor told me that I needed ______ operation tomorrow.</a:t>
            </a:r>
          </a:p>
          <a:p>
            <a:pPr algn="l"/>
            <a:r>
              <a:rPr lang="en-US" sz="1800" b="1" dirty="0" smtClean="0"/>
              <a:t>5. ______ (I/</a:t>
            </a:r>
            <a:r>
              <a:rPr lang="en-US" sz="1800" b="1" dirty="0" err="1" smtClean="0"/>
              <a:t>i</a:t>
            </a:r>
            <a:r>
              <a:rPr lang="en-US" sz="1800" b="1" dirty="0" smtClean="0"/>
              <a:t>)</a:t>
            </a:r>
            <a:r>
              <a:rPr lang="en-US" sz="1800" b="1" dirty="0" err="1" smtClean="0"/>
              <a:t>nformation</a:t>
            </a:r>
            <a:r>
              <a:rPr lang="en-US" sz="1800" b="1" dirty="0" smtClean="0"/>
              <a:t> I received was extremely important.</a:t>
            </a:r>
          </a:p>
          <a:p>
            <a:pPr algn="l"/>
            <a:r>
              <a:rPr lang="en-US" sz="1800" b="1" dirty="0" smtClean="0"/>
              <a:t>6. ______ (A/a)</a:t>
            </a:r>
            <a:r>
              <a:rPr lang="en-US" sz="1800" b="1" dirty="0" err="1" smtClean="0"/>
              <a:t>ir</a:t>
            </a:r>
            <a:r>
              <a:rPr lang="en-US" sz="1800" b="1" dirty="0" smtClean="0"/>
              <a:t> is made up of millions of atoms.</a:t>
            </a:r>
          </a:p>
          <a:p>
            <a:pPr algn="l"/>
            <a:r>
              <a:rPr lang="en-US" sz="1800" b="1" dirty="0" smtClean="0"/>
              <a:t>7. My parents could not believe that their dog had peed on ______ carpet.</a:t>
            </a:r>
          </a:p>
          <a:p>
            <a:pPr algn="l"/>
            <a:r>
              <a:rPr lang="en-US" sz="1800" b="1" dirty="0" smtClean="0"/>
              <a:t>8. ______ (A/a)</a:t>
            </a:r>
            <a:r>
              <a:rPr lang="en-US" sz="1800" b="1" dirty="0" err="1" smtClean="0"/>
              <a:t>pple</a:t>
            </a:r>
            <a:r>
              <a:rPr lang="en-US" sz="1800" b="1" dirty="0" smtClean="0"/>
              <a:t> a day keeps the doctor away.</a:t>
            </a:r>
          </a:p>
          <a:p>
            <a:pPr algn="l"/>
            <a:r>
              <a:rPr lang="en-US" sz="1800" b="1" dirty="0" smtClean="0"/>
              <a:t>9. In some cultures ______ dogs are considered man’s best friend.</a:t>
            </a:r>
          </a:p>
          <a:p>
            <a:pPr algn="l"/>
            <a:r>
              <a:rPr lang="en-US" sz="1800" b="1" dirty="0" smtClean="0"/>
              <a:t>10. My sister decided to cut her hair with ______ scissors.</a:t>
            </a:r>
          </a:p>
          <a:p>
            <a:pPr algn="l"/>
            <a:r>
              <a:rPr lang="en-US" sz="1800" b="1" dirty="0" smtClean="0"/>
              <a:t>11. I was bitten by _______ mosquito in the Caribbean.</a:t>
            </a:r>
          </a:p>
          <a:p>
            <a:pPr algn="l"/>
            <a:r>
              <a:rPr lang="en-US" sz="1800" b="1" dirty="0" smtClean="0"/>
              <a:t>12. When the horn honked, it scared me and I dropped ______ glass on the floor.</a:t>
            </a:r>
          </a:p>
          <a:p>
            <a:pPr algn="l"/>
            <a:r>
              <a:rPr lang="en-US" sz="1800" b="1" dirty="0" smtClean="0"/>
              <a:t>13. In ancient Egypt _______ cat was considered sacred.</a:t>
            </a:r>
          </a:p>
          <a:p>
            <a:pPr algn="l"/>
            <a:r>
              <a:rPr lang="en-US" sz="1800" b="1" dirty="0" smtClean="0"/>
              <a:t>14. Is _______ water in Lake Erie safe to drink?</a:t>
            </a:r>
          </a:p>
          <a:p>
            <a:pPr marL="514350" indent="-514350" algn="l"/>
            <a:endParaRPr lang="en-US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3B84AF"/>
                </a:solidFill>
                <a:latin typeface="Arial Black" pitchFamily="34" charset="0"/>
              </a:rPr>
              <a:t>A, An, The, Zero Article </a:t>
            </a:r>
            <a:endParaRPr lang="en-US" sz="3200" dirty="0">
              <a:solidFill>
                <a:srgbClr val="3B84AF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Could you please give me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_____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piece of cake?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an              b. two             c. a                d. many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2._____ dog is ______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animal.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An/a           b. An/an          c. A/an          d. A/a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visited ________ Ahmed last week.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an              b. the               c. a               d. </a:t>
            </a:r>
            <a:r>
              <a:rPr lang="en-US" sz="2000" dirty="0" smtClean="0">
                <a:solidFill>
                  <a:srgbClr val="3B84AF"/>
                </a:solidFill>
                <a:latin typeface="Arial Black" pitchFamily="34" charset="0"/>
              </a:rPr>
              <a:t>Zero Article </a:t>
            </a:r>
            <a:endParaRPr lang="en-U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The capital of Saudi Arabia is_______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Riyadh.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</a:t>
            </a:r>
            <a:r>
              <a:rPr lang="en-US" sz="2000" dirty="0" smtClean="0">
                <a:solidFill>
                  <a:srgbClr val="3B84AF"/>
                </a:solidFill>
                <a:latin typeface="Arial Black" pitchFamily="34" charset="0"/>
              </a:rPr>
              <a:t>Zero Article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b. an                 c. a               d. the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finished _______ unit in English language course.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             b. a                    c. three        d. few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I take ______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umbrella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               b. an                  c. two           d. several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1803</Words>
  <Application>Microsoft Office PowerPoint</Application>
  <PresentationFormat>A4 Paper (210x297 mm)</PresentationFormat>
  <Paragraphs>175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AYM Wadiy S_U normal.</vt:lpstr>
      <vt:lpstr>Calibri</vt:lpstr>
      <vt:lpstr>Times New Roman</vt:lpstr>
      <vt:lpstr>Office Theme</vt:lpstr>
      <vt:lpstr>PowerPoint Presentation</vt:lpstr>
      <vt:lpstr>Articles: a/an/the</vt:lpstr>
      <vt:lpstr>Using Articles</vt:lpstr>
      <vt:lpstr> Here's another way to explain it:  </vt:lpstr>
      <vt:lpstr>"A/an"</vt:lpstr>
      <vt:lpstr>a/an</vt:lpstr>
      <vt:lpstr>Indefinite Articles: a and an</vt:lpstr>
      <vt:lpstr>"Somebody call a policeman!" </vt:lpstr>
      <vt:lpstr>"When I was at the zoo, I saw an elephant!"</vt:lpstr>
      <vt:lpstr>Remember: using a or an depends on the sound that begins the next word. So...</vt:lpstr>
      <vt:lpstr>If the noun is modified by an adjective, the choice between a and an depends on the initial sound of the adjective that immediately follows the article: </vt:lpstr>
      <vt:lpstr>Remember, too, that in English, the indefinite articles are used to indicate membership in a group: </vt:lpstr>
      <vt:lpstr>Definite Article: the</vt:lpstr>
      <vt:lpstr>"I was happy to see the policeman who saved my cat!" </vt:lpstr>
      <vt:lpstr>"I saw the elephant at the zoo." </vt:lpstr>
      <vt:lpstr>Countable and Noncountable Nouns</vt:lpstr>
      <vt:lpstr>PowerPoint Presentation</vt:lpstr>
      <vt:lpstr>PowerPoint Presentation</vt:lpstr>
      <vt:lpstr>Geographical use of the</vt:lpstr>
      <vt:lpstr>Do use the before: </vt:lpstr>
      <vt:lpstr>Don’t forget to use THE with the following:</vt:lpstr>
      <vt:lpstr>Do not use THE with the following :</vt:lpstr>
      <vt:lpstr>Omission of Articles</vt:lpstr>
      <vt:lpstr>In each of the sentences below, you will see a blank. Please choose one of the following articles for each sentence – a, an, the or leave it blank. </vt:lpstr>
      <vt:lpstr>A, An, The, Zero Article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Fathi Othman</cp:lastModifiedBy>
  <cp:revision>167</cp:revision>
  <dcterms:created xsi:type="dcterms:W3CDTF">2009-10-14T19:14:34Z</dcterms:created>
  <dcterms:modified xsi:type="dcterms:W3CDTF">2015-03-30T18:28:50Z</dcterms:modified>
</cp:coreProperties>
</file>