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308" r:id="rId4"/>
    <p:sldId id="303" r:id="rId5"/>
    <p:sldId id="304" r:id="rId6"/>
    <p:sldId id="305" r:id="rId7"/>
    <p:sldId id="280" r:id="rId8"/>
    <p:sldId id="282" r:id="rId9"/>
    <p:sldId id="284" r:id="rId10"/>
    <p:sldId id="283" r:id="rId11"/>
    <p:sldId id="286" r:id="rId12"/>
    <p:sldId id="288" r:id="rId13"/>
    <p:sldId id="313" r:id="rId14"/>
    <p:sldId id="309" r:id="rId15"/>
    <p:sldId id="310" r:id="rId16"/>
    <p:sldId id="311" r:id="rId17"/>
    <p:sldId id="312" r:id="rId18"/>
    <p:sldId id="314" r:id="rId19"/>
    <p:sldId id="315" r:id="rId20"/>
    <p:sldId id="306" r:id="rId21"/>
    <p:sldId id="290" r:id="rId22"/>
    <p:sldId id="291" r:id="rId23"/>
    <p:sldId id="292" r:id="rId24"/>
    <p:sldId id="289" r:id="rId25"/>
    <p:sldId id="301" r:id="rId26"/>
    <p:sldId id="302" r:id="rId27"/>
    <p:sldId id="295" r:id="rId28"/>
    <p:sldId id="298" r:id="rId29"/>
    <p:sldId id="300" r:id="rId30"/>
    <p:sldId id="307" r:id="rId3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9968"/>
    <a:srgbClr val="3B84AF"/>
    <a:srgbClr val="FF3300"/>
    <a:srgbClr val="0099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 varScale="1">
        <p:scale>
          <a:sx n="67" d="100"/>
          <a:sy n="67" d="100"/>
        </p:scale>
        <p:origin x="1236" y="4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5/29/2015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87439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ransition/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7" Type="http://schemas.openxmlformats.org/officeDocument/2006/relationships/image" Target="../media/image8.wm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wmf"/><Relationship Id="rId5" Type="http://schemas.openxmlformats.org/officeDocument/2006/relationships/image" Target="../media/image6.wmf"/><Relationship Id="rId4" Type="http://schemas.openxmlformats.org/officeDocument/2006/relationships/audio" Target="../media/audio2.wav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wmf"/><Relationship Id="rId4" Type="http://schemas.openxmlformats.org/officeDocument/2006/relationships/image" Target="../media/image11.w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wmf"/><Relationship Id="rId4" Type="http://schemas.openxmlformats.org/officeDocument/2006/relationships/image" Target="../media/image13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w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376092"/>
                </a:solidFill>
                <a:cs typeface="Arial" pitchFamily="34" charset="0"/>
              </a:rPr>
              <a:t>**</a:t>
            </a:r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38100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King Faisal University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0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e- Learning Deanship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0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&amp;  Distance Education 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228600" y="3124200"/>
            <a:ext cx="532765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endParaRPr lang="en-US" sz="32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28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 rtl="0">
              <a:lnSpc>
                <a:spcPct val="80000"/>
              </a:lnSpc>
            </a:pPr>
            <a:r>
              <a:rPr lang="en-US" sz="28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General English Language </a:t>
            </a:r>
          </a:p>
          <a:p>
            <a:pPr algn="l">
              <a:lnSpc>
                <a:spcPct val="80000"/>
              </a:lnSpc>
            </a:pPr>
            <a:endParaRPr lang="en-US" sz="14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ar-SA" sz="28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     </a:t>
            </a:r>
            <a:endParaRPr lang="en-US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b="1" dirty="0" smtClean="0">
                <a:latin typeface="Calibri" pitchFamily="34" charset="0"/>
                <a:cs typeface="Times New Roman" pitchFamily="18" charset="0"/>
              </a:rPr>
              <a:t> </a:t>
            </a:r>
          </a:p>
          <a:p>
            <a:pPr algn="l">
              <a:lnSpc>
                <a:spcPct val="80000"/>
              </a:lnSpc>
            </a:pPr>
            <a:endParaRPr lang="en-US" sz="2000" b="1" dirty="0" smtClean="0">
              <a:latin typeface="Calibri" pitchFamily="34" charset="0"/>
              <a:cs typeface="Times New Roman" pitchFamily="18" charset="0"/>
            </a:endParaRPr>
          </a:p>
          <a:p>
            <a:pPr algn="l" rtl="0">
              <a:lnSpc>
                <a:spcPct val="80000"/>
              </a:lnSpc>
            </a:pPr>
            <a:r>
              <a:rPr lang="en-US" sz="2800" b="1" dirty="0" smtClean="0">
                <a:latin typeface="Calibri" pitchFamily="34" charset="0"/>
                <a:cs typeface="Times New Roman" pitchFamily="18" charset="0"/>
              </a:rPr>
              <a:t>Dr. </a:t>
            </a:r>
            <a:r>
              <a:rPr lang="en-US" sz="2800" b="1" spc="-150" dirty="0">
                <a:latin typeface="Calibri" pitchFamily="34" charset="0"/>
                <a:cs typeface="Times New Roman" pitchFamily="18" charset="0"/>
              </a:rPr>
              <a:t>Mohamed Fathi</a:t>
            </a:r>
            <a:endParaRPr lang="en-US" sz="2800" b="1" spc="-150" dirty="0">
              <a:latin typeface="Calibri" pitchFamily="34" charset="0"/>
            </a:endParaRPr>
          </a:p>
          <a:p>
            <a:pPr algn="l" rtl="0">
              <a:lnSpc>
                <a:spcPct val="80000"/>
              </a:lnSpc>
            </a:pPr>
            <a:endParaRPr lang="en-US" sz="1700" b="1" dirty="0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1981200"/>
            <a:ext cx="8420100" cy="1622425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en-US" b="1" dirty="0" smtClean="0">
                <a:solidFill>
                  <a:schemeClr val="tx1"/>
                </a:solidFill>
                <a:cs typeface="Arial" pitchFamily="34" charset="0"/>
              </a:rPr>
            </a:br>
            <a:r>
              <a:rPr lang="en-US" b="1" i="1" dirty="0" smtClean="0">
                <a:solidFill>
                  <a:srgbClr val="C00000"/>
                </a:solidFill>
                <a:cs typeface="Arial" pitchFamily="34" charset="0"/>
              </a:rPr>
              <a:t>Fifth Lecture </a:t>
            </a:r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en-US" b="1" dirty="0" smtClean="0">
                <a:solidFill>
                  <a:schemeClr val="tx1"/>
                </a:solidFill>
                <a:cs typeface="Arial" pitchFamily="34" charset="0"/>
              </a:rPr>
            </a:br>
            <a:endParaRPr lang="en-US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657600"/>
            <a:ext cx="7429500" cy="1981200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rgbClr val="0070C0"/>
                </a:solidFill>
                <a:cs typeface="Arial" pitchFamily="34" charset="0"/>
              </a:rPr>
              <a:t>Grammar</a:t>
            </a:r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 – </a:t>
            </a:r>
            <a:r>
              <a:rPr lang="en-US" b="1" dirty="0" smtClean="0">
                <a:solidFill>
                  <a:srgbClr val="FF0066"/>
                </a:solidFill>
                <a:cs typeface="Arial" pitchFamily="34" charset="0"/>
              </a:rPr>
              <a:t>Vocabulary</a:t>
            </a:r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 – </a:t>
            </a:r>
            <a:r>
              <a:rPr lang="en-US" b="1" dirty="0" smtClean="0">
                <a:solidFill>
                  <a:srgbClr val="00B050"/>
                </a:solidFill>
                <a:cs typeface="Arial" pitchFamily="34" charset="0"/>
              </a:rPr>
              <a:t>Reading</a:t>
            </a:r>
          </a:p>
          <a:p>
            <a:pPr eaLnBrk="1" hangingPunct="1"/>
            <a:r>
              <a:rPr lang="en-US" b="1" smtClean="0">
                <a:solidFill>
                  <a:srgbClr val="00B050"/>
                </a:solidFill>
                <a:cs typeface="Arial" pitchFamily="34" charset="0"/>
              </a:rPr>
              <a:t>Ch 3-4</a:t>
            </a:r>
            <a:r>
              <a:rPr lang="en-US" b="1" smtClean="0">
                <a:solidFill>
                  <a:schemeClr val="tx1"/>
                </a:solidFill>
                <a:cs typeface="Arial" pitchFamily="34" charset="0"/>
              </a:rPr>
              <a:t> </a:t>
            </a:r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  <a:p>
            <a:pPr eaLnBrk="1" hangingPunct="1"/>
            <a:endParaRPr lang="en-US" sz="1200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dirty="0" smtClean="0"/>
              <a:t>Elements of Lecture 5 </a:t>
            </a:r>
            <a:endParaRPr lang="en-US" dirty="0"/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493837"/>
            <a:ext cx="8915400" cy="4678363"/>
          </a:xfrm>
        </p:spPr>
        <p:txBody>
          <a:bodyPr/>
          <a:lstStyle/>
          <a:p>
            <a:pPr algn="l" rtl="1" eaLnBrk="1" hangingPunct="1"/>
            <a:r>
              <a:rPr lang="ar-SA" sz="1800" b="1" dirty="0" smtClean="0">
                <a:cs typeface="Arial" pitchFamily="34" charset="0"/>
              </a:rPr>
              <a:t> </a:t>
            </a:r>
            <a:r>
              <a:rPr lang="en-US" sz="1800" b="1" dirty="0" smtClean="0">
                <a:cs typeface="Arial" pitchFamily="34" charset="0"/>
              </a:rPr>
              <a:t> </a:t>
            </a:r>
            <a:endParaRPr lang="en-US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I- </a:t>
            </a:r>
            <a:r>
              <a:rPr lang="en-US" b="1" dirty="0" smtClean="0"/>
              <a:t>Previewing Vocabulary</a:t>
            </a:r>
            <a:endParaRPr lang="en-US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2- Present Simple Tense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3- Negative Forms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4. Forming Questions 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5- Spelling &amp; Pronunciation Of Final – </a:t>
            </a:r>
            <a:r>
              <a:rPr lang="en-US" b="1" dirty="0" err="1" smtClean="0">
                <a:cs typeface="Arial" pitchFamily="34" charset="0"/>
              </a:rPr>
              <a:t>es</a:t>
            </a:r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ar-SA" b="1" dirty="0" smtClean="0">
                <a:cs typeface="Arial" pitchFamily="34" charset="0"/>
              </a:rPr>
              <a:t> </a:t>
            </a:r>
            <a:r>
              <a:rPr lang="en-US" b="1" dirty="0" smtClean="0">
                <a:cs typeface="Arial" pitchFamily="34" charset="0"/>
              </a:rPr>
              <a:t> 6- Scanning &amp; Skimming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  <a:r>
              <a:rPr lang="en-US" b="1" dirty="0" smtClean="0"/>
              <a:t> </a:t>
            </a:r>
            <a:endParaRPr lang="en-US" dirty="0" smtClean="0"/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</a:t>
            </a:r>
            <a:endParaRPr lang="ar-SA" b="1" dirty="0" smtClean="0"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304800"/>
            <a:ext cx="8915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C00000"/>
                </a:solidFill>
              </a:rPr>
              <a:t>1. Vocabulary  Previewing </a:t>
            </a:r>
            <a:r>
              <a:rPr lang="en-US" sz="3200" b="1" dirty="0" smtClean="0">
                <a:solidFill>
                  <a:srgbClr val="C00000"/>
                </a:solidFill>
                <a:latin typeface="Arial Black" pitchFamily="34" charset="0"/>
              </a:rPr>
              <a:t> </a:t>
            </a:r>
            <a:r>
              <a:rPr lang="en-US" sz="1800" b="1" dirty="0" smtClean="0">
                <a:solidFill>
                  <a:srgbClr val="0070C0"/>
                </a:solidFill>
                <a:latin typeface="Arial Black" pitchFamily="34" charset="0"/>
              </a:rPr>
              <a:t>( Interaction Textbook pages 45, 50, 56,57, 61)</a:t>
            </a:r>
            <a:r>
              <a:rPr lang="en-US" sz="1800" dirty="0" smtClean="0">
                <a:solidFill>
                  <a:srgbClr val="0070C0"/>
                </a:solidFill>
                <a:latin typeface="Arial Black" pitchFamily="34" charset="0"/>
              </a:rPr>
              <a:t> </a:t>
            </a:r>
            <a:endParaRPr lang="en-US" sz="1800" b="1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447800"/>
            <a:ext cx="9296400" cy="4678363"/>
          </a:xfrm>
        </p:spPr>
        <p:txBody>
          <a:bodyPr/>
          <a:lstStyle/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4</a:t>
            </a:fld>
            <a:endParaRPr lang="en-US" smtClean="0"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1579383"/>
              </p:ext>
            </p:extLst>
          </p:nvPr>
        </p:nvGraphicFramePr>
        <p:xfrm>
          <a:off x="1447800" y="1447800"/>
          <a:ext cx="7162800" cy="43586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343400"/>
                <a:gridCol w="1926805"/>
                <a:gridCol w="892595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Meaning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Word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No.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The most important things / 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basics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0"/>
                      <a:r>
                        <a:rPr lang="en-US" sz="1600" b="1" dirty="0" smtClean="0"/>
                        <a:t>  A</a:t>
                      </a:r>
                      <a:r>
                        <a:rPr lang="en-US" sz="1600" b="1" baseline="0" dirty="0" smtClean="0"/>
                        <a:t> period of time in a family history (20 years)</a:t>
                      </a:r>
                      <a:endParaRPr lang="ar-SA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600" b="1" dirty="0" smtClean="0"/>
                        <a:t>Generation</a:t>
                      </a:r>
                      <a:endParaRPr lang="ar-SA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2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 state of being husband and wife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marriage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3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The normal standard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average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4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  one of  two 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either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5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 very / so /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 too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6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Preparing meat on fire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baseline="0" dirty="0" smtClean="0"/>
                        <a:t> barbecue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7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 one of the main Parts 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branch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8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  a member of your family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relative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9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 marriage ceremony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wedding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10</a:t>
                      </a:r>
                      <a:endParaRPr lang="ar-SA" sz="20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304800"/>
            <a:ext cx="8915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C00000"/>
                </a:solidFill>
              </a:rPr>
              <a:t>Vocabulary  Previewing </a:t>
            </a:r>
            <a:r>
              <a:rPr lang="en-US" sz="3200" b="1" dirty="0" smtClean="0">
                <a:solidFill>
                  <a:srgbClr val="C00000"/>
                </a:solidFill>
                <a:latin typeface="Arial Black" pitchFamily="34" charset="0"/>
              </a:rPr>
              <a:t> </a:t>
            </a:r>
            <a:r>
              <a:rPr lang="en-US" sz="1800" b="1" dirty="0" smtClean="0">
                <a:solidFill>
                  <a:srgbClr val="0070C0"/>
                </a:solidFill>
                <a:latin typeface="Arial Black" pitchFamily="34" charset="0"/>
              </a:rPr>
              <a:t>( pages 45, 50, 56,57, 61)</a:t>
            </a:r>
            <a:r>
              <a:rPr lang="en-US" sz="1800" dirty="0" smtClean="0">
                <a:solidFill>
                  <a:srgbClr val="0070C0"/>
                </a:solidFill>
                <a:latin typeface="Arial Black" pitchFamily="34" charset="0"/>
              </a:rPr>
              <a:t> </a:t>
            </a:r>
            <a:endParaRPr lang="en-US" sz="1800" b="1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447800"/>
            <a:ext cx="9296400" cy="4678363"/>
          </a:xfrm>
        </p:spPr>
        <p:txBody>
          <a:bodyPr/>
          <a:lstStyle/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5</a:t>
            </a:fld>
            <a:endParaRPr lang="en-US" smtClean="0"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957490"/>
              </p:ext>
            </p:extLst>
          </p:nvPr>
        </p:nvGraphicFramePr>
        <p:xfrm>
          <a:off x="1219200" y="1524000"/>
          <a:ext cx="7162800" cy="43586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114800"/>
                <a:gridCol w="2155405"/>
                <a:gridCol w="892595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Meaning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Word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No.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Do things in turn with another</a:t>
                      </a:r>
                      <a:r>
                        <a:rPr lang="en-US" sz="2000" b="1" baseline="0" dirty="0" smtClean="0"/>
                        <a:t> one</a:t>
                      </a:r>
                      <a:r>
                        <a:rPr lang="en-US" sz="2000" b="1" dirty="0" smtClean="0"/>
                        <a:t>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alternate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11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Discuss angrily</a:t>
                      </a:r>
                      <a:r>
                        <a:rPr lang="en-US" sz="2000" b="1" baseline="0" dirty="0" smtClean="0"/>
                        <a:t> /</a:t>
                      </a:r>
                      <a:r>
                        <a:rPr lang="en-US" sz="2000" b="1" dirty="0" smtClean="0"/>
                        <a:t> debate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argue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12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 a short journey with food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picnic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13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Made larger or longer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extended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14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accent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dialect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15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 website that belongs to  a person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 blog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16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Rejoin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baseline="0" dirty="0" smtClean="0"/>
                        <a:t> reunion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17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 group of people/</a:t>
                      </a:r>
                      <a:r>
                        <a:rPr lang="en-US" sz="2000" b="1" baseline="0" dirty="0" smtClean="0"/>
                        <a:t> players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team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8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 family that follow customs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Traditional family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9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 a modern family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nuclear family 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10</a:t>
                      </a:r>
                      <a:endParaRPr lang="ar-SA" sz="20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  <a:t>I. </a:t>
            </a:r>
            <a:r>
              <a:rPr lang="en-US" sz="3200" smtClean="0">
                <a:solidFill>
                  <a:srgbClr val="C00000"/>
                </a:solidFill>
                <a:latin typeface="Arial Black" pitchFamily="34" charset="0"/>
              </a:rPr>
              <a:t>Exercise </a:t>
            </a:r>
            <a:endParaRPr lang="en-US" sz="32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143000"/>
            <a:ext cx="8915400" cy="4800601"/>
          </a:xfrm>
        </p:spPr>
        <p:txBody>
          <a:bodyPr/>
          <a:lstStyle/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1. I speak English fluently and 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Reem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does, ___________ 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 a. either                   b. too                           c. so                 d. neither</a:t>
            </a:r>
          </a:p>
          <a:p>
            <a:pPr algn="l" rtl="1" eaLnBrk="1" hangingPunct="1"/>
            <a:endParaRPr lang="en-US" sz="400" b="1" dirty="0" smtClean="0">
              <a:latin typeface="Arial" pitchFamily="34" charset="0"/>
              <a:cs typeface="Arial" pitchFamily="34" charset="0"/>
            </a:endParaRP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2.  My ________ in this term is 84.3 %.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marriage               b. package                  c. garage          d. average</a:t>
            </a:r>
          </a:p>
          <a:p>
            <a:pPr algn="l" rtl="1" eaLnBrk="1" hangingPunct="1"/>
            <a:r>
              <a:rPr lang="ar-SA" sz="20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3. All  the members  of a  __________ family  live in one house. 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traditional              b. nuclear                    c. rich               d. bad</a:t>
            </a:r>
          </a:p>
          <a:p>
            <a:pPr algn="l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4.  We went for a picnic by the sea and had a ___________. It was a very  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delicious meal.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problem                  b. barbecue                 c. test               d. camera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5. My uncle and my aunt are called my _______________.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relatives                  b. brothers                  c. friends        d. neighbors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6. Group of people/ playing a sport is called a ________________.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family                      b. friend                       c. team           d. match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 </a:t>
            </a:r>
            <a:endParaRPr lang="ar-SA" sz="2000" b="1" dirty="0" smtClean="0"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6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1447800" y="0"/>
            <a:ext cx="751205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dirty="0" smtClean="0">
                <a:solidFill>
                  <a:srgbClr val="FF0000"/>
                </a:solidFill>
              </a:rPr>
              <a:t>2. </a:t>
            </a:r>
            <a:r>
              <a:rPr lang="en-US" sz="3200" dirty="0" smtClean="0"/>
              <a:t>Simple Present:</a:t>
            </a:r>
          </a:p>
          <a:p>
            <a:pPr algn="ctr">
              <a:spcBef>
                <a:spcPct val="50000"/>
              </a:spcBef>
            </a:pPr>
            <a:r>
              <a:rPr lang="en-US" sz="3200" dirty="0" smtClean="0"/>
              <a:t>The </a:t>
            </a:r>
            <a:r>
              <a:rPr lang="en-US" sz="3200" dirty="0"/>
              <a:t>Importance of Time</a:t>
            </a:r>
          </a:p>
        </p:txBody>
      </p:sp>
      <p:sp>
        <p:nvSpPr>
          <p:cNvPr id="5128" name="Rectangle 8"/>
          <p:cNvSpPr>
            <a:spLocks noChangeArrowheads="1"/>
          </p:cNvSpPr>
          <p:nvPr/>
        </p:nvSpPr>
        <p:spPr bwMode="auto">
          <a:xfrm>
            <a:off x="165100" y="1981200"/>
            <a:ext cx="94107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r>
              <a:rPr lang="en-US" sz="2000" dirty="0">
                <a:solidFill>
                  <a:srgbClr val="0070C0"/>
                </a:solidFill>
              </a:rPr>
              <a:t>    	</a:t>
            </a:r>
            <a:r>
              <a:rPr lang="en-US" sz="2000" dirty="0" smtClean="0">
                <a:solidFill>
                  <a:srgbClr val="0070C0"/>
                </a:solidFill>
              </a:rPr>
              <a:t>The </a:t>
            </a:r>
            <a:r>
              <a:rPr lang="en-US" b="1" dirty="0" smtClean="0">
                <a:solidFill>
                  <a:srgbClr val="0070C0"/>
                </a:solidFill>
              </a:rPr>
              <a:t>Verb </a:t>
            </a:r>
            <a:r>
              <a:rPr lang="en-US" b="1" dirty="0">
                <a:solidFill>
                  <a:srgbClr val="0070C0"/>
                </a:solidFill>
              </a:rPr>
              <a:t>tense expresses the time of an event or action. Time and how it is expressed </a:t>
            </a:r>
            <a:r>
              <a:rPr lang="en-US" b="1" dirty="0" smtClean="0">
                <a:solidFill>
                  <a:srgbClr val="0070C0"/>
                </a:solidFill>
              </a:rPr>
              <a:t>in writing is </a:t>
            </a:r>
            <a:r>
              <a:rPr lang="en-US" b="1" dirty="0">
                <a:solidFill>
                  <a:srgbClr val="0070C0"/>
                </a:solidFill>
              </a:rPr>
              <a:t>very important to English readers.   The English language has twelve different tenses.  In this lesson, we will review </a:t>
            </a:r>
            <a:r>
              <a:rPr lang="en-US" b="1" dirty="0" smtClean="0">
                <a:solidFill>
                  <a:srgbClr val="0070C0"/>
                </a:solidFill>
              </a:rPr>
              <a:t>the simple present </a:t>
            </a:r>
            <a:r>
              <a:rPr lang="en-US" b="1" dirty="0">
                <a:solidFill>
                  <a:srgbClr val="0070C0"/>
                </a:solidFill>
              </a:rPr>
              <a:t>tense.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5" grpId="0" autoUpdateAnimBg="0"/>
      <p:bldP spid="5128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330200" y="0"/>
            <a:ext cx="9575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>
            <a:spAutoFit/>
          </a:bodyPr>
          <a:lstStyle/>
          <a:p>
            <a:pPr algn="ctr">
              <a:defRPr/>
            </a:pPr>
            <a:r>
              <a:rPr lang="en-US" sz="4400" b="1" u="sng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 Simple Present Tense</a:t>
            </a:r>
          </a:p>
        </p:txBody>
      </p:sp>
      <p:sp>
        <p:nvSpPr>
          <p:cNvPr id="6150" name="Rectangle 6"/>
          <p:cNvSpPr>
            <a:spLocks noChangeArrowheads="1"/>
          </p:cNvSpPr>
          <p:nvPr/>
        </p:nvSpPr>
        <p:spPr bwMode="auto">
          <a:xfrm>
            <a:off x="228600" y="1600200"/>
            <a:ext cx="94107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r>
              <a:rPr lang="en-US" sz="2000" dirty="0">
                <a:solidFill>
                  <a:schemeClr val="hlink"/>
                </a:solidFill>
              </a:rPr>
              <a:t>    	</a:t>
            </a:r>
            <a:r>
              <a:rPr lang="en-US" b="1" dirty="0">
                <a:solidFill>
                  <a:schemeClr val="folHlink"/>
                </a:solidFill>
              </a:rPr>
              <a:t>Expresses a habit or often repeated action. </a:t>
            </a:r>
            <a:r>
              <a:rPr lang="en-US" dirty="0" smtClean="0">
                <a:solidFill>
                  <a:srgbClr val="000000"/>
                </a:solidFill>
                <a:cs typeface="Times New Roman" pitchFamily="26" charset="0"/>
              </a:rPr>
              <a:t>The action can be </a:t>
            </a:r>
            <a:r>
              <a:rPr lang="en-US" u="sng" dirty="0" smtClean="0">
                <a:solidFill>
                  <a:srgbClr val="000000"/>
                </a:solidFill>
                <a:cs typeface="Times New Roman" pitchFamily="26" charset="0"/>
              </a:rPr>
              <a:t>a habit</a:t>
            </a:r>
            <a:r>
              <a:rPr lang="en-US" dirty="0" smtClean="0">
                <a:solidFill>
                  <a:srgbClr val="000000"/>
                </a:solidFill>
                <a:cs typeface="Times New Roman" pitchFamily="26" charset="0"/>
              </a:rPr>
              <a:t>, </a:t>
            </a:r>
            <a:r>
              <a:rPr lang="en-US" u="sng" dirty="0" smtClean="0">
                <a:solidFill>
                  <a:srgbClr val="000000"/>
                </a:solidFill>
                <a:cs typeface="Times New Roman" pitchFamily="26" charset="0"/>
              </a:rPr>
              <a:t>a hobby</a:t>
            </a:r>
            <a:r>
              <a:rPr lang="en-US" dirty="0" smtClean="0">
                <a:solidFill>
                  <a:srgbClr val="000000"/>
                </a:solidFill>
                <a:cs typeface="Times New Roman" pitchFamily="26" charset="0"/>
              </a:rPr>
              <a:t>, a </a:t>
            </a:r>
            <a:r>
              <a:rPr lang="en-US" u="sng" dirty="0" smtClean="0">
                <a:solidFill>
                  <a:srgbClr val="000000"/>
                </a:solidFill>
                <a:cs typeface="Times New Roman" pitchFamily="26" charset="0"/>
              </a:rPr>
              <a:t>daily event</a:t>
            </a:r>
            <a:r>
              <a:rPr lang="en-US" dirty="0" smtClean="0">
                <a:solidFill>
                  <a:srgbClr val="000000"/>
                </a:solidFill>
                <a:cs typeface="Times New Roman" pitchFamily="26" charset="0"/>
              </a:rPr>
              <a:t>, </a:t>
            </a:r>
            <a:r>
              <a:rPr lang="en-US" u="sng" dirty="0" smtClean="0">
                <a:solidFill>
                  <a:srgbClr val="000000"/>
                </a:solidFill>
                <a:cs typeface="Times New Roman" pitchFamily="26" charset="0"/>
              </a:rPr>
              <a:t>a scheduled event</a:t>
            </a:r>
            <a:r>
              <a:rPr lang="en-US" dirty="0" smtClean="0">
                <a:solidFill>
                  <a:srgbClr val="000000"/>
                </a:solidFill>
                <a:cs typeface="Times New Roman" pitchFamily="26" charset="0"/>
              </a:rPr>
              <a:t> or </a:t>
            </a:r>
            <a:r>
              <a:rPr lang="en-US" u="sng" dirty="0" smtClean="0">
                <a:solidFill>
                  <a:srgbClr val="000000"/>
                </a:solidFill>
                <a:cs typeface="Times New Roman" pitchFamily="26" charset="0"/>
              </a:rPr>
              <a:t>something that often happens</a:t>
            </a:r>
            <a:r>
              <a:rPr lang="en-US" dirty="0" smtClean="0">
                <a:solidFill>
                  <a:srgbClr val="000000"/>
                </a:solidFill>
                <a:cs typeface="Times New Roman" pitchFamily="26" charset="0"/>
              </a:rPr>
              <a:t>. It can also be something a person </a:t>
            </a:r>
            <a:r>
              <a:rPr lang="en-US" u="sng" dirty="0" smtClean="0">
                <a:solidFill>
                  <a:srgbClr val="000000"/>
                </a:solidFill>
                <a:cs typeface="Times New Roman" pitchFamily="26" charset="0"/>
              </a:rPr>
              <a:t>often forgets </a:t>
            </a:r>
            <a:r>
              <a:rPr lang="en-US" dirty="0" smtClean="0">
                <a:solidFill>
                  <a:srgbClr val="000000"/>
                </a:solidFill>
                <a:cs typeface="Times New Roman" pitchFamily="26" charset="0"/>
              </a:rPr>
              <a:t>or </a:t>
            </a:r>
            <a:r>
              <a:rPr lang="en-US" u="sng" dirty="0" smtClean="0">
                <a:solidFill>
                  <a:srgbClr val="000000"/>
                </a:solidFill>
                <a:cs typeface="Times New Roman" pitchFamily="26" charset="0"/>
              </a:rPr>
              <a:t>usually does not do</a:t>
            </a:r>
            <a:r>
              <a:rPr lang="en-US" dirty="0" smtClean="0">
                <a:solidFill>
                  <a:srgbClr val="000000"/>
                </a:solidFill>
                <a:cs typeface="Times New Roman" pitchFamily="26" charset="0"/>
              </a:rPr>
              <a:t>.</a:t>
            </a:r>
            <a:r>
              <a:rPr lang="he-IL" dirty="0" smtClean="0">
                <a:solidFill>
                  <a:srgbClr val="000000"/>
                </a:solidFill>
                <a:latin typeface="Arial" charset="0"/>
              </a:rPr>
              <a:t/>
            </a:r>
            <a:br>
              <a:rPr lang="he-IL" dirty="0" smtClean="0">
                <a:solidFill>
                  <a:srgbClr val="000000"/>
                </a:solidFill>
                <a:latin typeface="Arial" charset="0"/>
              </a:rPr>
            </a:br>
            <a:r>
              <a:rPr lang="en-US" b="1" dirty="0" smtClean="0">
                <a:solidFill>
                  <a:schemeClr val="folHlink"/>
                </a:solidFill>
              </a:rPr>
              <a:t>Adverbs </a:t>
            </a:r>
            <a:r>
              <a:rPr lang="en-US" b="1" dirty="0">
                <a:solidFill>
                  <a:schemeClr val="folHlink"/>
                </a:solidFill>
              </a:rPr>
              <a:t>of frequency such as, </a:t>
            </a:r>
            <a:r>
              <a:rPr lang="en-US" b="1" i="1" dirty="0"/>
              <a:t>often, seldom, sometimes, never</a:t>
            </a:r>
            <a:r>
              <a:rPr lang="en-US" b="1" dirty="0">
                <a:solidFill>
                  <a:schemeClr val="folHlink"/>
                </a:solidFill>
              </a:rPr>
              <a:t>, etc. are used with this tense.</a:t>
            </a:r>
          </a:p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endParaRPr lang="en-US" b="1" dirty="0">
              <a:solidFill>
                <a:schemeClr val="folHlink"/>
              </a:solidFill>
            </a:endParaRPr>
          </a:p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endParaRPr lang="en-US" b="1" dirty="0">
              <a:solidFill>
                <a:schemeClr val="folHlink"/>
              </a:solidFill>
            </a:endParaRPr>
          </a:p>
        </p:txBody>
      </p:sp>
      <p:sp>
        <p:nvSpPr>
          <p:cNvPr id="6151" name="Rectangle 7"/>
          <p:cNvSpPr>
            <a:spLocks noChangeArrowheads="1"/>
          </p:cNvSpPr>
          <p:nvPr/>
        </p:nvSpPr>
        <p:spPr bwMode="auto">
          <a:xfrm>
            <a:off x="1155700" y="5105400"/>
            <a:ext cx="77597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r>
              <a:rPr lang="en-US" sz="2000" dirty="0">
                <a:solidFill>
                  <a:schemeClr val="hlink"/>
                </a:solidFill>
              </a:rPr>
              <a:t>    	</a:t>
            </a:r>
            <a:r>
              <a:rPr lang="en-US" b="1" dirty="0">
                <a:solidFill>
                  <a:schemeClr val="hlink"/>
                </a:solidFill>
              </a:rPr>
              <a:t>She </a:t>
            </a:r>
            <a:r>
              <a:rPr lang="en-US" b="1" u="sng" dirty="0">
                <a:solidFill>
                  <a:schemeClr val="hlink"/>
                </a:solidFill>
              </a:rPr>
              <a:t>goes</a:t>
            </a:r>
            <a:r>
              <a:rPr lang="en-US" b="1" dirty="0">
                <a:solidFill>
                  <a:schemeClr val="hlink"/>
                </a:solidFill>
              </a:rPr>
              <a:t> to work everyday.</a:t>
            </a:r>
          </a:p>
          <a:p>
            <a:pPr marL="342900" indent="-342900" algn="l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r>
              <a:rPr lang="en-US" b="1" dirty="0">
                <a:solidFill>
                  <a:schemeClr val="hlink"/>
                </a:solidFill>
              </a:rPr>
              <a:t>		They </a:t>
            </a:r>
            <a:r>
              <a:rPr lang="en-US" b="1" i="1" dirty="0">
                <a:solidFill>
                  <a:schemeClr val="hlink"/>
                </a:solidFill>
              </a:rPr>
              <a:t>always</a:t>
            </a:r>
            <a:r>
              <a:rPr lang="en-US" b="1" dirty="0">
                <a:solidFill>
                  <a:schemeClr val="hlink"/>
                </a:solidFill>
              </a:rPr>
              <a:t> </a:t>
            </a:r>
            <a:r>
              <a:rPr lang="en-US" b="1" u="sng" dirty="0">
                <a:solidFill>
                  <a:schemeClr val="hlink"/>
                </a:solidFill>
              </a:rPr>
              <a:t>eat</a:t>
            </a:r>
            <a:r>
              <a:rPr lang="en-US" b="1" dirty="0">
                <a:solidFill>
                  <a:schemeClr val="hlink"/>
                </a:solidFill>
              </a:rPr>
              <a:t> lunch together.</a:t>
            </a:r>
          </a:p>
        </p:txBody>
      </p:sp>
      <p:grpSp>
        <p:nvGrpSpPr>
          <p:cNvPr id="2" name="Group 35"/>
          <p:cNvGrpSpPr>
            <a:grpSpLocks/>
          </p:cNvGrpSpPr>
          <p:nvPr/>
        </p:nvGrpSpPr>
        <p:grpSpPr bwMode="auto">
          <a:xfrm>
            <a:off x="495300" y="2895600"/>
            <a:ext cx="8750300" cy="2133600"/>
            <a:chOff x="288" y="1824"/>
            <a:chExt cx="5088" cy="1344"/>
          </a:xfrm>
        </p:grpSpPr>
        <p:grpSp>
          <p:nvGrpSpPr>
            <p:cNvPr id="3" name="Group 11"/>
            <p:cNvGrpSpPr>
              <a:grpSpLocks/>
            </p:cNvGrpSpPr>
            <p:nvPr/>
          </p:nvGrpSpPr>
          <p:grpSpPr bwMode="auto">
            <a:xfrm>
              <a:off x="672" y="2400"/>
              <a:ext cx="336" cy="432"/>
              <a:chOff x="768" y="2592"/>
              <a:chExt cx="336" cy="432"/>
            </a:xfrm>
          </p:grpSpPr>
          <p:sp>
            <p:nvSpPr>
              <p:cNvPr id="5153" name="Line 9"/>
              <p:cNvSpPr>
                <a:spLocks noChangeShapeType="1"/>
              </p:cNvSpPr>
              <p:nvPr/>
            </p:nvSpPr>
            <p:spPr bwMode="auto">
              <a:xfrm>
                <a:off x="768" y="2592"/>
                <a:ext cx="336" cy="384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5154" name="Line 10"/>
              <p:cNvSpPr>
                <a:spLocks noChangeShapeType="1"/>
              </p:cNvSpPr>
              <p:nvPr/>
            </p:nvSpPr>
            <p:spPr bwMode="auto">
              <a:xfrm flipH="1">
                <a:off x="768" y="2592"/>
                <a:ext cx="336" cy="432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4" name="Group 12"/>
            <p:cNvGrpSpPr>
              <a:grpSpLocks/>
            </p:cNvGrpSpPr>
            <p:nvPr/>
          </p:nvGrpSpPr>
          <p:grpSpPr bwMode="auto">
            <a:xfrm>
              <a:off x="2976" y="2400"/>
              <a:ext cx="336" cy="432"/>
              <a:chOff x="768" y="2592"/>
              <a:chExt cx="336" cy="432"/>
            </a:xfrm>
          </p:grpSpPr>
          <p:sp>
            <p:nvSpPr>
              <p:cNvPr id="5151" name="Line 13"/>
              <p:cNvSpPr>
                <a:spLocks noChangeShapeType="1"/>
              </p:cNvSpPr>
              <p:nvPr/>
            </p:nvSpPr>
            <p:spPr bwMode="auto">
              <a:xfrm>
                <a:off x="768" y="2592"/>
                <a:ext cx="336" cy="384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5152" name="Line 14"/>
              <p:cNvSpPr>
                <a:spLocks noChangeShapeType="1"/>
              </p:cNvSpPr>
              <p:nvPr/>
            </p:nvSpPr>
            <p:spPr bwMode="auto">
              <a:xfrm flipH="1">
                <a:off x="768" y="2592"/>
                <a:ext cx="336" cy="432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5" name="Group 15"/>
            <p:cNvGrpSpPr>
              <a:grpSpLocks/>
            </p:cNvGrpSpPr>
            <p:nvPr/>
          </p:nvGrpSpPr>
          <p:grpSpPr bwMode="auto">
            <a:xfrm>
              <a:off x="3600" y="2352"/>
              <a:ext cx="336" cy="432"/>
              <a:chOff x="768" y="2592"/>
              <a:chExt cx="336" cy="432"/>
            </a:xfrm>
          </p:grpSpPr>
          <p:sp>
            <p:nvSpPr>
              <p:cNvPr id="5149" name="Line 16"/>
              <p:cNvSpPr>
                <a:spLocks noChangeShapeType="1"/>
              </p:cNvSpPr>
              <p:nvPr/>
            </p:nvSpPr>
            <p:spPr bwMode="auto">
              <a:xfrm>
                <a:off x="768" y="2592"/>
                <a:ext cx="336" cy="384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5150" name="Line 17"/>
              <p:cNvSpPr>
                <a:spLocks noChangeShapeType="1"/>
              </p:cNvSpPr>
              <p:nvPr/>
            </p:nvSpPr>
            <p:spPr bwMode="auto">
              <a:xfrm flipH="1">
                <a:off x="768" y="2592"/>
                <a:ext cx="336" cy="432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6" name="Group 18"/>
            <p:cNvGrpSpPr>
              <a:grpSpLocks/>
            </p:cNvGrpSpPr>
            <p:nvPr/>
          </p:nvGrpSpPr>
          <p:grpSpPr bwMode="auto">
            <a:xfrm>
              <a:off x="4224" y="2352"/>
              <a:ext cx="336" cy="432"/>
              <a:chOff x="768" y="2592"/>
              <a:chExt cx="336" cy="432"/>
            </a:xfrm>
          </p:grpSpPr>
          <p:sp>
            <p:nvSpPr>
              <p:cNvPr id="5147" name="Line 19"/>
              <p:cNvSpPr>
                <a:spLocks noChangeShapeType="1"/>
              </p:cNvSpPr>
              <p:nvPr/>
            </p:nvSpPr>
            <p:spPr bwMode="auto">
              <a:xfrm>
                <a:off x="768" y="2592"/>
                <a:ext cx="336" cy="384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5148" name="Line 20"/>
              <p:cNvSpPr>
                <a:spLocks noChangeShapeType="1"/>
              </p:cNvSpPr>
              <p:nvPr/>
            </p:nvSpPr>
            <p:spPr bwMode="auto">
              <a:xfrm flipH="1">
                <a:off x="768" y="2592"/>
                <a:ext cx="336" cy="432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7" name="Group 21"/>
            <p:cNvGrpSpPr>
              <a:grpSpLocks/>
            </p:cNvGrpSpPr>
            <p:nvPr/>
          </p:nvGrpSpPr>
          <p:grpSpPr bwMode="auto">
            <a:xfrm>
              <a:off x="4896" y="2400"/>
              <a:ext cx="336" cy="432"/>
              <a:chOff x="768" y="2592"/>
              <a:chExt cx="336" cy="432"/>
            </a:xfrm>
          </p:grpSpPr>
          <p:sp>
            <p:nvSpPr>
              <p:cNvPr id="5145" name="Line 22"/>
              <p:cNvSpPr>
                <a:spLocks noChangeShapeType="1"/>
              </p:cNvSpPr>
              <p:nvPr/>
            </p:nvSpPr>
            <p:spPr bwMode="auto">
              <a:xfrm>
                <a:off x="768" y="2592"/>
                <a:ext cx="336" cy="384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5146" name="Line 23"/>
              <p:cNvSpPr>
                <a:spLocks noChangeShapeType="1"/>
              </p:cNvSpPr>
              <p:nvPr/>
            </p:nvSpPr>
            <p:spPr bwMode="auto">
              <a:xfrm flipH="1">
                <a:off x="768" y="2592"/>
                <a:ext cx="336" cy="432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8" name="Group 24"/>
            <p:cNvGrpSpPr>
              <a:grpSpLocks/>
            </p:cNvGrpSpPr>
            <p:nvPr/>
          </p:nvGrpSpPr>
          <p:grpSpPr bwMode="auto">
            <a:xfrm>
              <a:off x="1200" y="2400"/>
              <a:ext cx="336" cy="432"/>
              <a:chOff x="768" y="2592"/>
              <a:chExt cx="336" cy="432"/>
            </a:xfrm>
          </p:grpSpPr>
          <p:sp>
            <p:nvSpPr>
              <p:cNvPr id="5143" name="Line 25"/>
              <p:cNvSpPr>
                <a:spLocks noChangeShapeType="1"/>
              </p:cNvSpPr>
              <p:nvPr/>
            </p:nvSpPr>
            <p:spPr bwMode="auto">
              <a:xfrm>
                <a:off x="768" y="2592"/>
                <a:ext cx="336" cy="384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5144" name="Line 26"/>
              <p:cNvSpPr>
                <a:spLocks noChangeShapeType="1"/>
              </p:cNvSpPr>
              <p:nvPr/>
            </p:nvSpPr>
            <p:spPr bwMode="auto">
              <a:xfrm flipH="1">
                <a:off x="768" y="2592"/>
                <a:ext cx="336" cy="432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9" name="Group 27"/>
            <p:cNvGrpSpPr>
              <a:grpSpLocks/>
            </p:cNvGrpSpPr>
            <p:nvPr/>
          </p:nvGrpSpPr>
          <p:grpSpPr bwMode="auto">
            <a:xfrm>
              <a:off x="1824" y="2400"/>
              <a:ext cx="336" cy="432"/>
              <a:chOff x="768" y="2592"/>
              <a:chExt cx="336" cy="432"/>
            </a:xfrm>
          </p:grpSpPr>
          <p:sp>
            <p:nvSpPr>
              <p:cNvPr id="5141" name="Line 28"/>
              <p:cNvSpPr>
                <a:spLocks noChangeShapeType="1"/>
              </p:cNvSpPr>
              <p:nvPr/>
            </p:nvSpPr>
            <p:spPr bwMode="auto">
              <a:xfrm>
                <a:off x="768" y="2592"/>
                <a:ext cx="336" cy="384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5142" name="Line 29"/>
              <p:cNvSpPr>
                <a:spLocks noChangeShapeType="1"/>
              </p:cNvSpPr>
              <p:nvPr/>
            </p:nvSpPr>
            <p:spPr bwMode="auto">
              <a:xfrm flipH="1">
                <a:off x="768" y="2592"/>
                <a:ext cx="336" cy="432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10" name="Group 30"/>
            <p:cNvGrpSpPr>
              <a:grpSpLocks/>
            </p:cNvGrpSpPr>
            <p:nvPr/>
          </p:nvGrpSpPr>
          <p:grpSpPr bwMode="auto">
            <a:xfrm>
              <a:off x="2448" y="2400"/>
              <a:ext cx="336" cy="432"/>
              <a:chOff x="768" y="2592"/>
              <a:chExt cx="336" cy="432"/>
            </a:xfrm>
          </p:grpSpPr>
          <p:sp>
            <p:nvSpPr>
              <p:cNvPr id="5139" name="Line 31"/>
              <p:cNvSpPr>
                <a:spLocks noChangeShapeType="1"/>
              </p:cNvSpPr>
              <p:nvPr/>
            </p:nvSpPr>
            <p:spPr bwMode="auto">
              <a:xfrm>
                <a:off x="768" y="2592"/>
                <a:ext cx="336" cy="384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5140" name="Line 32"/>
              <p:cNvSpPr>
                <a:spLocks noChangeShapeType="1"/>
              </p:cNvSpPr>
              <p:nvPr/>
            </p:nvSpPr>
            <p:spPr bwMode="auto">
              <a:xfrm flipH="1">
                <a:off x="768" y="2592"/>
                <a:ext cx="336" cy="432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11" name="Group 34"/>
            <p:cNvGrpSpPr>
              <a:grpSpLocks/>
            </p:cNvGrpSpPr>
            <p:nvPr/>
          </p:nvGrpSpPr>
          <p:grpSpPr bwMode="auto">
            <a:xfrm>
              <a:off x="288" y="1824"/>
              <a:ext cx="5088" cy="1344"/>
              <a:chOff x="288" y="1824"/>
              <a:chExt cx="5088" cy="1344"/>
            </a:xfrm>
          </p:grpSpPr>
          <p:sp>
            <p:nvSpPr>
              <p:cNvPr id="5137" name="Line 8"/>
              <p:cNvSpPr>
                <a:spLocks noChangeShapeType="1"/>
              </p:cNvSpPr>
              <p:nvPr/>
            </p:nvSpPr>
            <p:spPr bwMode="auto">
              <a:xfrm>
                <a:off x="288" y="2592"/>
                <a:ext cx="5088" cy="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5138" name="Line 33"/>
              <p:cNvSpPr>
                <a:spLocks noChangeShapeType="1"/>
              </p:cNvSpPr>
              <p:nvPr/>
            </p:nvSpPr>
            <p:spPr bwMode="auto">
              <a:xfrm>
                <a:off x="2832" y="1824"/>
                <a:ext cx="0" cy="1344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0400" y="1600200"/>
            <a:ext cx="8420100" cy="1143000"/>
          </a:xfrm>
        </p:spPr>
        <p:txBody>
          <a:bodyPr/>
          <a:lstStyle/>
          <a:p>
            <a:pPr algn="l" eaLnBrk="1" hangingPunct="1">
              <a:buFontTx/>
              <a:buNone/>
            </a:pPr>
            <a:r>
              <a:rPr lang="en-US" dirty="0" smtClean="0">
                <a:solidFill>
                  <a:schemeClr val="accent2"/>
                </a:solidFill>
                <a:latin typeface="Tahoma" pitchFamily="34" charset="0"/>
              </a:rPr>
              <a:t>Use the </a:t>
            </a:r>
            <a:r>
              <a:rPr lang="en-US" dirty="0" smtClean="0">
                <a:solidFill>
                  <a:srgbClr val="FF0000"/>
                </a:solidFill>
                <a:latin typeface="Tahoma" pitchFamily="34" charset="0"/>
              </a:rPr>
              <a:t>simple present tense</a:t>
            </a:r>
            <a:r>
              <a:rPr lang="en-US" dirty="0" smtClean="0">
                <a:solidFill>
                  <a:schemeClr val="accent2"/>
                </a:solidFill>
                <a:latin typeface="Tahoma" pitchFamily="34" charset="0"/>
              </a:rPr>
              <a:t> to tell about things that happen </a:t>
            </a:r>
            <a:r>
              <a:rPr lang="en-US" u="sng" dirty="0" smtClean="0">
                <a:solidFill>
                  <a:schemeClr val="accent2"/>
                </a:solidFill>
                <a:latin typeface="Tahoma" pitchFamily="34" charset="0"/>
              </a:rPr>
              <a:t>again and again</a:t>
            </a:r>
            <a:r>
              <a:rPr lang="en-US" dirty="0" smtClean="0">
                <a:solidFill>
                  <a:schemeClr val="accent2"/>
                </a:solidFill>
                <a:latin typeface="Tahoma" pitchFamily="34" charset="0"/>
              </a:rPr>
              <a:t>.</a:t>
            </a: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1898650" y="457200"/>
            <a:ext cx="6026150" cy="914400"/>
          </a:xfrm>
          <a:prstGeom prst="rect">
            <a:avLst/>
          </a:prstGeom>
          <a:noFill/>
          <a:ln w="57150">
            <a:solidFill>
              <a:schemeClr val="tx1"/>
            </a:solidFill>
            <a:prstDash val="sysDot"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The Present Tense</a:t>
            </a:r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990600" y="3352800"/>
            <a:ext cx="5778500" cy="946150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800" b="1" dirty="0">
                <a:latin typeface="Arial" charset="0"/>
              </a:rPr>
              <a:t>Americans </a:t>
            </a:r>
            <a:r>
              <a:rPr lang="en-US" sz="2800" b="1" u="sng" dirty="0">
                <a:solidFill>
                  <a:srgbClr val="FF0000"/>
                </a:solidFill>
                <a:latin typeface="Arial" charset="0"/>
              </a:rPr>
              <a:t>eat</a:t>
            </a:r>
            <a:r>
              <a:rPr lang="en-US" sz="2800" b="1" dirty="0">
                <a:latin typeface="Arial" charset="0"/>
              </a:rPr>
              <a:t> turkey on Thanksgiving</a:t>
            </a:r>
            <a:r>
              <a:rPr lang="en-US" sz="2800" b="1" dirty="0"/>
              <a:t>.</a:t>
            </a:r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228600" y="4724401"/>
            <a:ext cx="6019800" cy="584775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 dirty="0">
                <a:latin typeface="Arial" charset="0"/>
              </a:rPr>
              <a:t>A</a:t>
            </a:r>
            <a:r>
              <a:rPr lang="en-US" sz="2400" b="1" dirty="0" smtClean="0">
                <a:latin typeface="Arial" charset="0"/>
              </a:rPr>
              <a:t> Japanese </a:t>
            </a:r>
            <a:r>
              <a:rPr lang="en-US" sz="2400" b="1" dirty="0">
                <a:latin typeface="Arial" charset="0"/>
              </a:rPr>
              <a:t>always </a:t>
            </a:r>
            <a:r>
              <a:rPr lang="en-US" sz="2400" b="1" u="sng" dirty="0" smtClean="0">
                <a:solidFill>
                  <a:srgbClr val="FF0000"/>
                </a:solidFill>
                <a:latin typeface="Arial" charset="0"/>
              </a:rPr>
              <a:t>bows</a:t>
            </a:r>
            <a:r>
              <a:rPr lang="en-US" sz="2400" b="1" dirty="0" smtClean="0">
                <a:latin typeface="Arial" charset="0"/>
              </a:rPr>
              <a:t> </a:t>
            </a:r>
            <a:r>
              <a:rPr lang="en-US" sz="2400" b="1" dirty="0">
                <a:latin typeface="Arial" charset="0"/>
              </a:rPr>
              <a:t>to others</a:t>
            </a:r>
            <a:r>
              <a:rPr lang="en-US" sz="3200" b="1" dirty="0">
                <a:latin typeface="Arial" charset="0"/>
              </a:rPr>
              <a:t>.</a:t>
            </a:r>
            <a:endParaRPr lang="en-US" sz="2000" dirty="0"/>
          </a:p>
        </p:txBody>
      </p:sp>
      <p:pic>
        <p:nvPicPr>
          <p:cNvPr id="4103" name="Picture 7" descr="C:\WINDOWS\Profiles\lumanr\Application Data\Microsoft\Media Catalog\Downloaded Clips\cl38\j0140643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43600" y="2895601"/>
            <a:ext cx="1871133" cy="153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4" name="Picture 8" descr="C:\WINDOWS\Profiles\lumanr\Application Data\Microsoft\Media Catalog\Downloaded Clips\cl2\pe05946_.wm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58000" y="4495800"/>
            <a:ext cx="1600200" cy="1628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1" grpId="0" autoUpdateAnimBg="0"/>
      <p:bldP spid="4102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165100" y="76200"/>
            <a:ext cx="9575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>
            <a:spAutoFit/>
          </a:bodyPr>
          <a:lstStyle/>
          <a:p>
            <a:pPr algn="ctr">
              <a:defRPr/>
            </a:pPr>
            <a:r>
              <a:rPr lang="en-US" sz="4400" b="1" u="sng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 Simple Present Tense</a:t>
            </a:r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0" y="1600200"/>
            <a:ext cx="94107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r>
              <a:rPr lang="en-US" sz="2000" dirty="0">
                <a:solidFill>
                  <a:srgbClr val="0070C0"/>
                </a:solidFill>
              </a:rPr>
              <a:t>    	</a:t>
            </a:r>
            <a:r>
              <a:rPr lang="en-US" b="1" dirty="0">
                <a:solidFill>
                  <a:srgbClr val="0070C0"/>
                </a:solidFill>
              </a:rPr>
              <a:t>This tense also expresses </a:t>
            </a:r>
            <a:r>
              <a:rPr lang="en-US" b="1" u="sng" dirty="0">
                <a:solidFill>
                  <a:srgbClr val="0070C0"/>
                </a:solidFill>
              </a:rPr>
              <a:t>general truths or facts </a:t>
            </a:r>
            <a:r>
              <a:rPr lang="en-US" b="1" dirty="0">
                <a:solidFill>
                  <a:srgbClr val="0070C0"/>
                </a:solidFill>
              </a:rPr>
              <a:t>that are timeless.  </a:t>
            </a:r>
          </a:p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endParaRPr lang="en-US" b="1" dirty="0">
              <a:solidFill>
                <a:srgbClr val="0070C0"/>
              </a:solidFill>
            </a:endParaRPr>
          </a:p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1155700" y="4876800"/>
            <a:ext cx="8255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r>
              <a:rPr lang="en-US" b="1" dirty="0">
                <a:solidFill>
                  <a:schemeClr val="hlink"/>
                </a:solidFill>
              </a:rPr>
              <a:t>Snow </a:t>
            </a:r>
            <a:r>
              <a:rPr lang="en-US" b="1" u="sng" dirty="0">
                <a:solidFill>
                  <a:schemeClr val="folHlink"/>
                </a:solidFill>
              </a:rPr>
              <a:t>falls</a:t>
            </a:r>
            <a:r>
              <a:rPr lang="en-US" b="1" dirty="0">
                <a:solidFill>
                  <a:schemeClr val="hlink"/>
                </a:solidFill>
              </a:rPr>
              <a:t> in </a:t>
            </a:r>
            <a:r>
              <a:rPr lang="en-US" b="1" dirty="0" smtClean="0">
                <a:solidFill>
                  <a:schemeClr val="hlink"/>
                </a:solidFill>
              </a:rPr>
              <a:t> </a:t>
            </a:r>
            <a:r>
              <a:rPr lang="en-US" b="1" dirty="0">
                <a:solidFill>
                  <a:schemeClr val="hlink"/>
                </a:solidFill>
              </a:rPr>
              <a:t>December in Minnesota.</a:t>
            </a:r>
          </a:p>
          <a:p>
            <a:pPr marL="342900" indent="-342900" algn="l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r>
              <a:rPr lang="en-US" b="1" dirty="0">
                <a:solidFill>
                  <a:schemeClr val="hlink"/>
                </a:solidFill>
              </a:rPr>
              <a:t>Water </a:t>
            </a:r>
            <a:r>
              <a:rPr lang="en-US" b="1" u="sng" dirty="0">
                <a:solidFill>
                  <a:schemeClr val="folHlink"/>
                </a:solidFill>
              </a:rPr>
              <a:t>boils</a:t>
            </a:r>
            <a:r>
              <a:rPr lang="en-US" b="1" dirty="0">
                <a:solidFill>
                  <a:schemeClr val="hlink"/>
                </a:solidFill>
              </a:rPr>
              <a:t> at 100 degrees Celsius.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495300" y="2514600"/>
            <a:ext cx="8750300" cy="2133600"/>
            <a:chOff x="288" y="1824"/>
            <a:chExt cx="5088" cy="1344"/>
          </a:xfrm>
        </p:grpSpPr>
        <p:grpSp>
          <p:nvGrpSpPr>
            <p:cNvPr id="3" name="Group 8"/>
            <p:cNvGrpSpPr>
              <a:grpSpLocks/>
            </p:cNvGrpSpPr>
            <p:nvPr/>
          </p:nvGrpSpPr>
          <p:grpSpPr bwMode="auto">
            <a:xfrm>
              <a:off x="672" y="2400"/>
              <a:ext cx="336" cy="432"/>
              <a:chOff x="768" y="2592"/>
              <a:chExt cx="336" cy="432"/>
            </a:xfrm>
          </p:grpSpPr>
          <p:sp>
            <p:nvSpPr>
              <p:cNvPr id="6177" name="Line 9"/>
              <p:cNvSpPr>
                <a:spLocks noChangeShapeType="1"/>
              </p:cNvSpPr>
              <p:nvPr/>
            </p:nvSpPr>
            <p:spPr bwMode="auto">
              <a:xfrm>
                <a:off x="768" y="2592"/>
                <a:ext cx="336" cy="384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178" name="Line 10"/>
              <p:cNvSpPr>
                <a:spLocks noChangeShapeType="1"/>
              </p:cNvSpPr>
              <p:nvPr/>
            </p:nvSpPr>
            <p:spPr bwMode="auto">
              <a:xfrm flipH="1">
                <a:off x="768" y="2592"/>
                <a:ext cx="336" cy="432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4" name="Group 11"/>
            <p:cNvGrpSpPr>
              <a:grpSpLocks/>
            </p:cNvGrpSpPr>
            <p:nvPr/>
          </p:nvGrpSpPr>
          <p:grpSpPr bwMode="auto">
            <a:xfrm>
              <a:off x="2976" y="2400"/>
              <a:ext cx="336" cy="432"/>
              <a:chOff x="768" y="2592"/>
              <a:chExt cx="336" cy="432"/>
            </a:xfrm>
          </p:grpSpPr>
          <p:sp>
            <p:nvSpPr>
              <p:cNvPr id="6175" name="Line 12"/>
              <p:cNvSpPr>
                <a:spLocks noChangeShapeType="1"/>
              </p:cNvSpPr>
              <p:nvPr/>
            </p:nvSpPr>
            <p:spPr bwMode="auto">
              <a:xfrm>
                <a:off x="768" y="2592"/>
                <a:ext cx="336" cy="384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176" name="Line 13"/>
              <p:cNvSpPr>
                <a:spLocks noChangeShapeType="1"/>
              </p:cNvSpPr>
              <p:nvPr/>
            </p:nvSpPr>
            <p:spPr bwMode="auto">
              <a:xfrm flipH="1">
                <a:off x="768" y="2592"/>
                <a:ext cx="336" cy="432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5" name="Group 14"/>
            <p:cNvGrpSpPr>
              <a:grpSpLocks/>
            </p:cNvGrpSpPr>
            <p:nvPr/>
          </p:nvGrpSpPr>
          <p:grpSpPr bwMode="auto">
            <a:xfrm>
              <a:off x="3600" y="2352"/>
              <a:ext cx="336" cy="432"/>
              <a:chOff x="768" y="2592"/>
              <a:chExt cx="336" cy="432"/>
            </a:xfrm>
          </p:grpSpPr>
          <p:sp>
            <p:nvSpPr>
              <p:cNvPr id="6173" name="Line 15"/>
              <p:cNvSpPr>
                <a:spLocks noChangeShapeType="1"/>
              </p:cNvSpPr>
              <p:nvPr/>
            </p:nvSpPr>
            <p:spPr bwMode="auto">
              <a:xfrm>
                <a:off x="768" y="2592"/>
                <a:ext cx="336" cy="384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174" name="Line 16"/>
              <p:cNvSpPr>
                <a:spLocks noChangeShapeType="1"/>
              </p:cNvSpPr>
              <p:nvPr/>
            </p:nvSpPr>
            <p:spPr bwMode="auto">
              <a:xfrm flipH="1">
                <a:off x="768" y="2592"/>
                <a:ext cx="336" cy="432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6" name="Group 17"/>
            <p:cNvGrpSpPr>
              <a:grpSpLocks/>
            </p:cNvGrpSpPr>
            <p:nvPr/>
          </p:nvGrpSpPr>
          <p:grpSpPr bwMode="auto">
            <a:xfrm>
              <a:off x="4224" y="2352"/>
              <a:ext cx="336" cy="432"/>
              <a:chOff x="768" y="2592"/>
              <a:chExt cx="336" cy="432"/>
            </a:xfrm>
          </p:grpSpPr>
          <p:sp>
            <p:nvSpPr>
              <p:cNvPr id="6171" name="Line 18"/>
              <p:cNvSpPr>
                <a:spLocks noChangeShapeType="1"/>
              </p:cNvSpPr>
              <p:nvPr/>
            </p:nvSpPr>
            <p:spPr bwMode="auto">
              <a:xfrm>
                <a:off x="768" y="2592"/>
                <a:ext cx="336" cy="384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172" name="Line 19"/>
              <p:cNvSpPr>
                <a:spLocks noChangeShapeType="1"/>
              </p:cNvSpPr>
              <p:nvPr/>
            </p:nvSpPr>
            <p:spPr bwMode="auto">
              <a:xfrm flipH="1">
                <a:off x="768" y="2592"/>
                <a:ext cx="336" cy="432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7" name="Group 20"/>
            <p:cNvGrpSpPr>
              <a:grpSpLocks/>
            </p:cNvGrpSpPr>
            <p:nvPr/>
          </p:nvGrpSpPr>
          <p:grpSpPr bwMode="auto">
            <a:xfrm>
              <a:off x="4896" y="2400"/>
              <a:ext cx="336" cy="432"/>
              <a:chOff x="768" y="2592"/>
              <a:chExt cx="336" cy="432"/>
            </a:xfrm>
          </p:grpSpPr>
          <p:sp>
            <p:nvSpPr>
              <p:cNvPr id="6169" name="Line 21"/>
              <p:cNvSpPr>
                <a:spLocks noChangeShapeType="1"/>
              </p:cNvSpPr>
              <p:nvPr/>
            </p:nvSpPr>
            <p:spPr bwMode="auto">
              <a:xfrm>
                <a:off x="768" y="2592"/>
                <a:ext cx="336" cy="384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170" name="Line 22"/>
              <p:cNvSpPr>
                <a:spLocks noChangeShapeType="1"/>
              </p:cNvSpPr>
              <p:nvPr/>
            </p:nvSpPr>
            <p:spPr bwMode="auto">
              <a:xfrm flipH="1">
                <a:off x="768" y="2592"/>
                <a:ext cx="336" cy="432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8" name="Group 23"/>
            <p:cNvGrpSpPr>
              <a:grpSpLocks/>
            </p:cNvGrpSpPr>
            <p:nvPr/>
          </p:nvGrpSpPr>
          <p:grpSpPr bwMode="auto">
            <a:xfrm>
              <a:off x="1200" y="2400"/>
              <a:ext cx="336" cy="432"/>
              <a:chOff x="768" y="2592"/>
              <a:chExt cx="336" cy="432"/>
            </a:xfrm>
          </p:grpSpPr>
          <p:sp>
            <p:nvSpPr>
              <p:cNvPr id="6167" name="Line 24"/>
              <p:cNvSpPr>
                <a:spLocks noChangeShapeType="1"/>
              </p:cNvSpPr>
              <p:nvPr/>
            </p:nvSpPr>
            <p:spPr bwMode="auto">
              <a:xfrm>
                <a:off x="768" y="2592"/>
                <a:ext cx="336" cy="384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168" name="Line 25"/>
              <p:cNvSpPr>
                <a:spLocks noChangeShapeType="1"/>
              </p:cNvSpPr>
              <p:nvPr/>
            </p:nvSpPr>
            <p:spPr bwMode="auto">
              <a:xfrm flipH="1">
                <a:off x="768" y="2592"/>
                <a:ext cx="336" cy="432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9" name="Group 26"/>
            <p:cNvGrpSpPr>
              <a:grpSpLocks/>
            </p:cNvGrpSpPr>
            <p:nvPr/>
          </p:nvGrpSpPr>
          <p:grpSpPr bwMode="auto">
            <a:xfrm>
              <a:off x="1824" y="2400"/>
              <a:ext cx="336" cy="432"/>
              <a:chOff x="768" y="2592"/>
              <a:chExt cx="336" cy="432"/>
            </a:xfrm>
          </p:grpSpPr>
          <p:sp>
            <p:nvSpPr>
              <p:cNvPr id="6165" name="Line 27"/>
              <p:cNvSpPr>
                <a:spLocks noChangeShapeType="1"/>
              </p:cNvSpPr>
              <p:nvPr/>
            </p:nvSpPr>
            <p:spPr bwMode="auto">
              <a:xfrm>
                <a:off x="768" y="2592"/>
                <a:ext cx="336" cy="384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166" name="Line 28"/>
              <p:cNvSpPr>
                <a:spLocks noChangeShapeType="1"/>
              </p:cNvSpPr>
              <p:nvPr/>
            </p:nvSpPr>
            <p:spPr bwMode="auto">
              <a:xfrm flipH="1">
                <a:off x="768" y="2592"/>
                <a:ext cx="336" cy="432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10" name="Group 29"/>
            <p:cNvGrpSpPr>
              <a:grpSpLocks/>
            </p:cNvGrpSpPr>
            <p:nvPr/>
          </p:nvGrpSpPr>
          <p:grpSpPr bwMode="auto">
            <a:xfrm>
              <a:off x="2448" y="2400"/>
              <a:ext cx="336" cy="432"/>
              <a:chOff x="768" y="2592"/>
              <a:chExt cx="336" cy="432"/>
            </a:xfrm>
          </p:grpSpPr>
          <p:sp>
            <p:nvSpPr>
              <p:cNvPr id="6163" name="Line 30"/>
              <p:cNvSpPr>
                <a:spLocks noChangeShapeType="1"/>
              </p:cNvSpPr>
              <p:nvPr/>
            </p:nvSpPr>
            <p:spPr bwMode="auto">
              <a:xfrm>
                <a:off x="768" y="2592"/>
                <a:ext cx="336" cy="384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164" name="Line 31"/>
              <p:cNvSpPr>
                <a:spLocks noChangeShapeType="1"/>
              </p:cNvSpPr>
              <p:nvPr/>
            </p:nvSpPr>
            <p:spPr bwMode="auto">
              <a:xfrm flipH="1">
                <a:off x="768" y="2592"/>
                <a:ext cx="336" cy="432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11" name="Group 32"/>
            <p:cNvGrpSpPr>
              <a:grpSpLocks/>
            </p:cNvGrpSpPr>
            <p:nvPr/>
          </p:nvGrpSpPr>
          <p:grpSpPr bwMode="auto">
            <a:xfrm>
              <a:off x="288" y="1824"/>
              <a:ext cx="5088" cy="1344"/>
              <a:chOff x="288" y="1824"/>
              <a:chExt cx="5088" cy="1344"/>
            </a:xfrm>
          </p:grpSpPr>
          <p:sp>
            <p:nvSpPr>
              <p:cNvPr id="6161" name="Line 33"/>
              <p:cNvSpPr>
                <a:spLocks noChangeShapeType="1"/>
              </p:cNvSpPr>
              <p:nvPr/>
            </p:nvSpPr>
            <p:spPr bwMode="auto">
              <a:xfrm>
                <a:off x="288" y="2592"/>
                <a:ext cx="5088" cy="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162" name="Line 34"/>
              <p:cNvSpPr>
                <a:spLocks noChangeShapeType="1"/>
              </p:cNvSpPr>
              <p:nvPr/>
            </p:nvSpPr>
            <p:spPr bwMode="auto">
              <a:xfrm>
                <a:off x="2832" y="1824"/>
                <a:ext cx="0" cy="1344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0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3" grpId="0" autoUpdateAnimBg="0"/>
      <p:bldP spid="7174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body" idx="1"/>
          </p:nvPr>
        </p:nvSpPr>
        <p:spPr>
          <a:xfrm>
            <a:off x="660400" y="1600200"/>
            <a:ext cx="8750300" cy="7620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mtClean="0">
                <a:solidFill>
                  <a:schemeClr val="accent2"/>
                </a:solidFill>
                <a:latin typeface="Tahoma" pitchFamily="34" charset="0"/>
              </a:rPr>
              <a:t>Use the </a:t>
            </a:r>
            <a:r>
              <a:rPr lang="en-US" smtClean="0">
                <a:solidFill>
                  <a:srgbClr val="FF0000"/>
                </a:solidFill>
                <a:latin typeface="Tahoma" pitchFamily="34" charset="0"/>
              </a:rPr>
              <a:t>simple present tense</a:t>
            </a:r>
            <a:r>
              <a:rPr lang="en-US" smtClean="0">
                <a:solidFill>
                  <a:schemeClr val="accent2"/>
                </a:solidFill>
                <a:latin typeface="Tahoma" pitchFamily="34" charset="0"/>
              </a:rPr>
              <a:t> to tell </a:t>
            </a:r>
            <a:r>
              <a:rPr lang="en-US" b="1" u="sng" smtClean="0">
                <a:solidFill>
                  <a:schemeClr val="accent2"/>
                </a:solidFill>
                <a:latin typeface="Tahoma" pitchFamily="34" charset="0"/>
              </a:rPr>
              <a:t>facts.</a:t>
            </a:r>
          </a:p>
        </p:txBody>
      </p:sp>
      <p:sp>
        <p:nvSpPr>
          <p:cNvPr id="5123" name="Rectangle 1027"/>
          <p:cNvSpPr>
            <a:spLocks noChangeArrowheads="1"/>
          </p:cNvSpPr>
          <p:nvPr/>
        </p:nvSpPr>
        <p:spPr bwMode="auto">
          <a:xfrm>
            <a:off x="1898650" y="457200"/>
            <a:ext cx="6026150" cy="914400"/>
          </a:xfrm>
          <a:prstGeom prst="rect">
            <a:avLst/>
          </a:prstGeom>
          <a:noFill/>
          <a:ln w="57150">
            <a:solidFill>
              <a:schemeClr val="tx1"/>
            </a:solidFill>
            <a:prstDash val="sysDot"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The Present Tense</a:t>
            </a:r>
          </a:p>
        </p:txBody>
      </p:sp>
      <p:sp>
        <p:nvSpPr>
          <p:cNvPr id="5124" name="Text Box 1028"/>
          <p:cNvSpPr txBox="1">
            <a:spLocks noChangeArrowheads="1"/>
          </p:cNvSpPr>
          <p:nvPr/>
        </p:nvSpPr>
        <p:spPr bwMode="auto">
          <a:xfrm>
            <a:off x="1981200" y="2819401"/>
            <a:ext cx="5448300" cy="519113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>
                <a:latin typeface="Arial" charset="0"/>
              </a:rPr>
              <a:t>Water </a:t>
            </a:r>
            <a:r>
              <a:rPr lang="en-US" sz="2800" b="1" u="sng">
                <a:solidFill>
                  <a:srgbClr val="FF0000"/>
                </a:solidFill>
                <a:latin typeface="Arial" charset="0"/>
              </a:rPr>
              <a:t>freezes</a:t>
            </a:r>
            <a:r>
              <a:rPr lang="en-US" sz="2800" b="1">
                <a:latin typeface="Arial" charset="0"/>
              </a:rPr>
              <a:t> at 32 degrees.</a:t>
            </a:r>
            <a:endParaRPr lang="en-US" sz="2800" b="1"/>
          </a:p>
        </p:txBody>
      </p:sp>
      <p:pic>
        <p:nvPicPr>
          <p:cNvPr id="5128" name="Picture 1032" descr="C:\WINDOWS\Profiles\lumanr\Application Data\Microsoft\Media Catalog\Downloaded Clips\cl0\hh00448_.wm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759700" y="2514600"/>
            <a:ext cx="527977" cy="1277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9" name="Picture 1033" descr="C:\WINDOWS\Profiles\lumanr\Application Data\Microsoft\Media Catalog\Downloaded Clips\cl5f\j0239501.wm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816101" y="3429001"/>
            <a:ext cx="1399910" cy="135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0" name="Picture 1034" descr="C:\WINDOWS\Profiles\lumanr\Application Data\Microsoft\Media Catalog\Downloaded Clips\cl0\en00275_.wmf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613400" y="3581400"/>
            <a:ext cx="1568450" cy="120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31" name="Line 1035"/>
          <p:cNvSpPr>
            <a:spLocks noChangeShapeType="1"/>
          </p:cNvSpPr>
          <p:nvPr/>
        </p:nvSpPr>
        <p:spPr bwMode="auto">
          <a:xfrm>
            <a:off x="3549650" y="4114800"/>
            <a:ext cx="1816100" cy="0"/>
          </a:xfrm>
          <a:prstGeom prst="line">
            <a:avLst/>
          </a:prstGeom>
          <a:noFill/>
          <a:ln w="76200">
            <a:solidFill>
              <a:srgbClr val="00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132" name="Text Box 1036"/>
          <p:cNvSpPr txBox="1">
            <a:spLocks noChangeArrowheads="1"/>
          </p:cNvSpPr>
          <p:nvPr/>
        </p:nvSpPr>
        <p:spPr bwMode="auto">
          <a:xfrm>
            <a:off x="8420100" y="3048001"/>
            <a:ext cx="825500" cy="369332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/>
              <a:t>32</a:t>
            </a:r>
            <a:r>
              <a:rPr lang="en-US" b="1">
                <a:cs typeface="Times New Roman" pitchFamily="26" charset="0"/>
              </a:rPr>
              <a:t>º</a:t>
            </a:r>
            <a:endParaRPr lang="en-US" b="1"/>
          </a:p>
        </p:txBody>
      </p:sp>
      <p:sp>
        <p:nvSpPr>
          <p:cNvPr id="5133" name="Text Box 1037"/>
          <p:cNvSpPr txBox="1">
            <a:spLocks noChangeArrowheads="1"/>
          </p:cNvSpPr>
          <p:nvPr/>
        </p:nvSpPr>
        <p:spPr bwMode="auto">
          <a:xfrm>
            <a:off x="1981200" y="5410201"/>
            <a:ext cx="5200650" cy="519113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>
                <a:latin typeface="Arial" charset="0"/>
              </a:rPr>
              <a:t>Triangles </a:t>
            </a:r>
            <a:r>
              <a:rPr lang="en-US" sz="2800" b="1" u="sng">
                <a:solidFill>
                  <a:srgbClr val="FF0000"/>
                </a:solidFill>
                <a:latin typeface="Arial" charset="0"/>
              </a:rPr>
              <a:t>have</a:t>
            </a:r>
            <a:r>
              <a:rPr lang="en-US" sz="2800" b="1">
                <a:latin typeface="Arial" charset="0"/>
              </a:rPr>
              <a:t> three sides.</a:t>
            </a:r>
            <a:endParaRPr lang="en-US" sz="2800" b="1"/>
          </a:p>
        </p:txBody>
      </p:sp>
      <p:sp>
        <p:nvSpPr>
          <p:cNvPr id="5134" name="AutoShape 1038"/>
          <p:cNvSpPr>
            <a:spLocks noChangeArrowheads="1"/>
          </p:cNvSpPr>
          <p:nvPr/>
        </p:nvSpPr>
        <p:spPr bwMode="auto">
          <a:xfrm>
            <a:off x="7086600" y="4648200"/>
            <a:ext cx="1403350" cy="1447800"/>
          </a:xfrm>
          <a:prstGeom prst="triangle">
            <a:avLst>
              <a:gd name="adj" fmla="val 50000"/>
            </a:avLst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513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513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4" grpId="0" autoUpdateAnimBg="0"/>
      <p:bldP spid="5131" grpId="0" animBg="1"/>
      <p:bldP spid="5132" grpId="0" animBg="1" autoUpdateAnimBg="0"/>
      <p:bldP spid="5133" grpId="0" autoUpdateAnimBg="0"/>
      <p:bldP spid="513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68450" y="838200"/>
            <a:ext cx="6934200" cy="762000"/>
          </a:xfrm>
        </p:spPr>
        <p:txBody>
          <a:bodyPr/>
          <a:lstStyle/>
          <a:p>
            <a:pPr eaLnBrk="1" hangingPunct="1"/>
            <a:r>
              <a:rPr lang="en-US" b="1" smtClean="0">
                <a:latin typeface="Tahoma" pitchFamily="34" charset="0"/>
              </a:rPr>
              <a:t>Daily Customs</a:t>
            </a:r>
          </a:p>
        </p:txBody>
      </p:sp>
      <p:pic>
        <p:nvPicPr>
          <p:cNvPr id="2052" name="Picture 4" descr="C:\WINDOWS\Application Data\Microsoft\Media Catalog\Downloaded Clips\cl1\pe04061_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3201" y="1600200"/>
            <a:ext cx="1936485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 descr="C:\WINDOWS\Application Data\Microsoft\Media Catalog\Downloaded Clips\cl49\j0183552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95600" y="4495800"/>
            <a:ext cx="1879599" cy="1622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 descr="C:\WINDOWS\Application Data\Microsoft\Media Catalog\Downloaded Clips\cl3f\j0158287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20000" y="3962400"/>
            <a:ext cx="1096855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7" descr="C:\WINDOWS\Application Data\Microsoft\Media Catalog\Downloaded Clips\cl43\j0168024.wm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77346" y="2286001"/>
            <a:ext cx="2070629" cy="213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6" name="Text Box 8"/>
          <p:cNvSpPr txBox="1">
            <a:spLocks noChangeArrowheads="1"/>
          </p:cNvSpPr>
          <p:nvPr/>
        </p:nvSpPr>
        <p:spPr bwMode="auto">
          <a:xfrm>
            <a:off x="1816100" y="1828801"/>
            <a:ext cx="371475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dirty="0">
                <a:solidFill>
                  <a:srgbClr val="FF0000"/>
                </a:solidFill>
                <a:latin typeface="Tahoma" pitchFamily="34" charset="0"/>
              </a:rPr>
              <a:t>She</a:t>
            </a:r>
            <a:r>
              <a:rPr lang="en-US" dirty="0">
                <a:latin typeface="Tahoma" pitchFamily="34" charset="0"/>
              </a:rPr>
              <a:t> usually </a:t>
            </a:r>
            <a:r>
              <a:rPr lang="en-US" dirty="0">
                <a:solidFill>
                  <a:srgbClr val="FF0000"/>
                </a:solidFill>
                <a:latin typeface="Tahoma" pitchFamily="34" charset="0"/>
              </a:rPr>
              <a:t>works </a:t>
            </a:r>
            <a:r>
              <a:rPr lang="en-US" dirty="0">
                <a:latin typeface="Tahoma" pitchFamily="34" charset="0"/>
              </a:rPr>
              <a:t>on her basket after dinner.</a:t>
            </a:r>
            <a:r>
              <a:rPr lang="en-US" dirty="0"/>
              <a:t> </a:t>
            </a:r>
          </a:p>
        </p:txBody>
      </p:sp>
      <p:sp>
        <p:nvSpPr>
          <p:cNvPr id="2057" name="Text Box 9"/>
          <p:cNvSpPr txBox="1">
            <a:spLocks noChangeArrowheads="1"/>
          </p:cNvSpPr>
          <p:nvPr/>
        </p:nvSpPr>
        <p:spPr bwMode="auto">
          <a:xfrm>
            <a:off x="6851650" y="1752601"/>
            <a:ext cx="305435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dirty="0">
                <a:solidFill>
                  <a:srgbClr val="FF0000"/>
                </a:solidFill>
                <a:latin typeface="Tahoma" pitchFamily="34" charset="0"/>
              </a:rPr>
              <a:t>He</a:t>
            </a:r>
            <a:r>
              <a:rPr lang="en-US" dirty="0">
                <a:latin typeface="Tahoma" pitchFamily="34" charset="0"/>
              </a:rPr>
              <a:t> usually </a:t>
            </a:r>
            <a:r>
              <a:rPr lang="en-US" dirty="0">
                <a:solidFill>
                  <a:srgbClr val="FF0000"/>
                </a:solidFill>
                <a:latin typeface="Tahoma" pitchFamily="34" charset="0"/>
              </a:rPr>
              <a:t>drinks </a:t>
            </a:r>
            <a:r>
              <a:rPr lang="en-US" dirty="0">
                <a:latin typeface="Tahoma" pitchFamily="34" charset="0"/>
              </a:rPr>
              <a:t>tea after a meal.</a:t>
            </a:r>
          </a:p>
        </p:txBody>
      </p:sp>
      <p:sp>
        <p:nvSpPr>
          <p:cNvPr id="2058" name="Text Box 10"/>
          <p:cNvSpPr txBox="1">
            <a:spLocks noChangeArrowheads="1"/>
          </p:cNvSpPr>
          <p:nvPr/>
        </p:nvSpPr>
        <p:spPr bwMode="auto">
          <a:xfrm>
            <a:off x="3219450" y="3733801"/>
            <a:ext cx="31369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dirty="0">
                <a:solidFill>
                  <a:srgbClr val="FF0000"/>
                </a:solidFill>
                <a:latin typeface="Tahoma" pitchFamily="34" charset="0"/>
              </a:rPr>
              <a:t>They go </a:t>
            </a:r>
            <a:r>
              <a:rPr lang="en-US" dirty="0">
                <a:latin typeface="Tahoma" pitchFamily="34" charset="0"/>
              </a:rPr>
              <a:t>to a dance every Sunday.</a:t>
            </a:r>
          </a:p>
        </p:txBody>
      </p:sp>
      <p:sp>
        <p:nvSpPr>
          <p:cNvPr id="2059" name="Text Box 11"/>
          <p:cNvSpPr txBox="1">
            <a:spLocks noChangeArrowheads="1"/>
          </p:cNvSpPr>
          <p:nvPr/>
        </p:nvSpPr>
        <p:spPr bwMode="auto">
          <a:xfrm>
            <a:off x="5613400" y="4724401"/>
            <a:ext cx="21463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dirty="0">
                <a:solidFill>
                  <a:srgbClr val="FF0000"/>
                </a:solidFill>
                <a:latin typeface="Tahoma" pitchFamily="34" charset="0"/>
              </a:rPr>
              <a:t>They take </a:t>
            </a:r>
            <a:r>
              <a:rPr lang="en-US" dirty="0">
                <a:latin typeface="Tahoma" pitchFamily="34" charset="0"/>
              </a:rPr>
              <a:t>a walk with their son every day</a:t>
            </a:r>
            <a:r>
              <a:rPr lang="en-US" dirty="0"/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6" grpId="0" autoUpdateAnimBg="0"/>
      <p:bldP spid="2057" grpId="0" autoUpdateAnimBg="0"/>
      <p:bldP spid="2058" grpId="0" autoUpdateAnimBg="0"/>
      <p:bldP spid="2059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200" dirty="0" smtClean="0">
                <a:solidFill>
                  <a:srgbClr val="FF0000"/>
                </a:solidFill>
                <a:latin typeface="Arial Black" pitchFamily="34" charset="0"/>
              </a:rPr>
              <a:t>Exercise</a:t>
            </a:r>
            <a:endParaRPr lang="en-US" sz="3200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219200"/>
            <a:ext cx="8915400" cy="4906963"/>
          </a:xfrm>
        </p:spPr>
        <p:txBody>
          <a:bodyPr/>
          <a:lstStyle/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1. She _______________ her mother in the house.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 a. help            b. doesn’t help            c. don’t help       d. doesn’t helps</a:t>
            </a:r>
          </a:p>
          <a:p>
            <a:pPr algn="l" rtl="1" eaLnBrk="1" hangingPunct="1"/>
            <a:endParaRPr lang="en-US" sz="400" b="1" dirty="0" smtClean="0">
              <a:latin typeface="Arial" pitchFamily="34" charset="0"/>
              <a:cs typeface="Arial" pitchFamily="34" charset="0"/>
            </a:endParaRP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2. 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M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en __________ their work in the best way.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don’t do            b. does          c. doesn’t do                     d. don’t</a:t>
            </a:r>
          </a:p>
          <a:p>
            <a:pPr algn="l" rtl="1" eaLnBrk="1" hangingPunct="1"/>
            <a:r>
              <a:rPr lang="ar-SA" sz="20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3. _______________  doesn’t smoke nowadays .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My brothers     b. You               c. My father                   d. I  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4.  ____  they play football   every week?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Do                 b. Does                       c. Are                      d. Done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5. Why   ____  he always come late?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is                b. do                         c. does                        d. was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 </a:t>
            </a:r>
            <a:endParaRPr lang="ar-SA" sz="2000" b="1" dirty="0" smtClean="0"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13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advTm="234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8" name="Oval 14"/>
          <p:cNvSpPr>
            <a:spLocks noChangeArrowheads="1"/>
          </p:cNvSpPr>
          <p:nvPr/>
        </p:nvSpPr>
        <p:spPr bwMode="auto">
          <a:xfrm>
            <a:off x="3962400" y="5334000"/>
            <a:ext cx="660400" cy="6096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90600" y="1447800"/>
            <a:ext cx="8089900" cy="1447800"/>
          </a:xfrm>
        </p:spPr>
        <p:txBody>
          <a:bodyPr/>
          <a:lstStyle/>
          <a:p>
            <a:pPr algn="l" eaLnBrk="1" hangingPunct="1">
              <a:lnSpc>
                <a:spcPct val="90000"/>
              </a:lnSpc>
              <a:buFontTx/>
              <a:buNone/>
            </a:pPr>
            <a:r>
              <a:rPr lang="en-US" sz="2800" dirty="0" smtClean="0">
                <a:solidFill>
                  <a:schemeClr val="accent2"/>
                </a:solidFill>
                <a:latin typeface="Tahoma" pitchFamily="34" charset="0"/>
              </a:rPr>
              <a:t>Use contractions like </a:t>
            </a:r>
            <a:r>
              <a:rPr lang="en-US" sz="2800" b="1" u="sng" dirty="0" smtClean="0">
                <a:solidFill>
                  <a:srgbClr val="FF0000"/>
                </a:solidFill>
                <a:latin typeface="Tahoma" pitchFamily="34" charset="0"/>
              </a:rPr>
              <a:t>don’t</a:t>
            </a:r>
            <a:r>
              <a:rPr lang="en-US" sz="2800" dirty="0" smtClean="0">
                <a:solidFill>
                  <a:srgbClr val="FF0000"/>
                </a:solidFill>
                <a:latin typeface="Tahoma" pitchFamily="34" charset="0"/>
              </a:rPr>
              <a:t> </a:t>
            </a:r>
            <a:r>
              <a:rPr lang="en-US" sz="2800" dirty="0" smtClean="0">
                <a:solidFill>
                  <a:schemeClr val="accent2"/>
                </a:solidFill>
                <a:latin typeface="Tahoma" pitchFamily="34" charset="0"/>
              </a:rPr>
              <a:t>and</a:t>
            </a:r>
            <a:r>
              <a:rPr lang="en-US" sz="2800" dirty="0" smtClean="0">
                <a:solidFill>
                  <a:srgbClr val="FF0000"/>
                </a:solidFill>
                <a:latin typeface="Tahoma" pitchFamily="34" charset="0"/>
              </a:rPr>
              <a:t> </a:t>
            </a:r>
            <a:r>
              <a:rPr lang="en-US" sz="2800" b="1" u="sng" dirty="0" smtClean="0">
                <a:solidFill>
                  <a:srgbClr val="FF0000"/>
                </a:solidFill>
                <a:latin typeface="Tahoma" pitchFamily="34" charset="0"/>
              </a:rPr>
              <a:t>doesn’t</a:t>
            </a:r>
            <a:r>
              <a:rPr lang="en-US" sz="2800" dirty="0" smtClean="0">
                <a:solidFill>
                  <a:schemeClr val="accent2"/>
                </a:solidFill>
                <a:latin typeface="Tahoma" pitchFamily="34" charset="0"/>
              </a:rPr>
              <a:t> for</a:t>
            </a:r>
          </a:p>
          <a:p>
            <a:pPr algn="l" eaLnBrk="1" hangingPunct="1">
              <a:lnSpc>
                <a:spcPct val="90000"/>
              </a:lnSpc>
              <a:buFontTx/>
              <a:buNone/>
            </a:pPr>
            <a:r>
              <a:rPr lang="en-US" sz="2800" dirty="0" smtClean="0">
                <a:solidFill>
                  <a:schemeClr val="accent2"/>
                </a:solidFill>
                <a:latin typeface="Tahoma" pitchFamily="34" charset="0"/>
              </a:rPr>
              <a:t>negative statements in speaking or in informal</a:t>
            </a:r>
          </a:p>
          <a:p>
            <a:pPr algn="l" eaLnBrk="1" hangingPunct="1">
              <a:lnSpc>
                <a:spcPct val="90000"/>
              </a:lnSpc>
              <a:buFontTx/>
              <a:buNone/>
            </a:pPr>
            <a:r>
              <a:rPr lang="en-US" sz="2800" dirty="0" smtClean="0">
                <a:solidFill>
                  <a:schemeClr val="accent2"/>
                </a:solidFill>
                <a:latin typeface="Tahoma" pitchFamily="34" charset="0"/>
              </a:rPr>
              <a:t>writing.</a:t>
            </a:r>
            <a:endParaRPr lang="en-US" sz="2800" b="1" u="sng" dirty="0" smtClean="0">
              <a:solidFill>
                <a:schemeClr val="accent2"/>
              </a:solidFill>
              <a:latin typeface="Tahoma" pitchFamily="34" charset="0"/>
            </a:endParaRPr>
          </a:p>
        </p:txBody>
      </p:sp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1898650" y="381000"/>
            <a:ext cx="6026150" cy="914400"/>
          </a:xfrm>
          <a:prstGeom prst="rect">
            <a:avLst/>
          </a:prstGeom>
          <a:noFill/>
          <a:ln w="57150">
            <a:solidFill>
              <a:schemeClr val="tx1"/>
            </a:solidFill>
            <a:prstDash val="sysDot"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sz="4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3. </a:t>
            </a:r>
            <a:r>
              <a:rPr lang="en-US" sz="4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Negative </a:t>
            </a:r>
            <a:r>
              <a:rPr lang="en-US" sz="4400" dirty="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Statements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1238250" y="3429000"/>
            <a:ext cx="5200650" cy="954107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800" b="1" dirty="0" smtClean="0">
                <a:latin typeface="Arial" charset="0"/>
              </a:rPr>
              <a:t>Some women </a:t>
            </a:r>
            <a:r>
              <a:rPr lang="en-US" sz="2800" b="1" u="sng" dirty="0" smtClean="0">
                <a:solidFill>
                  <a:srgbClr val="FF0000"/>
                </a:solidFill>
                <a:latin typeface="Arial" charset="0"/>
              </a:rPr>
              <a:t>don’t</a:t>
            </a:r>
            <a:r>
              <a:rPr lang="en-US" sz="2800" b="1" dirty="0" smtClean="0">
                <a:latin typeface="Arial" charset="0"/>
              </a:rPr>
              <a:t> </a:t>
            </a:r>
            <a:r>
              <a:rPr lang="en-US" sz="2800" b="1" u="sng" dirty="0">
                <a:solidFill>
                  <a:schemeClr val="accent2"/>
                </a:solidFill>
                <a:latin typeface="Arial" charset="0"/>
              </a:rPr>
              <a:t>wear</a:t>
            </a:r>
            <a:r>
              <a:rPr lang="en-US" sz="2800" b="1" dirty="0">
                <a:latin typeface="Arial" charset="0"/>
              </a:rPr>
              <a:t> a lot of makeup.</a:t>
            </a:r>
            <a:endParaRPr lang="en-US" sz="2800" b="1" dirty="0"/>
          </a:p>
        </p:txBody>
      </p:sp>
      <p:sp>
        <p:nvSpPr>
          <p:cNvPr id="6154" name="Text Box 10"/>
          <p:cNvSpPr txBox="1">
            <a:spLocks noChangeArrowheads="1"/>
          </p:cNvSpPr>
          <p:nvPr/>
        </p:nvSpPr>
        <p:spPr bwMode="auto">
          <a:xfrm>
            <a:off x="990600" y="5334001"/>
            <a:ext cx="5200650" cy="519113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 dirty="0">
                <a:latin typeface="Arial" charset="0"/>
              </a:rPr>
              <a:t>Maria </a:t>
            </a:r>
            <a:r>
              <a:rPr lang="en-US" sz="2800" b="1" u="sng" dirty="0">
                <a:solidFill>
                  <a:srgbClr val="FF0000"/>
                </a:solidFill>
                <a:latin typeface="Arial" charset="0"/>
              </a:rPr>
              <a:t>doesn’t</a:t>
            </a:r>
            <a:r>
              <a:rPr lang="en-US" sz="2800" b="1" dirty="0">
                <a:latin typeface="Arial" charset="0"/>
              </a:rPr>
              <a:t> </a:t>
            </a:r>
            <a:r>
              <a:rPr lang="en-US" sz="2800" b="1" u="sng" dirty="0">
                <a:solidFill>
                  <a:schemeClr val="accent2"/>
                </a:solidFill>
                <a:latin typeface="Arial" charset="0"/>
              </a:rPr>
              <a:t>eat</a:t>
            </a:r>
            <a:r>
              <a:rPr lang="en-US" sz="2800" b="1" dirty="0">
                <a:latin typeface="Arial" charset="0"/>
              </a:rPr>
              <a:t> pizza.</a:t>
            </a:r>
            <a:endParaRPr lang="en-US" sz="2800" b="1" dirty="0"/>
          </a:p>
        </p:txBody>
      </p:sp>
      <p:pic>
        <p:nvPicPr>
          <p:cNvPr id="6156" name="Picture 12" descr="C:\WINDOWS\Profiles\lumanr\Application Data\Microsoft\Media Catalog\Downloaded Clips\cl43\j0168118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38900" y="2895601"/>
            <a:ext cx="2228850" cy="171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7" name="Picture 13" descr="C:\WINDOWS\Profiles\lumanr\Application Data\Microsoft\Media Catalog\Downloaded Clips\cl0\fd01017_.wm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78500" y="4953000"/>
            <a:ext cx="2228850" cy="167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6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615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6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8" grpId="0" animBg="1"/>
      <p:bldP spid="6148" grpId="0" autoUpdateAnimBg="0"/>
      <p:bldP spid="6154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8" name="AutoShape 106" descr="טיפות מים"/>
          <p:cNvSpPr>
            <a:spLocks noChangeArrowheads="1"/>
          </p:cNvSpPr>
          <p:nvPr/>
        </p:nvSpPr>
        <p:spPr bwMode="auto">
          <a:xfrm>
            <a:off x="495300" y="1066800"/>
            <a:ext cx="9080500" cy="2819400"/>
          </a:xfrm>
          <a:prstGeom prst="wedgeRoundRectCallout">
            <a:avLst>
              <a:gd name="adj1" fmla="val 25685"/>
              <a:gd name="adj2" fmla="val 69301"/>
              <a:gd name="adj3" fmla="val 16667"/>
            </a:avLst>
          </a:prstGeom>
          <a:blipFill dpi="0" rotWithShape="0">
            <a:blip r:embed="rId2"/>
            <a:srcRect/>
            <a:tile tx="0" ty="0" sx="100000" sy="100000" flip="none" algn="tl"/>
          </a:blipFill>
          <a:ln w="9525">
            <a:miter lim="800000"/>
            <a:headEnd/>
            <a:tailEnd/>
          </a:ln>
          <a:effectLst/>
          <a:scene3d>
            <a:camera prst="legacyObliqueBottom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CCFFFF"/>
            </a:extrusionClr>
          </a:sp3d>
        </p:spPr>
        <p:txBody>
          <a:bodyPr>
            <a:flatTx/>
          </a:bodyPr>
          <a:lstStyle/>
          <a:p>
            <a:pPr algn="ctr"/>
            <a:endParaRPr lang="en-US"/>
          </a:p>
        </p:txBody>
      </p:sp>
      <p:sp>
        <p:nvSpPr>
          <p:cNvPr id="18539" name="Text Box 107"/>
          <p:cNvSpPr txBox="1">
            <a:spLocks noChangeArrowheads="1"/>
          </p:cNvSpPr>
          <p:nvPr/>
        </p:nvSpPr>
        <p:spPr bwMode="auto">
          <a:xfrm>
            <a:off x="2228850" y="1371600"/>
            <a:ext cx="65214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endParaRPr lang="en-US"/>
          </a:p>
        </p:txBody>
      </p:sp>
      <p:sp>
        <p:nvSpPr>
          <p:cNvPr id="18540" name="Text Box 108"/>
          <p:cNvSpPr txBox="1">
            <a:spLocks noChangeArrowheads="1"/>
          </p:cNvSpPr>
          <p:nvPr/>
        </p:nvSpPr>
        <p:spPr bwMode="auto">
          <a:xfrm>
            <a:off x="908050" y="1447800"/>
            <a:ext cx="899795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rtl="0">
              <a:spcBef>
                <a:spcPct val="50000"/>
              </a:spcBef>
            </a:pPr>
            <a:r>
              <a:rPr lang="en-US" dirty="0">
                <a:solidFill>
                  <a:srgbClr val="000080"/>
                </a:solidFill>
                <a:latin typeface="Wingdings" pitchFamily="10" charset="2"/>
                <a:cs typeface="Times New Roman" pitchFamily="26" charset="0"/>
              </a:rPr>
              <a:t>§</a:t>
            </a:r>
            <a:r>
              <a:rPr lang="en-US" sz="2800" i="1" dirty="0">
                <a:solidFill>
                  <a:srgbClr val="0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26" charset="0"/>
              </a:rPr>
              <a:t> </a:t>
            </a:r>
            <a:r>
              <a:rPr lang="en-US" sz="2800" i="1" dirty="0">
                <a:solidFill>
                  <a:srgbClr val="F3091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26" charset="0"/>
              </a:rPr>
              <a:t>Negative and question</a:t>
            </a:r>
            <a:r>
              <a:rPr lang="en-US" sz="2800" i="1" dirty="0">
                <a:solidFill>
                  <a:srgbClr val="0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26" charset="0"/>
              </a:rPr>
              <a:t> </a:t>
            </a:r>
            <a:r>
              <a:rPr lang="en-US" sz="2800" dirty="0">
                <a:solidFill>
                  <a:srgbClr val="0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26" charset="0"/>
              </a:rPr>
              <a:t>forms </a:t>
            </a:r>
            <a:endParaRPr lang="en-US" sz="2800" dirty="0" smtClean="0">
              <a:solidFill>
                <a:srgbClr val="000080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26" charset="0"/>
            </a:endParaRPr>
          </a:p>
          <a:p>
            <a:pPr algn="l" rtl="0">
              <a:spcBef>
                <a:spcPct val="50000"/>
              </a:spcBef>
            </a:pPr>
            <a:r>
              <a:rPr lang="en-US" sz="2800" dirty="0" smtClean="0">
                <a:solidFill>
                  <a:srgbClr val="0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26" charset="0"/>
              </a:rPr>
              <a:t>Use </a:t>
            </a:r>
            <a:r>
              <a:rPr lang="en-US" sz="2800" i="1" dirty="0" smtClean="0">
                <a:solidFill>
                  <a:srgbClr val="0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26" charset="0"/>
              </a:rPr>
              <a:t> </a:t>
            </a:r>
            <a:r>
              <a:rPr lang="en-US" sz="2800" i="1" u="sng" dirty="0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26" charset="0"/>
              </a:rPr>
              <a:t>DOES</a:t>
            </a:r>
            <a:r>
              <a:rPr lang="en-US" sz="2800" i="1" dirty="0">
                <a:solidFill>
                  <a:srgbClr val="0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26" charset="0"/>
              </a:rPr>
              <a:t> </a:t>
            </a:r>
            <a:r>
              <a:rPr lang="en-US" sz="2800" dirty="0">
                <a:solidFill>
                  <a:srgbClr val="0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26" charset="0"/>
              </a:rPr>
              <a:t>(=the third person of the</a:t>
            </a:r>
            <a:r>
              <a:rPr lang="en-US" sz="2800" i="1" dirty="0">
                <a:solidFill>
                  <a:srgbClr val="0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26" charset="0"/>
              </a:rPr>
              <a:t> </a:t>
            </a:r>
            <a:r>
              <a:rPr lang="en-US" sz="2800" dirty="0" err="1">
                <a:solidFill>
                  <a:srgbClr val="0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26" charset="0"/>
              </a:rPr>
              <a:t>auxiliary</a:t>
            </a:r>
            <a:r>
              <a:rPr lang="en-US" sz="2800" i="1" dirty="0" err="1">
                <a:solidFill>
                  <a:srgbClr val="0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26" charset="0"/>
              </a:rPr>
              <a:t>'</a:t>
            </a:r>
            <a:r>
              <a:rPr lang="en-US" sz="2800" i="1" u="sng" dirty="0" err="1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26" charset="0"/>
              </a:rPr>
              <a:t>DO</a:t>
            </a:r>
            <a:r>
              <a:rPr lang="en-US" sz="2800" i="1" dirty="0">
                <a:solidFill>
                  <a:srgbClr val="0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26" charset="0"/>
              </a:rPr>
              <a:t>'</a:t>
            </a:r>
            <a:r>
              <a:rPr lang="en-US" sz="2800" dirty="0">
                <a:solidFill>
                  <a:srgbClr val="0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26" charset="0"/>
              </a:rPr>
              <a:t>) + the infinitive of the verb.</a:t>
            </a:r>
            <a:r>
              <a:rPr lang="en-US" sz="2800" i="1" u="sng" dirty="0">
                <a:solidFill>
                  <a:srgbClr val="0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26" charset="0"/>
              </a:rPr>
              <a:t/>
            </a:r>
            <a:br>
              <a:rPr lang="en-US" sz="2800" i="1" u="sng" dirty="0">
                <a:solidFill>
                  <a:srgbClr val="0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26" charset="0"/>
              </a:rPr>
            </a:br>
            <a:r>
              <a:rPr lang="en-US" sz="2800" dirty="0">
                <a:solidFill>
                  <a:srgbClr val="0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26" charset="0"/>
              </a:rPr>
              <a:t>He want</a:t>
            </a:r>
            <a:r>
              <a:rPr lang="en-US" sz="2800" b="1" i="1" u="sng" dirty="0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26" charset="0"/>
              </a:rPr>
              <a:t>s</a:t>
            </a:r>
            <a:r>
              <a:rPr lang="en-US" sz="2800" i="1" dirty="0">
                <a:solidFill>
                  <a:srgbClr val="0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26" charset="0"/>
              </a:rPr>
              <a:t>. </a:t>
            </a:r>
            <a:r>
              <a:rPr lang="en-US" sz="2800" b="1" i="1" u="sng" dirty="0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26" charset="0"/>
              </a:rPr>
              <a:t>Does</a:t>
            </a:r>
            <a:r>
              <a:rPr lang="en-US" sz="2800" i="1" dirty="0">
                <a:solidFill>
                  <a:srgbClr val="0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26" charset="0"/>
              </a:rPr>
              <a:t> </a:t>
            </a:r>
            <a:r>
              <a:rPr lang="en-US" sz="2800" dirty="0">
                <a:solidFill>
                  <a:srgbClr val="0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26" charset="0"/>
              </a:rPr>
              <a:t>he want? He</a:t>
            </a:r>
            <a:r>
              <a:rPr lang="en-US" sz="2800" i="1" dirty="0">
                <a:solidFill>
                  <a:srgbClr val="0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26" charset="0"/>
              </a:rPr>
              <a:t> </a:t>
            </a:r>
            <a:r>
              <a:rPr lang="en-US" sz="2800" b="1" i="1" u="sng" dirty="0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26" charset="0"/>
              </a:rPr>
              <a:t>does</a:t>
            </a:r>
            <a:r>
              <a:rPr lang="en-US" sz="2800" i="1" u="sng" dirty="0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26" charset="0"/>
              </a:rPr>
              <a:t> not</a:t>
            </a:r>
            <a:r>
              <a:rPr lang="en-US" sz="2800" i="1" dirty="0">
                <a:solidFill>
                  <a:srgbClr val="0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26" charset="0"/>
              </a:rPr>
              <a:t> </a:t>
            </a:r>
            <a:r>
              <a:rPr lang="en-US" sz="2800" dirty="0">
                <a:solidFill>
                  <a:srgbClr val="0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26" charset="0"/>
              </a:rPr>
              <a:t>want.</a:t>
            </a:r>
          </a:p>
          <a:p>
            <a:pPr algn="l">
              <a:spcBef>
                <a:spcPct val="50000"/>
              </a:spcBef>
            </a:pPr>
            <a:endParaRPr lang="en-US" sz="2800" dirty="0">
              <a:solidFill>
                <a:schemeClr val="accent2"/>
              </a:solidFill>
              <a:cs typeface="Times New Roman" pitchFamily="26" charset="0"/>
            </a:endParaRPr>
          </a:p>
        </p:txBody>
      </p:sp>
      <p:sp>
        <p:nvSpPr>
          <p:cNvPr id="18541" name="Text Box 109"/>
          <p:cNvSpPr txBox="1">
            <a:spLocks noChangeArrowheads="1"/>
          </p:cNvSpPr>
          <p:nvPr/>
        </p:nvSpPr>
        <p:spPr bwMode="auto">
          <a:xfrm>
            <a:off x="5365750" y="4800600"/>
            <a:ext cx="27241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endParaRPr lang="en-US"/>
          </a:p>
        </p:txBody>
      </p:sp>
      <p:pic>
        <p:nvPicPr>
          <p:cNvPr id="18542" name="Picture 110" descr="W:\teachers\amran\animation.files\Calvin_at_school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81341" y="4495800"/>
            <a:ext cx="4513422" cy="20574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200" dirty="0" smtClean="0">
                <a:solidFill>
                  <a:srgbClr val="FF0000"/>
                </a:solidFill>
                <a:latin typeface="Arial Black" pitchFamily="34" charset="0"/>
              </a:rPr>
              <a:t>4. Simple Present –Forming Questions</a:t>
            </a:r>
            <a:endParaRPr lang="en-US" sz="3200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 rot="21600000">
            <a:off x="381000" y="1219200"/>
            <a:ext cx="8915400" cy="4906963"/>
          </a:xfrm>
        </p:spPr>
        <p:txBody>
          <a:bodyPr/>
          <a:lstStyle/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</a:t>
            </a:r>
            <a:endParaRPr lang="en-US" sz="2000" b="1" dirty="0">
              <a:cs typeface="Arial" pitchFamily="34" charset="0"/>
            </a:endParaRP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We have two  forms to use in questions :-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A.  </a:t>
            </a:r>
            <a:r>
              <a:rPr lang="en-US" sz="2000" b="1" u="sng" dirty="0" smtClean="0">
                <a:solidFill>
                  <a:srgbClr val="C00000"/>
                </a:solidFill>
                <a:cs typeface="Arial" pitchFamily="34" charset="0"/>
              </a:rPr>
              <a:t>Does</a:t>
            </a: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: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When the verb ends with s:-</a:t>
            </a: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      </a:t>
            </a:r>
            <a:r>
              <a:rPr lang="en-US" sz="2000" b="1" dirty="0" err="1" smtClean="0">
                <a:cs typeface="Arial" pitchFamily="34" charset="0"/>
              </a:rPr>
              <a:t>Kamal</a:t>
            </a:r>
            <a:r>
              <a:rPr lang="en-US" sz="2000" b="1" dirty="0" smtClean="0">
                <a:cs typeface="Arial" pitchFamily="34" charset="0"/>
              </a:rPr>
              <a:t> Live</a:t>
            </a: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s </a:t>
            </a:r>
            <a:r>
              <a:rPr lang="en-US" sz="2000" b="1" dirty="0" smtClean="0">
                <a:cs typeface="Arial" pitchFamily="34" charset="0"/>
              </a:rPr>
              <a:t>in an apartment.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  </a:t>
            </a:r>
            <a:r>
              <a:rPr lang="en-US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Does 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Kamal</a:t>
            </a:r>
            <a:r>
              <a:rPr lang="en-US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live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in an apartment ?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  Where </a:t>
            </a:r>
            <a:r>
              <a:rPr lang="en-US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does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Kamal </a:t>
            </a:r>
            <a:r>
              <a:rPr lang="en-US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live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?     – In an apartment </a:t>
            </a:r>
          </a:p>
          <a:p>
            <a:pPr algn="l" rtl="1" eaLnBrk="1" hangingPunct="1"/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GB" sz="2000" b="1" dirty="0" smtClean="0">
                <a:cs typeface="Arial" pitchFamily="34" charset="0"/>
              </a:rPr>
              <a:t> B. </a:t>
            </a:r>
            <a:r>
              <a:rPr lang="en-GB" sz="2000" b="1" u="sng" dirty="0" smtClean="0">
                <a:cs typeface="Arial" pitchFamily="34" charset="0"/>
              </a:rPr>
              <a:t> </a:t>
            </a:r>
            <a:r>
              <a:rPr lang="en-GB" sz="2000" b="1" u="sng" dirty="0" smtClean="0">
                <a:solidFill>
                  <a:srgbClr val="C00000"/>
                </a:solidFill>
                <a:cs typeface="Arial" pitchFamily="34" charset="0"/>
              </a:rPr>
              <a:t>Do</a:t>
            </a:r>
            <a:r>
              <a:rPr lang="en-GB" sz="2000" b="1" dirty="0" smtClean="0">
                <a:solidFill>
                  <a:srgbClr val="C00000"/>
                </a:solidFill>
                <a:cs typeface="Arial" pitchFamily="34" charset="0"/>
              </a:rPr>
              <a:t>:</a:t>
            </a:r>
            <a:r>
              <a:rPr lang="en-GB" sz="2000" b="1" dirty="0" smtClean="0">
                <a:cs typeface="Arial" pitchFamily="34" charset="0"/>
              </a:rPr>
              <a:t> </a:t>
            </a:r>
            <a:r>
              <a:rPr lang="en-GB" sz="2000" b="1" dirty="0" smtClean="0">
                <a:solidFill>
                  <a:srgbClr val="0070C0"/>
                </a:solidFill>
                <a:cs typeface="Arial" pitchFamily="34" charset="0"/>
              </a:rPr>
              <a:t>when the verb is infinitive</a:t>
            </a:r>
          </a:p>
          <a:p>
            <a:pPr algn="l"/>
            <a:r>
              <a:rPr lang="en-GB" sz="2000" b="1" dirty="0" smtClean="0">
                <a:cs typeface="Arial" pitchFamily="34" charset="0"/>
              </a:rPr>
              <a:t>       We live in an apartment</a:t>
            </a:r>
          </a:p>
          <a:p>
            <a:pPr algn="l"/>
            <a:r>
              <a:rPr lang="en-GB" sz="2000" b="1" dirty="0" smtClean="0">
                <a:cs typeface="Arial" pitchFamily="34" charset="0"/>
              </a:rPr>
              <a:t>       </a:t>
            </a:r>
            <a:r>
              <a:rPr lang="en-GB" sz="2000" b="1" dirty="0" smtClean="0">
                <a:solidFill>
                  <a:srgbClr val="C00000"/>
                </a:solidFill>
                <a:cs typeface="Arial" pitchFamily="34" charset="0"/>
              </a:rPr>
              <a:t>Do</a:t>
            </a:r>
            <a:r>
              <a:rPr lang="en-GB" sz="2000" b="1" dirty="0" smtClean="0">
                <a:cs typeface="Arial" pitchFamily="34" charset="0"/>
              </a:rPr>
              <a:t> you </a:t>
            </a:r>
            <a:r>
              <a:rPr lang="en-GB" sz="2000" b="1" dirty="0" smtClean="0">
                <a:solidFill>
                  <a:srgbClr val="C00000"/>
                </a:solidFill>
                <a:cs typeface="Arial" pitchFamily="34" charset="0"/>
              </a:rPr>
              <a:t> live</a:t>
            </a:r>
            <a:r>
              <a:rPr lang="en-GB" sz="2000" b="1" dirty="0" smtClean="0">
                <a:cs typeface="Arial" pitchFamily="34" charset="0"/>
              </a:rPr>
              <a:t> in an apartment ?</a:t>
            </a:r>
          </a:p>
          <a:p>
            <a:pPr algn="l"/>
            <a:r>
              <a:rPr lang="en-GB" sz="2000" b="1" dirty="0" smtClean="0">
                <a:cs typeface="Arial" pitchFamily="34" charset="0"/>
              </a:rPr>
              <a:t>       Where </a:t>
            </a:r>
            <a:r>
              <a:rPr lang="en-GB" sz="2000" b="1" dirty="0" smtClean="0">
                <a:solidFill>
                  <a:srgbClr val="C00000"/>
                </a:solidFill>
                <a:cs typeface="Arial" pitchFamily="34" charset="0"/>
              </a:rPr>
              <a:t>do</a:t>
            </a:r>
            <a:r>
              <a:rPr lang="en-GB" sz="2000" b="1" dirty="0" smtClean="0">
                <a:cs typeface="Arial" pitchFamily="34" charset="0"/>
              </a:rPr>
              <a:t> you </a:t>
            </a:r>
            <a:r>
              <a:rPr lang="en-GB" sz="2000" b="1" dirty="0" smtClean="0">
                <a:solidFill>
                  <a:srgbClr val="C00000"/>
                </a:solidFill>
                <a:cs typeface="Arial" pitchFamily="34" charset="0"/>
              </a:rPr>
              <a:t>live</a:t>
            </a:r>
            <a:r>
              <a:rPr lang="en-GB" sz="2000" b="1" dirty="0" smtClean="0">
                <a:cs typeface="Arial" pitchFamily="34" charset="0"/>
              </a:rPr>
              <a:t>?     We live in ----</a:t>
            </a:r>
          </a:p>
          <a:p>
            <a:pPr algn="l"/>
            <a:r>
              <a:rPr lang="en-GB" sz="2000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     </a:t>
            </a:r>
            <a:r>
              <a:rPr lang="en-GB" sz="2000" b="1" dirty="0" smtClean="0">
                <a:cs typeface="Arial" pitchFamily="34" charset="0"/>
              </a:rPr>
              <a:t>    		 - Where/when, ..etc. + do/does + subject + main verb?</a:t>
            </a:r>
          </a:p>
          <a:p>
            <a:pPr algn="l"/>
            <a:r>
              <a:rPr lang="en-GB" sz="2000" b="1" dirty="0">
                <a:cs typeface="Arial" pitchFamily="34" charset="0"/>
              </a:rPr>
              <a:t>	</a:t>
            </a:r>
            <a:r>
              <a:rPr lang="en-GB" sz="2000" b="1" dirty="0" smtClean="0">
                <a:cs typeface="Arial" pitchFamily="34" charset="0"/>
              </a:rPr>
              <a:t>    		 - Do/does + subject + main verb ………?</a:t>
            </a:r>
            <a:endParaRPr lang="ar-EG" sz="2000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solidFill>
                  <a:srgbClr val="C00000"/>
                </a:solidFill>
                <a:cs typeface="Arial" pitchFamily="34" charset="0"/>
              </a:rPr>
              <a:pPr/>
              <a:t>16</a:t>
            </a:fld>
            <a:endParaRPr lang="en-US" dirty="0" smtClean="0">
              <a:solidFill>
                <a:srgbClr val="C00000"/>
              </a:solidFill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7"/>
          <p:cNvGrpSpPr>
            <a:grpSpLocks/>
          </p:cNvGrpSpPr>
          <p:nvPr/>
        </p:nvGrpSpPr>
        <p:grpSpPr bwMode="auto">
          <a:xfrm>
            <a:off x="762000" y="2286000"/>
            <a:ext cx="8454496" cy="3527425"/>
            <a:chOff x="-3" y="-3"/>
            <a:chExt cx="4916" cy="2222"/>
          </a:xfrm>
        </p:grpSpPr>
        <p:grpSp>
          <p:nvGrpSpPr>
            <p:cNvPr id="3" name="Group 95"/>
            <p:cNvGrpSpPr>
              <a:grpSpLocks/>
            </p:cNvGrpSpPr>
            <p:nvPr/>
          </p:nvGrpSpPr>
          <p:grpSpPr bwMode="auto">
            <a:xfrm>
              <a:off x="0" y="0"/>
              <a:ext cx="4910" cy="2216"/>
              <a:chOff x="0" y="0"/>
              <a:chExt cx="4910" cy="2216"/>
            </a:xfrm>
          </p:grpSpPr>
          <p:grpSp>
            <p:nvGrpSpPr>
              <p:cNvPr id="4" name="Group 26"/>
              <p:cNvGrpSpPr>
                <a:grpSpLocks/>
              </p:cNvGrpSpPr>
              <p:nvPr/>
            </p:nvGrpSpPr>
            <p:grpSpPr bwMode="auto">
              <a:xfrm>
                <a:off x="0" y="0"/>
                <a:ext cx="1327" cy="391"/>
                <a:chOff x="0" y="0"/>
                <a:chExt cx="1327" cy="391"/>
              </a:xfrm>
            </p:grpSpPr>
            <p:sp>
              <p:nvSpPr>
                <p:cNvPr id="19481" name="Rectangle 25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327" cy="391"/>
                </a:xfrm>
                <a:prstGeom prst="rect">
                  <a:avLst/>
                </a:prstGeom>
                <a:solidFill>
                  <a:srgbClr val="000066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5" name="Group 24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327" cy="319"/>
                  <a:chOff x="0" y="0"/>
                  <a:chExt cx="1327" cy="319"/>
                </a:xfrm>
              </p:grpSpPr>
              <p:sp>
                <p:nvSpPr>
                  <p:cNvPr id="19461" name="Rectangle 5"/>
                  <p:cNvSpPr>
                    <a:spLocks noChangeArrowheads="1"/>
                  </p:cNvSpPr>
                  <p:nvPr/>
                </p:nvSpPr>
                <p:spPr bwMode="auto">
                  <a:xfrm>
                    <a:off x="18" y="18"/>
                    <a:ext cx="1291" cy="283"/>
                  </a:xfrm>
                  <a:prstGeom prst="rect">
                    <a:avLst/>
                  </a:prstGeom>
                  <a:solidFill>
                    <a:srgbClr val="000066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ctr"/>
                    <a:r>
                      <a:rPr kumimoji="0" lang="arn-CL" sz="1800" b="1" dirty="0">
                        <a:solidFill>
                          <a:srgbClr val="FFFFFF"/>
                        </a:solidFill>
                        <a:cs typeface="Times New Roman" pitchFamily="26" charset="0"/>
                      </a:rPr>
                      <a:t>Affirmative </a:t>
                    </a:r>
                    <a:endParaRPr kumimoji="0" lang="ar-SA" sz="1800" dirty="0">
                      <a:solidFill>
                        <a:srgbClr val="000080"/>
                      </a:solidFill>
                      <a:cs typeface="Times New Roman" pitchFamily="26" charset="0"/>
                    </a:endParaRP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479" name="Rectangle 23"/>
                  <p:cNvSpPr>
                    <a:spLocks noChangeArrowheads="1"/>
                  </p:cNvSpPr>
                  <p:nvPr/>
                </p:nvSpPr>
                <p:spPr bwMode="auto">
                  <a:xfrm>
                    <a:off x="0" y="0"/>
                    <a:ext cx="1327" cy="31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6" name="Group 30"/>
              <p:cNvGrpSpPr>
                <a:grpSpLocks/>
              </p:cNvGrpSpPr>
              <p:nvPr/>
            </p:nvGrpSpPr>
            <p:grpSpPr bwMode="auto">
              <a:xfrm>
                <a:off x="1327" y="0"/>
                <a:ext cx="1718" cy="391"/>
                <a:chOff x="1327" y="0"/>
                <a:chExt cx="1718" cy="391"/>
              </a:xfrm>
            </p:grpSpPr>
            <p:sp>
              <p:nvSpPr>
                <p:cNvPr id="19485" name="Rectangle 29"/>
                <p:cNvSpPr>
                  <a:spLocks noChangeArrowheads="1"/>
                </p:cNvSpPr>
                <p:nvPr/>
              </p:nvSpPr>
              <p:spPr bwMode="auto">
                <a:xfrm>
                  <a:off x="1327" y="0"/>
                  <a:ext cx="1718" cy="391"/>
                </a:xfrm>
                <a:prstGeom prst="rect">
                  <a:avLst/>
                </a:prstGeom>
                <a:solidFill>
                  <a:srgbClr val="000066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7" name="Group 28"/>
                <p:cNvGrpSpPr>
                  <a:grpSpLocks/>
                </p:cNvGrpSpPr>
                <p:nvPr/>
              </p:nvGrpSpPr>
              <p:grpSpPr bwMode="auto">
                <a:xfrm>
                  <a:off x="1327" y="0"/>
                  <a:ext cx="1718" cy="319"/>
                  <a:chOff x="1327" y="0"/>
                  <a:chExt cx="1718" cy="319"/>
                </a:xfrm>
              </p:grpSpPr>
              <p:sp>
                <p:nvSpPr>
                  <p:cNvPr id="19462" name="Rectangle 6"/>
                  <p:cNvSpPr>
                    <a:spLocks noChangeArrowheads="1"/>
                  </p:cNvSpPr>
                  <p:nvPr/>
                </p:nvSpPr>
                <p:spPr bwMode="auto">
                  <a:xfrm>
                    <a:off x="1345" y="18"/>
                    <a:ext cx="1682" cy="283"/>
                  </a:xfrm>
                  <a:prstGeom prst="rect">
                    <a:avLst/>
                  </a:prstGeom>
                  <a:solidFill>
                    <a:srgbClr val="000066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ctr"/>
                    <a:r>
                      <a:rPr kumimoji="0" lang="arn-CL" sz="1800" b="1" dirty="0">
                        <a:solidFill>
                          <a:srgbClr val="FFFFFF"/>
                        </a:solidFill>
                        <a:cs typeface="Times New Roman" pitchFamily="26" charset="0"/>
                      </a:rPr>
                      <a:t>Interrogative </a:t>
                    </a:r>
                    <a:endParaRPr kumimoji="0" lang="ar-SA" sz="1800" dirty="0">
                      <a:solidFill>
                        <a:srgbClr val="000080"/>
                      </a:solidFill>
                      <a:cs typeface="Times New Roman" pitchFamily="26" charset="0"/>
                    </a:endParaRP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483" name="Rectangle 27"/>
                  <p:cNvSpPr>
                    <a:spLocks noChangeArrowheads="1"/>
                  </p:cNvSpPr>
                  <p:nvPr/>
                </p:nvSpPr>
                <p:spPr bwMode="auto">
                  <a:xfrm>
                    <a:off x="1327" y="0"/>
                    <a:ext cx="1718" cy="31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8" name="Group 34"/>
              <p:cNvGrpSpPr>
                <a:grpSpLocks/>
              </p:cNvGrpSpPr>
              <p:nvPr/>
            </p:nvGrpSpPr>
            <p:grpSpPr bwMode="auto">
              <a:xfrm>
                <a:off x="3045" y="0"/>
                <a:ext cx="1865" cy="391"/>
                <a:chOff x="3045" y="0"/>
                <a:chExt cx="1865" cy="391"/>
              </a:xfrm>
            </p:grpSpPr>
            <p:sp>
              <p:nvSpPr>
                <p:cNvPr id="19489" name="Rectangle 33"/>
                <p:cNvSpPr>
                  <a:spLocks noChangeArrowheads="1"/>
                </p:cNvSpPr>
                <p:nvPr/>
              </p:nvSpPr>
              <p:spPr bwMode="auto">
                <a:xfrm>
                  <a:off x="3045" y="0"/>
                  <a:ext cx="1865" cy="391"/>
                </a:xfrm>
                <a:prstGeom prst="rect">
                  <a:avLst/>
                </a:prstGeom>
                <a:solidFill>
                  <a:srgbClr val="000066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9" name="Group 32"/>
                <p:cNvGrpSpPr>
                  <a:grpSpLocks/>
                </p:cNvGrpSpPr>
                <p:nvPr/>
              </p:nvGrpSpPr>
              <p:grpSpPr bwMode="auto">
                <a:xfrm>
                  <a:off x="3045" y="0"/>
                  <a:ext cx="1865" cy="319"/>
                  <a:chOff x="3045" y="0"/>
                  <a:chExt cx="1865" cy="319"/>
                </a:xfrm>
              </p:grpSpPr>
              <p:sp>
                <p:nvSpPr>
                  <p:cNvPr id="19463" name="Rectangle 7"/>
                  <p:cNvSpPr>
                    <a:spLocks noChangeArrowheads="1"/>
                  </p:cNvSpPr>
                  <p:nvPr/>
                </p:nvSpPr>
                <p:spPr bwMode="auto">
                  <a:xfrm>
                    <a:off x="3063" y="18"/>
                    <a:ext cx="1829" cy="283"/>
                  </a:xfrm>
                  <a:prstGeom prst="rect">
                    <a:avLst/>
                  </a:prstGeom>
                  <a:solidFill>
                    <a:srgbClr val="000066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ctr"/>
                    <a:r>
                      <a:rPr kumimoji="0" lang="arn-CL" sz="1800" b="1" dirty="0">
                        <a:solidFill>
                          <a:srgbClr val="FFFFFF"/>
                        </a:solidFill>
                        <a:cs typeface="Times New Roman" pitchFamily="26" charset="0"/>
                      </a:rPr>
                      <a:t>Negative </a:t>
                    </a:r>
                    <a:endParaRPr kumimoji="0" lang="ar-SA" sz="1800" dirty="0">
                      <a:solidFill>
                        <a:srgbClr val="000080"/>
                      </a:solidFill>
                      <a:cs typeface="Times New Roman" pitchFamily="26" charset="0"/>
                    </a:endParaRP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487" name="Rectangle 31"/>
                  <p:cNvSpPr>
                    <a:spLocks noChangeArrowheads="1"/>
                  </p:cNvSpPr>
                  <p:nvPr/>
                </p:nvSpPr>
                <p:spPr bwMode="auto">
                  <a:xfrm>
                    <a:off x="3045" y="0"/>
                    <a:ext cx="1865" cy="31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0" name="Group 38"/>
              <p:cNvGrpSpPr>
                <a:grpSpLocks/>
              </p:cNvGrpSpPr>
              <p:nvPr/>
            </p:nvGrpSpPr>
            <p:grpSpPr bwMode="auto">
              <a:xfrm>
                <a:off x="0" y="355"/>
                <a:ext cx="1327" cy="401"/>
                <a:chOff x="0" y="355"/>
                <a:chExt cx="1327" cy="401"/>
              </a:xfrm>
            </p:grpSpPr>
            <p:sp>
              <p:nvSpPr>
                <p:cNvPr id="19493" name="Rectangle 37"/>
                <p:cNvSpPr>
                  <a:spLocks noChangeArrowheads="1"/>
                </p:cNvSpPr>
                <p:nvPr/>
              </p:nvSpPr>
              <p:spPr bwMode="auto">
                <a:xfrm>
                  <a:off x="0" y="355"/>
                  <a:ext cx="1327" cy="401"/>
                </a:xfrm>
                <a:prstGeom prst="rect">
                  <a:avLst/>
                </a:prstGeom>
                <a:solidFill>
                  <a:srgbClr val="E0F7FC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11" name="Group 36"/>
                <p:cNvGrpSpPr>
                  <a:grpSpLocks/>
                </p:cNvGrpSpPr>
                <p:nvPr/>
              </p:nvGrpSpPr>
              <p:grpSpPr bwMode="auto">
                <a:xfrm>
                  <a:off x="0" y="355"/>
                  <a:ext cx="1327" cy="329"/>
                  <a:chOff x="0" y="355"/>
                  <a:chExt cx="1327" cy="329"/>
                </a:xfrm>
              </p:grpSpPr>
              <p:sp>
                <p:nvSpPr>
                  <p:cNvPr id="19464" name="Rectangle 8"/>
                  <p:cNvSpPr>
                    <a:spLocks noChangeArrowheads="1"/>
                  </p:cNvSpPr>
                  <p:nvPr/>
                </p:nvSpPr>
                <p:spPr bwMode="auto">
                  <a:xfrm>
                    <a:off x="18" y="373"/>
                    <a:ext cx="1291" cy="293"/>
                  </a:xfrm>
                  <a:prstGeom prst="rect">
                    <a:avLst/>
                  </a:prstGeom>
                  <a:solidFill>
                    <a:srgbClr val="E0F7FC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l" rtl="0"/>
                    <a:r>
                      <a:rPr lang="arn-CL" b="1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I</a:t>
                    </a:r>
                    <a:r>
                      <a:rPr lang="en-US" b="1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 </a:t>
                    </a:r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think</a:t>
                    </a:r>
                    <a:endParaRPr kumimoji="0" lang="ar-SA" sz="1800" dirty="0">
                      <a:solidFill>
                        <a:srgbClr val="000080"/>
                      </a:solidFill>
                      <a:cs typeface="Times New Roman" pitchFamily="26" charset="0"/>
                    </a:endParaRP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491" name="Rectangle 35"/>
                  <p:cNvSpPr>
                    <a:spLocks noChangeArrowheads="1"/>
                  </p:cNvSpPr>
                  <p:nvPr/>
                </p:nvSpPr>
                <p:spPr bwMode="auto">
                  <a:xfrm>
                    <a:off x="0" y="355"/>
                    <a:ext cx="1327" cy="32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2" name="Group 42"/>
              <p:cNvGrpSpPr>
                <a:grpSpLocks/>
              </p:cNvGrpSpPr>
              <p:nvPr/>
            </p:nvGrpSpPr>
            <p:grpSpPr bwMode="auto">
              <a:xfrm>
                <a:off x="1327" y="355"/>
                <a:ext cx="1718" cy="401"/>
                <a:chOff x="1327" y="355"/>
                <a:chExt cx="1718" cy="401"/>
              </a:xfrm>
            </p:grpSpPr>
            <p:sp>
              <p:nvSpPr>
                <p:cNvPr id="19497" name="Rectangle 41"/>
                <p:cNvSpPr>
                  <a:spLocks noChangeArrowheads="1"/>
                </p:cNvSpPr>
                <p:nvPr/>
              </p:nvSpPr>
              <p:spPr bwMode="auto">
                <a:xfrm>
                  <a:off x="1327" y="355"/>
                  <a:ext cx="1718" cy="401"/>
                </a:xfrm>
                <a:prstGeom prst="rect">
                  <a:avLst/>
                </a:prstGeom>
                <a:solidFill>
                  <a:srgbClr val="FDFEE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13" name="Group 40"/>
                <p:cNvGrpSpPr>
                  <a:grpSpLocks/>
                </p:cNvGrpSpPr>
                <p:nvPr/>
              </p:nvGrpSpPr>
              <p:grpSpPr bwMode="auto">
                <a:xfrm>
                  <a:off x="1327" y="355"/>
                  <a:ext cx="1718" cy="329"/>
                  <a:chOff x="1327" y="355"/>
                  <a:chExt cx="1718" cy="329"/>
                </a:xfrm>
              </p:grpSpPr>
              <p:sp>
                <p:nvSpPr>
                  <p:cNvPr id="19465" name="Rectangle 9"/>
                  <p:cNvSpPr>
                    <a:spLocks noChangeArrowheads="1"/>
                  </p:cNvSpPr>
                  <p:nvPr/>
                </p:nvSpPr>
                <p:spPr bwMode="auto">
                  <a:xfrm>
                    <a:off x="1345" y="373"/>
                    <a:ext cx="1682" cy="293"/>
                  </a:xfrm>
                  <a:prstGeom prst="rect">
                    <a:avLst/>
                  </a:prstGeom>
                  <a:solidFill>
                    <a:srgbClr val="FDFEE0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l"/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Do </a:t>
                    </a:r>
                    <a:r>
                      <a:rPr kumimoji="0" lang="arn-CL" sz="1800" dirty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I </a:t>
                    </a:r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think</a:t>
                    </a:r>
                    <a:r>
                      <a:rPr lang="arn-CL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?/why do I think?</a:t>
                    </a:r>
                  </a:p>
                  <a:p>
                    <a:pPr algn="l"/>
                    <a:endParaRPr kumimoji="0" lang="arn-CL" sz="1800" dirty="0">
                      <a:solidFill>
                        <a:srgbClr val="000080"/>
                      </a:solidFill>
                      <a:cs typeface="Times New Roman" pitchFamily="26" charset="0"/>
                    </a:endParaRP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495" name="Rectangle 39"/>
                  <p:cNvSpPr>
                    <a:spLocks noChangeArrowheads="1"/>
                  </p:cNvSpPr>
                  <p:nvPr/>
                </p:nvSpPr>
                <p:spPr bwMode="auto">
                  <a:xfrm>
                    <a:off x="1327" y="355"/>
                    <a:ext cx="1718" cy="32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4" name="Group 46"/>
              <p:cNvGrpSpPr>
                <a:grpSpLocks/>
              </p:cNvGrpSpPr>
              <p:nvPr/>
            </p:nvGrpSpPr>
            <p:grpSpPr bwMode="auto">
              <a:xfrm>
                <a:off x="3045" y="355"/>
                <a:ext cx="1865" cy="401"/>
                <a:chOff x="3045" y="355"/>
                <a:chExt cx="1865" cy="401"/>
              </a:xfrm>
            </p:grpSpPr>
            <p:sp>
              <p:nvSpPr>
                <p:cNvPr id="19501" name="Rectangle 45"/>
                <p:cNvSpPr>
                  <a:spLocks noChangeArrowheads="1"/>
                </p:cNvSpPr>
                <p:nvPr/>
              </p:nvSpPr>
              <p:spPr bwMode="auto">
                <a:xfrm>
                  <a:off x="3045" y="355"/>
                  <a:ext cx="1865" cy="401"/>
                </a:xfrm>
                <a:prstGeom prst="rect">
                  <a:avLst/>
                </a:prstGeom>
                <a:solidFill>
                  <a:srgbClr val="EFFEE7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15" name="Group 44"/>
                <p:cNvGrpSpPr>
                  <a:grpSpLocks/>
                </p:cNvGrpSpPr>
                <p:nvPr/>
              </p:nvGrpSpPr>
              <p:grpSpPr bwMode="auto">
                <a:xfrm>
                  <a:off x="3045" y="355"/>
                  <a:ext cx="1865" cy="329"/>
                  <a:chOff x="3045" y="355"/>
                  <a:chExt cx="1865" cy="329"/>
                </a:xfrm>
              </p:grpSpPr>
              <p:sp>
                <p:nvSpPr>
                  <p:cNvPr id="19466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3063" y="373"/>
                    <a:ext cx="1829" cy="293"/>
                  </a:xfrm>
                  <a:prstGeom prst="rect">
                    <a:avLst/>
                  </a:prstGeom>
                  <a:solidFill>
                    <a:srgbClr val="EFFEE7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l"/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I </a:t>
                    </a:r>
                    <a:r>
                      <a:rPr kumimoji="0" lang="arn-CL" sz="1800" dirty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do not think</a:t>
                    </a: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499" name="Rectangle 43"/>
                  <p:cNvSpPr>
                    <a:spLocks noChangeArrowheads="1"/>
                  </p:cNvSpPr>
                  <p:nvPr/>
                </p:nvSpPr>
                <p:spPr bwMode="auto">
                  <a:xfrm>
                    <a:off x="3045" y="355"/>
                    <a:ext cx="1865" cy="32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6" name="Group 50"/>
              <p:cNvGrpSpPr>
                <a:grpSpLocks/>
              </p:cNvGrpSpPr>
              <p:nvPr/>
            </p:nvGrpSpPr>
            <p:grpSpPr bwMode="auto">
              <a:xfrm>
                <a:off x="0" y="720"/>
                <a:ext cx="1327" cy="401"/>
                <a:chOff x="0" y="720"/>
                <a:chExt cx="1327" cy="401"/>
              </a:xfrm>
            </p:grpSpPr>
            <p:sp>
              <p:nvSpPr>
                <p:cNvPr id="19505" name="Rectangle 49"/>
                <p:cNvSpPr>
                  <a:spLocks noChangeArrowheads="1"/>
                </p:cNvSpPr>
                <p:nvPr/>
              </p:nvSpPr>
              <p:spPr bwMode="auto">
                <a:xfrm>
                  <a:off x="0" y="720"/>
                  <a:ext cx="1327" cy="401"/>
                </a:xfrm>
                <a:prstGeom prst="rect">
                  <a:avLst/>
                </a:prstGeom>
                <a:solidFill>
                  <a:srgbClr val="E0F7FC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17" name="Group 48"/>
                <p:cNvGrpSpPr>
                  <a:grpSpLocks/>
                </p:cNvGrpSpPr>
                <p:nvPr/>
              </p:nvGrpSpPr>
              <p:grpSpPr bwMode="auto">
                <a:xfrm>
                  <a:off x="0" y="720"/>
                  <a:ext cx="1327" cy="329"/>
                  <a:chOff x="0" y="720"/>
                  <a:chExt cx="1327" cy="329"/>
                </a:xfrm>
              </p:grpSpPr>
              <p:sp>
                <p:nvSpPr>
                  <p:cNvPr id="19467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18" y="738"/>
                    <a:ext cx="1291" cy="293"/>
                  </a:xfrm>
                  <a:prstGeom prst="rect">
                    <a:avLst/>
                  </a:prstGeom>
                  <a:solidFill>
                    <a:srgbClr val="E0F7FC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l" rtl="0"/>
                    <a:r>
                      <a:rPr lang="arn-CL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 </a:t>
                    </a:r>
                    <a:r>
                      <a:rPr lang="arn-CL" b="1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You</a:t>
                    </a:r>
                    <a:r>
                      <a:rPr lang="en-US" b="1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 </a:t>
                    </a:r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think</a:t>
                    </a:r>
                    <a:endParaRPr kumimoji="0" lang="ar-SA" sz="1800" dirty="0">
                      <a:solidFill>
                        <a:srgbClr val="000080"/>
                      </a:solidFill>
                      <a:cs typeface="Times New Roman" pitchFamily="26" charset="0"/>
                    </a:endParaRP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503" name="Rectangle 47"/>
                  <p:cNvSpPr>
                    <a:spLocks noChangeArrowheads="1"/>
                  </p:cNvSpPr>
                  <p:nvPr/>
                </p:nvSpPr>
                <p:spPr bwMode="auto">
                  <a:xfrm>
                    <a:off x="0" y="720"/>
                    <a:ext cx="1327" cy="32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8" name="Group 54"/>
              <p:cNvGrpSpPr>
                <a:grpSpLocks/>
              </p:cNvGrpSpPr>
              <p:nvPr/>
            </p:nvGrpSpPr>
            <p:grpSpPr bwMode="auto">
              <a:xfrm>
                <a:off x="1327" y="720"/>
                <a:ext cx="1718" cy="401"/>
                <a:chOff x="1327" y="720"/>
                <a:chExt cx="1718" cy="401"/>
              </a:xfrm>
            </p:grpSpPr>
            <p:sp>
              <p:nvSpPr>
                <p:cNvPr id="19509" name="Rectangle 53"/>
                <p:cNvSpPr>
                  <a:spLocks noChangeArrowheads="1"/>
                </p:cNvSpPr>
                <p:nvPr/>
              </p:nvSpPr>
              <p:spPr bwMode="auto">
                <a:xfrm>
                  <a:off x="1327" y="720"/>
                  <a:ext cx="1718" cy="401"/>
                </a:xfrm>
                <a:prstGeom prst="rect">
                  <a:avLst/>
                </a:prstGeom>
                <a:solidFill>
                  <a:srgbClr val="FDFEE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19" name="Group 52"/>
                <p:cNvGrpSpPr>
                  <a:grpSpLocks/>
                </p:cNvGrpSpPr>
                <p:nvPr/>
              </p:nvGrpSpPr>
              <p:grpSpPr bwMode="auto">
                <a:xfrm>
                  <a:off x="1327" y="720"/>
                  <a:ext cx="1718" cy="329"/>
                  <a:chOff x="1327" y="720"/>
                  <a:chExt cx="1718" cy="329"/>
                </a:xfrm>
              </p:grpSpPr>
              <p:sp>
                <p:nvSpPr>
                  <p:cNvPr id="19468" name="Rectangle 12"/>
                  <p:cNvSpPr>
                    <a:spLocks noChangeArrowheads="1"/>
                  </p:cNvSpPr>
                  <p:nvPr/>
                </p:nvSpPr>
                <p:spPr bwMode="auto">
                  <a:xfrm>
                    <a:off x="1345" y="738"/>
                    <a:ext cx="1682" cy="293"/>
                  </a:xfrm>
                  <a:prstGeom prst="rect">
                    <a:avLst/>
                  </a:prstGeom>
                  <a:solidFill>
                    <a:srgbClr val="FDFEE0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l"/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Do </a:t>
                    </a:r>
                    <a:r>
                      <a:rPr kumimoji="0" lang="arn-CL" sz="1800" dirty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you </a:t>
                    </a:r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think</a:t>
                    </a:r>
                    <a:r>
                      <a:rPr lang="arn-CL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? </a:t>
                    </a:r>
                    <a:endParaRPr kumimoji="0" lang="arn-CL" sz="1800" dirty="0">
                      <a:solidFill>
                        <a:srgbClr val="000080"/>
                      </a:solidFill>
                      <a:cs typeface="Times New Roman" pitchFamily="26" charset="0"/>
                    </a:endParaRPr>
                  </a:p>
                  <a:p>
                    <a:pPr algn="l"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507" name="Rectangle 51"/>
                  <p:cNvSpPr>
                    <a:spLocks noChangeArrowheads="1"/>
                  </p:cNvSpPr>
                  <p:nvPr/>
                </p:nvSpPr>
                <p:spPr bwMode="auto">
                  <a:xfrm>
                    <a:off x="1327" y="720"/>
                    <a:ext cx="1718" cy="32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20" name="Group 58"/>
              <p:cNvGrpSpPr>
                <a:grpSpLocks/>
              </p:cNvGrpSpPr>
              <p:nvPr/>
            </p:nvGrpSpPr>
            <p:grpSpPr bwMode="auto">
              <a:xfrm>
                <a:off x="3045" y="720"/>
                <a:ext cx="1865" cy="401"/>
                <a:chOff x="3045" y="720"/>
                <a:chExt cx="1865" cy="401"/>
              </a:xfrm>
            </p:grpSpPr>
            <p:sp>
              <p:nvSpPr>
                <p:cNvPr id="19513" name="Rectangle 57"/>
                <p:cNvSpPr>
                  <a:spLocks noChangeArrowheads="1"/>
                </p:cNvSpPr>
                <p:nvPr/>
              </p:nvSpPr>
              <p:spPr bwMode="auto">
                <a:xfrm>
                  <a:off x="3045" y="720"/>
                  <a:ext cx="1865" cy="401"/>
                </a:xfrm>
                <a:prstGeom prst="rect">
                  <a:avLst/>
                </a:prstGeom>
                <a:solidFill>
                  <a:srgbClr val="EFFEE7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21" name="Group 56"/>
                <p:cNvGrpSpPr>
                  <a:grpSpLocks/>
                </p:cNvGrpSpPr>
                <p:nvPr/>
              </p:nvGrpSpPr>
              <p:grpSpPr bwMode="auto">
                <a:xfrm>
                  <a:off x="3045" y="720"/>
                  <a:ext cx="1865" cy="329"/>
                  <a:chOff x="3045" y="720"/>
                  <a:chExt cx="1865" cy="329"/>
                </a:xfrm>
              </p:grpSpPr>
              <p:sp>
                <p:nvSpPr>
                  <p:cNvPr id="19469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3063" y="738"/>
                    <a:ext cx="1829" cy="293"/>
                  </a:xfrm>
                  <a:prstGeom prst="rect">
                    <a:avLst/>
                  </a:prstGeom>
                  <a:solidFill>
                    <a:srgbClr val="EFFEE7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l" rtl="0"/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You </a:t>
                    </a:r>
                    <a:r>
                      <a:rPr kumimoji="0" lang="arn-CL" sz="1800" dirty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don't think</a:t>
                    </a:r>
                  </a:p>
                  <a:p>
                    <a:pPr algn="l"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511" name="Rectangle 55"/>
                  <p:cNvSpPr>
                    <a:spLocks noChangeArrowheads="1"/>
                  </p:cNvSpPr>
                  <p:nvPr/>
                </p:nvSpPr>
                <p:spPr bwMode="auto">
                  <a:xfrm>
                    <a:off x="3045" y="720"/>
                    <a:ext cx="1865" cy="32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22" name="Group 62"/>
              <p:cNvGrpSpPr>
                <a:grpSpLocks/>
              </p:cNvGrpSpPr>
              <p:nvPr/>
            </p:nvGrpSpPr>
            <p:grpSpPr bwMode="auto">
              <a:xfrm>
                <a:off x="0" y="1085"/>
                <a:ext cx="1327" cy="401"/>
                <a:chOff x="0" y="1085"/>
                <a:chExt cx="1327" cy="401"/>
              </a:xfrm>
            </p:grpSpPr>
            <p:sp>
              <p:nvSpPr>
                <p:cNvPr id="19517" name="Rectangle 61"/>
                <p:cNvSpPr>
                  <a:spLocks noChangeArrowheads="1"/>
                </p:cNvSpPr>
                <p:nvPr/>
              </p:nvSpPr>
              <p:spPr bwMode="auto">
                <a:xfrm>
                  <a:off x="0" y="1085"/>
                  <a:ext cx="1327" cy="401"/>
                </a:xfrm>
                <a:prstGeom prst="rect">
                  <a:avLst/>
                </a:prstGeom>
                <a:solidFill>
                  <a:srgbClr val="E0F7FC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23" name="Group 60"/>
                <p:cNvGrpSpPr>
                  <a:grpSpLocks/>
                </p:cNvGrpSpPr>
                <p:nvPr/>
              </p:nvGrpSpPr>
              <p:grpSpPr bwMode="auto">
                <a:xfrm>
                  <a:off x="0" y="1085"/>
                  <a:ext cx="1327" cy="329"/>
                  <a:chOff x="0" y="1085"/>
                  <a:chExt cx="1327" cy="329"/>
                </a:xfrm>
              </p:grpSpPr>
              <p:sp>
                <p:nvSpPr>
                  <p:cNvPr id="19470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18" y="1103"/>
                    <a:ext cx="1291" cy="293"/>
                  </a:xfrm>
                  <a:prstGeom prst="rect">
                    <a:avLst/>
                  </a:prstGeom>
                  <a:solidFill>
                    <a:srgbClr val="E0F7FC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l" rtl="0"/>
                    <a:r>
                      <a:rPr kumimoji="0" lang="arn-CL" sz="1800" b="1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he</a:t>
                    </a:r>
                    <a:r>
                      <a:rPr kumimoji="0" lang="arn-CL" sz="1800" b="1" dirty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, she, it</a:t>
                    </a:r>
                    <a:r>
                      <a:rPr kumimoji="0" lang="ar-SA" sz="1800" dirty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 </a:t>
                    </a:r>
                    <a:r>
                      <a:rPr kumimoji="0" lang="en-US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thinks </a:t>
                    </a:r>
                    <a:endParaRPr kumimoji="0" lang="ar-SA" sz="1800" dirty="0">
                      <a:solidFill>
                        <a:srgbClr val="000080"/>
                      </a:solidFill>
                      <a:cs typeface="Times New Roman" pitchFamily="26" charset="0"/>
                    </a:endParaRP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515" name="Rectangle 59"/>
                  <p:cNvSpPr>
                    <a:spLocks noChangeArrowheads="1"/>
                  </p:cNvSpPr>
                  <p:nvPr/>
                </p:nvSpPr>
                <p:spPr bwMode="auto">
                  <a:xfrm>
                    <a:off x="0" y="1085"/>
                    <a:ext cx="1327" cy="32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24" name="Group 66"/>
              <p:cNvGrpSpPr>
                <a:grpSpLocks/>
              </p:cNvGrpSpPr>
              <p:nvPr/>
            </p:nvGrpSpPr>
            <p:grpSpPr bwMode="auto">
              <a:xfrm>
                <a:off x="1327" y="1085"/>
                <a:ext cx="1718" cy="401"/>
                <a:chOff x="1327" y="1085"/>
                <a:chExt cx="1718" cy="401"/>
              </a:xfrm>
            </p:grpSpPr>
            <p:sp>
              <p:nvSpPr>
                <p:cNvPr id="19521" name="Rectangle 65"/>
                <p:cNvSpPr>
                  <a:spLocks noChangeArrowheads="1"/>
                </p:cNvSpPr>
                <p:nvPr/>
              </p:nvSpPr>
              <p:spPr bwMode="auto">
                <a:xfrm>
                  <a:off x="1327" y="1085"/>
                  <a:ext cx="1718" cy="401"/>
                </a:xfrm>
                <a:prstGeom prst="rect">
                  <a:avLst/>
                </a:prstGeom>
                <a:solidFill>
                  <a:srgbClr val="FDFEE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25" name="Group 64"/>
                <p:cNvGrpSpPr>
                  <a:grpSpLocks/>
                </p:cNvGrpSpPr>
                <p:nvPr/>
              </p:nvGrpSpPr>
              <p:grpSpPr bwMode="auto">
                <a:xfrm>
                  <a:off x="1327" y="1085"/>
                  <a:ext cx="1718" cy="329"/>
                  <a:chOff x="1327" y="1085"/>
                  <a:chExt cx="1718" cy="329"/>
                </a:xfrm>
              </p:grpSpPr>
              <p:sp>
                <p:nvSpPr>
                  <p:cNvPr id="19471" name="Rectangle 15"/>
                  <p:cNvSpPr>
                    <a:spLocks noChangeArrowheads="1"/>
                  </p:cNvSpPr>
                  <p:nvPr/>
                </p:nvSpPr>
                <p:spPr bwMode="auto">
                  <a:xfrm>
                    <a:off x="1345" y="1103"/>
                    <a:ext cx="1682" cy="293"/>
                  </a:xfrm>
                  <a:prstGeom prst="rect">
                    <a:avLst/>
                  </a:prstGeom>
                  <a:solidFill>
                    <a:srgbClr val="FDFEE0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l"/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Does </a:t>
                    </a:r>
                    <a:r>
                      <a:rPr kumimoji="0" lang="arn-CL" sz="1800" u="sng" dirty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he, she, it </a:t>
                    </a:r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think</a:t>
                    </a:r>
                    <a:r>
                      <a:rPr lang="arn-CL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?</a:t>
                    </a:r>
                    <a:endParaRPr kumimoji="0" lang="arn-CL" sz="1800" dirty="0">
                      <a:solidFill>
                        <a:srgbClr val="000080"/>
                      </a:solidFill>
                      <a:cs typeface="Times New Roman" pitchFamily="26" charset="0"/>
                    </a:endParaRP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519" name="Rectangle 63"/>
                  <p:cNvSpPr>
                    <a:spLocks noChangeArrowheads="1"/>
                  </p:cNvSpPr>
                  <p:nvPr/>
                </p:nvSpPr>
                <p:spPr bwMode="auto">
                  <a:xfrm>
                    <a:off x="1327" y="1085"/>
                    <a:ext cx="1718" cy="32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26" name="Group 70"/>
              <p:cNvGrpSpPr>
                <a:grpSpLocks/>
              </p:cNvGrpSpPr>
              <p:nvPr/>
            </p:nvGrpSpPr>
            <p:grpSpPr bwMode="auto">
              <a:xfrm>
                <a:off x="3045" y="1085"/>
                <a:ext cx="1865" cy="401"/>
                <a:chOff x="3045" y="1085"/>
                <a:chExt cx="1865" cy="401"/>
              </a:xfrm>
            </p:grpSpPr>
            <p:sp>
              <p:nvSpPr>
                <p:cNvPr id="19525" name="Rectangle 69"/>
                <p:cNvSpPr>
                  <a:spLocks noChangeArrowheads="1"/>
                </p:cNvSpPr>
                <p:nvPr/>
              </p:nvSpPr>
              <p:spPr bwMode="auto">
                <a:xfrm>
                  <a:off x="3045" y="1085"/>
                  <a:ext cx="1865" cy="401"/>
                </a:xfrm>
                <a:prstGeom prst="rect">
                  <a:avLst/>
                </a:prstGeom>
                <a:solidFill>
                  <a:srgbClr val="EFFEE7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27" name="Group 68"/>
                <p:cNvGrpSpPr>
                  <a:grpSpLocks/>
                </p:cNvGrpSpPr>
                <p:nvPr/>
              </p:nvGrpSpPr>
              <p:grpSpPr bwMode="auto">
                <a:xfrm>
                  <a:off x="3045" y="1085"/>
                  <a:ext cx="1865" cy="329"/>
                  <a:chOff x="3045" y="1085"/>
                  <a:chExt cx="1865" cy="329"/>
                </a:xfrm>
              </p:grpSpPr>
              <p:sp>
                <p:nvSpPr>
                  <p:cNvPr id="19472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3063" y="1103"/>
                    <a:ext cx="1829" cy="293"/>
                  </a:xfrm>
                  <a:prstGeom prst="rect">
                    <a:avLst/>
                  </a:prstGeom>
                  <a:solidFill>
                    <a:srgbClr val="EFFEE7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l" rtl="0"/>
                    <a:r>
                      <a:rPr kumimoji="0" lang="arn-CL" sz="1800" u="sng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He</a:t>
                    </a:r>
                    <a:r>
                      <a:rPr kumimoji="0" lang="arn-CL" sz="1800" u="sng" dirty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, she, it </a:t>
                    </a:r>
                    <a:r>
                      <a:rPr kumimoji="0" lang="arn-CL" sz="1800" dirty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doesn't think</a:t>
                    </a: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523" name="Rectangle 67"/>
                  <p:cNvSpPr>
                    <a:spLocks noChangeArrowheads="1"/>
                  </p:cNvSpPr>
                  <p:nvPr/>
                </p:nvSpPr>
                <p:spPr bwMode="auto">
                  <a:xfrm>
                    <a:off x="3045" y="1085"/>
                    <a:ext cx="1865" cy="32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28" name="Group 74"/>
              <p:cNvGrpSpPr>
                <a:grpSpLocks/>
              </p:cNvGrpSpPr>
              <p:nvPr/>
            </p:nvGrpSpPr>
            <p:grpSpPr bwMode="auto">
              <a:xfrm>
                <a:off x="0" y="1450"/>
                <a:ext cx="1340" cy="401"/>
                <a:chOff x="0" y="1450"/>
                <a:chExt cx="1340" cy="401"/>
              </a:xfrm>
            </p:grpSpPr>
            <p:sp>
              <p:nvSpPr>
                <p:cNvPr id="19529" name="Rectangle 73"/>
                <p:cNvSpPr>
                  <a:spLocks noChangeArrowheads="1"/>
                </p:cNvSpPr>
                <p:nvPr/>
              </p:nvSpPr>
              <p:spPr bwMode="auto">
                <a:xfrm>
                  <a:off x="0" y="1450"/>
                  <a:ext cx="1327" cy="401"/>
                </a:xfrm>
                <a:prstGeom prst="rect">
                  <a:avLst/>
                </a:prstGeom>
                <a:solidFill>
                  <a:srgbClr val="E0F7FC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29" name="Group 72"/>
                <p:cNvGrpSpPr>
                  <a:grpSpLocks/>
                </p:cNvGrpSpPr>
                <p:nvPr/>
              </p:nvGrpSpPr>
              <p:grpSpPr bwMode="auto">
                <a:xfrm>
                  <a:off x="0" y="1450"/>
                  <a:ext cx="1340" cy="329"/>
                  <a:chOff x="0" y="1450"/>
                  <a:chExt cx="1340" cy="329"/>
                </a:xfrm>
              </p:grpSpPr>
              <p:sp>
                <p:nvSpPr>
                  <p:cNvPr id="19473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49" y="1485"/>
                    <a:ext cx="1291" cy="293"/>
                  </a:xfrm>
                  <a:prstGeom prst="rect">
                    <a:avLst/>
                  </a:prstGeom>
                  <a:solidFill>
                    <a:srgbClr val="E0F7FC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l" rtl="0"/>
                    <a:r>
                      <a:rPr lang="arn-CL" b="1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We</a:t>
                    </a:r>
                    <a:r>
                      <a:rPr lang="en-US" b="1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 </a:t>
                    </a:r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think</a:t>
                    </a:r>
                    <a:endParaRPr kumimoji="0" lang="ar-SA" sz="1800" dirty="0">
                      <a:solidFill>
                        <a:srgbClr val="000080"/>
                      </a:solidFill>
                      <a:cs typeface="Times New Roman" pitchFamily="26" charset="0"/>
                    </a:endParaRP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527" name="Rectangle 7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1450"/>
                    <a:ext cx="1327" cy="32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30" name="Group 78"/>
              <p:cNvGrpSpPr>
                <a:grpSpLocks/>
              </p:cNvGrpSpPr>
              <p:nvPr/>
            </p:nvGrpSpPr>
            <p:grpSpPr bwMode="auto">
              <a:xfrm>
                <a:off x="1327" y="1450"/>
                <a:ext cx="1718" cy="401"/>
                <a:chOff x="1327" y="1450"/>
                <a:chExt cx="1718" cy="401"/>
              </a:xfrm>
            </p:grpSpPr>
            <p:sp>
              <p:nvSpPr>
                <p:cNvPr id="19533" name="Rectangle 77"/>
                <p:cNvSpPr>
                  <a:spLocks noChangeArrowheads="1"/>
                </p:cNvSpPr>
                <p:nvPr/>
              </p:nvSpPr>
              <p:spPr bwMode="auto">
                <a:xfrm>
                  <a:off x="1327" y="1450"/>
                  <a:ext cx="1718" cy="401"/>
                </a:xfrm>
                <a:prstGeom prst="rect">
                  <a:avLst/>
                </a:prstGeom>
                <a:solidFill>
                  <a:srgbClr val="FDFEE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31" name="Group 76"/>
                <p:cNvGrpSpPr>
                  <a:grpSpLocks/>
                </p:cNvGrpSpPr>
                <p:nvPr/>
              </p:nvGrpSpPr>
              <p:grpSpPr bwMode="auto">
                <a:xfrm>
                  <a:off x="1327" y="1450"/>
                  <a:ext cx="1718" cy="329"/>
                  <a:chOff x="1327" y="1450"/>
                  <a:chExt cx="1718" cy="329"/>
                </a:xfrm>
              </p:grpSpPr>
              <p:sp>
                <p:nvSpPr>
                  <p:cNvPr id="19474" name="Rectangle 18"/>
                  <p:cNvSpPr>
                    <a:spLocks noChangeArrowheads="1"/>
                  </p:cNvSpPr>
                  <p:nvPr/>
                </p:nvSpPr>
                <p:spPr bwMode="auto">
                  <a:xfrm>
                    <a:off x="1345" y="1468"/>
                    <a:ext cx="1682" cy="293"/>
                  </a:xfrm>
                  <a:prstGeom prst="rect">
                    <a:avLst/>
                  </a:prstGeom>
                  <a:solidFill>
                    <a:srgbClr val="FDFEE0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l"/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Do </a:t>
                    </a:r>
                    <a:r>
                      <a:rPr kumimoji="0" lang="arn-CL" sz="1800" dirty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we </a:t>
                    </a:r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think</a:t>
                    </a:r>
                    <a:r>
                      <a:rPr lang="arn-CL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?</a:t>
                    </a:r>
                    <a:endParaRPr kumimoji="0" lang="arn-CL" sz="1800" dirty="0">
                      <a:solidFill>
                        <a:srgbClr val="000080"/>
                      </a:solidFill>
                      <a:cs typeface="Times New Roman" pitchFamily="26" charset="0"/>
                    </a:endParaRP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531" name="Rectangle 75"/>
                  <p:cNvSpPr>
                    <a:spLocks noChangeArrowheads="1"/>
                  </p:cNvSpPr>
                  <p:nvPr/>
                </p:nvSpPr>
                <p:spPr bwMode="auto">
                  <a:xfrm>
                    <a:off x="1327" y="1450"/>
                    <a:ext cx="1718" cy="32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9488" name="Group 82"/>
              <p:cNvGrpSpPr>
                <a:grpSpLocks/>
              </p:cNvGrpSpPr>
              <p:nvPr/>
            </p:nvGrpSpPr>
            <p:grpSpPr bwMode="auto">
              <a:xfrm>
                <a:off x="3045" y="1450"/>
                <a:ext cx="1865" cy="401"/>
                <a:chOff x="3045" y="1450"/>
                <a:chExt cx="1865" cy="401"/>
              </a:xfrm>
            </p:grpSpPr>
            <p:sp>
              <p:nvSpPr>
                <p:cNvPr id="19537" name="Rectangle 81"/>
                <p:cNvSpPr>
                  <a:spLocks noChangeArrowheads="1"/>
                </p:cNvSpPr>
                <p:nvPr/>
              </p:nvSpPr>
              <p:spPr bwMode="auto">
                <a:xfrm>
                  <a:off x="3045" y="1450"/>
                  <a:ext cx="1865" cy="401"/>
                </a:xfrm>
                <a:prstGeom prst="rect">
                  <a:avLst/>
                </a:prstGeom>
                <a:solidFill>
                  <a:srgbClr val="EFFEE7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19490" name="Group 80"/>
                <p:cNvGrpSpPr>
                  <a:grpSpLocks/>
                </p:cNvGrpSpPr>
                <p:nvPr/>
              </p:nvGrpSpPr>
              <p:grpSpPr bwMode="auto">
                <a:xfrm>
                  <a:off x="3045" y="1450"/>
                  <a:ext cx="1865" cy="329"/>
                  <a:chOff x="3045" y="1450"/>
                  <a:chExt cx="1865" cy="329"/>
                </a:xfrm>
              </p:grpSpPr>
              <p:sp>
                <p:nvSpPr>
                  <p:cNvPr id="19475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3063" y="1468"/>
                    <a:ext cx="1829" cy="293"/>
                  </a:xfrm>
                  <a:prstGeom prst="rect">
                    <a:avLst/>
                  </a:prstGeom>
                  <a:solidFill>
                    <a:srgbClr val="EFFEE7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l" rtl="0"/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We </a:t>
                    </a:r>
                    <a:r>
                      <a:rPr kumimoji="0" lang="arn-CL" sz="1800" dirty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don't think</a:t>
                    </a: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535" name="Rectangle 79"/>
                  <p:cNvSpPr>
                    <a:spLocks noChangeArrowheads="1"/>
                  </p:cNvSpPr>
                  <p:nvPr/>
                </p:nvSpPr>
                <p:spPr bwMode="auto">
                  <a:xfrm>
                    <a:off x="3045" y="1450"/>
                    <a:ext cx="1865" cy="32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9492" name="Group 86"/>
              <p:cNvGrpSpPr>
                <a:grpSpLocks/>
              </p:cNvGrpSpPr>
              <p:nvPr/>
            </p:nvGrpSpPr>
            <p:grpSpPr bwMode="auto">
              <a:xfrm>
                <a:off x="0" y="1815"/>
                <a:ext cx="1327" cy="401"/>
                <a:chOff x="0" y="1815"/>
                <a:chExt cx="1327" cy="401"/>
              </a:xfrm>
            </p:grpSpPr>
            <p:sp>
              <p:nvSpPr>
                <p:cNvPr id="19541" name="Rectangle 85"/>
                <p:cNvSpPr>
                  <a:spLocks noChangeArrowheads="1"/>
                </p:cNvSpPr>
                <p:nvPr/>
              </p:nvSpPr>
              <p:spPr bwMode="auto">
                <a:xfrm>
                  <a:off x="0" y="1815"/>
                  <a:ext cx="1327" cy="401"/>
                </a:xfrm>
                <a:prstGeom prst="rect">
                  <a:avLst/>
                </a:prstGeom>
                <a:solidFill>
                  <a:srgbClr val="E0F7FC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19494" name="Group 84"/>
                <p:cNvGrpSpPr>
                  <a:grpSpLocks/>
                </p:cNvGrpSpPr>
                <p:nvPr/>
              </p:nvGrpSpPr>
              <p:grpSpPr bwMode="auto">
                <a:xfrm>
                  <a:off x="0" y="1815"/>
                  <a:ext cx="1327" cy="329"/>
                  <a:chOff x="0" y="1815"/>
                  <a:chExt cx="1327" cy="329"/>
                </a:xfrm>
              </p:grpSpPr>
              <p:sp>
                <p:nvSpPr>
                  <p:cNvPr id="19476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18" y="1833"/>
                    <a:ext cx="1291" cy="293"/>
                  </a:xfrm>
                  <a:prstGeom prst="rect">
                    <a:avLst/>
                  </a:prstGeom>
                  <a:solidFill>
                    <a:srgbClr val="E0F7FC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l" rtl="0"/>
                    <a:r>
                      <a:rPr lang="arn-CL" b="1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You</a:t>
                    </a:r>
                    <a:r>
                      <a:rPr lang="en-US" b="1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 </a:t>
                    </a:r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think</a:t>
                    </a:r>
                    <a:endParaRPr kumimoji="0" lang="ar-SA" sz="1800" dirty="0">
                      <a:solidFill>
                        <a:srgbClr val="000080"/>
                      </a:solidFill>
                      <a:cs typeface="Times New Roman" pitchFamily="26" charset="0"/>
                    </a:endParaRP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539" name="Rectangle 83"/>
                  <p:cNvSpPr>
                    <a:spLocks noChangeArrowheads="1"/>
                  </p:cNvSpPr>
                  <p:nvPr/>
                </p:nvSpPr>
                <p:spPr bwMode="auto">
                  <a:xfrm>
                    <a:off x="0" y="1815"/>
                    <a:ext cx="1327" cy="32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9496" name="Group 90"/>
              <p:cNvGrpSpPr>
                <a:grpSpLocks/>
              </p:cNvGrpSpPr>
              <p:nvPr/>
            </p:nvGrpSpPr>
            <p:grpSpPr bwMode="auto">
              <a:xfrm>
                <a:off x="1327" y="1815"/>
                <a:ext cx="1718" cy="401"/>
                <a:chOff x="1327" y="1815"/>
                <a:chExt cx="1718" cy="401"/>
              </a:xfrm>
            </p:grpSpPr>
            <p:sp>
              <p:nvSpPr>
                <p:cNvPr id="19545" name="Rectangle 89"/>
                <p:cNvSpPr>
                  <a:spLocks noChangeArrowheads="1"/>
                </p:cNvSpPr>
                <p:nvPr/>
              </p:nvSpPr>
              <p:spPr bwMode="auto">
                <a:xfrm>
                  <a:off x="1327" y="1815"/>
                  <a:ext cx="1718" cy="401"/>
                </a:xfrm>
                <a:prstGeom prst="rect">
                  <a:avLst/>
                </a:prstGeom>
                <a:solidFill>
                  <a:srgbClr val="FDFEE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19498" name="Group 88"/>
                <p:cNvGrpSpPr>
                  <a:grpSpLocks/>
                </p:cNvGrpSpPr>
                <p:nvPr/>
              </p:nvGrpSpPr>
              <p:grpSpPr bwMode="auto">
                <a:xfrm>
                  <a:off x="1327" y="1815"/>
                  <a:ext cx="1718" cy="329"/>
                  <a:chOff x="1327" y="1815"/>
                  <a:chExt cx="1718" cy="329"/>
                </a:xfrm>
              </p:grpSpPr>
              <p:sp>
                <p:nvSpPr>
                  <p:cNvPr id="19477" name="Rectangle 21"/>
                  <p:cNvSpPr>
                    <a:spLocks noChangeArrowheads="1"/>
                  </p:cNvSpPr>
                  <p:nvPr/>
                </p:nvSpPr>
                <p:spPr bwMode="auto">
                  <a:xfrm>
                    <a:off x="1345" y="1833"/>
                    <a:ext cx="1682" cy="293"/>
                  </a:xfrm>
                  <a:prstGeom prst="rect">
                    <a:avLst/>
                  </a:prstGeom>
                  <a:solidFill>
                    <a:srgbClr val="FDFEE0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l" rtl="0"/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Do </a:t>
                    </a:r>
                    <a:r>
                      <a:rPr kumimoji="0" lang="arn-CL" sz="1800" dirty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you </a:t>
                    </a:r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think</a:t>
                    </a:r>
                    <a:r>
                      <a:rPr lang="arn-CL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?</a:t>
                    </a:r>
                    <a:endParaRPr kumimoji="0" lang="arn-CL" sz="1800" dirty="0">
                      <a:solidFill>
                        <a:srgbClr val="000080"/>
                      </a:solidFill>
                      <a:cs typeface="Times New Roman" pitchFamily="26" charset="0"/>
                    </a:endParaRP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543" name="Rectangle 87"/>
                  <p:cNvSpPr>
                    <a:spLocks noChangeArrowheads="1"/>
                  </p:cNvSpPr>
                  <p:nvPr/>
                </p:nvSpPr>
                <p:spPr bwMode="auto">
                  <a:xfrm>
                    <a:off x="1327" y="1815"/>
                    <a:ext cx="1718" cy="32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9500" name="Group 94"/>
              <p:cNvGrpSpPr>
                <a:grpSpLocks/>
              </p:cNvGrpSpPr>
              <p:nvPr/>
            </p:nvGrpSpPr>
            <p:grpSpPr bwMode="auto">
              <a:xfrm>
                <a:off x="3045" y="1815"/>
                <a:ext cx="1865" cy="401"/>
                <a:chOff x="3045" y="1815"/>
                <a:chExt cx="1865" cy="401"/>
              </a:xfrm>
            </p:grpSpPr>
            <p:sp>
              <p:nvSpPr>
                <p:cNvPr id="19549" name="Rectangle 93"/>
                <p:cNvSpPr>
                  <a:spLocks noChangeArrowheads="1"/>
                </p:cNvSpPr>
                <p:nvPr/>
              </p:nvSpPr>
              <p:spPr bwMode="auto">
                <a:xfrm>
                  <a:off x="3045" y="1815"/>
                  <a:ext cx="1865" cy="401"/>
                </a:xfrm>
                <a:prstGeom prst="rect">
                  <a:avLst/>
                </a:prstGeom>
                <a:solidFill>
                  <a:srgbClr val="EFFEE7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19502" name="Group 92"/>
                <p:cNvGrpSpPr>
                  <a:grpSpLocks/>
                </p:cNvGrpSpPr>
                <p:nvPr/>
              </p:nvGrpSpPr>
              <p:grpSpPr bwMode="auto">
                <a:xfrm>
                  <a:off x="3045" y="1815"/>
                  <a:ext cx="1865" cy="329"/>
                  <a:chOff x="3045" y="1815"/>
                  <a:chExt cx="1865" cy="329"/>
                </a:xfrm>
              </p:grpSpPr>
              <p:sp>
                <p:nvSpPr>
                  <p:cNvPr id="19478" name="Rectangle 22"/>
                  <p:cNvSpPr>
                    <a:spLocks noChangeArrowheads="1"/>
                  </p:cNvSpPr>
                  <p:nvPr/>
                </p:nvSpPr>
                <p:spPr bwMode="auto">
                  <a:xfrm>
                    <a:off x="3063" y="1833"/>
                    <a:ext cx="1829" cy="293"/>
                  </a:xfrm>
                  <a:prstGeom prst="rect">
                    <a:avLst/>
                  </a:prstGeom>
                  <a:solidFill>
                    <a:srgbClr val="EFFEE7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l"/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You </a:t>
                    </a:r>
                    <a:r>
                      <a:rPr kumimoji="0" lang="arn-CL" sz="1800" dirty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don't think</a:t>
                    </a: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547" name="Rectangle 91"/>
                  <p:cNvSpPr>
                    <a:spLocks noChangeArrowheads="1"/>
                  </p:cNvSpPr>
                  <p:nvPr/>
                </p:nvSpPr>
                <p:spPr bwMode="auto">
                  <a:xfrm>
                    <a:off x="3045" y="1815"/>
                    <a:ext cx="1865" cy="32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</p:grpSp>
        <p:sp>
          <p:nvSpPr>
            <p:cNvPr id="19552" name="Rectangle 96"/>
            <p:cNvSpPr>
              <a:spLocks noChangeArrowheads="1"/>
            </p:cNvSpPr>
            <p:nvPr/>
          </p:nvSpPr>
          <p:spPr bwMode="auto">
            <a:xfrm>
              <a:off x="-3" y="-3"/>
              <a:ext cx="4916" cy="2222"/>
            </a:xfrm>
            <a:prstGeom prst="rect">
              <a:avLst/>
            </a:prstGeom>
            <a:noFill/>
            <a:ln w="11112">
              <a:solidFill>
                <a:srgbClr val="A0A0A0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19554" name="Text Box 98"/>
          <p:cNvSpPr txBox="1">
            <a:spLocks noChangeArrowheads="1"/>
          </p:cNvSpPr>
          <p:nvPr/>
        </p:nvSpPr>
        <p:spPr bwMode="auto">
          <a:xfrm>
            <a:off x="908050" y="914401"/>
            <a:ext cx="6026150" cy="1615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 smtClean="0">
                <a:solidFill>
                  <a:srgbClr val="FF0066"/>
                </a:solidFill>
                <a:cs typeface="Times New Roman" pitchFamily="26" charset="0"/>
              </a:rPr>
              <a:t>Present </a:t>
            </a:r>
            <a:r>
              <a:rPr lang="en-US" b="1" dirty="0">
                <a:solidFill>
                  <a:srgbClr val="FF0066"/>
                </a:solidFill>
                <a:cs typeface="Times New Roman" pitchFamily="26" charset="0"/>
              </a:rPr>
              <a:t>Simple, form:</a:t>
            </a:r>
            <a:endParaRPr lang="ar-SA" dirty="0">
              <a:solidFill>
                <a:srgbClr val="FF0066"/>
              </a:solidFill>
              <a:cs typeface="Times New Roman" pitchFamily="26" charset="0"/>
            </a:endParaRPr>
          </a:p>
          <a:p>
            <a:pPr>
              <a:spcBef>
                <a:spcPct val="50000"/>
              </a:spcBef>
            </a:pPr>
            <a:endParaRPr lang="en-US" dirty="0" smtClean="0">
              <a:solidFill>
                <a:srgbClr val="000080"/>
              </a:solidFill>
              <a:cs typeface="Times New Roman" pitchFamily="26" charset="0"/>
            </a:endParaRPr>
          </a:p>
          <a:p>
            <a:pPr>
              <a:spcBef>
                <a:spcPct val="50000"/>
              </a:spcBef>
            </a:pPr>
            <a:r>
              <a:rPr lang="en-US" dirty="0" smtClean="0">
                <a:solidFill>
                  <a:srgbClr val="000080"/>
                </a:solidFill>
                <a:cs typeface="Times New Roman" pitchFamily="26" charset="0"/>
              </a:rPr>
              <a:t>Example</a:t>
            </a:r>
            <a:r>
              <a:rPr lang="en-US" dirty="0">
                <a:solidFill>
                  <a:srgbClr val="000080"/>
                </a:solidFill>
                <a:cs typeface="Times New Roman" pitchFamily="26" charset="0"/>
              </a:rPr>
              <a:t>: </a:t>
            </a:r>
            <a:r>
              <a:rPr lang="en-US" b="1" i="1" u="sng" dirty="0">
                <a:solidFill>
                  <a:srgbClr val="000080"/>
                </a:solidFill>
                <a:cs typeface="Times New Roman" pitchFamily="26" charset="0"/>
              </a:rPr>
              <a:t>to think</a:t>
            </a:r>
            <a:r>
              <a:rPr lang="en-US" b="1" u="sng" dirty="0">
                <a:solidFill>
                  <a:srgbClr val="000080"/>
                </a:solidFill>
                <a:cs typeface="Times New Roman" pitchFamily="26" charset="0"/>
              </a:rPr>
              <a:t>,</a:t>
            </a:r>
            <a:r>
              <a:rPr lang="en-US" b="1" dirty="0">
                <a:solidFill>
                  <a:srgbClr val="000080"/>
                </a:solidFill>
                <a:cs typeface="Times New Roman" pitchFamily="26" charset="0"/>
              </a:rPr>
              <a:t> present simple</a:t>
            </a:r>
            <a:endParaRPr lang="ar-SA" dirty="0">
              <a:solidFill>
                <a:srgbClr val="000080"/>
              </a:solidFill>
              <a:cs typeface="Times New Roman" pitchFamily="26" charset="0"/>
            </a:endParaRPr>
          </a:p>
          <a:p>
            <a:pPr>
              <a:spcBef>
                <a:spcPct val="50000"/>
              </a:spcBef>
            </a:pPr>
            <a:endParaRPr lang="en-US" dirty="0">
              <a:cs typeface="Times New Roman" pitchFamily="2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1026"/>
          <p:cNvSpPr txBox="1">
            <a:spLocks noChangeArrowheads="1"/>
          </p:cNvSpPr>
          <p:nvPr/>
        </p:nvSpPr>
        <p:spPr bwMode="auto">
          <a:xfrm>
            <a:off x="660400" y="1219200"/>
            <a:ext cx="8502650" cy="1000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he-IL" b="1" dirty="0">
                <a:solidFill>
                  <a:srgbClr val="FFFF00"/>
                </a:solidFill>
                <a:latin typeface="Bookman Old Style" pitchFamily="26" charset="0"/>
                <a:cs typeface="Times New Roman" pitchFamily="26" charset="0"/>
              </a:rPr>
              <a:t>.	</a:t>
            </a:r>
            <a:r>
              <a:rPr lang="en-US" sz="3200" dirty="0">
                <a:solidFill>
                  <a:srgbClr val="151311"/>
                </a:solidFill>
                <a:cs typeface="Times New Roman" pitchFamily="26" charset="0"/>
              </a:rPr>
              <a:t>Put in :   </a:t>
            </a:r>
            <a:r>
              <a:rPr lang="en-US" sz="3200" dirty="0" smtClean="0">
                <a:solidFill>
                  <a:srgbClr val="FF0066"/>
                </a:solidFill>
                <a:cs typeface="Times New Roman" pitchFamily="26" charset="0"/>
              </a:rPr>
              <a:t>do/don't</a:t>
            </a:r>
            <a:r>
              <a:rPr lang="en-US" sz="3200" dirty="0">
                <a:solidFill>
                  <a:srgbClr val="FF0066"/>
                </a:solidFill>
                <a:cs typeface="Times New Roman" pitchFamily="26" charset="0"/>
              </a:rPr>
              <a:t> </a:t>
            </a:r>
            <a:r>
              <a:rPr lang="en-US" sz="3200" dirty="0" smtClean="0">
                <a:solidFill>
                  <a:srgbClr val="FF0066"/>
                </a:solidFill>
                <a:cs typeface="Times New Roman" pitchFamily="26" charset="0"/>
              </a:rPr>
              <a:t>       does/doesn't</a:t>
            </a:r>
            <a:endParaRPr lang="ar-SA" sz="3200" dirty="0">
              <a:solidFill>
                <a:srgbClr val="FF0066"/>
              </a:solidFill>
              <a:cs typeface="Times New Roman" pitchFamily="26" charset="0"/>
            </a:endParaRPr>
          </a:p>
          <a:p>
            <a:pPr algn="l">
              <a:spcBef>
                <a:spcPct val="50000"/>
              </a:spcBef>
            </a:pPr>
            <a:endParaRPr lang="en-US" dirty="0">
              <a:solidFill>
                <a:srgbClr val="151311"/>
              </a:solidFill>
            </a:endParaRPr>
          </a:p>
        </p:txBody>
      </p:sp>
      <p:sp>
        <p:nvSpPr>
          <p:cNvPr id="28675" name="Text Box 1027"/>
          <p:cNvSpPr txBox="1">
            <a:spLocks noChangeArrowheads="1"/>
          </p:cNvSpPr>
          <p:nvPr/>
        </p:nvSpPr>
        <p:spPr bwMode="auto">
          <a:xfrm>
            <a:off x="412750" y="2286000"/>
            <a:ext cx="8007350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dirty="0">
                <a:solidFill>
                  <a:srgbClr val="151311"/>
                </a:solidFill>
                <a:cs typeface="Times New Roman" pitchFamily="26" charset="0"/>
              </a:rPr>
              <a:t>1</a:t>
            </a:r>
            <a:r>
              <a:rPr lang="en-US" dirty="0" smtClean="0">
                <a:solidFill>
                  <a:srgbClr val="151311"/>
                </a:solidFill>
                <a:cs typeface="Times New Roman" pitchFamily="26" charset="0"/>
              </a:rPr>
              <a:t>. Excuse </a:t>
            </a:r>
            <a:r>
              <a:rPr lang="en-US" dirty="0">
                <a:solidFill>
                  <a:srgbClr val="151311"/>
                </a:solidFill>
                <a:cs typeface="Times New Roman" pitchFamily="26" charset="0"/>
              </a:rPr>
              <a:t>me, _____________ you speak English?</a:t>
            </a:r>
            <a:endParaRPr lang="ar-SA" dirty="0">
              <a:solidFill>
                <a:srgbClr val="151311"/>
              </a:solidFill>
              <a:cs typeface="Times New Roman" pitchFamily="26" charset="0"/>
            </a:endParaRPr>
          </a:p>
          <a:p>
            <a:pPr algn="l">
              <a:spcBef>
                <a:spcPct val="50000"/>
              </a:spcBef>
            </a:pPr>
            <a:endParaRPr lang="en-US" dirty="0">
              <a:solidFill>
                <a:srgbClr val="151311"/>
              </a:solidFill>
              <a:cs typeface="Times New Roman" pitchFamily="26" charset="0"/>
            </a:endParaRPr>
          </a:p>
        </p:txBody>
      </p:sp>
      <p:sp>
        <p:nvSpPr>
          <p:cNvPr id="28676" name="Text Box 1028"/>
          <p:cNvSpPr txBox="1">
            <a:spLocks noChangeArrowheads="1"/>
          </p:cNvSpPr>
          <p:nvPr/>
        </p:nvSpPr>
        <p:spPr bwMode="auto">
          <a:xfrm>
            <a:off x="412750" y="3200400"/>
            <a:ext cx="8007350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he-IL" dirty="0">
                <a:solidFill>
                  <a:srgbClr val="FFFF00"/>
                </a:solidFill>
                <a:cs typeface="Times New Roman" pitchFamily="26" charset="0"/>
              </a:rPr>
              <a:t>.                </a:t>
            </a:r>
            <a:r>
              <a:rPr lang="en-US" dirty="0" smtClean="0">
                <a:solidFill>
                  <a:srgbClr val="151311"/>
                </a:solidFill>
                <a:cs typeface="Times New Roman" pitchFamily="26" charset="0"/>
              </a:rPr>
              <a:t>. Where's </a:t>
            </a:r>
            <a:r>
              <a:rPr lang="en-US" dirty="0">
                <a:solidFill>
                  <a:srgbClr val="151311"/>
                </a:solidFill>
                <a:cs typeface="Times New Roman" pitchFamily="26" charset="0"/>
              </a:rPr>
              <a:t>Ann?  I _____________ know.</a:t>
            </a:r>
            <a:r>
              <a:rPr lang="he-IL" dirty="0">
                <a:solidFill>
                  <a:srgbClr val="151311"/>
                </a:solidFill>
                <a:cs typeface="Times New Roman" pitchFamily="26" charset="0"/>
              </a:rPr>
              <a:t>2</a:t>
            </a:r>
          </a:p>
          <a:p>
            <a:pPr algn="l">
              <a:spcBef>
                <a:spcPct val="50000"/>
              </a:spcBef>
            </a:pPr>
            <a:endParaRPr lang="en-US" dirty="0">
              <a:solidFill>
                <a:srgbClr val="151311"/>
              </a:solidFill>
              <a:cs typeface="Times New Roman" pitchFamily="26" charset="0"/>
            </a:endParaRPr>
          </a:p>
        </p:txBody>
      </p:sp>
      <p:sp>
        <p:nvSpPr>
          <p:cNvPr id="28677" name="Text Box 1029"/>
          <p:cNvSpPr txBox="1">
            <a:spLocks noChangeArrowheads="1"/>
          </p:cNvSpPr>
          <p:nvPr/>
        </p:nvSpPr>
        <p:spPr bwMode="auto">
          <a:xfrm>
            <a:off x="247650" y="4191001"/>
            <a:ext cx="8997950" cy="1061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dirty="0">
                <a:solidFill>
                  <a:srgbClr val="151311"/>
                </a:solidFill>
                <a:cs typeface="Times New Roman" pitchFamily="26" charset="0"/>
              </a:rPr>
              <a:t>George is a good tennis player but he ___________ play very </a:t>
            </a:r>
            <a:r>
              <a:rPr lang="en-US" dirty="0" smtClean="0">
                <a:solidFill>
                  <a:srgbClr val="151311"/>
                </a:solidFill>
                <a:cs typeface="Times New Roman" pitchFamily="26" charset="0"/>
              </a:rPr>
              <a:t>often </a:t>
            </a:r>
            <a:r>
              <a:rPr lang="he-IL" dirty="0" smtClean="0">
                <a:solidFill>
                  <a:srgbClr val="151311"/>
                </a:solidFill>
                <a:cs typeface="Times New Roman" pitchFamily="26" charset="0"/>
              </a:rPr>
              <a:t>.</a:t>
            </a:r>
            <a:r>
              <a:rPr lang="en-US" dirty="0" smtClean="0">
                <a:solidFill>
                  <a:srgbClr val="151311"/>
                </a:solidFill>
                <a:cs typeface="Times New Roman" pitchFamily="26" charset="0"/>
              </a:rPr>
              <a:t>   3</a:t>
            </a:r>
            <a:endParaRPr lang="ar-SA" dirty="0">
              <a:solidFill>
                <a:srgbClr val="151311"/>
              </a:solidFill>
              <a:cs typeface="Times New Roman" pitchFamily="26" charset="0"/>
            </a:endParaRPr>
          </a:p>
          <a:p>
            <a:pPr algn="l">
              <a:spcBef>
                <a:spcPct val="50000"/>
              </a:spcBef>
            </a:pPr>
            <a:r>
              <a:rPr lang="he-IL" b="1" dirty="0">
                <a:solidFill>
                  <a:srgbClr val="151311"/>
                </a:solidFill>
                <a:cs typeface="Times New Roman" pitchFamily="26" charset="0"/>
              </a:rPr>
              <a:t/>
            </a:r>
            <a:br>
              <a:rPr lang="he-IL" b="1" dirty="0">
                <a:solidFill>
                  <a:srgbClr val="151311"/>
                </a:solidFill>
                <a:cs typeface="Times New Roman" pitchFamily="26" charset="0"/>
              </a:rPr>
            </a:br>
            <a:endParaRPr lang="en-US" b="1" dirty="0">
              <a:solidFill>
                <a:srgbClr val="151311"/>
              </a:solidFill>
              <a:cs typeface="Times New Roman" pitchFamily="2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330200" y="1524000"/>
            <a:ext cx="9163050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b="1">
                <a:solidFill>
                  <a:srgbClr val="151311"/>
                </a:solidFill>
                <a:cs typeface="Times New Roman" pitchFamily="26" charset="0"/>
              </a:rPr>
              <a:t>Write the questions for the following answers. (Present Simple)</a:t>
            </a:r>
            <a:endParaRPr lang="ar-SA">
              <a:solidFill>
                <a:srgbClr val="151311"/>
              </a:solidFill>
              <a:cs typeface="Times New Roman" pitchFamily="26" charset="0"/>
            </a:endParaRPr>
          </a:p>
          <a:p>
            <a:pPr algn="l">
              <a:spcBef>
                <a:spcPct val="50000"/>
              </a:spcBef>
            </a:pPr>
            <a:endParaRPr lang="en-US">
              <a:solidFill>
                <a:srgbClr val="151311"/>
              </a:solidFill>
              <a:cs typeface="Times New Roman" pitchFamily="26" charset="0"/>
            </a:endParaRPr>
          </a:p>
        </p:txBody>
      </p:sp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742950" y="2057400"/>
            <a:ext cx="741045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he-IL" dirty="0">
                <a:solidFill>
                  <a:srgbClr val="FFFF00"/>
                </a:solidFill>
                <a:cs typeface="Times New Roman" pitchFamily="26" charset="0"/>
              </a:rPr>
              <a:t>.                 </a:t>
            </a:r>
            <a:r>
              <a:rPr lang="en-US" dirty="0">
                <a:solidFill>
                  <a:srgbClr val="151311"/>
                </a:solidFill>
                <a:cs typeface="Times New Roman" pitchFamily="26" charset="0"/>
              </a:rPr>
              <a:t>?</a:t>
            </a:r>
            <a:r>
              <a:rPr lang="he-IL" dirty="0">
                <a:solidFill>
                  <a:srgbClr val="151311"/>
                </a:solidFill>
                <a:cs typeface="Times New Roman" pitchFamily="26" charset="0"/>
              </a:rPr>
              <a:t>__________________________________</a:t>
            </a:r>
            <a:r>
              <a:rPr lang="en-US" dirty="0">
                <a:solidFill>
                  <a:srgbClr val="151311"/>
                </a:solidFill>
                <a:cs typeface="Times New Roman" pitchFamily="26" charset="0"/>
              </a:rPr>
              <a:t>1</a:t>
            </a:r>
            <a:r>
              <a:rPr lang="en-US" dirty="0" smtClean="0">
                <a:solidFill>
                  <a:srgbClr val="151311"/>
                </a:solidFill>
                <a:cs typeface="Times New Roman" pitchFamily="26" charset="0"/>
              </a:rPr>
              <a:t>. A: </a:t>
            </a:r>
            <a:endParaRPr lang="ar-SA" dirty="0">
              <a:solidFill>
                <a:srgbClr val="151311"/>
              </a:solidFill>
              <a:cs typeface="Times New Roman" pitchFamily="26" charset="0"/>
            </a:endParaRPr>
          </a:p>
          <a:p>
            <a:pPr algn="l">
              <a:spcBef>
                <a:spcPct val="50000"/>
              </a:spcBef>
            </a:pPr>
            <a:r>
              <a:rPr lang="he-IL" dirty="0">
                <a:solidFill>
                  <a:srgbClr val="151311"/>
                </a:solidFill>
                <a:cs typeface="Times New Roman" pitchFamily="26" charset="0"/>
              </a:rPr>
              <a:t>	</a:t>
            </a:r>
            <a:r>
              <a:rPr lang="en-US" dirty="0">
                <a:solidFill>
                  <a:srgbClr val="151311"/>
                </a:solidFill>
                <a:cs typeface="Times New Roman" pitchFamily="26" charset="0"/>
              </a:rPr>
              <a:t> </a:t>
            </a:r>
            <a:r>
              <a:rPr lang="en-US" dirty="0" smtClean="0">
                <a:solidFill>
                  <a:srgbClr val="151311"/>
                </a:solidFill>
                <a:cs typeface="Times New Roman" pitchFamily="26" charset="0"/>
              </a:rPr>
              <a:t>   B : </a:t>
            </a:r>
            <a:r>
              <a:rPr lang="en-US" dirty="0">
                <a:solidFill>
                  <a:srgbClr val="151311"/>
                </a:solidFill>
                <a:cs typeface="Times New Roman" pitchFamily="26" charset="0"/>
              </a:rPr>
              <a:t>I work in a bank.</a:t>
            </a:r>
            <a:endParaRPr lang="ar-SA" dirty="0">
              <a:solidFill>
                <a:srgbClr val="151311"/>
              </a:solidFill>
              <a:cs typeface="Times New Roman" pitchFamily="26" charset="0"/>
            </a:endParaRPr>
          </a:p>
          <a:p>
            <a:pPr algn="l">
              <a:spcBef>
                <a:spcPct val="50000"/>
              </a:spcBef>
            </a:pPr>
            <a:endParaRPr lang="en-US" dirty="0">
              <a:solidFill>
                <a:srgbClr val="151311"/>
              </a:solidFill>
              <a:cs typeface="Times New Roman" pitchFamily="26" charset="0"/>
            </a:endParaRPr>
          </a:p>
        </p:txBody>
      </p:sp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660400" y="3810001"/>
            <a:ext cx="8255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he-IL" dirty="0">
                <a:solidFill>
                  <a:srgbClr val="151311"/>
                </a:solidFill>
                <a:cs typeface="Times New Roman" pitchFamily="26" charset="0"/>
              </a:rPr>
              <a:t>?_____________________________________</a:t>
            </a:r>
            <a:r>
              <a:rPr lang="en-US" dirty="0">
                <a:solidFill>
                  <a:srgbClr val="151311"/>
                </a:solidFill>
                <a:cs typeface="Times New Roman" pitchFamily="26" charset="0"/>
              </a:rPr>
              <a:t>2</a:t>
            </a:r>
            <a:r>
              <a:rPr lang="en-US" dirty="0" smtClean="0">
                <a:solidFill>
                  <a:srgbClr val="151311"/>
                </a:solidFill>
                <a:cs typeface="Times New Roman" pitchFamily="26" charset="0"/>
              </a:rPr>
              <a:t>.  A: </a:t>
            </a:r>
            <a:endParaRPr lang="ar-SA" dirty="0">
              <a:solidFill>
                <a:srgbClr val="151311"/>
              </a:solidFill>
              <a:cs typeface="Times New Roman" pitchFamily="26" charset="0"/>
            </a:endParaRPr>
          </a:p>
          <a:p>
            <a:pPr algn="l">
              <a:spcBef>
                <a:spcPct val="50000"/>
              </a:spcBef>
            </a:pPr>
            <a:r>
              <a:rPr lang="he-IL" dirty="0">
                <a:solidFill>
                  <a:srgbClr val="151311"/>
                </a:solidFill>
                <a:cs typeface="Times New Roman" pitchFamily="26" charset="0"/>
              </a:rPr>
              <a:t>	</a:t>
            </a:r>
            <a:r>
              <a:rPr lang="en-US" dirty="0" smtClean="0">
                <a:solidFill>
                  <a:srgbClr val="151311"/>
                </a:solidFill>
                <a:cs typeface="Times New Roman" pitchFamily="26" charset="0"/>
              </a:rPr>
              <a:t>     B: Yes, my </a:t>
            </a:r>
            <a:r>
              <a:rPr lang="en-US" dirty="0">
                <a:solidFill>
                  <a:srgbClr val="151311"/>
                </a:solidFill>
                <a:cs typeface="Times New Roman" pitchFamily="26" charset="0"/>
              </a:rPr>
              <a:t>brother is an engineer.</a:t>
            </a:r>
            <a:r>
              <a:rPr lang="he-IL" dirty="0">
                <a:solidFill>
                  <a:srgbClr val="151311"/>
                </a:solidFill>
                <a:cs typeface="Times New Roman" pitchFamily="26" charset="0"/>
              </a:rPr>
              <a:t> </a:t>
            </a:r>
          </a:p>
          <a:p>
            <a:pPr algn="l">
              <a:spcBef>
                <a:spcPct val="50000"/>
              </a:spcBef>
            </a:pPr>
            <a:endParaRPr lang="en-US" dirty="0">
              <a:solidFill>
                <a:srgbClr val="151311"/>
              </a:solidFill>
              <a:cs typeface="Times New Roman" pitchFamily="26" charset="0"/>
            </a:endParaRPr>
          </a:p>
        </p:txBody>
      </p:sp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660400" y="4724400"/>
            <a:ext cx="718185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he-IL" dirty="0">
                <a:solidFill>
                  <a:srgbClr val="FFFF00"/>
                </a:solidFill>
                <a:latin typeface="Bookman Old Style" pitchFamily="26" charset="0"/>
              </a:rPr>
              <a:t>	</a:t>
            </a:r>
            <a:r>
              <a:rPr lang="en-US" dirty="0">
                <a:solidFill>
                  <a:srgbClr val="151311"/>
                </a:solidFill>
                <a:cs typeface="Times New Roman" pitchFamily="26" charset="0"/>
              </a:rPr>
              <a:t>3</a:t>
            </a:r>
            <a:r>
              <a:rPr lang="en-US" dirty="0" smtClean="0">
                <a:solidFill>
                  <a:srgbClr val="151311"/>
                </a:solidFill>
                <a:cs typeface="Times New Roman" pitchFamily="26" charset="0"/>
              </a:rPr>
              <a:t>. A: ___________________________________?</a:t>
            </a:r>
            <a:endParaRPr lang="en-US" dirty="0">
              <a:solidFill>
                <a:srgbClr val="151311"/>
              </a:solidFill>
              <a:cs typeface="Times New Roman" pitchFamily="26" charset="0"/>
            </a:endParaRPr>
          </a:p>
          <a:p>
            <a:pPr algn="l">
              <a:spcBef>
                <a:spcPct val="50000"/>
              </a:spcBef>
            </a:pPr>
            <a:r>
              <a:rPr lang="en-US" dirty="0">
                <a:solidFill>
                  <a:srgbClr val="151311"/>
                </a:solidFill>
                <a:cs typeface="Times New Roman" pitchFamily="26" charset="0"/>
              </a:rPr>
              <a:t> </a:t>
            </a:r>
            <a:r>
              <a:rPr lang="en-US" dirty="0" smtClean="0">
                <a:solidFill>
                  <a:srgbClr val="151311"/>
                </a:solidFill>
                <a:cs typeface="Times New Roman" pitchFamily="26" charset="0"/>
              </a:rPr>
              <a:t>   B: He </a:t>
            </a:r>
            <a:r>
              <a:rPr lang="en-US" dirty="0">
                <a:solidFill>
                  <a:srgbClr val="151311"/>
                </a:solidFill>
                <a:cs typeface="Times New Roman" pitchFamily="26" charset="0"/>
              </a:rPr>
              <a:t>lives in an apartment building.</a:t>
            </a:r>
            <a:endParaRPr lang="ar-SA" dirty="0">
              <a:solidFill>
                <a:srgbClr val="151311"/>
              </a:solidFill>
              <a:cs typeface="Times New Roman" pitchFamily="26" charset="0"/>
            </a:endParaRPr>
          </a:p>
          <a:p>
            <a:pPr algn="l">
              <a:spcBef>
                <a:spcPct val="50000"/>
              </a:spcBef>
            </a:pPr>
            <a:endParaRPr lang="en-US" dirty="0">
              <a:solidFill>
                <a:srgbClr val="151311"/>
              </a:solidFill>
              <a:cs typeface="Times New Roman" pitchFamily="2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6" name="Oval 18"/>
          <p:cNvSpPr>
            <a:spLocks noChangeArrowheads="1"/>
          </p:cNvSpPr>
          <p:nvPr/>
        </p:nvSpPr>
        <p:spPr bwMode="auto">
          <a:xfrm>
            <a:off x="3136900" y="5486400"/>
            <a:ext cx="495300" cy="6096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85" name="Oval 17"/>
          <p:cNvSpPr>
            <a:spLocks noChangeArrowheads="1"/>
          </p:cNvSpPr>
          <p:nvPr/>
        </p:nvSpPr>
        <p:spPr bwMode="auto">
          <a:xfrm>
            <a:off x="3219450" y="4343400"/>
            <a:ext cx="330200" cy="6096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0" name="Oval 2"/>
          <p:cNvSpPr>
            <a:spLocks noChangeArrowheads="1"/>
          </p:cNvSpPr>
          <p:nvPr/>
        </p:nvSpPr>
        <p:spPr bwMode="auto">
          <a:xfrm>
            <a:off x="3467100" y="3276600"/>
            <a:ext cx="330200" cy="6096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42950" y="1524000"/>
            <a:ext cx="8667750" cy="14478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dirty="0" smtClean="0">
                <a:solidFill>
                  <a:schemeClr val="accent2"/>
                </a:solidFill>
                <a:latin typeface="Tahoma" pitchFamily="34" charset="0"/>
              </a:rPr>
              <a:t>Put an </a:t>
            </a:r>
            <a:r>
              <a:rPr lang="en-US" b="1" dirty="0" smtClean="0">
                <a:solidFill>
                  <a:srgbClr val="FF0000"/>
                </a:solidFill>
                <a:latin typeface="Tahoma" pitchFamily="34" charset="0"/>
              </a:rPr>
              <a:t>–s</a:t>
            </a:r>
            <a:r>
              <a:rPr lang="en-US" dirty="0" smtClean="0">
                <a:solidFill>
                  <a:schemeClr val="accent2"/>
                </a:solidFill>
                <a:latin typeface="Tahoma" pitchFamily="34" charset="0"/>
              </a:rPr>
              <a:t> or </a:t>
            </a:r>
            <a:r>
              <a:rPr lang="en-US" b="1" dirty="0" smtClean="0">
                <a:solidFill>
                  <a:srgbClr val="FF0000"/>
                </a:solidFill>
                <a:latin typeface="Tahoma" pitchFamily="34" charset="0"/>
              </a:rPr>
              <a:t>–</a:t>
            </a:r>
            <a:r>
              <a:rPr lang="en-US" b="1" dirty="0" err="1" smtClean="0">
                <a:solidFill>
                  <a:srgbClr val="FF0000"/>
                </a:solidFill>
                <a:latin typeface="Tahoma" pitchFamily="34" charset="0"/>
              </a:rPr>
              <a:t>es</a:t>
            </a:r>
            <a:r>
              <a:rPr lang="en-US" dirty="0" smtClean="0">
                <a:solidFill>
                  <a:schemeClr val="accent2"/>
                </a:solidFill>
                <a:latin typeface="Tahoma" pitchFamily="34" charset="0"/>
              </a:rPr>
              <a:t> ending on third-person singular</a:t>
            </a:r>
            <a:r>
              <a:rPr lang="en-US" b="1" dirty="0" smtClean="0">
                <a:solidFill>
                  <a:schemeClr val="accent2"/>
                </a:solidFill>
                <a:latin typeface="Tahoma" pitchFamily="34" charset="0"/>
              </a:rPr>
              <a:t> </a:t>
            </a:r>
            <a:r>
              <a:rPr lang="en-US" b="1" i="1" dirty="0" smtClean="0">
                <a:solidFill>
                  <a:schemeClr val="accent2"/>
                </a:solidFill>
                <a:latin typeface="Tahoma" pitchFamily="34" charset="0"/>
              </a:rPr>
              <a:t>(he, she, it).</a:t>
            </a:r>
            <a:endParaRPr lang="en-US" b="1" u="sng" dirty="0" smtClean="0">
              <a:solidFill>
                <a:schemeClr val="accent2"/>
              </a:solidFill>
              <a:latin typeface="Tahoma" pitchFamily="34" charset="0"/>
            </a:endParaRPr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0" y="457200"/>
            <a:ext cx="7924800" cy="914400"/>
          </a:xfrm>
          <a:prstGeom prst="rect">
            <a:avLst/>
          </a:prstGeom>
          <a:noFill/>
          <a:ln w="57150">
            <a:solidFill>
              <a:schemeClr val="tx1"/>
            </a:solidFill>
            <a:prstDash val="sysDot"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sz="3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5. </a:t>
            </a:r>
            <a:r>
              <a:rPr lang="en-US" sz="3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Third-Person Singular (Spelling and Pronunciation) </a:t>
            </a:r>
            <a:endParaRPr lang="en-US" sz="3000" dirty="0">
              <a:solidFill>
                <a:schemeClr val="tx2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ahoma" pitchFamily="34" charset="0"/>
            </a:endParaRPr>
          </a:p>
        </p:txBody>
      </p:sp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1238250" y="3276601"/>
            <a:ext cx="5200650" cy="519113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 dirty="0">
                <a:latin typeface="Arial" charset="0"/>
              </a:rPr>
              <a:t>He need        a shirt.</a:t>
            </a:r>
            <a:endParaRPr lang="en-US" sz="2800" b="1" dirty="0"/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1073150" y="4343401"/>
            <a:ext cx="5200650" cy="519113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 dirty="0">
                <a:latin typeface="Arial" charset="0"/>
              </a:rPr>
              <a:t>She want        an apple.</a:t>
            </a:r>
            <a:endParaRPr lang="en-US" sz="2800" b="1" dirty="0"/>
          </a:p>
        </p:txBody>
      </p:sp>
      <p:sp>
        <p:nvSpPr>
          <p:cNvPr id="7177" name="Text Box 9"/>
          <p:cNvSpPr txBox="1">
            <a:spLocks noChangeArrowheads="1"/>
          </p:cNvSpPr>
          <p:nvPr/>
        </p:nvSpPr>
        <p:spPr bwMode="auto">
          <a:xfrm>
            <a:off x="1155700" y="5486401"/>
            <a:ext cx="5200650" cy="519113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>
                <a:latin typeface="Arial" charset="0"/>
              </a:rPr>
              <a:t>It catch        the stick.</a:t>
            </a:r>
            <a:endParaRPr lang="en-US" sz="2800" b="1"/>
          </a:p>
        </p:txBody>
      </p:sp>
      <p:pic>
        <p:nvPicPr>
          <p:cNvPr id="7178" name="Picture 10" descr="C:\WINDOWS\Profiles\lumanr\Application Data\Microsoft\Media Catalog\Downloaded Clips\cl0\bs00248_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16750" y="2819400"/>
            <a:ext cx="1403350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9" name="Picture 11" descr="C:\WINDOWS\Profiles\lumanr\Application Data\Microsoft\Media Catalog\Downloaded Clips\cl0\an00375_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91200" y="4876800"/>
            <a:ext cx="106971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80" name="Picture 12" descr="C:\WINDOWS\Profiles\lumanr\Application Data\Microsoft\Media Catalog\Downloaded Clips\cl74\j0290222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04000" y="4038600"/>
            <a:ext cx="1485900" cy="100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82" name="Text Box 14"/>
          <p:cNvSpPr txBox="1">
            <a:spLocks noChangeArrowheads="1"/>
          </p:cNvSpPr>
          <p:nvPr/>
        </p:nvSpPr>
        <p:spPr bwMode="auto">
          <a:xfrm>
            <a:off x="3219450" y="4419600"/>
            <a:ext cx="5778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b="1" dirty="0">
                <a:solidFill>
                  <a:srgbClr val="FF0000"/>
                </a:solidFill>
                <a:latin typeface="Tahoma" pitchFamily="34" charset="0"/>
              </a:rPr>
              <a:t>s</a:t>
            </a:r>
          </a:p>
        </p:txBody>
      </p:sp>
      <p:sp>
        <p:nvSpPr>
          <p:cNvPr id="7183" name="Text Box 15"/>
          <p:cNvSpPr txBox="1">
            <a:spLocks noChangeArrowheads="1"/>
          </p:cNvSpPr>
          <p:nvPr/>
        </p:nvSpPr>
        <p:spPr bwMode="auto">
          <a:xfrm>
            <a:off x="3467100" y="3352800"/>
            <a:ext cx="7429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b="1" dirty="0">
                <a:solidFill>
                  <a:srgbClr val="FF0000"/>
                </a:solidFill>
                <a:latin typeface="Tahoma" pitchFamily="34" charset="0"/>
              </a:rPr>
              <a:t>s</a:t>
            </a:r>
          </a:p>
        </p:txBody>
      </p:sp>
      <p:sp>
        <p:nvSpPr>
          <p:cNvPr id="7184" name="Text Box 16"/>
          <p:cNvSpPr txBox="1">
            <a:spLocks noChangeArrowheads="1"/>
          </p:cNvSpPr>
          <p:nvPr/>
        </p:nvSpPr>
        <p:spPr bwMode="auto">
          <a:xfrm>
            <a:off x="3054350" y="5562600"/>
            <a:ext cx="5778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err="1">
                <a:solidFill>
                  <a:srgbClr val="FF0000"/>
                </a:solidFill>
                <a:latin typeface="Tahoma" pitchFamily="34" charset="0"/>
              </a:rPr>
              <a:t>es</a:t>
            </a:r>
            <a:endParaRPr lang="en-US" b="1" dirty="0">
              <a:solidFill>
                <a:srgbClr val="FF0000"/>
              </a:solidFill>
              <a:latin typeface="Tahom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1761875" y="2057400"/>
            <a:ext cx="428835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b="1">
                <a:solidFill>
                  <a:srgbClr val="000080"/>
                </a:solidFill>
                <a:cs typeface="Times New Roman" pitchFamily="26" charset="0"/>
              </a:rPr>
              <a:t>Present Simple, third person singular</a:t>
            </a:r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1021530" y="2590800"/>
            <a:ext cx="7360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>
                <a:solidFill>
                  <a:srgbClr val="000080"/>
                </a:solidFill>
                <a:cs typeface="Times New Roman" pitchFamily="26" charset="0"/>
              </a:rPr>
              <a:t>Note:</a:t>
            </a:r>
          </a:p>
        </p:txBody>
      </p:sp>
      <p:sp>
        <p:nvSpPr>
          <p:cNvPr id="15366" name="Rectangle 6"/>
          <p:cNvSpPr>
            <a:spLocks noChangeArrowheads="1"/>
          </p:cNvSpPr>
          <p:nvPr/>
        </p:nvSpPr>
        <p:spPr bwMode="auto">
          <a:xfrm>
            <a:off x="3298517" y="2895600"/>
            <a:ext cx="2789546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>
            <a:spAutoFit/>
          </a:bodyPr>
          <a:lstStyle/>
          <a:p>
            <a:pPr algn="r"/>
            <a:r>
              <a:rPr lang="en-US" sz="4400" b="1">
                <a:solidFill>
                  <a:schemeClr val="accent2"/>
                </a:solidFill>
                <a:cs typeface="Times New Roman" pitchFamily="26" charset="0"/>
              </a:rPr>
              <a:t>he, she, it</a:t>
            </a:r>
            <a:endParaRPr lang="en-US" sz="3600" b="1">
              <a:solidFill>
                <a:schemeClr val="accent2"/>
              </a:solidFill>
              <a:cs typeface="Times New Roman" pitchFamily="26" charset="0"/>
            </a:endParaRPr>
          </a:p>
        </p:txBody>
      </p:sp>
      <p:sp>
        <p:nvSpPr>
          <p:cNvPr id="15368" name="Rectangle 8"/>
          <p:cNvSpPr>
            <a:spLocks noChangeArrowheads="1"/>
          </p:cNvSpPr>
          <p:nvPr/>
        </p:nvSpPr>
        <p:spPr bwMode="auto">
          <a:xfrm>
            <a:off x="2033726" y="3886200"/>
            <a:ext cx="386516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>
                <a:solidFill>
                  <a:srgbClr val="000080"/>
                </a:solidFill>
                <a:cs typeface="Times New Roman" pitchFamily="26" charset="0"/>
              </a:rPr>
              <a:t>in the </a:t>
            </a:r>
            <a:r>
              <a:rPr lang="en-US" u="sng">
                <a:solidFill>
                  <a:srgbClr val="FF3399"/>
                </a:solidFill>
                <a:cs typeface="Times New Roman" pitchFamily="26" charset="0"/>
              </a:rPr>
              <a:t>third person singular</a:t>
            </a:r>
            <a:r>
              <a:rPr lang="en-US">
                <a:solidFill>
                  <a:srgbClr val="000080"/>
                </a:solidFill>
                <a:cs typeface="Times New Roman" pitchFamily="26" charset="0"/>
              </a:rPr>
              <a:t> the verb,</a:t>
            </a:r>
          </a:p>
        </p:txBody>
      </p:sp>
      <p:sp>
        <p:nvSpPr>
          <p:cNvPr id="15369" name="Rectangle 9"/>
          <p:cNvSpPr>
            <a:spLocks noChangeArrowheads="1"/>
          </p:cNvSpPr>
          <p:nvPr/>
        </p:nvSpPr>
        <p:spPr bwMode="auto">
          <a:xfrm>
            <a:off x="6248092" y="3886200"/>
            <a:ext cx="194155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b="1">
                <a:solidFill>
                  <a:srgbClr val="00CC66"/>
                </a:solidFill>
                <a:cs typeface="Times New Roman" pitchFamily="26" charset="0"/>
              </a:rPr>
              <a:t>always ends in</a:t>
            </a:r>
            <a:r>
              <a:rPr lang="en-US" b="1">
                <a:solidFill>
                  <a:srgbClr val="000080"/>
                </a:solidFill>
                <a:cs typeface="Times New Roman" pitchFamily="26" charset="0"/>
              </a:rPr>
              <a:t> </a:t>
            </a:r>
            <a:r>
              <a:rPr lang="en-US">
                <a:solidFill>
                  <a:srgbClr val="000080"/>
                </a:solidFill>
                <a:cs typeface="Times New Roman" pitchFamily="26" charset="0"/>
              </a:rPr>
              <a:t>:</a:t>
            </a:r>
          </a:p>
        </p:txBody>
      </p:sp>
      <p:sp>
        <p:nvSpPr>
          <p:cNvPr id="15370" name="Rectangle 10"/>
          <p:cNvSpPr>
            <a:spLocks noChangeArrowheads="1"/>
          </p:cNvSpPr>
          <p:nvPr/>
        </p:nvSpPr>
        <p:spPr bwMode="auto">
          <a:xfrm>
            <a:off x="8337550" y="3657600"/>
            <a:ext cx="4127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4400" b="1" i="1" u="sng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26" charset="0"/>
              </a:rPr>
              <a:t>s</a:t>
            </a:r>
          </a:p>
        </p:txBody>
      </p:sp>
      <p:sp>
        <p:nvSpPr>
          <p:cNvPr id="15371" name="Rectangle 11"/>
          <p:cNvSpPr>
            <a:spLocks noChangeArrowheads="1"/>
          </p:cNvSpPr>
          <p:nvPr/>
        </p:nvSpPr>
        <p:spPr bwMode="auto">
          <a:xfrm>
            <a:off x="2553632" y="4876800"/>
            <a:ext cx="99257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i="1">
                <a:solidFill>
                  <a:srgbClr val="000080"/>
                </a:solidFill>
                <a:cs typeface="Times New Roman" pitchFamily="26" charset="0"/>
              </a:rPr>
              <a:t>he want</a:t>
            </a:r>
            <a:endParaRPr lang="en-US" b="1" i="1">
              <a:solidFill>
                <a:srgbClr val="000080"/>
              </a:solidFill>
              <a:cs typeface="Times New Roman" pitchFamily="26" charset="0"/>
            </a:endParaRPr>
          </a:p>
        </p:txBody>
      </p:sp>
      <p:sp>
        <p:nvSpPr>
          <p:cNvPr id="15372" name="Rectangle 12"/>
          <p:cNvSpPr>
            <a:spLocks noChangeArrowheads="1"/>
          </p:cNvSpPr>
          <p:nvPr/>
        </p:nvSpPr>
        <p:spPr bwMode="auto">
          <a:xfrm>
            <a:off x="3348628" y="4800601"/>
            <a:ext cx="38504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2800" b="1" i="1" u="sng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26" charset="0"/>
              </a:rPr>
              <a:t>s</a:t>
            </a:r>
          </a:p>
        </p:txBody>
      </p:sp>
      <p:sp>
        <p:nvSpPr>
          <p:cNvPr id="15374" name="Text Box 14"/>
          <p:cNvSpPr txBox="1">
            <a:spLocks noChangeArrowheads="1"/>
          </p:cNvSpPr>
          <p:nvPr/>
        </p:nvSpPr>
        <p:spPr bwMode="auto">
          <a:xfrm>
            <a:off x="5365750" y="4800600"/>
            <a:ext cx="22288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i="1">
                <a:solidFill>
                  <a:srgbClr val="000080"/>
                </a:solidFill>
                <a:cs typeface="Times New Roman" pitchFamily="26" charset="0"/>
              </a:rPr>
              <a:t>she need</a:t>
            </a:r>
            <a:endParaRPr lang="en-US"/>
          </a:p>
        </p:txBody>
      </p:sp>
      <p:sp>
        <p:nvSpPr>
          <p:cNvPr id="15376" name="Rectangle 16"/>
          <p:cNvSpPr>
            <a:spLocks noChangeArrowheads="1"/>
          </p:cNvSpPr>
          <p:nvPr/>
        </p:nvSpPr>
        <p:spPr bwMode="auto">
          <a:xfrm>
            <a:off x="6980828" y="4724401"/>
            <a:ext cx="38504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2800" b="1" i="1" u="sng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26" charset="0"/>
              </a:rPr>
              <a:t>s</a:t>
            </a:r>
          </a:p>
        </p:txBody>
      </p:sp>
      <p:sp>
        <p:nvSpPr>
          <p:cNvPr id="15378" name="Rectangle 18"/>
          <p:cNvSpPr>
            <a:spLocks noGrp="1" noChangeArrowheads="1"/>
          </p:cNvSpPr>
          <p:nvPr>
            <p:ph type="title" idx="4294967295"/>
          </p:nvPr>
        </p:nvSpPr>
        <p:spPr>
          <a:xfrm>
            <a:off x="577850" y="533400"/>
            <a:ext cx="8420100" cy="1143000"/>
          </a:xfrm>
        </p:spPr>
        <p:txBody>
          <a:bodyPr/>
          <a:lstStyle/>
          <a:p>
            <a:pPr algn="ctr"/>
            <a:r>
              <a:rPr lang="en-US">
                <a:solidFill>
                  <a:srgbClr val="A8DB4B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Grammatical View</a:t>
            </a:r>
          </a:p>
        </p:txBody>
      </p:sp>
      <p:sp>
        <p:nvSpPr>
          <p:cNvPr id="15379" name="Text Box 19"/>
          <p:cNvSpPr txBox="1">
            <a:spLocks noChangeArrowheads="1"/>
          </p:cNvSpPr>
          <p:nvPr/>
        </p:nvSpPr>
        <p:spPr bwMode="auto">
          <a:xfrm>
            <a:off x="495300" y="3886200"/>
            <a:ext cx="52969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>
                <a:solidFill>
                  <a:srgbClr val="F3091F"/>
                </a:solidFill>
              </a:rPr>
              <a:t>A</a:t>
            </a:r>
            <a:r>
              <a:rPr lang="en-US">
                <a:solidFill>
                  <a:schemeClr val="tx2"/>
                </a:solidFill>
              </a:rPr>
              <a:t>: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1155701" y="2286001"/>
            <a:ext cx="86333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2800">
                <a:solidFill>
                  <a:srgbClr val="000080"/>
                </a:solidFill>
                <a:cs typeface="Times New Roman" pitchFamily="26" charset="0"/>
              </a:rPr>
              <a:t>Add</a:t>
            </a:r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1903612" y="2057400"/>
            <a:ext cx="780983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4400" i="1" u="sng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26" charset="0"/>
              </a:rPr>
              <a:t>es</a:t>
            </a:r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914401" y="2286001"/>
            <a:ext cx="7991064" cy="954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solidFill>
                  <a:srgbClr val="000080"/>
                </a:solidFill>
                <a:cs typeface="Times New Roman" pitchFamily="26" charset="0"/>
              </a:rPr>
              <a:t>    To </a:t>
            </a:r>
            <a:r>
              <a:rPr lang="en-US" sz="2800" dirty="0">
                <a:solidFill>
                  <a:srgbClr val="000080"/>
                </a:solidFill>
                <a:cs typeface="Times New Roman" pitchFamily="26" charset="0"/>
              </a:rPr>
              <a:t>verbs ending </a:t>
            </a:r>
            <a:r>
              <a:rPr lang="en-US" sz="2800" dirty="0" smtClean="0">
                <a:solidFill>
                  <a:srgbClr val="000080"/>
                </a:solidFill>
                <a:cs typeface="Times New Roman" pitchFamily="26" charset="0"/>
              </a:rPr>
              <a:t>in x, </a:t>
            </a:r>
            <a:r>
              <a:rPr lang="en-US" sz="2800" dirty="0" err="1" smtClean="0">
                <a:solidFill>
                  <a:srgbClr val="000080"/>
                </a:solidFill>
                <a:cs typeface="Times New Roman" pitchFamily="26" charset="0"/>
              </a:rPr>
              <a:t>sh</a:t>
            </a:r>
            <a:r>
              <a:rPr lang="en-US" sz="2800" dirty="0" smtClean="0">
                <a:solidFill>
                  <a:srgbClr val="000080"/>
                </a:solidFill>
                <a:cs typeface="Times New Roman" pitchFamily="26" charset="0"/>
              </a:rPr>
              <a:t>, or </a:t>
            </a:r>
            <a:r>
              <a:rPr lang="en-US" sz="2800" dirty="0" err="1" smtClean="0">
                <a:solidFill>
                  <a:srgbClr val="000080"/>
                </a:solidFill>
                <a:cs typeface="Times New Roman" pitchFamily="26" charset="0"/>
              </a:rPr>
              <a:t>ss</a:t>
            </a:r>
            <a:r>
              <a:rPr lang="en-US" sz="2800" dirty="0" smtClean="0">
                <a:solidFill>
                  <a:srgbClr val="000080"/>
                </a:solidFill>
                <a:cs typeface="Times New Roman" pitchFamily="26" charset="0"/>
              </a:rPr>
              <a:t>: </a:t>
            </a:r>
          </a:p>
          <a:p>
            <a:pPr algn="ctr"/>
            <a:r>
              <a:rPr lang="en-US" sz="2800" dirty="0" smtClean="0">
                <a:solidFill>
                  <a:srgbClr val="000080"/>
                </a:solidFill>
                <a:cs typeface="Times New Roman" pitchFamily="26" charset="0"/>
              </a:rPr>
              <a:t>pronunciation : /z/ </a:t>
            </a:r>
            <a:endParaRPr lang="en-US" sz="2800" dirty="0">
              <a:solidFill>
                <a:srgbClr val="000080"/>
              </a:solidFill>
              <a:cs typeface="Times New Roman" pitchFamily="26" charset="0"/>
            </a:endParaRPr>
          </a:p>
        </p:txBody>
      </p:sp>
      <p:sp>
        <p:nvSpPr>
          <p:cNvPr id="16394" name="Rectangle 10"/>
          <p:cNvSpPr>
            <a:spLocks noChangeArrowheads="1"/>
          </p:cNvSpPr>
          <p:nvPr/>
        </p:nvSpPr>
        <p:spPr bwMode="auto">
          <a:xfrm>
            <a:off x="2964194" y="4800601"/>
            <a:ext cx="72648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4000" i="1" u="sng">
                <a:solidFill>
                  <a:srgbClr val="F3091F"/>
                </a:solidFill>
                <a:cs typeface="Times New Roman" pitchFamily="26" charset="0"/>
              </a:rPr>
              <a:t>ch</a:t>
            </a:r>
          </a:p>
        </p:txBody>
      </p:sp>
      <p:sp>
        <p:nvSpPr>
          <p:cNvPr id="16395" name="Rectangle 11"/>
          <p:cNvSpPr>
            <a:spLocks noChangeArrowheads="1"/>
          </p:cNvSpPr>
          <p:nvPr/>
        </p:nvSpPr>
        <p:spPr bwMode="auto">
          <a:xfrm>
            <a:off x="6824824" y="3810000"/>
            <a:ext cx="161935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rtl="0"/>
            <a:r>
              <a:rPr lang="en-US" sz="3200" i="1">
                <a:solidFill>
                  <a:srgbClr val="000080"/>
                </a:solidFill>
                <a:cs typeface="Times New Roman" pitchFamily="26" charset="0"/>
              </a:rPr>
              <a:t>he pa</a:t>
            </a:r>
            <a:r>
              <a:rPr lang="en-US" sz="3200" i="1" u="sng">
                <a:solidFill>
                  <a:srgbClr val="00CC66"/>
                </a:solidFill>
                <a:cs typeface="Times New Roman" pitchFamily="26" charset="0"/>
              </a:rPr>
              <a:t>ss</a:t>
            </a:r>
          </a:p>
        </p:txBody>
      </p:sp>
      <p:sp>
        <p:nvSpPr>
          <p:cNvPr id="16396" name="Rectangle 12"/>
          <p:cNvSpPr>
            <a:spLocks noChangeArrowheads="1"/>
          </p:cNvSpPr>
          <p:nvPr/>
        </p:nvSpPr>
        <p:spPr bwMode="auto">
          <a:xfrm>
            <a:off x="2060165" y="5410200"/>
            <a:ext cx="193835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3200" i="1">
                <a:solidFill>
                  <a:srgbClr val="000080"/>
                </a:solidFill>
                <a:cs typeface="Times New Roman" pitchFamily="26" charset="0"/>
              </a:rPr>
              <a:t>she cat</a:t>
            </a:r>
            <a:r>
              <a:rPr lang="en-US" sz="3200" i="1" u="sng">
                <a:solidFill>
                  <a:srgbClr val="00CC66"/>
                </a:solidFill>
                <a:cs typeface="Times New Roman" pitchFamily="26" charset="0"/>
              </a:rPr>
              <a:t>ch</a:t>
            </a:r>
          </a:p>
        </p:txBody>
      </p:sp>
      <p:sp>
        <p:nvSpPr>
          <p:cNvPr id="16397" name="Rectangle 13"/>
          <p:cNvSpPr>
            <a:spLocks noChangeArrowheads="1"/>
          </p:cNvSpPr>
          <p:nvPr/>
        </p:nvSpPr>
        <p:spPr bwMode="auto">
          <a:xfrm>
            <a:off x="1238250" y="3810000"/>
            <a:ext cx="1166019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3200" i="1">
                <a:solidFill>
                  <a:srgbClr val="000080"/>
                </a:solidFill>
                <a:cs typeface="Times New Roman" pitchFamily="26" charset="0"/>
              </a:rPr>
              <a:t>he fi</a:t>
            </a:r>
            <a:r>
              <a:rPr lang="en-US" sz="3200" i="1" u="sng">
                <a:solidFill>
                  <a:srgbClr val="00CC66"/>
                </a:solidFill>
                <a:cs typeface="Times New Roman" pitchFamily="26" charset="0"/>
              </a:rPr>
              <a:t>x</a:t>
            </a:r>
          </a:p>
        </p:txBody>
      </p:sp>
      <p:sp>
        <p:nvSpPr>
          <p:cNvPr id="16398" name="Rectangle 14"/>
          <p:cNvSpPr>
            <a:spLocks noChangeArrowheads="1"/>
          </p:cNvSpPr>
          <p:nvPr/>
        </p:nvSpPr>
        <p:spPr bwMode="auto">
          <a:xfrm>
            <a:off x="4044951" y="3810000"/>
            <a:ext cx="1386152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rtl="0"/>
            <a:r>
              <a:rPr lang="en-US" sz="3200" i="1">
                <a:solidFill>
                  <a:srgbClr val="000080"/>
                </a:solidFill>
                <a:cs typeface="Times New Roman" pitchFamily="26" charset="0"/>
              </a:rPr>
              <a:t>it pu</a:t>
            </a:r>
            <a:r>
              <a:rPr lang="en-US" sz="3200" i="1" u="sng">
                <a:solidFill>
                  <a:srgbClr val="00CC66"/>
                </a:solidFill>
                <a:cs typeface="Times New Roman" pitchFamily="26" charset="0"/>
              </a:rPr>
              <a:t>sh</a:t>
            </a:r>
          </a:p>
        </p:txBody>
      </p:sp>
      <p:sp>
        <p:nvSpPr>
          <p:cNvPr id="16399" name="Text Box 15"/>
          <p:cNvSpPr txBox="1">
            <a:spLocks noChangeArrowheads="1"/>
          </p:cNvSpPr>
          <p:nvPr/>
        </p:nvSpPr>
        <p:spPr bwMode="auto">
          <a:xfrm>
            <a:off x="742951" y="2286001"/>
            <a:ext cx="63632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2800">
                <a:solidFill>
                  <a:srgbClr val="F3091F"/>
                </a:solidFill>
              </a:rPr>
              <a:t>B</a:t>
            </a:r>
            <a:r>
              <a:rPr lang="en-US">
                <a:solidFill>
                  <a:srgbClr val="99CC00"/>
                </a:solidFill>
              </a:rPr>
              <a:t>.</a:t>
            </a:r>
            <a:r>
              <a:rPr lang="en-US"/>
              <a:t> </a:t>
            </a:r>
          </a:p>
        </p:txBody>
      </p:sp>
      <p:sp>
        <p:nvSpPr>
          <p:cNvPr id="16400" name="Text Box 16"/>
          <p:cNvSpPr txBox="1">
            <a:spLocks noChangeArrowheads="1"/>
          </p:cNvSpPr>
          <p:nvPr/>
        </p:nvSpPr>
        <p:spPr bwMode="auto">
          <a:xfrm>
            <a:off x="6108700" y="4724401"/>
            <a:ext cx="5778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4000" i="1" u="sng">
                <a:solidFill>
                  <a:srgbClr val="F3091F"/>
                </a:solidFill>
              </a:rPr>
              <a:t>o</a:t>
            </a:r>
          </a:p>
        </p:txBody>
      </p:sp>
      <p:sp>
        <p:nvSpPr>
          <p:cNvPr id="16402" name="Rectangle 18"/>
          <p:cNvSpPr>
            <a:spLocks noChangeArrowheads="1"/>
          </p:cNvSpPr>
          <p:nvPr/>
        </p:nvSpPr>
        <p:spPr bwMode="auto">
          <a:xfrm>
            <a:off x="2169118" y="3733800"/>
            <a:ext cx="67197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3600" i="1" u="sng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26" charset="0"/>
              </a:rPr>
              <a:t>es</a:t>
            </a:r>
          </a:p>
        </p:txBody>
      </p:sp>
      <p:sp>
        <p:nvSpPr>
          <p:cNvPr id="16403" name="Rectangle 19"/>
          <p:cNvSpPr>
            <a:spLocks noChangeArrowheads="1"/>
          </p:cNvSpPr>
          <p:nvPr/>
        </p:nvSpPr>
        <p:spPr bwMode="auto">
          <a:xfrm>
            <a:off x="5223468" y="3733800"/>
            <a:ext cx="67197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rtl="0"/>
            <a:r>
              <a:rPr lang="en-US" sz="3600" i="1" u="sng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26" charset="0"/>
              </a:rPr>
              <a:t>es</a:t>
            </a:r>
          </a:p>
        </p:txBody>
      </p:sp>
      <p:sp>
        <p:nvSpPr>
          <p:cNvPr id="16404" name="Rectangle 20"/>
          <p:cNvSpPr>
            <a:spLocks noChangeArrowheads="1"/>
          </p:cNvSpPr>
          <p:nvPr/>
        </p:nvSpPr>
        <p:spPr bwMode="auto">
          <a:xfrm>
            <a:off x="8277818" y="3733800"/>
            <a:ext cx="67197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rtl="0"/>
            <a:r>
              <a:rPr lang="en-US" sz="3600" i="1" u="sng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26" charset="0"/>
              </a:rPr>
              <a:t>es</a:t>
            </a:r>
          </a:p>
        </p:txBody>
      </p:sp>
      <p:sp>
        <p:nvSpPr>
          <p:cNvPr id="16405" name="Rectangle 21"/>
          <p:cNvSpPr>
            <a:spLocks noChangeArrowheads="1"/>
          </p:cNvSpPr>
          <p:nvPr/>
        </p:nvSpPr>
        <p:spPr bwMode="auto">
          <a:xfrm>
            <a:off x="3820118" y="5334000"/>
            <a:ext cx="67197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3600" i="1" u="sng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26" charset="0"/>
              </a:rPr>
              <a:t>es</a:t>
            </a:r>
          </a:p>
        </p:txBody>
      </p:sp>
      <p:sp>
        <p:nvSpPr>
          <p:cNvPr id="16406" name="Rectangle 22"/>
          <p:cNvSpPr>
            <a:spLocks noChangeArrowheads="1"/>
          </p:cNvSpPr>
          <p:nvPr/>
        </p:nvSpPr>
        <p:spPr bwMode="auto">
          <a:xfrm>
            <a:off x="5516985" y="5410200"/>
            <a:ext cx="127791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3200" i="1">
                <a:solidFill>
                  <a:srgbClr val="000080"/>
                </a:solidFill>
                <a:cs typeface="Times New Roman" pitchFamily="26" charset="0"/>
              </a:rPr>
              <a:t>He g</a:t>
            </a:r>
            <a:r>
              <a:rPr lang="en-US" sz="3200" i="1" u="sng">
                <a:solidFill>
                  <a:srgbClr val="00CC66"/>
                </a:solidFill>
                <a:cs typeface="Times New Roman" pitchFamily="26" charset="0"/>
              </a:rPr>
              <a:t>o</a:t>
            </a:r>
          </a:p>
        </p:txBody>
      </p:sp>
      <p:sp>
        <p:nvSpPr>
          <p:cNvPr id="16407" name="Rectangle 23"/>
          <p:cNvSpPr>
            <a:spLocks noChangeArrowheads="1"/>
          </p:cNvSpPr>
          <p:nvPr/>
        </p:nvSpPr>
        <p:spPr bwMode="auto">
          <a:xfrm>
            <a:off x="6626818" y="5334000"/>
            <a:ext cx="67197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3600" i="1" u="sng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26" charset="0"/>
              </a:rPr>
              <a:t>es</a:t>
            </a:r>
          </a:p>
        </p:txBody>
      </p:sp>
      <p:sp>
        <p:nvSpPr>
          <p:cNvPr id="16409" name="Text Box 25"/>
          <p:cNvSpPr txBox="1">
            <a:spLocks noChangeArrowheads="1"/>
          </p:cNvSpPr>
          <p:nvPr/>
        </p:nvSpPr>
        <p:spPr bwMode="auto">
          <a:xfrm>
            <a:off x="6851650" y="1066800"/>
            <a:ext cx="1981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pic>
        <p:nvPicPr>
          <p:cNvPr id="16410" name="Picture 26" descr="W:\teachers\amran\animation.files\computer_1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40250" y="990601"/>
            <a:ext cx="1114425" cy="1120775"/>
          </a:xfrm>
          <a:prstGeom prst="rect">
            <a:avLst/>
          </a:prstGeom>
          <a:noFill/>
        </p:spPr>
      </p:pic>
      <p:sp>
        <p:nvSpPr>
          <p:cNvPr id="23" name="Rectangle 4"/>
          <p:cNvSpPr>
            <a:spLocks noChangeArrowheads="1"/>
          </p:cNvSpPr>
          <p:nvPr/>
        </p:nvSpPr>
        <p:spPr bwMode="auto">
          <a:xfrm>
            <a:off x="1828800" y="228600"/>
            <a:ext cx="6026150" cy="914400"/>
          </a:xfrm>
          <a:prstGeom prst="rect">
            <a:avLst/>
          </a:prstGeom>
          <a:noFill/>
          <a:ln w="57150">
            <a:solidFill>
              <a:schemeClr val="tx1"/>
            </a:solidFill>
            <a:prstDash val="sysDot"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sz="4400" dirty="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Third-Person Singular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9" name="Rectangle 11"/>
          <p:cNvSpPr>
            <a:spLocks noChangeArrowheads="1"/>
          </p:cNvSpPr>
          <p:nvPr/>
        </p:nvSpPr>
        <p:spPr bwMode="auto">
          <a:xfrm>
            <a:off x="1791637" y="1981200"/>
            <a:ext cx="176317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>
                <a:solidFill>
                  <a:srgbClr val="000080"/>
                </a:solidFill>
                <a:latin typeface="Trebuchet MS" pitchFamily="42" charset="0"/>
                <a:cs typeface="Times New Roman" pitchFamily="26" charset="0"/>
              </a:rPr>
              <a:t>Verbs ending in</a:t>
            </a:r>
          </a:p>
        </p:txBody>
      </p:sp>
      <p:sp>
        <p:nvSpPr>
          <p:cNvPr id="17420" name="Rectangle 12"/>
          <p:cNvSpPr>
            <a:spLocks noChangeArrowheads="1"/>
          </p:cNvSpPr>
          <p:nvPr/>
        </p:nvSpPr>
        <p:spPr bwMode="auto">
          <a:xfrm>
            <a:off x="3384550" y="1828800"/>
            <a:ext cx="4953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3200" i="1" u="sng">
                <a:solidFill>
                  <a:srgbClr val="F3091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42" charset="0"/>
                <a:cs typeface="Times New Roman" pitchFamily="26" charset="0"/>
              </a:rPr>
              <a:t>y</a:t>
            </a:r>
          </a:p>
        </p:txBody>
      </p:sp>
      <p:sp>
        <p:nvSpPr>
          <p:cNvPr id="17421" name="Rectangle 13"/>
          <p:cNvSpPr>
            <a:spLocks noChangeArrowheads="1"/>
          </p:cNvSpPr>
          <p:nvPr/>
        </p:nvSpPr>
        <p:spPr bwMode="auto">
          <a:xfrm>
            <a:off x="5115142" y="1981200"/>
            <a:ext cx="326884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>
                <a:solidFill>
                  <a:srgbClr val="000080"/>
                </a:solidFill>
                <a:latin typeface="Trebuchet MS" pitchFamily="42" charset="0"/>
                <a:cs typeface="Times New Roman" pitchFamily="26" charset="0"/>
              </a:rPr>
              <a:t>;the </a:t>
            </a:r>
            <a:r>
              <a:rPr lang="en-US" i="1">
                <a:solidFill>
                  <a:srgbClr val="00CC66"/>
                </a:solidFill>
                <a:latin typeface="Trebuchet MS" pitchFamily="42" charset="0"/>
                <a:cs typeface="Times New Roman" pitchFamily="26" charset="0"/>
              </a:rPr>
              <a:t>third person</a:t>
            </a:r>
            <a:r>
              <a:rPr lang="en-US">
                <a:solidFill>
                  <a:srgbClr val="000080"/>
                </a:solidFill>
                <a:latin typeface="Trebuchet MS" pitchFamily="42" charset="0"/>
                <a:cs typeface="Times New Roman" pitchFamily="26" charset="0"/>
              </a:rPr>
              <a:t> changes the</a:t>
            </a:r>
          </a:p>
        </p:txBody>
      </p:sp>
      <p:sp>
        <p:nvSpPr>
          <p:cNvPr id="17422" name="Rectangle 14"/>
          <p:cNvSpPr>
            <a:spLocks noChangeArrowheads="1"/>
          </p:cNvSpPr>
          <p:nvPr/>
        </p:nvSpPr>
        <p:spPr bwMode="auto">
          <a:xfrm>
            <a:off x="8610522" y="1981200"/>
            <a:ext cx="39946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>
                <a:solidFill>
                  <a:srgbClr val="000080"/>
                </a:solidFill>
                <a:latin typeface="Trebuchet MS" pitchFamily="42" charset="0"/>
                <a:cs typeface="Times New Roman" pitchFamily="26" charset="0"/>
              </a:rPr>
              <a:t>to</a:t>
            </a:r>
          </a:p>
        </p:txBody>
      </p:sp>
      <p:sp>
        <p:nvSpPr>
          <p:cNvPr id="17423" name="Rectangle 15"/>
          <p:cNvSpPr>
            <a:spLocks noChangeArrowheads="1"/>
          </p:cNvSpPr>
          <p:nvPr/>
        </p:nvSpPr>
        <p:spPr bwMode="auto">
          <a:xfrm>
            <a:off x="8890658" y="1828800"/>
            <a:ext cx="77457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3600" i="1" u="sng">
                <a:solidFill>
                  <a:srgbClr val="F3091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26" charset="0"/>
              </a:rPr>
              <a:t>ies</a:t>
            </a:r>
          </a:p>
        </p:txBody>
      </p:sp>
      <p:sp>
        <p:nvSpPr>
          <p:cNvPr id="17424" name="Rectangle 16"/>
          <p:cNvSpPr>
            <a:spLocks noChangeArrowheads="1"/>
          </p:cNvSpPr>
          <p:nvPr/>
        </p:nvSpPr>
        <p:spPr bwMode="auto">
          <a:xfrm>
            <a:off x="1905543" y="3027364"/>
            <a:ext cx="59503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3200" i="1">
                <a:solidFill>
                  <a:srgbClr val="000080"/>
                </a:solidFill>
                <a:cs typeface="Times New Roman" pitchFamily="26" charset="0"/>
              </a:rPr>
              <a:t>fly</a:t>
            </a:r>
          </a:p>
        </p:txBody>
      </p:sp>
      <p:sp>
        <p:nvSpPr>
          <p:cNvPr id="17425" name="Rectangle 17"/>
          <p:cNvSpPr>
            <a:spLocks noChangeArrowheads="1"/>
          </p:cNvSpPr>
          <p:nvPr/>
        </p:nvSpPr>
        <p:spPr bwMode="auto">
          <a:xfrm>
            <a:off x="3350698" y="3027364"/>
            <a:ext cx="38985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3200" i="1">
                <a:solidFill>
                  <a:srgbClr val="000080"/>
                </a:solidFill>
                <a:cs typeface="Times New Roman" pitchFamily="26" charset="0"/>
              </a:rPr>
              <a:t>fl</a:t>
            </a:r>
          </a:p>
        </p:txBody>
      </p:sp>
      <p:sp>
        <p:nvSpPr>
          <p:cNvPr id="17427" name="Rectangle 19"/>
          <p:cNvSpPr>
            <a:spLocks noChangeArrowheads="1"/>
          </p:cNvSpPr>
          <p:nvPr/>
        </p:nvSpPr>
        <p:spPr bwMode="auto">
          <a:xfrm>
            <a:off x="5616463" y="3027364"/>
            <a:ext cx="73128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3200" i="1">
                <a:solidFill>
                  <a:srgbClr val="000080"/>
                </a:solidFill>
                <a:cs typeface="Times New Roman" pitchFamily="26" charset="0"/>
              </a:rPr>
              <a:t>cry</a:t>
            </a:r>
          </a:p>
        </p:txBody>
      </p:sp>
      <p:sp>
        <p:nvSpPr>
          <p:cNvPr id="17429" name="Text Box 21"/>
          <p:cNvSpPr txBox="1">
            <a:spLocks noChangeArrowheads="1"/>
          </p:cNvSpPr>
          <p:nvPr/>
        </p:nvSpPr>
        <p:spPr bwMode="auto">
          <a:xfrm>
            <a:off x="660400" y="1981200"/>
            <a:ext cx="5778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F3091F"/>
                </a:solidFill>
              </a:rPr>
              <a:t>C:</a:t>
            </a:r>
          </a:p>
        </p:txBody>
      </p:sp>
      <p:sp>
        <p:nvSpPr>
          <p:cNvPr id="17430" name="Rectangle 22"/>
          <p:cNvSpPr>
            <a:spLocks noChangeArrowheads="1"/>
          </p:cNvSpPr>
          <p:nvPr/>
        </p:nvSpPr>
        <p:spPr bwMode="auto">
          <a:xfrm>
            <a:off x="8255000" y="1828800"/>
            <a:ext cx="4127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3200" i="1" u="sng">
                <a:solidFill>
                  <a:srgbClr val="F3091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42" charset="0"/>
                <a:cs typeface="Times New Roman" pitchFamily="26" charset="0"/>
              </a:rPr>
              <a:t>y</a:t>
            </a:r>
          </a:p>
        </p:txBody>
      </p:sp>
      <p:sp>
        <p:nvSpPr>
          <p:cNvPr id="17431" name="AutoShape 23"/>
          <p:cNvSpPr>
            <a:spLocks noChangeArrowheads="1"/>
          </p:cNvSpPr>
          <p:nvPr/>
        </p:nvSpPr>
        <p:spPr bwMode="auto">
          <a:xfrm>
            <a:off x="2724150" y="3276600"/>
            <a:ext cx="412750" cy="152400"/>
          </a:xfrm>
          <a:prstGeom prst="rightArrow">
            <a:avLst>
              <a:gd name="adj1" fmla="val 50000"/>
              <a:gd name="adj2" fmla="val 6250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432" name="Rectangle 24"/>
          <p:cNvSpPr>
            <a:spLocks noChangeArrowheads="1"/>
          </p:cNvSpPr>
          <p:nvPr/>
        </p:nvSpPr>
        <p:spPr bwMode="auto">
          <a:xfrm>
            <a:off x="3530926" y="3048001"/>
            <a:ext cx="64472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2800" i="1" u="sng">
                <a:solidFill>
                  <a:srgbClr val="F3091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26" charset="0"/>
              </a:rPr>
              <a:t>ies</a:t>
            </a:r>
          </a:p>
        </p:txBody>
      </p:sp>
      <p:sp>
        <p:nvSpPr>
          <p:cNvPr id="17433" name="AutoShape 25"/>
          <p:cNvSpPr>
            <a:spLocks noChangeArrowheads="1"/>
          </p:cNvSpPr>
          <p:nvPr/>
        </p:nvSpPr>
        <p:spPr bwMode="auto">
          <a:xfrm>
            <a:off x="6686550" y="3276600"/>
            <a:ext cx="412750" cy="152400"/>
          </a:xfrm>
          <a:prstGeom prst="rightArrow">
            <a:avLst>
              <a:gd name="adj1" fmla="val 50000"/>
              <a:gd name="adj2" fmla="val 6250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434" name="Rectangle 26"/>
          <p:cNvSpPr>
            <a:spLocks noChangeArrowheads="1"/>
          </p:cNvSpPr>
          <p:nvPr/>
        </p:nvSpPr>
        <p:spPr bwMode="auto">
          <a:xfrm>
            <a:off x="7391816" y="3027364"/>
            <a:ext cx="52610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3200" i="1">
                <a:solidFill>
                  <a:srgbClr val="000080"/>
                </a:solidFill>
                <a:cs typeface="Times New Roman" pitchFamily="26" charset="0"/>
              </a:rPr>
              <a:t>cr</a:t>
            </a:r>
          </a:p>
        </p:txBody>
      </p:sp>
      <p:sp>
        <p:nvSpPr>
          <p:cNvPr id="17435" name="Rectangle 27"/>
          <p:cNvSpPr>
            <a:spLocks noChangeArrowheads="1"/>
          </p:cNvSpPr>
          <p:nvPr/>
        </p:nvSpPr>
        <p:spPr bwMode="auto">
          <a:xfrm>
            <a:off x="7740976" y="3048001"/>
            <a:ext cx="64472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2800" i="1" u="sng">
                <a:solidFill>
                  <a:srgbClr val="F3091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26" charset="0"/>
              </a:rPr>
              <a:t>ies</a:t>
            </a:r>
          </a:p>
        </p:txBody>
      </p:sp>
      <p:sp>
        <p:nvSpPr>
          <p:cNvPr id="17437" name="Rectangle 29"/>
          <p:cNvSpPr>
            <a:spLocks noChangeArrowheads="1"/>
          </p:cNvSpPr>
          <p:nvPr/>
        </p:nvSpPr>
        <p:spPr bwMode="auto">
          <a:xfrm>
            <a:off x="1022179" y="3886200"/>
            <a:ext cx="225574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3200" b="1">
                <a:solidFill>
                  <a:srgbClr val="B8DD81"/>
                </a:solidFill>
                <a:cs typeface="Times New Roman" pitchFamily="26" charset="0"/>
              </a:rPr>
              <a:t>Exception</a:t>
            </a:r>
            <a:r>
              <a:rPr lang="en-US" sz="3200">
                <a:solidFill>
                  <a:srgbClr val="B8DD81"/>
                </a:solidFill>
                <a:cs typeface="Times New Roman" pitchFamily="26" charset="0"/>
              </a:rPr>
              <a:t>:</a:t>
            </a:r>
          </a:p>
        </p:txBody>
      </p:sp>
      <p:sp>
        <p:nvSpPr>
          <p:cNvPr id="17438" name="Rectangle 30"/>
          <p:cNvSpPr>
            <a:spLocks noChangeArrowheads="1"/>
          </p:cNvSpPr>
          <p:nvPr/>
        </p:nvSpPr>
        <p:spPr bwMode="auto">
          <a:xfrm>
            <a:off x="2587146" y="4495801"/>
            <a:ext cx="364881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>
                <a:solidFill>
                  <a:srgbClr val="000080"/>
                </a:solidFill>
                <a:latin typeface="Trebuchet MS" pitchFamily="42" charset="0"/>
                <a:cs typeface="Times New Roman" pitchFamily="26" charset="0"/>
              </a:rPr>
              <a:t>If there is a </a:t>
            </a:r>
            <a:r>
              <a:rPr lang="en-US" i="1" u="sng">
                <a:solidFill>
                  <a:srgbClr val="F3091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42" charset="0"/>
                <a:cs typeface="Times New Roman" pitchFamily="26" charset="0"/>
              </a:rPr>
              <a:t>vowel</a:t>
            </a:r>
            <a:r>
              <a:rPr lang="en-US">
                <a:solidFill>
                  <a:srgbClr val="000080"/>
                </a:solidFill>
                <a:latin typeface="Trebuchet MS" pitchFamily="42" charset="0"/>
                <a:cs typeface="Times New Roman" pitchFamily="26" charset="0"/>
              </a:rPr>
              <a:t> before the     :</a:t>
            </a:r>
            <a:br>
              <a:rPr lang="en-US">
                <a:solidFill>
                  <a:srgbClr val="000080"/>
                </a:solidFill>
                <a:latin typeface="Trebuchet MS" pitchFamily="42" charset="0"/>
                <a:cs typeface="Times New Roman" pitchFamily="26" charset="0"/>
              </a:rPr>
            </a:br>
            <a:endParaRPr lang="en-US">
              <a:solidFill>
                <a:srgbClr val="000080"/>
              </a:solidFill>
              <a:latin typeface="Trebuchet MS" pitchFamily="42" charset="0"/>
              <a:cs typeface="Times New Roman" pitchFamily="26" charset="0"/>
            </a:endParaRPr>
          </a:p>
        </p:txBody>
      </p:sp>
      <p:sp>
        <p:nvSpPr>
          <p:cNvPr id="17439" name="Rectangle 31"/>
          <p:cNvSpPr>
            <a:spLocks noChangeArrowheads="1"/>
          </p:cNvSpPr>
          <p:nvPr/>
        </p:nvSpPr>
        <p:spPr bwMode="auto">
          <a:xfrm>
            <a:off x="5530850" y="4343400"/>
            <a:ext cx="4953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3200" i="1" u="sng" dirty="0" smtClean="0">
                <a:solidFill>
                  <a:srgbClr val="F3091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42" charset="0"/>
                <a:cs typeface="Times New Roman" pitchFamily="26" charset="0"/>
              </a:rPr>
              <a:t>y</a:t>
            </a:r>
            <a:endParaRPr lang="en-US" sz="3200" i="1" u="sng" dirty="0">
              <a:solidFill>
                <a:srgbClr val="F3091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rebuchet MS" pitchFamily="42" charset="0"/>
              <a:cs typeface="Times New Roman" pitchFamily="26" charset="0"/>
            </a:endParaRPr>
          </a:p>
        </p:txBody>
      </p:sp>
      <p:sp>
        <p:nvSpPr>
          <p:cNvPr id="17440" name="Rectangle 32"/>
          <p:cNvSpPr>
            <a:spLocks noChangeArrowheads="1"/>
          </p:cNvSpPr>
          <p:nvPr/>
        </p:nvSpPr>
        <p:spPr bwMode="auto">
          <a:xfrm>
            <a:off x="4004133" y="5334000"/>
            <a:ext cx="41229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3200" b="1" i="1">
                <a:solidFill>
                  <a:srgbClr val="F3091F"/>
                </a:solidFill>
                <a:cs typeface="Times New Roman" pitchFamily="26" charset="0"/>
              </a:rPr>
              <a:t>s</a:t>
            </a:r>
          </a:p>
        </p:txBody>
      </p:sp>
      <p:sp>
        <p:nvSpPr>
          <p:cNvPr id="17441" name="Rectangle 33"/>
          <p:cNvSpPr>
            <a:spLocks noChangeArrowheads="1"/>
          </p:cNvSpPr>
          <p:nvPr/>
        </p:nvSpPr>
        <p:spPr bwMode="auto">
          <a:xfrm>
            <a:off x="5814617" y="5360988"/>
            <a:ext cx="90461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2800" i="1">
                <a:solidFill>
                  <a:srgbClr val="000080"/>
                </a:solidFill>
                <a:cs typeface="Times New Roman" pitchFamily="26" charset="0"/>
              </a:rPr>
              <a:t>pray</a:t>
            </a:r>
          </a:p>
        </p:txBody>
      </p:sp>
      <p:sp>
        <p:nvSpPr>
          <p:cNvPr id="17443" name="Rectangle 35"/>
          <p:cNvSpPr>
            <a:spLocks noChangeArrowheads="1"/>
          </p:cNvSpPr>
          <p:nvPr/>
        </p:nvSpPr>
        <p:spPr bwMode="auto">
          <a:xfrm>
            <a:off x="1437746" y="5313364"/>
            <a:ext cx="95792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3200" i="1">
                <a:solidFill>
                  <a:srgbClr val="000080"/>
                </a:solidFill>
                <a:cs typeface="Times New Roman" pitchFamily="26" charset="0"/>
              </a:rPr>
              <a:t>play</a:t>
            </a:r>
          </a:p>
        </p:txBody>
      </p:sp>
      <p:sp>
        <p:nvSpPr>
          <p:cNvPr id="17444" name="AutoShape 36"/>
          <p:cNvSpPr>
            <a:spLocks noChangeArrowheads="1"/>
          </p:cNvSpPr>
          <p:nvPr/>
        </p:nvSpPr>
        <p:spPr bwMode="auto">
          <a:xfrm>
            <a:off x="2476500" y="5638800"/>
            <a:ext cx="412750" cy="152400"/>
          </a:xfrm>
          <a:prstGeom prst="rightArrow">
            <a:avLst>
              <a:gd name="adj1" fmla="val 50000"/>
              <a:gd name="adj2" fmla="val 6250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446" name="Rectangle 38"/>
          <p:cNvSpPr>
            <a:spLocks noChangeArrowheads="1"/>
          </p:cNvSpPr>
          <p:nvPr/>
        </p:nvSpPr>
        <p:spPr bwMode="auto">
          <a:xfrm>
            <a:off x="3302000" y="5334000"/>
            <a:ext cx="95792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3200" i="1">
                <a:solidFill>
                  <a:srgbClr val="000080"/>
                </a:solidFill>
                <a:cs typeface="Times New Roman" pitchFamily="26" charset="0"/>
              </a:rPr>
              <a:t>play</a:t>
            </a:r>
          </a:p>
        </p:txBody>
      </p:sp>
      <p:sp>
        <p:nvSpPr>
          <p:cNvPr id="17447" name="AutoShape 39"/>
          <p:cNvSpPr>
            <a:spLocks noChangeArrowheads="1"/>
          </p:cNvSpPr>
          <p:nvPr/>
        </p:nvSpPr>
        <p:spPr bwMode="auto">
          <a:xfrm>
            <a:off x="6851650" y="5562600"/>
            <a:ext cx="412750" cy="152400"/>
          </a:xfrm>
          <a:prstGeom prst="rightArrow">
            <a:avLst>
              <a:gd name="adj1" fmla="val 50000"/>
              <a:gd name="adj2" fmla="val 6250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448" name="Rectangle 40"/>
          <p:cNvSpPr>
            <a:spLocks noChangeArrowheads="1"/>
          </p:cNvSpPr>
          <p:nvPr/>
        </p:nvSpPr>
        <p:spPr bwMode="auto">
          <a:xfrm>
            <a:off x="7429501" y="5334001"/>
            <a:ext cx="90461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2800" i="1">
                <a:solidFill>
                  <a:srgbClr val="000080"/>
                </a:solidFill>
                <a:cs typeface="Times New Roman" pitchFamily="26" charset="0"/>
              </a:rPr>
              <a:t>pray</a:t>
            </a:r>
          </a:p>
        </p:txBody>
      </p:sp>
      <p:sp>
        <p:nvSpPr>
          <p:cNvPr id="17449" name="Rectangle 41"/>
          <p:cNvSpPr>
            <a:spLocks noChangeArrowheads="1"/>
          </p:cNvSpPr>
          <p:nvPr/>
        </p:nvSpPr>
        <p:spPr bwMode="auto">
          <a:xfrm>
            <a:off x="8049083" y="5334000"/>
            <a:ext cx="41229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3200" b="1" i="1">
                <a:solidFill>
                  <a:srgbClr val="F3091F"/>
                </a:solidFill>
                <a:cs typeface="Times New Roman" pitchFamily="26" charset="0"/>
              </a:rPr>
              <a:t>s</a:t>
            </a:r>
          </a:p>
        </p:txBody>
      </p:sp>
      <p:sp>
        <p:nvSpPr>
          <p:cNvPr id="28" name="Rectangle 4"/>
          <p:cNvSpPr>
            <a:spLocks noChangeArrowheads="1"/>
          </p:cNvSpPr>
          <p:nvPr/>
        </p:nvSpPr>
        <p:spPr bwMode="auto">
          <a:xfrm>
            <a:off x="1905000" y="304800"/>
            <a:ext cx="6026150" cy="914400"/>
          </a:xfrm>
          <a:prstGeom prst="rect">
            <a:avLst/>
          </a:prstGeom>
          <a:noFill/>
          <a:ln w="57150">
            <a:solidFill>
              <a:schemeClr val="tx1"/>
            </a:solidFill>
            <a:prstDash val="sysDot"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sz="4400" dirty="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Third-Person Singular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577850" y="1524000"/>
            <a:ext cx="8667750" cy="1143000"/>
          </a:xfrm>
        </p:spPr>
        <p:txBody>
          <a:bodyPr/>
          <a:lstStyle/>
          <a:p>
            <a:pPr algn="l" eaLnBrk="1" hangingPunct="1">
              <a:buFontTx/>
              <a:buNone/>
            </a:pPr>
            <a:r>
              <a:rPr lang="en-US" dirty="0" smtClean="0">
                <a:solidFill>
                  <a:schemeClr val="accent2"/>
                </a:solidFill>
                <a:latin typeface="Tahoma" pitchFamily="34" charset="0"/>
              </a:rPr>
              <a:t>Third-person singular forms of </a:t>
            </a:r>
            <a:r>
              <a:rPr lang="en-US" b="1" i="1" dirty="0" smtClean="0">
                <a:solidFill>
                  <a:srgbClr val="FF0000"/>
                </a:solidFill>
                <a:latin typeface="Tahoma" pitchFamily="34" charset="0"/>
              </a:rPr>
              <a:t>have, do,</a:t>
            </a:r>
            <a:r>
              <a:rPr lang="en-US" b="1" i="1" dirty="0" smtClean="0">
                <a:solidFill>
                  <a:schemeClr val="accent2"/>
                </a:solidFill>
                <a:latin typeface="Tahoma" pitchFamily="34" charset="0"/>
              </a:rPr>
              <a:t> </a:t>
            </a:r>
            <a:r>
              <a:rPr lang="en-US" dirty="0" smtClean="0">
                <a:solidFill>
                  <a:schemeClr val="accent2"/>
                </a:solidFill>
                <a:latin typeface="Tahoma" pitchFamily="34" charset="0"/>
              </a:rPr>
              <a:t>and </a:t>
            </a:r>
            <a:r>
              <a:rPr lang="en-US" b="1" i="1" dirty="0" smtClean="0">
                <a:solidFill>
                  <a:srgbClr val="FF0000"/>
                </a:solidFill>
                <a:latin typeface="Tahoma" pitchFamily="34" charset="0"/>
              </a:rPr>
              <a:t>go</a:t>
            </a:r>
            <a:r>
              <a:rPr lang="en-US" dirty="0" smtClean="0">
                <a:solidFill>
                  <a:schemeClr val="accent2"/>
                </a:solidFill>
                <a:latin typeface="Tahoma" pitchFamily="34" charset="0"/>
              </a:rPr>
              <a:t> are not regular.</a:t>
            </a:r>
            <a:endParaRPr lang="en-US" b="1" u="sng" dirty="0" smtClean="0">
              <a:solidFill>
                <a:schemeClr val="accent2"/>
              </a:solidFill>
              <a:latin typeface="Tahoma" pitchFamily="34" charset="0"/>
            </a:endParaRPr>
          </a:p>
        </p:txBody>
      </p:sp>
      <p:sp>
        <p:nvSpPr>
          <p:cNvPr id="8198" name="Rectangle 6"/>
          <p:cNvSpPr>
            <a:spLocks noChangeArrowheads="1"/>
          </p:cNvSpPr>
          <p:nvPr/>
        </p:nvSpPr>
        <p:spPr bwMode="auto">
          <a:xfrm>
            <a:off x="1816100" y="457200"/>
            <a:ext cx="6026150" cy="914400"/>
          </a:xfrm>
          <a:prstGeom prst="rect">
            <a:avLst/>
          </a:prstGeom>
          <a:noFill/>
          <a:ln w="57150">
            <a:solidFill>
              <a:schemeClr val="tx1"/>
            </a:solidFill>
            <a:prstDash val="sysDot"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Irregular Forms</a:t>
            </a:r>
          </a:p>
        </p:txBody>
      </p:sp>
      <p:sp>
        <p:nvSpPr>
          <p:cNvPr id="8199" name="Text Box 7"/>
          <p:cNvSpPr txBox="1">
            <a:spLocks noChangeArrowheads="1"/>
          </p:cNvSpPr>
          <p:nvPr/>
        </p:nvSpPr>
        <p:spPr bwMode="auto">
          <a:xfrm>
            <a:off x="330200" y="3048001"/>
            <a:ext cx="1651000" cy="519113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>
                <a:latin typeface="Arial" charset="0"/>
              </a:rPr>
              <a:t>have</a:t>
            </a:r>
            <a:endParaRPr lang="en-US" sz="2800" b="1"/>
          </a:p>
        </p:txBody>
      </p:sp>
      <p:sp>
        <p:nvSpPr>
          <p:cNvPr id="8200" name="Text Box 8"/>
          <p:cNvSpPr txBox="1">
            <a:spLocks noChangeArrowheads="1"/>
          </p:cNvSpPr>
          <p:nvPr/>
        </p:nvSpPr>
        <p:spPr bwMode="auto">
          <a:xfrm>
            <a:off x="247650" y="4343401"/>
            <a:ext cx="1485900" cy="519113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>
                <a:latin typeface="Arial" charset="0"/>
              </a:rPr>
              <a:t>do</a:t>
            </a:r>
            <a:endParaRPr lang="en-US" sz="2800" b="1"/>
          </a:p>
        </p:txBody>
      </p:sp>
      <p:sp>
        <p:nvSpPr>
          <p:cNvPr id="8201" name="Text Box 9"/>
          <p:cNvSpPr txBox="1">
            <a:spLocks noChangeArrowheads="1"/>
          </p:cNvSpPr>
          <p:nvPr/>
        </p:nvSpPr>
        <p:spPr bwMode="auto">
          <a:xfrm>
            <a:off x="495300" y="5638801"/>
            <a:ext cx="1073150" cy="519113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>
                <a:latin typeface="Arial" charset="0"/>
              </a:rPr>
              <a:t>go</a:t>
            </a:r>
            <a:endParaRPr lang="en-US" sz="2800" b="1"/>
          </a:p>
        </p:txBody>
      </p:sp>
      <p:sp>
        <p:nvSpPr>
          <p:cNvPr id="8205" name="Text Box 13"/>
          <p:cNvSpPr txBox="1">
            <a:spLocks noChangeArrowheads="1"/>
          </p:cNvSpPr>
          <p:nvPr/>
        </p:nvSpPr>
        <p:spPr bwMode="auto">
          <a:xfrm>
            <a:off x="2641600" y="4419600"/>
            <a:ext cx="11557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u="sng">
                <a:solidFill>
                  <a:srgbClr val="FF0000"/>
                </a:solidFill>
                <a:latin typeface="Tahoma" pitchFamily="34" charset="0"/>
              </a:rPr>
              <a:t>does</a:t>
            </a:r>
          </a:p>
        </p:txBody>
      </p:sp>
      <p:sp>
        <p:nvSpPr>
          <p:cNvPr id="8206" name="Text Box 14"/>
          <p:cNvSpPr txBox="1">
            <a:spLocks noChangeArrowheads="1"/>
          </p:cNvSpPr>
          <p:nvPr/>
        </p:nvSpPr>
        <p:spPr bwMode="auto">
          <a:xfrm>
            <a:off x="2641600" y="3048000"/>
            <a:ext cx="10731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u="sng">
                <a:solidFill>
                  <a:srgbClr val="FF0000"/>
                </a:solidFill>
                <a:latin typeface="Tahoma" pitchFamily="34" charset="0"/>
              </a:rPr>
              <a:t>has</a:t>
            </a:r>
          </a:p>
        </p:txBody>
      </p:sp>
      <p:sp>
        <p:nvSpPr>
          <p:cNvPr id="8207" name="Text Box 15"/>
          <p:cNvSpPr txBox="1">
            <a:spLocks noChangeArrowheads="1"/>
          </p:cNvSpPr>
          <p:nvPr/>
        </p:nvSpPr>
        <p:spPr bwMode="auto">
          <a:xfrm>
            <a:off x="2641600" y="5638800"/>
            <a:ext cx="12382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u="sng">
                <a:solidFill>
                  <a:srgbClr val="FF0000"/>
                </a:solidFill>
                <a:latin typeface="Tahoma" pitchFamily="34" charset="0"/>
              </a:rPr>
              <a:t>goes</a:t>
            </a:r>
          </a:p>
        </p:txBody>
      </p:sp>
      <p:sp>
        <p:nvSpPr>
          <p:cNvPr id="8208" name="Line 16"/>
          <p:cNvSpPr>
            <a:spLocks noChangeShapeType="1"/>
          </p:cNvSpPr>
          <p:nvPr/>
        </p:nvSpPr>
        <p:spPr bwMode="auto">
          <a:xfrm>
            <a:off x="1816100" y="3352800"/>
            <a:ext cx="742950" cy="0"/>
          </a:xfrm>
          <a:prstGeom prst="line">
            <a:avLst/>
          </a:prstGeom>
          <a:noFill/>
          <a:ln w="76200">
            <a:solidFill>
              <a:srgbClr val="00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209" name="Line 17"/>
          <p:cNvSpPr>
            <a:spLocks noChangeShapeType="1"/>
          </p:cNvSpPr>
          <p:nvPr/>
        </p:nvSpPr>
        <p:spPr bwMode="auto">
          <a:xfrm>
            <a:off x="1651000" y="4648200"/>
            <a:ext cx="742950" cy="0"/>
          </a:xfrm>
          <a:prstGeom prst="line">
            <a:avLst/>
          </a:prstGeom>
          <a:noFill/>
          <a:ln w="76200">
            <a:solidFill>
              <a:srgbClr val="00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210" name="Line 18"/>
          <p:cNvSpPr>
            <a:spLocks noChangeShapeType="1"/>
          </p:cNvSpPr>
          <p:nvPr/>
        </p:nvSpPr>
        <p:spPr bwMode="auto">
          <a:xfrm>
            <a:off x="1651000" y="5943600"/>
            <a:ext cx="742950" cy="0"/>
          </a:xfrm>
          <a:prstGeom prst="line">
            <a:avLst/>
          </a:prstGeom>
          <a:noFill/>
          <a:ln w="76200">
            <a:solidFill>
              <a:srgbClr val="00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211" name="Text Box 19"/>
          <p:cNvSpPr txBox="1">
            <a:spLocks noChangeArrowheads="1"/>
          </p:cNvSpPr>
          <p:nvPr/>
        </p:nvSpPr>
        <p:spPr bwMode="auto">
          <a:xfrm>
            <a:off x="4127500" y="3048000"/>
            <a:ext cx="42100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latin typeface="Tahoma" pitchFamily="34" charset="0"/>
              </a:rPr>
              <a:t>He </a:t>
            </a:r>
            <a:r>
              <a:rPr lang="en-US" b="1">
                <a:solidFill>
                  <a:srgbClr val="FF0000"/>
                </a:solidFill>
                <a:latin typeface="Tahoma" pitchFamily="34" charset="0"/>
              </a:rPr>
              <a:t>has</a:t>
            </a:r>
            <a:r>
              <a:rPr lang="en-US" b="1">
                <a:latin typeface="Tahoma" pitchFamily="34" charset="0"/>
              </a:rPr>
              <a:t> a new shirt.</a:t>
            </a:r>
          </a:p>
        </p:txBody>
      </p:sp>
      <p:sp>
        <p:nvSpPr>
          <p:cNvPr id="8212" name="Text Box 20"/>
          <p:cNvSpPr txBox="1">
            <a:spLocks noChangeArrowheads="1"/>
          </p:cNvSpPr>
          <p:nvPr/>
        </p:nvSpPr>
        <p:spPr bwMode="auto">
          <a:xfrm>
            <a:off x="4210050" y="4419600"/>
            <a:ext cx="42100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latin typeface="Tahoma" pitchFamily="34" charset="0"/>
              </a:rPr>
              <a:t>She </a:t>
            </a:r>
            <a:r>
              <a:rPr lang="en-US" b="1">
                <a:solidFill>
                  <a:srgbClr val="FF0000"/>
                </a:solidFill>
                <a:latin typeface="Tahoma" pitchFamily="34" charset="0"/>
              </a:rPr>
              <a:t>does</a:t>
            </a:r>
            <a:r>
              <a:rPr lang="en-US" b="1">
                <a:latin typeface="Tahoma" pitchFamily="34" charset="0"/>
              </a:rPr>
              <a:t> the work.</a:t>
            </a:r>
          </a:p>
        </p:txBody>
      </p:sp>
      <p:sp>
        <p:nvSpPr>
          <p:cNvPr id="8213" name="Text Box 21"/>
          <p:cNvSpPr txBox="1">
            <a:spLocks noChangeArrowheads="1"/>
          </p:cNvSpPr>
          <p:nvPr/>
        </p:nvSpPr>
        <p:spPr bwMode="auto">
          <a:xfrm>
            <a:off x="4210050" y="5638800"/>
            <a:ext cx="42100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latin typeface="Tahoma" pitchFamily="34" charset="0"/>
              </a:rPr>
              <a:t>He </a:t>
            </a:r>
            <a:r>
              <a:rPr lang="en-US" b="1">
                <a:solidFill>
                  <a:srgbClr val="FF0000"/>
                </a:solidFill>
                <a:latin typeface="Tahoma" pitchFamily="34" charset="0"/>
              </a:rPr>
              <a:t>goes</a:t>
            </a:r>
            <a:r>
              <a:rPr lang="en-US" b="1">
                <a:latin typeface="Tahoma" pitchFamily="34" charset="0"/>
              </a:rPr>
              <a:t> to school.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820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2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2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8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2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2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8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8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8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9" grpId="0" autoUpdateAnimBg="0"/>
      <p:bldP spid="8200" grpId="0" autoUpdateAnimBg="0"/>
      <p:bldP spid="8201" grpId="0" autoUpdateAnimBg="0"/>
      <p:bldP spid="8205" grpId="0" autoUpdateAnimBg="0"/>
      <p:bldP spid="8206" grpId="0" autoUpdateAnimBg="0"/>
      <p:bldP spid="8207" grpId="0" autoUpdateAnimBg="0"/>
      <p:bldP spid="8208" grpId="0" animBg="1"/>
      <p:bldP spid="8209" grpId="0" animBg="1"/>
      <p:bldP spid="8210" grpId="0" animBg="1"/>
      <p:bldP spid="8211" grpId="0" autoUpdateAnimBg="0"/>
      <p:bldP spid="8212" grpId="0" autoUpdateAnimBg="0"/>
      <p:bldP spid="8213" grpId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mexican-famil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4091" y="3888047"/>
            <a:ext cx="1876564" cy="2145538"/>
          </a:xfrm>
          <a:prstGeom prst="rect">
            <a:avLst/>
          </a:prstGeom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2400" dirty="0" smtClean="0">
                <a:solidFill>
                  <a:srgbClr val="FF0000"/>
                </a:solidFill>
                <a:latin typeface="Arial Black" pitchFamily="34" charset="0"/>
              </a:rPr>
              <a:t>6. Scanning &amp; Skimming Reading paragraph</a:t>
            </a:r>
            <a:br>
              <a:rPr lang="en-US" sz="2400" dirty="0" smtClean="0">
                <a:solidFill>
                  <a:srgbClr val="FF0000"/>
                </a:solidFill>
                <a:latin typeface="Arial Black" pitchFamily="34" charset="0"/>
              </a:rPr>
            </a:br>
            <a:r>
              <a:rPr lang="en-US" sz="2400" dirty="0" smtClean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Arial Black" pitchFamily="34" charset="0"/>
              </a:rPr>
              <a:t>( Interaction, Page 47)</a:t>
            </a:r>
            <a:endParaRPr lang="en-US" sz="2400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3"/>
          </p:nvPr>
        </p:nvSpPr>
        <p:spPr>
          <a:xfrm>
            <a:off x="4957813" y="1605500"/>
            <a:ext cx="4389120" cy="4525963"/>
          </a:xfrm>
        </p:spPr>
        <p:txBody>
          <a:bodyPr/>
          <a:lstStyle/>
          <a:p>
            <a:pPr algn="l"/>
            <a:r>
              <a:rPr lang="en-US" sz="1400" b="1" u="sng" dirty="0" smtClean="0">
                <a:cs typeface="+mj-cs"/>
              </a:rPr>
              <a:t>These </a:t>
            </a:r>
            <a:r>
              <a:rPr lang="en-US" sz="1400" dirty="0" smtClean="0">
                <a:cs typeface="+mj-cs"/>
              </a:rPr>
              <a:t> were all family members- grandparents, aunts, uncles, cousins, children, and grandchildren. But now this traditional family is breaking into smaller groups. </a:t>
            </a:r>
          </a:p>
          <a:p>
            <a:pPr algn="l" rtl="0"/>
            <a:r>
              <a:rPr lang="en-US" sz="1400" dirty="0" smtClean="0">
                <a:cs typeface="+mj-cs"/>
              </a:rPr>
              <a:t>  The traditional family in Mexico was also large.  One generation ago, the average Mexican woman had seven children.  Today, </a:t>
            </a:r>
            <a:r>
              <a:rPr lang="en-US" sz="1400" b="1" u="sng" dirty="0" smtClean="0">
                <a:cs typeface="+mj-cs"/>
              </a:rPr>
              <a:t>she</a:t>
            </a:r>
            <a:r>
              <a:rPr lang="en-US" sz="1400" u="sng" dirty="0" smtClean="0">
                <a:cs typeface="+mj-cs"/>
              </a:rPr>
              <a:t> </a:t>
            </a:r>
            <a:r>
              <a:rPr lang="en-US" sz="1400" dirty="0" smtClean="0">
                <a:cs typeface="+mj-cs"/>
              </a:rPr>
              <a:t>has an average of only 2.5 children. Now , without so many children, families don’t need to spend so much money on basics, such as food, clothing and housing. </a:t>
            </a:r>
            <a:endParaRPr lang="en-US" sz="1400" dirty="0">
              <a:cs typeface="+mj-cs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</a:t>
            </a:r>
            <a:r>
              <a:rPr lang="en-US" sz="1800" dirty="0" smtClean="0">
                <a:cs typeface="Arial" pitchFamily="34" charset="0"/>
              </a:rPr>
              <a:t>Families in almost every country are changing. This is true in rich countries and poor </a:t>
            </a:r>
            <a:r>
              <a:rPr lang="en-US" sz="1800" b="1" u="sng" dirty="0" smtClean="0">
                <a:cs typeface="Arial" pitchFamily="34" charset="0"/>
              </a:rPr>
              <a:t>ones</a:t>
            </a:r>
            <a:r>
              <a:rPr lang="en-US" sz="1800" dirty="0" smtClean="0">
                <a:cs typeface="Arial" pitchFamily="34" charset="0"/>
              </a:rPr>
              <a:t>. It is true in Africa, the Americas, Asia and Europe. All over the world, families are getting smaller.</a:t>
            </a:r>
          </a:p>
          <a:p>
            <a:pPr algn="l" rtl="1" eaLnBrk="1" hangingPunct="1"/>
            <a:r>
              <a:rPr lang="en-US" sz="1800" dirty="0" smtClean="0">
                <a:cs typeface="Arial" pitchFamily="34" charset="0"/>
              </a:rPr>
              <a:t>   In North Africa , in the past, many people lived in extended families. Fifty to one hundred people lived together in a group of houses. </a:t>
            </a:r>
          </a:p>
          <a:p>
            <a:pPr algn="l" rtl="1" eaLnBrk="1" hangingPunct="1"/>
            <a:endParaRPr lang="en-US" sz="2000" dirty="0" smtClean="0">
              <a:cs typeface="Arial" pitchFamily="34" charset="0"/>
            </a:endParaRPr>
          </a:p>
          <a:p>
            <a:pPr algn="l" rtl="1" eaLnBrk="1" hangingPunct="1"/>
            <a:r>
              <a:rPr lang="en-US" sz="2000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GB" sz="2000" b="1" dirty="0" smtClean="0">
                <a:cs typeface="Arial" pitchFamily="34" charset="0"/>
              </a:rPr>
              <a:t>  </a:t>
            </a:r>
            <a:r>
              <a:rPr lang="en-US" sz="2000" b="1" dirty="0" smtClean="0">
                <a:cs typeface="Arial" pitchFamily="34" charset="0"/>
              </a:rPr>
              <a:t>     </a:t>
            </a:r>
            <a:r>
              <a:rPr lang="en-GB" sz="2000" b="1" dirty="0" smtClean="0">
                <a:cs typeface="Arial" pitchFamily="34" charset="0"/>
              </a:rPr>
              <a:t>     </a:t>
            </a:r>
            <a:endParaRPr lang="ar-EG" sz="2000" b="1" dirty="0" smtClean="0">
              <a:cs typeface="Arial" pitchFamily="34" charset="0"/>
            </a:endParaRPr>
          </a:p>
        </p:txBody>
      </p:sp>
      <p:pic>
        <p:nvPicPr>
          <p:cNvPr id="6" name="Picture 5" descr="masai_trib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038549"/>
            <a:ext cx="2618170" cy="1962150"/>
          </a:xfrm>
          <a:prstGeom prst="rect">
            <a:avLst/>
          </a:prstGeom>
        </p:spPr>
      </p:pic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25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200" b="1" dirty="0" smtClean="0">
                <a:solidFill>
                  <a:srgbClr val="C00000"/>
                </a:solidFill>
              </a:rPr>
              <a:t>Scan and skim the previous paragraph</a:t>
            </a:r>
            <a:endParaRPr lang="en-US" sz="32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219200"/>
            <a:ext cx="8915400" cy="4906963"/>
          </a:xfrm>
        </p:spPr>
        <p:txBody>
          <a:bodyPr/>
          <a:lstStyle/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1. The underlined word “ ones” refers to _______________.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 a. families            b. countries            c. children       d. Americas</a:t>
            </a:r>
          </a:p>
          <a:p>
            <a:pPr algn="l" rtl="1" eaLnBrk="1" hangingPunct="1"/>
            <a:endParaRPr lang="en-US" sz="400" b="1" dirty="0" smtClean="0">
              <a:latin typeface="Arial" pitchFamily="34" charset="0"/>
              <a:cs typeface="Arial" pitchFamily="34" charset="0"/>
            </a:endParaRP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2.  Food and clothing are  __________ 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grandchildren            b. families          c. members     d. basics</a:t>
            </a:r>
          </a:p>
          <a:p>
            <a:pPr algn="l" rtl="1" eaLnBrk="1" hangingPunct="1"/>
            <a:r>
              <a:rPr lang="ar-SA" sz="20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3. The underlined pronoun “ she” refers to_______________ .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a brother           b. an aunt             c. a Mexican women      d. a family 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4.  How many children did a Mexican woman have ?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2.5                 b. 7                           c. 4                      d. 3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5. What happened to the traditional family?________________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getting  larger                            b. breaking into smaller groups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c. became rich                               d. had no children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 </a:t>
            </a:r>
            <a:endParaRPr lang="ar-SA" sz="2000" b="1" dirty="0" smtClean="0"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26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742950" y="2133600"/>
            <a:ext cx="8337550" cy="1892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rtl="0">
              <a:spcBef>
                <a:spcPct val="50000"/>
              </a:spcBef>
            </a:pPr>
            <a:r>
              <a:rPr lang="en-US" b="1" dirty="0"/>
              <a:t>1.</a:t>
            </a:r>
            <a:r>
              <a:rPr lang="en-US" b="1" dirty="0">
                <a:solidFill>
                  <a:srgbClr val="0099FF"/>
                </a:solidFill>
              </a:rPr>
              <a:t> </a:t>
            </a:r>
            <a:r>
              <a:rPr lang="en-US" b="1" dirty="0"/>
              <a:t>Ask your friends questions about what they do at different times. Also ask about their families.</a:t>
            </a:r>
            <a:r>
              <a:rPr lang="he-IL" b="1" dirty="0"/>
              <a:t/>
            </a:r>
            <a:br>
              <a:rPr lang="he-IL" b="1" dirty="0"/>
            </a:br>
            <a:r>
              <a:rPr lang="en-US" b="1" i="1" dirty="0"/>
              <a:t>- "What time </a:t>
            </a:r>
            <a:r>
              <a:rPr lang="en-US" b="1" i="1" dirty="0">
                <a:solidFill>
                  <a:srgbClr val="CC0000"/>
                </a:solidFill>
              </a:rPr>
              <a:t>do you get up?</a:t>
            </a:r>
            <a:r>
              <a:rPr lang="en-US" b="1" i="1" dirty="0"/>
              <a:t>" - "When</a:t>
            </a:r>
            <a:r>
              <a:rPr lang="en-US" b="1" i="1" dirty="0">
                <a:solidFill>
                  <a:srgbClr val="CC0000"/>
                </a:solidFill>
              </a:rPr>
              <a:t> do your brothers go </a:t>
            </a:r>
            <a:r>
              <a:rPr lang="en-US" b="1" i="1" dirty="0"/>
              <a:t>to bed?"</a:t>
            </a:r>
            <a:r>
              <a:rPr lang="he-IL" b="1" dirty="0"/>
              <a:t/>
            </a:r>
            <a:br>
              <a:rPr lang="he-IL" b="1" dirty="0"/>
            </a:br>
            <a:r>
              <a:rPr lang="he-IL" b="1" dirty="0"/>
              <a:t/>
            </a:r>
            <a:br>
              <a:rPr lang="he-IL" b="1" dirty="0"/>
            </a:br>
            <a:r>
              <a:rPr lang="en-US" b="1" dirty="0"/>
              <a:t>Write down the questions and give them to your teacher for checking.</a:t>
            </a:r>
            <a:endParaRPr lang="ar-SA" dirty="0"/>
          </a:p>
          <a:p>
            <a:pPr algn="l" rtl="0">
              <a:spcBef>
                <a:spcPct val="50000"/>
              </a:spcBef>
            </a:pPr>
            <a:endParaRPr lang="en-US" dirty="0"/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660400" y="533400"/>
            <a:ext cx="8420100" cy="1143000"/>
          </a:xfrm>
        </p:spPr>
        <p:txBody>
          <a:bodyPr/>
          <a:lstStyle/>
          <a:p>
            <a:pPr algn="ctr" rtl="0"/>
            <a:r>
              <a:rPr lang="en-US"/>
              <a:t>Activities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  <a:t>Exercise  </a:t>
            </a:r>
            <a:endParaRPr lang="en-US" sz="32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219200"/>
            <a:ext cx="8915400" cy="4906963"/>
          </a:xfrm>
        </p:spPr>
        <p:txBody>
          <a:bodyPr/>
          <a:lstStyle/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1. My uncle _________ us every week.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 a. visit              b. visits             c. visiting               d. has visited</a:t>
            </a:r>
          </a:p>
          <a:p>
            <a:pPr algn="l" rtl="1" eaLnBrk="1" hangingPunct="1"/>
            <a:endParaRPr lang="en-US" sz="400" b="1" dirty="0" smtClean="0">
              <a:latin typeface="Arial" pitchFamily="34" charset="0"/>
              <a:cs typeface="Arial" pitchFamily="34" charset="0"/>
            </a:endParaRP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2. Water  __________ at 100 degree centigrade.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boiled            b. boiling          c. boil                     d. boils</a:t>
            </a:r>
          </a:p>
          <a:p>
            <a:pPr algn="l" rtl="1" eaLnBrk="1" hangingPunct="1"/>
            <a:r>
              <a:rPr lang="ar-SA" sz="20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3. They _______________ the work at 7 every morning.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begins              b. have begun               c. begin               d. beginning 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4.  ____  drinks milk  before sleeping.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The child         b. The children               c. The boys       d. You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5. I usually  ____  carefully when it rains.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drove                b. drives                         c. driving           d. drive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6. My mother cooks rice and meat  _____________________.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now                  b. yesterday             c. once a week     d. last month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 </a:t>
            </a:r>
            <a:endParaRPr lang="ar-SA" sz="2000" b="1" dirty="0" smtClean="0"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28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  <a:t>Exercise  </a:t>
            </a:r>
            <a:endParaRPr lang="en-US" sz="32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219200"/>
            <a:ext cx="8915400" cy="4906963"/>
          </a:xfrm>
        </p:spPr>
        <p:txBody>
          <a:bodyPr/>
          <a:lstStyle/>
          <a:p>
            <a:pPr algn="l" rtl="1" eaLnBrk="1" hangingPunct="1"/>
            <a:r>
              <a:rPr lang="ar-SA" sz="2800" b="1" dirty="0" smtClean="0">
                <a:cs typeface="Arial" pitchFamily="34" charset="0"/>
              </a:rPr>
              <a:t> </a:t>
            </a:r>
            <a:r>
              <a:rPr lang="en-US" sz="2800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1. The underlined letter /s/ in the word ‘ leaks” has the same  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 pronunciation of the letter /s/ in the word: ____________ 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 a. hats                      b. toys             c. windows                        d. rains</a:t>
            </a:r>
          </a:p>
          <a:p>
            <a:pPr algn="l" rtl="1" eaLnBrk="1" hangingPunct="1"/>
            <a:endParaRPr lang="en-US" sz="400" b="1" dirty="0" smtClean="0">
              <a:latin typeface="Arial" pitchFamily="34" charset="0"/>
              <a:cs typeface="Arial" pitchFamily="34" charset="0"/>
            </a:endParaRP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2. The underlined letter /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es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/ in the word ‘ fixes” has the same  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 pronunciation of the letter /s/ in the word: ____________ 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employs              b. rooms               c. matches                  d. helps</a:t>
            </a:r>
          </a:p>
          <a:p>
            <a:pPr algn="l" rtl="1" eaLnBrk="1" hangingPunct="1"/>
            <a:r>
              <a:rPr lang="ar-SA" sz="2000" b="1" dirty="0" smtClean="0">
                <a:latin typeface="Arial" pitchFamily="34" charset="0"/>
                <a:cs typeface="Arial" pitchFamily="34" charset="0"/>
              </a:rPr>
              <a:t>  </a:t>
            </a:r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3. The underlined letter /s/ in the word ‘ goes” has the same  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 pronunciation of the letter /s/ in the word: ____________ .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heats                       b. repairs                c. breaks                d. catches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 </a:t>
            </a:r>
            <a:endParaRPr lang="ar-SA" sz="2000" b="1" dirty="0" smtClean="0"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29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1638</TotalTime>
  <Words>1742</Words>
  <Application>Microsoft Office PowerPoint</Application>
  <PresentationFormat>A4 Paper (210x297 mm)</PresentationFormat>
  <Paragraphs>359</Paragraphs>
  <Slides>30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9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30</vt:i4>
      </vt:variant>
    </vt:vector>
  </HeadingPairs>
  <TitlesOfParts>
    <vt:vector size="40" baseType="lpstr">
      <vt:lpstr>Arial</vt:lpstr>
      <vt:lpstr>Arial Black</vt:lpstr>
      <vt:lpstr>AYM Wadiy S_U normal.</vt:lpstr>
      <vt:lpstr>Bookman Old Style</vt:lpstr>
      <vt:lpstr>Calibri</vt:lpstr>
      <vt:lpstr>Tahoma</vt:lpstr>
      <vt:lpstr>Times New Roman</vt:lpstr>
      <vt:lpstr>Trebuchet MS</vt:lpstr>
      <vt:lpstr>Wingdings</vt:lpstr>
      <vt:lpstr>Office Theme</vt:lpstr>
      <vt:lpstr>**</vt:lpstr>
      <vt:lpstr> Fifth Lecture  </vt:lpstr>
      <vt:lpstr>Elements of Lecture 5 </vt:lpstr>
      <vt:lpstr>1. Vocabulary  Previewing  ( Interaction Textbook pages 45, 50, 56,57, 61) </vt:lpstr>
      <vt:lpstr>Vocabulary  Previewing  ( pages 45, 50, 56,57, 61) </vt:lpstr>
      <vt:lpstr>I. Exercise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Exercise</vt:lpstr>
      <vt:lpstr>عرض تقديمي في PowerPoint</vt:lpstr>
      <vt:lpstr>عرض تقديمي في PowerPoint</vt:lpstr>
      <vt:lpstr>4. Simple Present –Forming Questions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Grammatical View</vt:lpstr>
      <vt:lpstr>عرض تقديمي في PowerPoint</vt:lpstr>
      <vt:lpstr>عرض تقديمي في PowerPoint</vt:lpstr>
      <vt:lpstr>عرض تقديمي في PowerPoint</vt:lpstr>
      <vt:lpstr>6. Scanning &amp; Skimming Reading paragraph  ( Interaction, Page 47)</vt:lpstr>
      <vt:lpstr>Scan and skim the previous paragraph</vt:lpstr>
      <vt:lpstr>Activities</vt:lpstr>
      <vt:lpstr>Exercise  </vt:lpstr>
      <vt:lpstr>Exercise  </vt:lpstr>
      <vt:lpstr>عرض تقديمي في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WAEL .</cp:lastModifiedBy>
  <cp:revision>143</cp:revision>
  <dcterms:created xsi:type="dcterms:W3CDTF">2009-10-14T19:14:34Z</dcterms:created>
  <dcterms:modified xsi:type="dcterms:W3CDTF">2015-05-29T13:53:13Z</dcterms:modified>
</cp:coreProperties>
</file>