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3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12" Type="http://schemas.openxmlformats.org/officeDocument/2006/relationships/image" Target="../media/image60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11" Type="http://schemas.openxmlformats.org/officeDocument/2006/relationships/image" Target="../media/image59.wmf"/><Relationship Id="rId5" Type="http://schemas.openxmlformats.org/officeDocument/2006/relationships/image" Target="../media/image53.wmf"/><Relationship Id="rId10" Type="http://schemas.openxmlformats.org/officeDocument/2006/relationships/image" Target="../media/image58.wmf"/><Relationship Id="rId4" Type="http://schemas.openxmlformats.org/officeDocument/2006/relationships/image" Target="../media/image52.wmf"/><Relationship Id="rId9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4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7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12" Type="http://schemas.openxmlformats.org/officeDocument/2006/relationships/oleObject" Target="../embeddings/oleObject56.bin"/><Relationship Id="rId1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0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9.bin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Relationship Id="rId14" Type="http://schemas.openxmlformats.org/officeDocument/2006/relationships/oleObject" Target="../embeddings/oleObject5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64.bin"/><Relationship Id="rId4" Type="http://schemas.openxmlformats.org/officeDocument/2006/relationships/oleObject" Target="../embeddings/oleObject6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69.bin"/><Relationship Id="rId9" Type="http://schemas.openxmlformats.org/officeDocument/2006/relationships/oleObject" Target="../embeddings/oleObject7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78.bin"/><Relationship Id="rId4" Type="http://schemas.openxmlformats.org/officeDocument/2006/relationships/oleObject" Target="../embeddings/oleObject7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81.bin"/><Relationship Id="rId4" Type="http://schemas.openxmlformats.org/officeDocument/2006/relationships/oleObject" Target="../embeddings/oleObject8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8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الخامسة</a:t>
            </a: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المتباينات والقيمة المطلقة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المتباينات: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أي تعبير يتضمن  احد الرموز </a:t>
            </a:r>
            <a:r>
              <a:rPr lang="en-US" sz="3000" dirty="0" smtClean="0"/>
              <a:t> &lt;  </a:t>
            </a:r>
            <a:r>
              <a:rPr lang="ar-SA" sz="3000" dirty="0" smtClean="0"/>
              <a:t>  ،≥ ، </a:t>
            </a:r>
            <a:r>
              <a:rPr lang="en-US" sz="3000" dirty="0" smtClean="0"/>
              <a:t>&gt;</a:t>
            </a:r>
            <a:r>
              <a:rPr lang="ar-SA" sz="3000" dirty="0" smtClean="0"/>
              <a:t>  ،  ≤  يسمى متباينة.  فمثلاً كل مما يلي هي متباينات:</a:t>
            </a:r>
          </a:p>
          <a:p>
            <a:pPr rtl="1">
              <a:defRPr/>
            </a:pPr>
            <a:endParaRPr lang="ar-SA" sz="3600" dirty="0" smtClean="0"/>
          </a:p>
          <a:p>
            <a:pPr rtl="1">
              <a:defRPr/>
            </a:pPr>
            <a:endParaRPr lang="en-US" sz="3600" dirty="0" smtClean="0"/>
          </a:p>
          <a:p>
            <a:pPr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dirty="0" smtClean="0"/>
              <a:t>  </a:t>
            </a:r>
            <a:r>
              <a:rPr lang="ar-SA" sz="3000" dirty="0" smtClean="0"/>
              <a:t>تستخدم المتباينات في تعريف نوع خاص من المجموعات الجزئية من الأعداد </a:t>
            </a:r>
            <a:r>
              <a:rPr lang="ar-SA" sz="3000" dirty="0" err="1" smtClean="0"/>
              <a:t>الحقيقية</a:t>
            </a:r>
            <a:r>
              <a:rPr lang="ar-SA" sz="3000" dirty="0" smtClean="0"/>
              <a:t> والتي تسمى الفترة. وهناك أربعة أنواع من الفترات تعرف كما يلي:</a:t>
            </a:r>
            <a:endParaRPr lang="en-US" sz="3000" dirty="0" smtClean="0"/>
          </a:p>
          <a:p>
            <a:pPr marL="514350" indent="-514350" rtl="1">
              <a:defRPr/>
            </a:pPr>
            <a:r>
              <a:rPr lang="ar-SA" dirty="0" smtClean="0"/>
              <a:t>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1219200" y="2362200"/>
          <a:ext cx="2819400" cy="457200"/>
        </p:xfrm>
        <a:graphic>
          <a:graphicData uri="http://schemas.openxmlformats.org/presentationml/2006/ole">
            <p:oleObj spid="_x0000_s74754" name="Equation" r:id="rId3" imgW="1091880" imgH="203040" progId="Equation.3">
              <p:embed/>
            </p:oleObj>
          </a:graphicData>
        </a:graphic>
      </p:graphicFrame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7" name="Object 13"/>
          <p:cNvGraphicFramePr>
            <a:graphicFrameLocks noChangeAspect="1"/>
          </p:cNvGraphicFramePr>
          <p:nvPr/>
        </p:nvGraphicFramePr>
        <p:xfrm>
          <a:off x="1143000" y="2971800"/>
          <a:ext cx="2819400" cy="762000"/>
        </p:xfrm>
        <a:graphic>
          <a:graphicData uri="http://schemas.openxmlformats.org/presentationml/2006/ole">
            <p:oleObj spid="_x0000_s74755" name="Equation" r:id="rId4" imgW="876240" imgH="393480" progId="Equation.3">
              <p:embed/>
            </p:oleObj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1219200" y="3962400"/>
          <a:ext cx="2895600" cy="457200"/>
        </p:xfrm>
        <a:graphic>
          <a:graphicData uri="http://schemas.openxmlformats.org/presentationml/2006/ole">
            <p:oleObj spid="_x0000_s74756" name="Equation" r:id="rId5" imgW="12697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المتباينات: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مغلقة                              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مفتوحة                          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نصف مغلقة (نصف مفتوحة)                        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نصف مفتوحة (نصف مغلقة )</a:t>
            </a:r>
            <a:r>
              <a:rPr lang="ar-SA" dirty="0" smtClean="0"/>
              <a:t>                         </a:t>
            </a:r>
          </a:p>
          <a:p>
            <a:pPr marL="742950" indent="-742950"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خواص المتباينات: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        لكل                    </a:t>
            </a:r>
          </a:p>
          <a:p>
            <a:pPr marL="514350" lvl="1" indent="-514350" rtl="1">
              <a:buFont typeface="+mj-lt"/>
              <a:buAutoNum type="arabicPeriod" startAt="2"/>
              <a:defRPr/>
            </a:pPr>
            <a:r>
              <a:rPr lang="ar-SA" dirty="0" smtClean="0"/>
              <a:t> </a:t>
            </a:r>
            <a:r>
              <a:rPr lang="ar-SA" sz="3000" dirty="0" smtClean="0">
                <a:cs typeface="Arial" pitchFamily="34" charset="0"/>
              </a:rPr>
              <a:t>إذا كانت </a:t>
            </a:r>
            <a:r>
              <a:rPr lang="en-US" sz="3000" dirty="0" smtClean="0">
                <a:cs typeface="Arial" pitchFamily="34" charset="0"/>
              </a:rPr>
              <a:t>a&lt;b</a:t>
            </a:r>
            <a:r>
              <a:rPr lang="ar-SA" sz="3000" dirty="0" smtClean="0">
                <a:cs typeface="Arial" pitchFamily="34" charset="0"/>
              </a:rPr>
              <a:t>  و </a:t>
            </a:r>
            <a:r>
              <a:rPr lang="en-US" sz="3000" dirty="0" smtClean="0">
                <a:cs typeface="Arial" pitchFamily="34" charset="0"/>
              </a:rPr>
              <a:t>b&lt;c</a:t>
            </a:r>
            <a:r>
              <a:rPr lang="ar-SA" sz="3000" dirty="0" smtClean="0">
                <a:cs typeface="Arial" pitchFamily="34" charset="0"/>
              </a:rPr>
              <a:t>  فان </a:t>
            </a:r>
            <a:r>
              <a:rPr lang="en-US" sz="3000" dirty="0" smtClean="0">
                <a:cs typeface="Arial" pitchFamily="34" charset="0"/>
              </a:rPr>
              <a:t>a&lt;c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19"/>
          <p:cNvGraphicFramePr>
            <a:graphicFrameLocks noChangeAspect="1"/>
          </p:cNvGraphicFramePr>
          <p:nvPr/>
        </p:nvGraphicFramePr>
        <p:xfrm>
          <a:off x="3886200" y="1600200"/>
          <a:ext cx="3124200" cy="381000"/>
        </p:xfrm>
        <a:graphic>
          <a:graphicData uri="http://schemas.openxmlformats.org/presentationml/2006/ole">
            <p:oleObj spid="_x0000_s75778" name="Equation" r:id="rId3" imgW="1600200" imgH="203200" progId="Equation.3">
              <p:embed/>
            </p:oleObj>
          </a:graphicData>
        </a:graphic>
      </p:graphicFrame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1" name="Object 21"/>
          <p:cNvGraphicFramePr>
            <a:graphicFrameLocks noChangeAspect="1"/>
          </p:cNvGraphicFramePr>
          <p:nvPr/>
        </p:nvGraphicFramePr>
        <p:xfrm>
          <a:off x="3962400" y="2057400"/>
          <a:ext cx="2676525" cy="381000"/>
        </p:xfrm>
        <a:graphic>
          <a:graphicData uri="http://schemas.openxmlformats.org/presentationml/2006/ole">
            <p:oleObj spid="_x0000_s75779" name="Equation" r:id="rId4" imgW="1612900" imgH="203200" progId="Equation.3">
              <p:embed/>
            </p:oleObj>
          </a:graphicData>
        </a:graphic>
      </p:graphicFrame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2" name="Object 23"/>
          <p:cNvGraphicFramePr>
            <a:graphicFrameLocks noChangeAspect="1"/>
          </p:cNvGraphicFramePr>
          <p:nvPr/>
        </p:nvGraphicFramePr>
        <p:xfrm>
          <a:off x="2200275" y="2590800"/>
          <a:ext cx="2600325" cy="352425"/>
        </p:xfrm>
        <a:graphic>
          <a:graphicData uri="http://schemas.openxmlformats.org/presentationml/2006/ole">
            <p:oleObj spid="_x0000_s75780" name="Equation" r:id="rId5" imgW="1612900" imgH="20320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1825625" y="3124200"/>
          <a:ext cx="2517775" cy="352425"/>
        </p:xfrm>
        <a:graphic>
          <a:graphicData uri="http://schemas.openxmlformats.org/presentationml/2006/ole">
            <p:oleObj spid="_x0000_s75781" name="Equation" r:id="rId6" imgW="1562040" imgH="203040" progId="Equation.3">
              <p:embed/>
            </p:oleObj>
          </a:graphicData>
        </a:graphic>
      </p:graphicFrame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4" name="Object 26"/>
          <p:cNvGraphicFramePr>
            <a:graphicFrameLocks noChangeAspect="1"/>
          </p:cNvGraphicFramePr>
          <p:nvPr/>
        </p:nvGraphicFramePr>
        <p:xfrm>
          <a:off x="8001000" y="4191000"/>
          <a:ext cx="990600" cy="533400"/>
        </p:xfrm>
        <a:graphic>
          <a:graphicData uri="http://schemas.openxmlformats.org/presentationml/2006/ole">
            <p:oleObj spid="_x0000_s75782" name="Equation" r:id="rId7" imgW="482391" imgH="228501" progId="Equation.3">
              <p:embed/>
            </p:oleObj>
          </a:graphicData>
        </a:graphic>
      </p:graphicFrame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5" name="Object 28"/>
          <p:cNvGraphicFramePr>
            <a:graphicFrameLocks noChangeAspect="1"/>
          </p:cNvGraphicFramePr>
          <p:nvPr/>
        </p:nvGraphicFramePr>
        <p:xfrm>
          <a:off x="6248400" y="4343400"/>
          <a:ext cx="914400" cy="304800"/>
        </p:xfrm>
        <a:graphic>
          <a:graphicData uri="http://schemas.openxmlformats.org/presentationml/2006/ole">
            <p:oleObj spid="_x0000_s75783" name="Equation" r:id="rId8" imgW="380670" imgH="177646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تابع:خواص المتباينات: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/>
            <a:endParaRPr lang="en-US" sz="2400" b="1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 startAt="3"/>
            </a:pPr>
            <a:r>
              <a:rPr lang="ar-SA" sz="3000" smtClean="0">
                <a:cs typeface="Arial" pitchFamily="34" charset="0"/>
              </a:rPr>
              <a:t>إذا كانت </a:t>
            </a:r>
            <a:r>
              <a:rPr lang="en-US" sz="3000" smtClean="0">
                <a:cs typeface="Arial" pitchFamily="34" charset="0"/>
              </a:rPr>
              <a:t>a&lt;b</a:t>
            </a:r>
            <a:r>
              <a:rPr lang="ar-SA" sz="3000" smtClean="0">
                <a:cs typeface="Arial" pitchFamily="34" charset="0"/>
              </a:rPr>
              <a:t>  فان </a:t>
            </a:r>
            <a:r>
              <a:rPr lang="en-US" sz="3000" smtClean="0">
                <a:cs typeface="Arial" pitchFamily="34" charset="0"/>
              </a:rPr>
              <a:t>a+c&lt;b+c</a:t>
            </a:r>
            <a:r>
              <a:rPr lang="ar-SA" sz="3000" smtClean="0">
                <a:cs typeface="Arial" pitchFamily="34" charset="0"/>
              </a:rPr>
              <a:t>  وكذلك </a:t>
            </a:r>
            <a:r>
              <a:rPr lang="en-US" sz="3000" smtClean="0">
                <a:cs typeface="Arial" pitchFamily="34" charset="0"/>
              </a:rPr>
              <a:t>a-c&lt;b-c</a:t>
            </a:r>
          </a:p>
          <a:p>
            <a:pPr marL="914400" lvl="1" indent="-514350" rtl="1">
              <a:buFont typeface="Calibri" pitchFamily="34" charset="0"/>
              <a:buAutoNum type="arabicPeriod" startAt="3"/>
            </a:pPr>
            <a:r>
              <a:rPr lang="ar-SA" sz="3000" smtClean="0">
                <a:cs typeface="Arial" pitchFamily="34" charset="0"/>
              </a:rPr>
              <a:t>إذا كانت </a:t>
            </a:r>
            <a:r>
              <a:rPr lang="en-US" sz="3000" smtClean="0">
                <a:cs typeface="Arial" pitchFamily="34" charset="0"/>
              </a:rPr>
              <a:t>a&lt;b</a:t>
            </a:r>
            <a:r>
              <a:rPr lang="ar-SA" sz="3000" smtClean="0">
                <a:cs typeface="Arial" pitchFamily="34" charset="0"/>
              </a:rPr>
              <a:t>  وكانت </a:t>
            </a:r>
            <a:r>
              <a:rPr lang="en-US" sz="3000" smtClean="0">
                <a:cs typeface="Arial" pitchFamily="34" charset="0"/>
              </a:rPr>
              <a:t>c&gt;0</a:t>
            </a:r>
            <a:r>
              <a:rPr lang="ar-SA" sz="3000" smtClean="0">
                <a:cs typeface="Arial" pitchFamily="34" charset="0"/>
              </a:rPr>
              <a:t>  فان </a:t>
            </a:r>
            <a:r>
              <a:rPr lang="en-US" sz="3000" smtClean="0">
                <a:cs typeface="Arial" pitchFamily="34" charset="0"/>
              </a:rPr>
              <a:t>ac&lt;bc</a:t>
            </a:r>
            <a:endParaRPr lang="ar-SA" sz="300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 startAt="3"/>
            </a:pPr>
            <a:r>
              <a:rPr lang="ar-SA" sz="3000" smtClean="0">
                <a:cs typeface="Arial" pitchFamily="34" charset="0"/>
              </a:rPr>
              <a:t>إذا كانت </a:t>
            </a:r>
            <a:r>
              <a:rPr lang="en-US" sz="3000" smtClean="0">
                <a:cs typeface="Arial" pitchFamily="34" charset="0"/>
              </a:rPr>
              <a:t>a&lt;b</a:t>
            </a:r>
            <a:r>
              <a:rPr lang="ar-SA" sz="3000" smtClean="0">
                <a:cs typeface="Arial" pitchFamily="34" charset="0"/>
              </a:rPr>
              <a:t>  وكانت </a:t>
            </a:r>
            <a:r>
              <a:rPr lang="en-US" sz="3000" smtClean="0">
                <a:cs typeface="Arial" pitchFamily="34" charset="0"/>
              </a:rPr>
              <a:t>c&lt;0</a:t>
            </a:r>
            <a:r>
              <a:rPr lang="ar-SA" sz="3000" smtClean="0">
                <a:cs typeface="Arial" pitchFamily="34" charset="0"/>
              </a:rPr>
              <a:t>  فان </a:t>
            </a:r>
            <a:r>
              <a:rPr lang="en-US" sz="3000" smtClean="0">
                <a:cs typeface="Arial" pitchFamily="34" charset="0"/>
              </a:rPr>
              <a:t>ac&gt;bc</a:t>
            </a:r>
            <a:endParaRPr lang="ar-SA" sz="300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 startAt="3"/>
            </a:pPr>
            <a:r>
              <a:rPr lang="ar-SA" sz="3000" smtClean="0">
                <a:cs typeface="Arial" pitchFamily="34" charset="0"/>
              </a:rPr>
              <a:t>إذا كانت </a:t>
            </a:r>
            <a:r>
              <a:rPr lang="en-US" sz="3000" smtClean="0">
                <a:cs typeface="Arial" pitchFamily="34" charset="0"/>
              </a:rPr>
              <a:t>a&gt;0</a:t>
            </a:r>
            <a:r>
              <a:rPr lang="ar-SA" sz="3000" smtClean="0">
                <a:cs typeface="Arial" pitchFamily="34" charset="0"/>
              </a:rPr>
              <a:t>  فان           </a:t>
            </a:r>
          </a:p>
          <a:p>
            <a:pPr marL="914400" lvl="1" indent="-514350" rtl="1">
              <a:buFont typeface="Calibri" pitchFamily="34" charset="0"/>
              <a:buAutoNum type="arabicPeriod" startAt="3"/>
            </a:pPr>
            <a:r>
              <a:rPr lang="ar-SA" sz="3000" smtClean="0">
                <a:cs typeface="Arial" pitchFamily="34" charset="0"/>
              </a:rPr>
              <a:t>إذا كانت </a:t>
            </a:r>
            <a:r>
              <a:rPr lang="en-US" sz="3000" smtClean="0">
                <a:cs typeface="Arial" pitchFamily="34" charset="0"/>
              </a:rPr>
              <a:t>a&gt;0</a:t>
            </a:r>
            <a:r>
              <a:rPr lang="ar-SA" sz="3000" smtClean="0">
                <a:cs typeface="Arial" pitchFamily="34" charset="0"/>
              </a:rPr>
              <a:t>  و </a:t>
            </a:r>
            <a:r>
              <a:rPr lang="en-US" sz="3000" smtClean="0">
                <a:cs typeface="Arial" pitchFamily="34" charset="0"/>
              </a:rPr>
              <a:t>b&gt;0</a:t>
            </a:r>
            <a:r>
              <a:rPr lang="ar-SA" sz="3000" smtClean="0">
                <a:cs typeface="Arial" pitchFamily="34" charset="0"/>
              </a:rPr>
              <a:t>  بحيث </a:t>
            </a:r>
            <a:r>
              <a:rPr lang="en-US" sz="3000" smtClean="0">
                <a:cs typeface="Arial" pitchFamily="34" charset="0"/>
              </a:rPr>
              <a:t>a&lt;b  </a:t>
            </a:r>
            <a:r>
              <a:rPr lang="ar-SA" sz="3000" smtClean="0">
                <a:cs typeface="Arial" pitchFamily="34" charset="0"/>
              </a:rPr>
              <a:t> فان</a:t>
            </a:r>
          </a:p>
          <a:p>
            <a:pPr marL="914400" lvl="1" indent="-514350" rtl="1">
              <a:buFont typeface="Calibri" pitchFamily="34" charset="0"/>
              <a:buAutoNum type="arabicPeriod" startAt="3"/>
            </a:pPr>
            <a:endParaRPr lang="en-US" sz="3200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5105400" y="3429000"/>
          <a:ext cx="838200" cy="533400"/>
        </p:xfrm>
        <a:graphic>
          <a:graphicData uri="http://schemas.openxmlformats.org/presentationml/2006/ole">
            <p:oleObj spid="_x0000_s76802" name="Equation" r:id="rId3" imgW="380880" imgH="3934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209800" y="4038600"/>
          <a:ext cx="1143000" cy="533400"/>
        </p:xfrm>
        <a:graphic>
          <a:graphicData uri="http://schemas.openxmlformats.org/presentationml/2006/ole">
            <p:oleObj spid="_x0000_s76803" name="Equation" r:id="rId4" imgW="4060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حل المتباينات: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حل المتباينة هو القيمة أو مجموعة القيم التي تجعل المتباينة صحيحاً.</a:t>
            </a: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مثال(1):  </a:t>
            </a:r>
            <a:r>
              <a:rPr lang="ar-SA" sz="3000" smtClean="0">
                <a:cs typeface="Arial" pitchFamily="34" charset="0"/>
              </a:rPr>
              <a:t>حل المتباينة                    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0400" y="2667000"/>
          <a:ext cx="2781300" cy="381000"/>
        </p:xfrm>
        <a:graphic>
          <a:graphicData uri="http://schemas.openxmlformats.org/presentationml/2006/ole">
            <p:oleObj spid="_x0000_s77826" name="Equation" r:id="rId3" imgW="952087" imgH="177723" progId="Equation.3">
              <p:embed/>
            </p:oleObj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9" name="Object 10"/>
          <p:cNvGraphicFramePr>
            <a:graphicFrameLocks noChangeAspect="1"/>
          </p:cNvGraphicFramePr>
          <p:nvPr/>
        </p:nvGraphicFramePr>
        <p:xfrm>
          <a:off x="838200" y="3505200"/>
          <a:ext cx="5065713" cy="457200"/>
        </p:xfrm>
        <a:graphic>
          <a:graphicData uri="http://schemas.openxmlformats.org/presentationml/2006/ole">
            <p:oleObj spid="_x0000_s77827" name="Equation" r:id="rId4" imgW="1346040" imgH="17748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838200" y="4406900"/>
          <a:ext cx="3581400" cy="469900"/>
        </p:xfrm>
        <a:graphic>
          <a:graphicData uri="http://schemas.openxmlformats.org/presentationml/2006/ole">
            <p:oleObj spid="_x0000_s77828" name="Equation" r:id="rId5" imgW="774360" imgH="177480" progId="Equation.3">
              <p:embed/>
            </p:oleObj>
          </a:graphicData>
        </a:graphic>
      </p:graphicFrame>
      <p:graphicFrame>
        <p:nvGraphicFramePr>
          <p:cNvPr id="4101" name="Object 13"/>
          <p:cNvGraphicFramePr>
            <a:graphicFrameLocks noChangeAspect="1"/>
          </p:cNvGraphicFramePr>
          <p:nvPr/>
        </p:nvGraphicFramePr>
        <p:xfrm>
          <a:off x="876300" y="5257800"/>
          <a:ext cx="3695700" cy="457200"/>
        </p:xfrm>
        <a:graphic>
          <a:graphicData uri="http://schemas.openxmlformats.org/presentationml/2006/ole">
            <p:oleObj spid="_x0000_s77829" name="Equation" r:id="rId6" imgW="87624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AutoNum type="arabicParenR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AutoNum type="arabicParenR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مجموعة الحل هي الفترة </a:t>
            </a:r>
            <a:r>
              <a:rPr lang="en-US" sz="3000" smtClean="0">
                <a:cs typeface="Arial" pitchFamily="34" charset="0"/>
              </a:rPr>
              <a:t>[-5,∞)</a:t>
            </a:r>
            <a:r>
              <a:rPr lang="ar-SA" sz="3000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10"/>
          <p:cNvGraphicFramePr>
            <a:graphicFrameLocks noChangeAspect="1"/>
          </p:cNvGraphicFramePr>
          <p:nvPr/>
        </p:nvGraphicFramePr>
        <p:xfrm>
          <a:off x="946150" y="2636838"/>
          <a:ext cx="2940050" cy="944562"/>
        </p:xfrm>
        <a:graphic>
          <a:graphicData uri="http://schemas.openxmlformats.org/presentationml/2006/ole">
            <p:oleObj spid="_x0000_s78850" name="Equation" r:id="rId3" imgW="1028520" imgH="393480" progId="Equation.3">
              <p:embed/>
            </p:oleObj>
          </a:graphicData>
        </a:graphic>
      </p:graphicFrame>
      <p:graphicFrame>
        <p:nvGraphicFramePr>
          <p:cNvPr id="5123" name="Object 15"/>
          <p:cNvGraphicFramePr>
            <a:graphicFrameLocks noChangeAspect="1"/>
          </p:cNvGraphicFramePr>
          <p:nvPr/>
        </p:nvGraphicFramePr>
        <p:xfrm>
          <a:off x="914400" y="3962400"/>
          <a:ext cx="1616075" cy="457200"/>
        </p:xfrm>
        <a:graphic>
          <a:graphicData uri="http://schemas.openxmlformats.org/presentationml/2006/ole">
            <p:oleObj spid="_x0000_s78851" name="Equation" r:id="rId4" imgW="431640" imgH="177480" progId="Equation.3">
              <p:embed/>
            </p:oleObj>
          </a:graphicData>
        </a:graphic>
      </p:graphicFrame>
      <p:graphicFrame>
        <p:nvGraphicFramePr>
          <p:cNvPr id="5124" name="Object 13"/>
          <p:cNvGraphicFramePr>
            <a:graphicFrameLocks noChangeAspect="1"/>
          </p:cNvGraphicFramePr>
          <p:nvPr/>
        </p:nvGraphicFramePr>
        <p:xfrm>
          <a:off x="990600" y="1828800"/>
          <a:ext cx="2590800" cy="533400"/>
        </p:xfrm>
        <a:graphic>
          <a:graphicData uri="http://schemas.openxmlformats.org/presentationml/2006/ole">
            <p:oleObj spid="_x0000_s78852" name="Equation" r:id="rId5" imgW="58392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مثال(2): </a:t>
            </a:r>
            <a:r>
              <a:rPr lang="ar-SA" sz="3000" dirty="0" smtClean="0">
                <a:cs typeface="Arial" pitchFamily="34" charset="0"/>
              </a:rPr>
              <a:t>حل المتباينة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مجموعة الحل هي الفترة </a:t>
            </a:r>
            <a:r>
              <a:rPr lang="en-US" sz="3000" dirty="0" smtClean="0">
                <a:cs typeface="Arial" pitchFamily="34" charset="0"/>
              </a:rPr>
              <a:t>(-1,1)</a:t>
            </a:r>
            <a:r>
              <a:rPr lang="ar-SA" sz="3000" dirty="0" smtClean="0">
                <a:cs typeface="Arial" pitchFamily="34" charset="0"/>
              </a:rPr>
              <a:t>.</a:t>
            </a:r>
          </a:p>
          <a:p>
            <a:pPr marL="514350" indent="-514350" rtl="1">
              <a:buFont typeface="Calibri" pitchFamily="34" charset="0"/>
              <a:buAutoNum type="arabicParenR" startAt="5"/>
            </a:pP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3581400" y="1447800"/>
          <a:ext cx="2714625" cy="457200"/>
        </p:xfrm>
        <a:graphic>
          <a:graphicData uri="http://schemas.openxmlformats.org/presentationml/2006/ole">
            <p:oleObj spid="_x0000_s79874" name="Equation" r:id="rId3" imgW="964781" imgH="177723" progId="Equation.3">
              <p:embed/>
            </p:oleObj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10"/>
          <p:cNvGraphicFramePr>
            <a:graphicFrameLocks noChangeAspect="1"/>
          </p:cNvGraphicFramePr>
          <p:nvPr/>
        </p:nvGraphicFramePr>
        <p:xfrm>
          <a:off x="5562600" y="2667000"/>
          <a:ext cx="3201988" cy="381000"/>
        </p:xfrm>
        <a:graphic>
          <a:graphicData uri="http://schemas.openxmlformats.org/presentationml/2006/ole">
            <p:oleObj spid="_x0000_s79875" name="Equation" r:id="rId4" imgW="1143000" imgH="17748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638800" y="3124200"/>
          <a:ext cx="2063750" cy="381000"/>
        </p:xfrm>
        <a:graphic>
          <a:graphicData uri="http://schemas.openxmlformats.org/presentationml/2006/ole">
            <p:oleObj spid="_x0000_s79876" name="Equation" r:id="rId5" imgW="736560" imgH="177480" progId="Equation.3">
              <p:embed/>
            </p:oleObj>
          </a:graphicData>
        </a:graphic>
      </p:graphicFrame>
      <p:graphicFrame>
        <p:nvGraphicFramePr>
          <p:cNvPr id="6149" name="Object 13"/>
          <p:cNvGraphicFramePr>
            <a:graphicFrameLocks noChangeAspect="1"/>
          </p:cNvGraphicFramePr>
          <p:nvPr/>
        </p:nvGraphicFramePr>
        <p:xfrm>
          <a:off x="5105400" y="3657600"/>
          <a:ext cx="3771900" cy="685800"/>
        </p:xfrm>
        <a:graphic>
          <a:graphicData uri="http://schemas.openxmlformats.org/presentationml/2006/ole">
            <p:oleObj spid="_x0000_s79877" name="Equation" r:id="rId6" imgW="1346040" imgH="393480" progId="Equation.3">
              <p:embed/>
            </p:oleObj>
          </a:graphicData>
        </a:graphic>
      </p:graphicFrame>
      <p:graphicFrame>
        <p:nvGraphicFramePr>
          <p:cNvPr id="6150" name="Object 14"/>
          <p:cNvGraphicFramePr>
            <a:graphicFrameLocks noChangeAspect="1"/>
          </p:cNvGraphicFramePr>
          <p:nvPr/>
        </p:nvGraphicFramePr>
        <p:xfrm>
          <a:off x="6096000" y="4495800"/>
          <a:ext cx="1779588" cy="407988"/>
        </p:xfrm>
        <a:graphic>
          <a:graphicData uri="http://schemas.openxmlformats.org/presentationml/2006/ole">
            <p:oleObj spid="_x0000_s79878" name="Equation" r:id="rId7" imgW="63468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8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مثال(3): </a:t>
            </a:r>
            <a:r>
              <a:rPr lang="ar-SA" sz="3000" smtClean="0">
                <a:cs typeface="Arial" pitchFamily="34" charset="0"/>
              </a:rPr>
              <a:t>حل المتباينة </a:t>
            </a: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الحالة الأولى             و                 </a:t>
            </a:r>
            <a:endParaRPr lang="en-US" sz="2800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اذاً         و         </a:t>
            </a:r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أي أن </a:t>
            </a:r>
            <a:endParaRPr lang="en-US" sz="28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1"/>
          <p:cNvGraphicFramePr>
            <a:graphicFrameLocks noChangeAspect="1"/>
          </p:cNvGraphicFramePr>
          <p:nvPr/>
        </p:nvGraphicFramePr>
        <p:xfrm>
          <a:off x="4191000" y="2057400"/>
          <a:ext cx="2133600" cy="457200"/>
        </p:xfrm>
        <a:graphic>
          <a:graphicData uri="http://schemas.openxmlformats.org/presentationml/2006/ole">
            <p:oleObj spid="_x0000_s80898" name="Equation" r:id="rId3" imgW="939392" imgH="203112" progId="Equation.3">
              <p:embed/>
            </p:oleObj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1" name="Object 13"/>
          <p:cNvGraphicFramePr>
            <a:graphicFrameLocks noChangeAspect="1"/>
          </p:cNvGraphicFramePr>
          <p:nvPr/>
        </p:nvGraphicFramePr>
        <p:xfrm>
          <a:off x="5791200" y="3200400"/>
          <a:ext cx="2886075" cy="457200"/>
        </p:xfrm>
        <a:graphic>
          <a:graphicData uri="http://schemas.openxmlformats.org/presentationml/2006/ole">
            <p:oleObj spid="_x0000_s80899" name="Equation" r:id="rId4" imgW="1053643" imgH="215806" progId="Equation.3">
              <p:embed/>
            </p:oleObj>
          </a:graphicData>
        </a:graphic>
      </p:graphicFrame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2" name="Object 15"/>
          <p:cNvGraphicFramePr>
            <a:graphicFrameLocks noChangeAspect="1"/>
          </p:cNvGraphicFramePr>
          <p:nvPr/>
        </p:nvGraphicFramePr>
        <p:xfrm>
          <a:off x="6858000" y="3810000"/>
          <a:ext cx="962025" cy="457200"/>
        </p:xfrm>
        <a:graphic>
          <a:graphicData uri="http://schemas.openxmlformats.org/presentationml/2006/ole">
            <p:oleObj spid="_x0000_s80900" name="Equation" r:id="rId5" imgW="660113" imgH="215806" progId="Equation.3">
              <p:embed/>
            </p:oleObj>
          </a:graphicData>
        </a:graphic>
      </p:graphicFrame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3" name="Object 17"/>
          <p:cNvGraphicFramePr>
            <a:graphicFrameLocks noChangeAspect="1"/>
          </p:cNvGraphicFramePr>
          <p:nvPr/>
        </p:nvGraphicFramePr>
        <p:xfrm>
          <a:off x="5105400" y="3810000"/>
          <a:ext cx="1209675" cy="457200"/>
        </p:xfrm>
        <a:graphic>
          <a:graphicData uri="http://schemas.openxmlformats.org/presentationml/2006/ole">
            <p:oleObj spid="_x0000_s80901" name="Equation" r:id="rId6" imgW="672808" imgH="215806" progId="Equation.3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8305800" y="4419600"/>
          <a:ext cx="654050" cy="390525"/>
        </p:xfrm>
        <a:graphic>
          <a:graphicData uri="http://schemas.openxmlformats.org/presentationml/2006/ole">
            <p:oleObj spid="_x0000_s80902" name="Equation" r:id="rId7" imgW="342720" imgH="177480" progId="Equation.3">
              <p:embed/>
            </p:oleObj>
          </a:graphicData>
        </a:graphic>
      </p:graphicFrame>
      <p:graphicFrame>
        <p:nvGraphicFramePr>
          <p:cNvPr id="7175" name="Object 20"/>
          <p:cNvGraphicFramePr>
            <a:graphicFrameLocks noChangeAspect="1"/>
          </p:cNvGraphicFramePr>
          <p:nvPr/>
        </p:nvGraphicFramePr>
        <p:xfrm>
          <a:off x="7239000" y="4419600"/>
          <a:ext cx="762000" cy="390525"/>
        </p:xfrm>
        <a:graphic>
          <a:graphicData uri="http://schemas.openxmlformats.org/presentationml/2006/ole">
            <p:oleObj spid="_x0000_s80903" name="Equation" r:id="rId8" imgW="431640" imgH="177480" progId="Equation.3">
              <p:embed/>
            </p:oleObj>
          </a:graphicData>
        </a:graphic>
      </p:graphicFrame>
      <p:graphicFrame>
        <p:nvGraphicFramePr>
          <p:cNvPr id="7176" name="Object 21"/>
          <p:cNvGraphicFramePr>
            <a:graphicFrameLocks noChangeAspect="1"/>
          </p:cNvGraphicFramePr>
          <p:nvPr/>
        </p:nvGraphicFramePr>
        <p:xfrm>
          <a:off x="7696200" y="4953000"/>
          <a:ext cx="882650" cy="314325"/>
        </p:xfrm>
        <a:graphic>
          <a:graphicData uri="http://schemas.openxmlformats.org/presentationml/2006/ole">
            <p:oleObj spid="_x0000_s80904" name="Equation" r:id="rId9" imgW="34272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الحل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1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الحالة الثانية                 و     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r>
              <a:rPr lang="ar-SA" sz="2800" smtClean="0">
                <a:cs typeface="Arial" pitchFamily="34" charset="0"/>
              </a:rPr>
              <a:t>اذاً            و          </a:t>
            </a: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أي أن   </a:t>
            </a:r>
          </a:p>
          <a:p>
            <a:pPr marL="514350" indent="-514350"/>
            <a:r>
              <a:rPr lang="ar-SA" sz="3000" smtClean="0">
                <a:cs typeface="Arial" pitchFamily="34" charset="0"/>
              </a:rPr>
              <a:t>اذاً مجموعة الحل هي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0"/>
          <p:cNvGraphicFramePr>
            <a:graphicFrameLocks noChangeAspect="1"/>
          </p:cNvGraphicFramePr>
          <p:nvPr/>
        </p:nvGraphicFramePr>
        <p:xfrm>
          <a:off x="6629400" y="1905000"/>
          <a:ext cx="1295400" cy="381000"/>
        </p:xfrm>
        <a:graphic>
          <a:graphicData uri="http://schemas.openxmlformats.org/presentationml/2006/ole">
            <p:oleObj spid="_x0000_s81922" name="Equation" r:id="rId3" imgW="660113" imgH="215806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953000" y="1905000"/>
          <a:ext cx="1255713" cy="381000"/>
        </p:xfrm>
        <a:graphic>
          <a:graphicData uri="http://schemas.openxmlformats.org/presentationml/2006/ole">
            <p:oleObj spid="_x0000_s81923" name="Equation" r:id="rId4" imgW="647640" imgH="215640" progId="Equation.3">
              <p:embed/>
            </p:oleObj>
          </a:graphicData>
        </a:graphic>
      </p:graphicFrame>
      <p:graphicFrame>
        <p:nvGraphicFramePr>
          <p:cNvPr id="8196" name="Object 17"/>
          <p:cNvGraphicFramePr>
            <a:graphicFrameLocks noChangeAspect="1"/>
          </p:cNvGraphicFramePr>
          <p:nvPr/>
        </p:nvGraphicFramePr>
        <p:xfrm>
          <a:off x="8107363" y="2514600"/>
          <a:ext cx="731837" cy="381000"/>
        </p:xfrm>
        <a:graphic>
          <a:graphicData uri="http://schemas.openxmlformats.org/presentationml/2006/ole">
            <p:oleObj spid="_x0000_s81924" name="Equation" r:id="rId5" imgW="342720" imgH="177480" progId="Equation.3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6629400" y="2514600"/>
          <a:ext cx="990600" cy="381000"/>
        </p:xfrm>
        <a:graphic>
          <a:graphicData uri="http://schemas.openxmlformats.org/presentationml/2006/ole">
            <p:oleObj spid="_x0000_s81925" name="Equation" r:id="rId6" imgW="431640" imgH="177480" progId="Equation.3">
              <p:embed/>
            </p:oleObj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7620000" y="3048000"/>
          <a:ext cx="882650" cy="381000"/>
        </p:xfrm>
        <a:graphic>
          <a:graphicData uri="http://schemas.openxmlformats.org/presentationml/2006/ole">
            <p:oleObj spid="_x0000_s81926" name="Equation" r:id="rId7" imgW="431640" imgH="177480" progId="Equation.3">
              <p:embed/>
            </p:oleObj>
          </a:graphicData>
        </a:graphic>
      </p:graphicFrame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9" name="Object 20"/>
          <p:cNvGraphicFramePr>
            <a:graphicFrameLocks noChangeAspect="1"/>
          </p:cNvGraphicFramePr>
          <p:nvPr/>
        </p:nvGraphicFramePr>
        <p:xfrm>
          <a:off x="3886200" y="3505200"/>
          <a:ext cx="2962275" cy="457200"/>
        </p:xfrm>
        <a:graphic>
          <a:graphicData uri="http://schemas.openxmlformats.org/presentationml/2006/ole">
            <p:oleObj spid="_x0000_s81927" name="Equation" r:id="rId8" imgW="1054100" imgH="203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حل المتباينات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</a:t>
            </a:r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endParaRPr lang="ar-SA" sz="3000" dirty="0"/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325562" y="2209800"/>
          <a:ext cx="2027238" cy="381000"/>
        </p:xfrm>
        <a:graphic>
          <a:graphicData uri="http://schemas.openxmlformats.org/presentationml/2006/ole">
            <p:oleObj spid="_x0000_s82946" name="Equation" r:id="rId3" imgW="939600" imgH="17748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252537" y="2878138"/>
          <a:ext cx="1719263" cy="371475"/>
        </p:xfrm>
        <a:graphic>
          <a:graphicData uri="http://schemas.openxmlformats.org/presentationml/2006/ole">
            <p:oleObj spid="_x0000_s82947" name="Equation" r:id="rId4" imgW="685800" imgH="177480" progId="Equation.3">
              <p:embed/>
            </p:oleObj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1174750" y="3429000"/>
          <a:ext cx="2025650" cy="304800"/>
        </p:xfrm>
        <a:graphic>
          <a:graphicData uri="http://schemas.openxmlformats.org/presentationml/2006/ole">
            <p:oleObj spid="_x0000_s82948" name="Equation" r:id="rId5" imgW="939600" imgH="177480" progId="Equation.3">
              <p:embed/>
            </p:oleObj>
          </a:graphicData>
        </a:graphic>
      </p:graphicFrame>
      <p:graphicFrame>
        <p:nvGraphicFramePr>
          <p:cNvPr id="9221" name="Object 6"/>
          <p:cNvGraphicFramePr>
            <a:graphicFrameLocks noChangeAspect="1"/>
          </p:cNvGraphicFramePr>
          <p:nvPr/>
        </p:nvGraphicFramePr>
        <p:xfrm>
          <a:off x="1277937" y="3886200"/>
          <a:ext cx="1998663" cy="381000"/>
        </p:xfrm>
        <a:graphic>
          <a:graphicData uri="http://schemas.openxmlformats.org/presentationml/2006/ole">
            <p:oleObj spid="_x0000_s82949" name="Equation" r:id="rId6" imgW="927000" imgH="177480" progId="Equation.3">
              <p:embed/>
            </p:oleObj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/>
        </p:nvGraphicFramePr>
        <p:xfrm>
          <a:off x="1187450" y="4419600"/>
          <a:ext cx="1479550" cy="400050"/>
        </p:xfrm>
        <a:graphic>
          <a:graphicData uri="http://schemas.openxmlformats.org/presentationml/2006/ole">
            <p:oleObj spid="_x0000_s82950" name="Equation" r:id="rId7" imgW="685800" imgH="177480" progId="Equation.3">
              <p:embed/>
            </p:oleObj>
          </a:graphicData>
        </a:graphic>
      </p:graphicFrame>
      <p:graphicFrame>
        <p:nvGraphicFramePr>
          <p:cNvPr id="9223" name="Object 9"/>
          <p:cNvGraphicFramePr>
            <a:graphicFrameLocks noChangeAspect="1"/>
          </p:cNvGraphicFramePr>
          <p:nvPr/>
        </p:nvGraphicFramePr>
        <p:xfrm>
          <a:off x="1289050" y="4953000"/>
          <a:ext cx="1682750" cy="423863"/>
        </p:xfrm>
        <a:graphic>
          <a:graphicData uri="http://schemas.openxmlformats.org/presentationml/2006/ole">
            <p:oleObj spid="_x0000_s82951" name="Equation" r:id="rId8" imgW="6984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تابع : تمارين:</a:t>
            </a:r>
            <a:endParaRPr lang="ar-SA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/>
            <a:r>
              <a:rPr lang="en-US" smtClean="0">
                <a:cs typeface="Arial" pitchFamily="34" charset="0"/>
              </a:rPr>
              <a:t> 7.</a:t>
            </a:r>
          </a:p>
          <a:p>
            <a:pPr marL="514350" indent="-514350" algn="l">
              <a:buFont typeface="Calibri" pitchFamily="34" charset="0"/>
              <a:buAutoNum type="arabicPeriod" startAt="12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8. </a:t>
            </a:r>
          </a:p>
          <a:p>
            <a:pPr marL="514350" indent="-514350" algn="l"/>
            <a:endParaRPr lang="en-US" smtClean="0">
              <a:cs typeface="Arial" pitchFamily="34" charset="0"/>
            </a:endParaRP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498600" y="1676400"/>
          <a:ext cx="2082800" cy="466725"/>
        </p:xfrm>
        <a:graphic>
          <a:graphicData uri="http://schemas.openxmlformats.org/presentationml/2006/ole">
            <p:oleObj spid="_x0000_s83970" name="Equation" r:id="rId3" imgW="850680" imgH="177480" progId="Equation.3">
              <p:embed/>
            </p:oleObj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1612900" y="2438400"/>
          <a:ext cx="1739900" cy="1033463"/>
        </p:xfrm>
        <a:graphic>
          <a:graphicData uri="http://schemas.openxmlformats.org/presentationml/2006/ole">
            <p:oleObj spid="_x0000_s83971" name="Equation" r:id="rId4" imgW="7110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القيمة المطلقة: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sz="3000" dirty="0" smtClean="0"/>
              <a:t>القيمة المطلقة لأي عدد </a:t>
            </a:r>
            <a:r>
              <a:rPr lang="ar-SA" sz="3000" dirty="0" err="1" smtClean="0"/>
              <a:t>حقيقي</a:t>
            </a:r>
            <a:r>
              <a:rPr lang="ar-SA" sz="3000" dirty="0" smtClean="0"/>
              <a:t> (ويرمز له بالرمز        ) تعرف كالآتي</a:t>
            </a:r>
            <a:r>
              <a:rPr lang="ar-SA" dirty="0" smtClean="0"/>
              <a:t>:</a:t>
            </a:r>
          </a:p>
          <a:p>
            <a:pPr rtl="1">
              <a:defRPr/>
            </a:pPr>
            <a:endParaRPr lang="en-US" dirty="0" smtClean="0"/>
          </a:p>
          <a:p>
            <a:pPr marL="514350" indent="-514350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10"/>
          <p:cNvGraphicFramePr>
            <a:graphicFrameLocks noChangeAspect="1"/>
          </p:cNvGraphicFramePr>
          <p:nvPr/>
        </p:nvGraphicFramePr>
        <p:xfrm>
          <a:off x="2819400" y="2133600"/>
          <a:ext cx="685800" cy="323850"/>
        </p:xfrm>
        <a:graphic>
          <a:graphicData uri="http://schemas.openxmlformats.org/presentationml/2006/ole">
            <p:oleObj spid="_x0000_s84994" name="Equation" r:id="rId3" imgW="164957" imgH="253780" progId="Equation.3">
              <p:embed/>
            </p:oleObj>
          </a:graphicData>
        </a:graphic>
      </p:graphicFrame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7" name="Object 12"/>
          <p:cNvGraphicFramePr>
            <a:graphicFrameLocks noChangeAspect="1"/>
          </p:cNvGraphicFramePr>
          <p:nvPr/>
        </p:nvGraphicFramePr>
        <p:xfrm>
          <a:off x="1143000" y="3352800"/>
          <a:ext cx="5181600" cy="2057400"/>
        </p:xfrm>
        <a:graphic>
          <a:graphicData uri="http://schemas.openxmlformats.org/presentationml/2006/ole">
            <p:oleObj spid="_x0000_s84995" name="Equation" r:id="rId4" imgW="1320227" imgH="710891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600200"/>
            <a:ext cx="8915400" cy="4525963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خواص القيمة المطلقة: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        </a:t>
            </a:r>
            <a:r>
              <a:rPr lang="ar-SA" sz="3000" dirty="0" smtClean="0"/>
              <a:t>تكافئ                       حيث 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 تكافئ                       حيث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تكافئ                أو             حيث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تكافئ                أو              حيث  </a:t>
            </a:r>
            <a:r>
              <a:rPr lang="ar-SA" dirty="0" smtClean="0"/>
              <a:t>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 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077200" y="2286000"/>
          <a:ext cx="762000" cy="457200"/>
        </p:xfrm>
        <a:graphic>
          <a:graphicData uri="http://schemas.openxmlformats.org/presentationml/2006/ole">
            <p:oleObj spid="_x0000_s86018" name="Equation" r:id="rId3" imgW="393480" imgH="253800" progId="Equation.3">
              <p:embed/>
            </p:oleObj>
          </a:graphicData>
        </a:graphic>
      </p:graphicFrame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4800600" y="2362200"/>
          <a:ext cx="2095500" cy="304800"/>
        </p:xfrm>
        <a:graphic>
          <a:graphicData uri="http://schemas.openxmlformats.org/presentationml/2006/ole">
            <p:oleObj spid="_x0000_s86019" name="Equation" r:id="rId4" imgW="723586" imgH="139639" progId="Equation.3">
              <p:embed/>
            </p:oleObj>
          </a:graphicData>
        </a:graphic>
      </p:graphicFrame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2895600" y="2362200"/>
          <a:ext cx="1219200" cy="381000"/>
        </p:xfrm>
        <a:graphic>
          <a:graphicData uri="http://schemas.openxmlformats.org/presentationml/2006/ole">
            <p:oleObj spid="_x0000_s86020" name="Equation" r:id="rId5" imgW="406048" imgH="203024" progId="Equation.3">
              <p:embed/>
            </p:oleObj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8153400" y="2819400"/>
          <a:ext cx="762000" cy="533400"/>
        </p:xfrm>
        <a:graphic>
          <a:graphicData uri="http://schemas.openxmlformats.org/presentationml/2006/ole">
            <p:oleObj spid="_x0000_s86021" name="Equation" r:id="rId6" imgW="393480" imgH="253800" progId="Equation.3">
              <p:embed/>
            </p:oleObj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4989513" y="2944813"/>
          <a:ext cx="2020887" cy="360362"/>
        </p:xfrm>
        <a:graphic>
          <a:graphicData uri="http://schemas.openxmlformats.org/presentationml/2006/ole">
            <p:oleObj spid="_x0000_s86022" name="Equation" r:id="rId7" imgW="698400" imgH="164880" progId="Equation.3">
              <p:embed/>
            </p:oleObj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2971800" y="2895600"/>
          <a:ext cx="1219200" cy="457200"/>
        </p:xfrm>
        <a:graphic>
          <a:graphicData uri="http://schemas.openxmlformats.org/presentationml/2006/ole">
            <p:oleObj spid="_x0000_s86023" name="Equation" r:id="rId8" imgW="406048" imgH="203024" progId="Equation.3">
              <p:embed/>
            </p:oleObj>
          </a:graphicData>
        </a:graphic>
      </p:graphicFrame>
      <p:graphicFrame>
        <p:nvGraphicFramePr>
          <p:cNvPr id="12296" name="Object 10"/>
          <p:cNvGraphicFramePr>
            <a:graphicFrameLocks noChangeAspect="1"/>
          </p:cNvGraphicFramePr>
          <p:nvPr/>
        </p:nvGraphicFramePr>
        <p:xfrm>
          <a:off x="8153400" y="3429000"/>
          <a:ext cx="785813" cy="457200"/>
        </p:xfrm>
        <a:graphic>
          <a:graphicData uri="http://schemas.openxmlformats.org/presentationml/2006/ole">
            <p:oleObj spid="_x0000_s86024" name="Equation" r:id="rId9" imgW="406080" imgH="253800" progId="Equation.3">
              <p:embed/>
            </p:oleObj>
          </a:graphicData>
        </a:graphic>
      </p:graphicFrame>
      <p:graphicFrame>
        <p:nvGraphicFramePr>
          <p:cNvPr id="12297" name="Object 11"/>
          <p:cNvGraphicFramePr>
            <a:graphicFrameLocks noChangeAspect="1"/>
          </p:cNvGraphicFramePr>
          <p:nvPr/>
        </p:nvGraphicFramePr>
        <p:xfrm>
          <a:off x="5905500" y="3505200"/>
          <a:ext cx="1028700" cy="304800"/>
        </p:xfrm>
        <a:graphic>
          <a:graphicData uri="http://schemas.openxmlformats.org/presentationml/2006/ole">
            <p:oleObj spid="_x0000_s86025" name="Equation" r:id="rId10" imgW="355320" imgH="139680" progId="Equation.3">
              <p:embed/>
            </p:oleObj>
          </a:graphicData>
        </a:graphic>
      </p:graphicFrame>
      <p:graphicFrame>
        <p:nvGraphicFramePr>
          <p:cNvPr id="12298" name="Object 12"/>
          <p:cNvGraphicFramePr>
            <a:graphicFrameLocks noChangeAspect="1"/>
          </p:cNvGraphicFramePr>
          <p:nvPr/>
        </p:nvGraphicFramePr>
        <p:xfrm>
          <a:off x="4048125" y="3505200"/>
          <a:ext cx="1285875" cy="304800"/>
        </p:xfrm>
        <a:graphic>
          <a:graphicData uri="http://schemas.openxmlformats.org/presentationml/2006/ole">
            <p:oleObj spid="_x0000_s86026" name="Equation" r:id="rId11" imgW="444240" imgH="139680" progId="Equation.3">
              <p:embed/>
            </p:oleObj>
          </a:graphicData>
        </a:graphic>
      </p:graphicFrame>
      <p:graphicFrame>
        <p:nvGraphicFramePr>
          <p:cNvPr id="12299" name="Object 13"/>
          <p:cNvGraphicFramePr>
            <a:graphicFrameLocks noChangeAspect="1"/>
          </p:cNvGraphicFramePr>
          <p:nvPr/>
        </p:nvGraphicFramePr>
        <p:xfrm>
          <a:off x="2286000" y="3429000"/>
          <a:ext cx="1219200" cy="457200"/>
        </p:xfrm>
        <a:graphic>
          <a:graphicData uri="http://schemas.openxmlformats.org/presentationml/2006/ole">
            <p:oleObj spid="_x0000_s86027" name="Equation" r:id="rId12" imgW="406048" imgH="203024" progId="Equation.3">
              <p:embed/>
            </p:oleObj>
          </a:graphicData>
        </a:graphic>
      </p:graphicFrame>
      <p:graphicFrame>
        <p:nvGraphicFramePr>
          <p:cNvPr id="12300" name="Object 14"/>
          <p:cNvGraphicFramePr>
            <a:graphicFrameLocks noChangeAspect="1"/>
          </p:cNvGraphicFramePr>
          <p:nvPr/>
        </p:nvGraphicFramePr>
        <p:xfrm>
          <a:off x="8166100" y="3962400"/>
          <a:ext cx="760413" cy="457200"/>
        </p:xfrm>
        <a:graphic>
          <a:graphicData uri="http://schemas.openxmlformats.org/presentationml/2006/ole">
            <p:oleObj spid="_x0000_s86028" name="Equation" r:id="rId13" imgW="393480" imgH="253800" progId="Equation.3">
              <p:embed/>
            </p:oleObj>
          </a:graphicData>
        </a:graphic>
      </p:graphicFrame>
      <p:graphicFrame>
        <p:nvGraphicFramePr>
          <p:cNvPr id="12301" name="Object 15"/>
          <p:cNvGraphicFramePr>
            <a:graphicFrameLocks noChangeAspect="1"/>
          </p:cNvGraphicFramePr>
          <p:nvPr/>
        </p:nvGraphicFramePr>
        <p:xfrm>
          <a:off x="5905500" y="3962400"/>
          <a:ext cx="1028700" cy="360363"/>
        </p:xfrm>
        <a:graphic>
          <a:graphicData uri="http://schemas.openxmlformats.org/presentationml/2006/ole">
            <p:oleObj spid="_x0000_s86029" name="Equation" r:id="rId14" imgW="355320" imgH="164880" progId="Equation.3">
              <p:embed/>
            </p:oleObj>
          </a:graphicData>
        </a:graphic>
      </p:graphicFrame>
      <p:graphicFrame>
        <p:nvGraphicFramePr>
          <p:cNvPr id="12302" name="Object 16"/>
          <p:cNvGraphicFramePr>
            <a:graphicFrameLocks noChangeAspect="1"/>
          </p:cNvGraphicFramePr>
          <p:nvPr/>
        </p:nvGraphicFramePr>
        <p:xfrm>
          <a:off x="4048125" y="3962400"/>
          <a:ext cx="1285875" cy="360363"/>
        </p:xfrm>
        <a:graphic>
          <a:graphicData uri="http://schemas.openxmlformats.org/presentationml/2006/ole">
            <p:oleObj spid="_x0000_s86030" name="Equation" r:id="rId15" imgW="444240" imgH="164880" progId="Equation.3">
              <p:embed/>
            </p:oleObj>
          </a:graphicData>
        </a:graphic>
      </p:graphicFrame>
      <p:graphicFrame>
        <p:nvGraphicFramePr>
          <p:cNvPr id="12303" name="Object 17"/>
          <p:cNvGraphicFramePr>
            <a:graphicFrameLocks noChangeAspect="1"/>
          </p:cNvGraphicFramePr>
          <p:nvPr/>
        </p:nvGraphicFramePr>
        <p:xfrm>
          <a:off x="2133600" y="3962400"/>
          <a:ext cx="1219200" cy="457200"/>
        </p:xfrm>
        <a:graphic>
          <a:graphicData uri="http://schemas.openxmlformats.org/presentationml/2006/ole">
            <p:oleObj spid="_x0000_s86031" name="Equation" r:id="rId16" imgW="406048" imgH="203024" progId="Equation.3">
              <p:embed/>
            </p:oleObj>
          </a:graphicData>
        </a:graphic>
      </p:graphicFrame>
      <p:graphicFrame>
        <p:nvGraphicFramePr>
          <p:cNvPr id="12304" name="Object 16"/>
          <p:cNvGraphicFramePr>
            <a:graphicFrameLocks noChangeAspect="1"/>
          </p:cNvGraphicFramePr>
          <p:nvPr/>
        </p:nvGraphicFramePr>
        <p:xfrm>
          <a:off x="7467600" y="4648200"/>
          <a:ext cx="1227138" cy="457200"/>
        </p:xfrm>
        <a:graphic>
          <a:graphicData uri="http://schemas.openxmlformats.org/presentationml/2006/ole">
            <p:oleObj spid="_x0000_s86032" name="Equation" r:id="rId17" imgW="634680" imgH="253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الخواص :</a:t>
            </a:r>
            <a:endParaRPr lang="ar-SA" dirty="0"/>
          </a:p>
        </p:txBody>
      </p:sp>
      <p:sp>
        <p:nvSpPr>
          <p:cNvPr id="1331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     </a:t>
            </a: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6248400" y="2895600"/>
          <a:ext cx="2667000" cy="685800"/>
        </p:xfrm>
        <a:graphic>
          <a:graphicData uri="http://schemas.openxmlformats.org/presentationml/2006/ole">
            <p:oleObj spid="_x0000_s87042" name="Equation" r:id="rId3" imgW="977476" imgH="253890" progId="Equation.3">
              <p:embed/>
            </p:oleObj>
          </a:graphicData>
        </a:graphic>
      </p:graphicFrame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6553200" y="3962400"/>
          <a:ext cx="2352675" cy="533400"/>
        </p:xfrm>
        <a:graphic>
          <a:graphicData uri="http://schemas.openxmlformats.org/presentationml/2006/ole">
            <p:oleObj spid="_x0000_s87043" name="Equation" r:id="rId4" imgW="977476" imgH="253890" progId="Equation.3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6858000" y="1600200"/>
          <a:ext cx="1870075" cy="914400"/>
        </p:xfrm>
        <a:graphic>
          <a:graphicData uri="http://schemas.openxmlformats.org/presentationml/2006/ole">
            <p:oleObj spid="_x0000_s87044" name="Equation" r:id="rId5" imgW="545760" imgH="469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434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 (1):</a:t>
            </a:r>
            <a:endParaRPr lang="en-US" sz="300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حل المتباينة</a:t>
            </a:r>
            <a:r>
              <a:rPr lang="ar-SA" smtClean="0">
                <a:cs typeface="Arial" pitchFamily="34" charset="0"/>
              </a:rPr>
              <a:t>                 </a:t>
            </a:r>
          </a:p>
          <a:p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endParaRPr lang="ar-SA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 مجموعة الحل هي الفترة </a:t>
            </a:r>
            <a:endParaRPr lang="en-US" sz="3000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5943600" y="2209800"/>
          <a:ext cx="1587500" cy="533400"/>
        </p:xfrm>
        <a:graphic>
          <a:graphicData uri="http://schemas.openxmlformats.org/presentationml/2006/ole">
            <p:oleObj spid="_x0000_s88066" name="Equation" r:id="rId3" imgW="672840" imgH="253800" progId="Equation.3">
              <p:embed/>
            </p:oleObj>
          </a:graphicData>
        </a:graphic>
      </p:graphicFrame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2730500" y="3352800"/>
          <a:ext cx="4216400" cy="1600200"/>
        </p:xfrm>
        <a:graphic>
          <a:graphicData uri="http://schemas.openxmlformats.org/presentationml/2006/ole">
            <p:oleObj spid="_x0000_s88067" name="Equation" r:id="rId4" imgW="2108160" imgH="876240" progId="Equation.3">
              <p:embed/>
            </p:oleObj>
          </a:graphicData>
        </a:graphic>
      </p:graphicFrame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4854575" y="5105400"/>
          <a:ext cx="1241425" cy="581025"/>
        </p:xfrm>
        <a:graphic>
          <a:graphicData uri="http://schemas.openxmlformats.org/presentationml/2006/ole">
            <p:oleObj spid="_x0000_s88068" name="Equation" r:id="rId5" imgW="69840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53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مثال(2):</a:t>
            </a:r>
            <a:endParaRPr lang="en-US" sz="300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حل المتباينة</a:t>
            </a:r>
            <a:r>
              <a:rPr lang="ar-SA" smtClean="0">
                <a:cs typeface="Arial" pitchFamily="34" charset="0"/>
              </a:rPr>
              <a:t>               </a:t>
            </a:r>
          </a:p>
          <a:p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r>
              <a:rPr lang="ar-SA" sz="3000" smtClean="0">
                <a:cs typeface="Arial" pitchFamily="34" charset="0"/>
              </a:rPr>
              <a:t>                   أو            </a:t>
            </a:r>
          </a:p>
          <a:p>
            <a:pPr rtl="1"/>
            <a:r>
              <a:rPr lang="ar-SA" sz="3000" smtClean="0">
                <a:cs typeface="Arial" pitchFamily="34" charset="0"/>
              </a:rPr>
              <a:t>                    أو </a:t>
            </a:r>
            <a:endParaRPr lang="en-US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                 أو   </a:t>
            </a:r>
            <a:endParaRPr lang="en-US" sz="3000" smtClean="0"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مجموعة حل المتباينة هي 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172200" y="2209800"/>
          <a:ext cx="1371600" cy="609600"/>
        </p:xfrm>
        <a:graphic>
          <a:graphicData uri="http://schemas.openxmlformats.org/presentationml/2006/ole">
            <p:oleObj spid="_x0000_s89090" name="Equation" r:id="rId3" imgW="672840" imgH="253800" progId="Equation.3">
              <p:embed/>
            </p:oleObj>
          </a:graphicData>
        </a:graphic>
      </p:graphicFrame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7620000" y="3505200"/>
          <a:ext cx="1219200" cy="381000"/>
        </p:xfrm>
        <a:graphic>
          <a:graphicData uri="http://schemas.openxmlformats.org/presentationml/2006/ole">
            <p:oleObj spid="_x0000_s89091" name="Equation" r:id="rId4" imgW="647419" imgH="177723" progId="Equation.3">
              <p:embed/>
            </p:oleObj>
          </a:graphicData>
        </a:graphic>
      </p:graphicFrame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7"/>
          <p:cNvGraphicFramePr>
            <a:graphicFrameLocks noChangeAspect="1"/>
          </p:cNvGraphicFramePr>
          <p:nvPr/>
        </p:nvGraphicFramePr>
        <p:xfrm>
          <a:off x="5353050" y="3505200"/>
          <a:ext cx="1276350" cy="381000"/>
        </p:xfrm>
        <a:graphic>
          <a:graphicData uri="http://schemas.openxmlformats.org/presentationml/2006/ole">
            <p:oleObj spid="_x0000_s89092" name="Equation" r:id="rId5" imgW="736280" imgH="177723" progId="Equation.3">
              <p:embed/>
            </p:oleObj>
          </a:graphicData>
        </a:graphic>
      </p:graphicFrame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7696200" y="4038600"/>
          <a:ext cx="838200" cy="381000"/>
        </p:xfrm>
        <a:graphic>
          <a:graphicData uri="http://schemas.openxmlformats.org/presentationml/2006/ole">
            <p:oleObj spid="_x0000_s89093" name="Equation" r:id="rId6" imgW="431425" imgH="177646" progId="Equation.3">
              <p:embed/>
            </p:oleObj>
          </a:graphicData>
        </a:graphic>
      </p:graphicFrame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6" name="Object 11"/>
          <p:cNvGraphicFramePr>
            <a:graphicFrameLocks noChangeAspect="1"/>
          </p:cNvGraphicFramePr>
          <p:nvPr/>
        </p:nvGraphicFramePr>
        <p:xfrm>
          <a:off x="5791200" y="4038600"/>
          <a:ext cx="914400" cy="409575"/>
        </p:xfrm>
        <a:graphic>
          <a:graphicData uri="http://schemas.openxmlformats.org/presentationml/2006/ole">
            <p:oleObj spid="_x0000_s89094" name="Equation" r:id="rId7" imgW="444114" imgH="177646" progId="Equation.3">
              <p:embed/>
            </p:oleObj>
          </a:graphicData>
        </a:graphic>
      </p:graphicFrame>
      <p:sp>
        <p:nvSpPr>
          <p:cNvPr id="51214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7" name="Object 13"/>
          <p:cNvGraphicFramePr>
            <a:graphicFrameLocks noChangeAspect="1"/>
          </p:cNvGraphicFramePr>
          <p:nvPr/>
        </p:nvGraphicFramePr>
        <p:xfrm>
          <a:off x="7620000" y="4543425"/>
          <a:ext cx="914400" cy="409575"/>
        </p:xfrm>
        <a:graphic>
          <a:graphicData uri="http://schemas.openxmlformats.org/presentationml/2006/ole">
            <p:oleObj spid="_x0000_s89095" name="Equation" r:id="rId8" imgW="368140" imgH="177723" progId="Equation.3">
              <p:embed/>
            </p:oleObj>
          </a:graphicData>
        </a:graphic>
      </p:graphicFrame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8" name="Object 15"/>
          <p:cNvGraphicFramePr>
            <a:graphicFrameLocks noChangeAspect="1"/>
          </p:cNvGraphicFramePr>
          <p:nvPr/>
        </p:nvGraphicFramePr>
        <p:xfrm>
          <a:off x="6019800" y="4572000"/>
          <a:ext cx="762000" cy="457200"/>
        </p:xfrm>
        <a:graphic>
          <a:graphicData uri="http://schemas.openxmlformats.org/presentationml/2006/ole">
            <p:oleObj spid="_x0000_s89096" name="Equation" r:id="rId9" imgW="329914" imgH="177646" progId="Equation.3">
              <p:embed/>
            </p:oleObj>
          </a:graphicData>
        </a:graphic>
      </p:graphicFrame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9" name="Object 17"/>
          <p:cNvGraphicFramePr>
            <a:graphicFrameLocks noChangeAspect="1"/>
          </p:cNvGraphicFramePr>
          <p:nvPr/>
        </p:nvGraphicFramePr>
        <p:xfrm>
          <a:off x="3533775" y="5124450"/>
          <a:ext cx="2562225" cy="438150"/>
        </p:xfrm>
        <a:graphic>
          <a:graphicData uri="http://schemas.openxmlformats.org/presentationml/2006/ole">
            <p:oleObj spid="_x0000_s89097" name="Equation" r:id="rId10" imgW="952087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639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مثال(3):</a:t>
            </a:r>
            <a:endParaRPr lang="en-US" sz="300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حل المتباينة</a:t>
            </a:r>
            <a:r>
              <a:rPr lang="ar-SA" smtClean="0">
                <a:cs typeface="Arial" pitchFamily="34" charset="0"/>
              </a:rPr>
              <a:t>               </a:t>
            </a: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r>
              <a:rPr lang="en-US" smtClean="0">
                <a:cs typeface="Arial" pitchFamily="34" charset="0"/>
              </a:rPr>
              <a:t>     </a:t>
            </a:r>
            <a:r>
              <a:rPr lang="ar-SA" smtClean="0">
                <a:cs typeface="Arial" pitchFamily="34" charset="0"/>
              </a:rPr>
              <a:t>             </a:t>
            </a:r>
            <a:endParaRPr lang="ar-SA" sz="3000" smtClean="0">
              <a:cs typeface="Arial" pitchFamily="34" charset="0"/>
            </a:endParaRPr>
          </a:p>
          <a:p>
            <a:pPr rtl="1"/>
            <a:r>
              <a:rPr lang="ar-SA" sz="2800" smtClean="0">
                <a:cs typeface="Arial" pitchFamily="34" charset="0"/>
              </a:rPr>
              <a:t>                                  </a:t>
            </a:r>
          </a:p>
          <a:p>
            <a:pPr rtl="1"/>
            <a:r>
              <a:rPr lang="ar-SA" sz="2800" smtClean="0">
                <a:cs typeface="Arial" pitchFamily="34" charset="0"/>
              </a:rPr>
              <a:t>          </a:t>
            </a:r>
            <a:endParaRPr lang="ar-SA" smtClean="0">
              <a:cs typeface="Arial" pitchFamily="34" charset="0"/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"/>
          <p:cNvGraphicFramePr>
            <a:graphicFrameLocks noChangeAspect="1"/>
          </p:cNvGraphicFramePr>
          <p:nvPr/>
        </p:nvGraphicFramePr>
        <p:xfrm>
          <a:off x="5795963" y="2043113"/>
          <a:ext cx="1692275" cy="942975"/>
        </p:xfrm>
        <a:graphic>
          <a:graphicData uri="http://schemas.openxmlformats.org/presentationml/2006/ole">
            <p:oleObj spid="_x0000_s90114" name="Equation" r:id="rId3" imgW="647640" imgH="431640" progId="Equation.3">
              <p:embed/>
            </p:oleObj>
          </a:graphicData>
        </a:graphic>
      </p:graphicFrame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5943600" y="3429000"/>
          <a:ext cx="2667000" cy="939800"/>
        </p:xfrm>
        <a:graphic>
          <a:graphicData uri="http://schemas.openxmlformats.org/presentationml/2006/ole">
            <p:oleObj spid="_x0000_s90115" name="Equation" r:id="rId4" imgW="914400" imgH="393480" progId="Equation.3">
              <p:embed/>
            </p:oleObj>
          </a:graphicData>
        </a:graphic>
      </p:graphicFrame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8" name="Object 7"/>
          <p:cNvGraphicFramePr>
            <a:graphicFrameLocks noChangeAspect="1"/>
          </p:cNvGraphicFramePr>
          <p:nvPr/>
        </p:nvGraphicFramePr>
        <p:xfrm>
          <a:off x="5943600" y="4724400"/>
          <a:ext cx="2587625" cy="457200"/>
        </p:xfrm>
        <a:graphic>
          <a:graphicData uri="http://schemas.openxmlformats.org/presentationml/2006/ole">
            <p:oleObj spid="_x0000_s90116" name="Equation" r:id="rId5" imgW="939600" imgH="177480" progId="Equation.3">
              <p:embed/>
            </p:oleObj>
          </a:graphicData>
        </a:graphic>
      </p:graphicFrame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dirty="0"/>
          </a:p>
        </p:txBody>
      </p:sp>
      <p:sp>
        <p:nvSpPr>
          <p:cNvPr id="17414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8"/>
            <a:ext cx="8915400" cy="4525962"/>
          </a:xfrm>
        </p:spPr>
        <p:txBody>
          <a:bodyPr/>
          <a:lstStyle/>
          <a:p>
            <a:pPr rtl="1"/>
            <a:endParaRPr lang="ar-SA" smtClean="0">
              <a:cs typeface="Arial" pitchFamily="34" charset="0"/>
            </a:endParaRP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endParaRPr lang="ar-SA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مجموعة الحل هي</a:t>
            </a:r>
            <a:r>
              <a:rPr lang="ar-SA" smtClean="0">
                <a:cs typeface="Arial" pitchFamily="34" charset="0"/>
              </a:rPr>
              <a:t>       </a:t>
            </a: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"/>
          <p:cNvGraphicFramePr>
            <a:graphicFrameLocks noChangeAspect="1"/>
          </p:cNvGraphicFramePr>
          <p:nvPr/>
        </p:nvGraphicFramePr>
        <p:xfrm>
          <a:off x="5791200" y="3914775"/>
          <a:ext cx="955675" cy="885825"/>
        </p:xfrm>
        <a:graphic>
          <a:graphicData uri="http://schemas.openxmlformats.org/presentationml/2006/ole">
            <p:oleObj spid="_x0000_s91138" name="Equation" r:id="rId3" imgW="444240" imgH="393480" progId="Equation.3">
              <p:embed/>
            </p:oleObj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5538788" y="2416175"/>
          <a:ext cx="2790825" cy="1089025"/>
        </p:xfrm>
        <a:graphic>
          <a:graphicData uri="http://schemas.openxmlformats.org/presentationml/2006/ole">
            <p:oleObj spid="_x0000_s91139" name="Equation" r:id="rId4" imgW="672840" imgH="393480" progId="Equation.3">
              <p:embed/>
            </p:oleObj>
          </a:graphicData>
        </a:graphic>
      </p:graphicFrame>
      <p:graphicFrame>
        <p:nvGraphicFramePr>
          <p:cNvPr id="17412" name="Object 7"/>
          <p:cNvGraphicFramePr>
            <a:graphicFrameLocks noChangeAspect="1"/>
          </p:cNvGraphicFramePr>
          <p:nvPr/>
        </p:nvGraphicFramePr>
        <p:xfrm>
          <a:off x="5486400" y="1905000"/>
          <a:ext cx="3059113" cy="457200"/>
        </p:xfrm>
        <a:graphic>
          <a:graphicData uri="http://schemas.openxmlformats.org/presentationml/2006/ole">
            <p:oleObj spid="_x0000_s91140" name="Equation" r:id="rId5" imgW="72360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حل المتباينات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pPr>
              <a:defRPr/>
            </a:pP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1219200" y="2209800"/>
          <a:ext cx="1800225" cy="457200"/>
        </p:xfrm>
        <a:graphic>
          <a:graphicData uri="http://schemas.openxmlformats.org/presentationml/2006/ole">
            <p:oleObj spid="_x0000_s92162" name="Equation" r:id="rId3" imgW="583920" imgH="253800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219200" y="2819400"/>
          <a:ext cx="1604963" cy="457200"/>
        </p:xfrm>
        <a:graphic>
          <a:graphicData uri="http://schemas.openxmlformats.org/presentationml/2006/ole">
            <p:oleObj spid="_x0000_s92163" name="Equation" r:id="rId4" imgW="520560" imgH="253800" progId="Equation.3">
              <p:embed/>
            </p:oleObj>
          </a:graphicData>
        </a:graphic>
      </p:graphicFrame>
      <p:graphicFrame>
        <p:nvGraphicFramePr>
          <p:cNvPr id="18436" name="Object 7"/>
          <p:cNvGraphicFramePr>
            <a:graphicFrameLocks noChangeAspect="1"/>
          </p:cNvGraphicFramePr>
          <p:nvPr/>
        </p:nvGraphicFramePr>
        <p:xfrm>
          <a:off x="1219200" y="3352800"/>
          <a:ext cx="2074863" cy="457200"/>
        </p:xfrm>
        <a:graphic>
          <a:graphicData uri="http://schemas.openxmlformats.org/presentationml/2006/ole">
            <p:oleObj spid="_x0000_s92164" name="Equation" r:id="rId5" imgW="672840" imgH="253800" progId="Equation.3">
              <p:embed/>
            </p:oleObj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203325" y="3810000"/>
          <a:ext cx="1997075" cy="457200"/>
        </p:xfrm>
        <a:graphic>
          <a:graphicData uri="http://schemas.openxmlformats.org/presentationml/2006/ole">
            <p:oleObj spid="_x0000_s92165" name="Equation" r:id="rId6" imgW="647640" imgH="253800" progId="Equation.3">
              <p:embed/>
            </p:oleObj>
          </a:graphicData>
        </a:graphic>
      </p:graphicFrame>
      <p:graphicFrame>
        <p:nvGraphicFramePr>
          <p:cNvPr id="18438" name="Object 9"/>
          <p:cNvGraphicFramePr>
            <a:graphicFrameLocks noChangeAspect="1"/>
          </p:cNvGraphicFramePr>
          <p:nvPr/>
        </p:nvGraphicFramePr>
        <p:xfrm>
          <a:off x="1201738" y="4343400"/>
          <a:ext cx="2074862" cy="457200"/>
        </p:xfrm>
        <a:graphic>
          <a:graphicData uri="http://schemas.openxmlformats.org/presentationml/2006/ole">
            <p:oleObj spid="_x0000_s92166" name="Equation" r:id="rId7" imgW="672840" imgH="253800" progId="Equation.3">
              <p:embed/>
            </p:oleObj>
          </a:graphicData>
        </a:graphic>
      </p:graphicFrame>
      <p:graphicFrame>
        <p:nvGraphicFramePr>
          <p:cNvPr id="18439" name="Object 10"/>
          <p:cNvGraphicFramePr>
            <a:graphicFrameLocks noChangeAspect="1"/>
          </p:cNvGraphicFramePr>
          <p:nvPr/>
        </p:nvGraphicFramePr>
        <p:xfrm>
          <a:off x="1201738" y="4953000"/>
          <a:ext cx="2074862" cy="457200"/>
        </p:xfrm>
        <a:graphic>
          <a:graphicData uri="http://schemas.openxmlformats.org/presentationml/2006/ole">
            <p:oleObj spid="_x0000_s92167" name="Equation" r:id="rId8" imgW="672840" imgH="253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algn="l">
              <a:buFont typeface="+mj-lt"/>
              <a:buAutoNum type="arabicPeriod" startAt="7"/>
              <a:defRPr/>
            </a:pPr>
            <a:endParaRPr lang="en-US" sz="3000" dirty="0" smtClean="0">
              <a:cs typeface="Arial" pitchFamily="34" charset="0"/>
            </a:endParaRP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 startAt="8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pPr>
              <a:defRPr/>
            </a:pP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1219200" y="2209800"/>
          <a:ext cx="1447800" cy="457200"/>
        </p:xfrm>
        <a:graphic>
          <a:graphicData uri="http://schemas.openxmlformats.org/presentationml/2006/ole">
            <p:oleObj spid="_x0000_s93186" name="Equation" r:id="rId3" imgW="469800" imgH="25380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984250" y="3260725"/>
          <a:ext cx="2074863" cy="777875"/>
        </p:xfrm>
        <a:graphic>
          <a:graphicData uri="http://schemas.openxmlformats.org/presentationml/2006/ole">
            <p:oleObj spid="_x0000_s93187" name="Equation" r:id="rId4" imgW="67284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387</Words>
  <Application>Microsoft Office PowerPoint</Application>
  <PresentationFormat>A4 Paper (210x297 mm)‎</PresentationFormat>
  <Paragraphs>172</Paragraphs>
  <Slides>22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Microsoft Equation 3.0</vt:lpstr>
      <vt:lpstr>الشريحة 1</vt:lpstr>
      <vt:lpstr>المحاضرة الخامسة</vt:lpstr>
      <vt:lpstr>المتباينات:</vt:lpstr>
      <vt:lpstr>تابع : المتباينات:</vt:lpstr>
      <vt:lpstr>تابع:خواص المتباينات:</vt:lpstr>
      <vt:lpstr>تابع: المتباينات:</vt:lpstr>
      <vt:lpstr>تابع : الحل:</vt:lpstr>
      <vt:lpstr>تابع: المتباينات:</vt:lpstr>
      <vt:lpstr>تابع: المتباينات:</vt:lpstr>
      <vt:lpstr>تابع الحل :</vt:lpstr>
      <vt:lpstr>تمارين:</vt:lpstr>
      <vt:lpstr>تابع : تمارين:</vt:lpstr>
      <vt:lpstr>القيمة المطلقة:</vt:lpstr>
      <vt:lpstr>تابع: القيمة المطلقة:</vt:lpstr>
      <vt:lpstr>تابع: الخواص :</vt:lpstr>
      <vt:lpstr>تابع: القيمة المطلقة:</vt:lpstr>
      <vt:lpstr>تابع: القيمة المطلقة:</vt:lpstr>
      <vt:lpstr>تابع: القيمة المطلقة:</vt:lpstr>
      <vt:lpstr>تابع: الحل:</vt:lpstr>
      <vt:lpstr>تمارين:</vt:lpstr>
      <vt:lpstr>تمارين: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108</cp:revision>
  <dcterms:created xsi:type="dcterms:W3CDTF">2009-10-14T19:14:34Z</dcterms:created>
  <dcterms:modified xsi:type="dcterms:W3CDTF">2011-09-26T13:06:51Z</dcterms:modified>
</cp:coreProperties>
</file>