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0" r:id="rId2"/>
    <p:sldId id="301" r:id="rId3"/>
    <p:sldId id="307" r:id="rId4"/>
    <p:sldId id="308" r:id="rId5"/>
    <p:sldId id="310" r:id="rId6"/>
    <p:sldId id="314" r:id="rId7"/>
    <p:sldId id="312" r:id="rId8"/>
    <p:sldId id="313" r:id="rId9"/>
    <p:sldId id="316" r:id="rId10"/>
    <p:sldId id="319" r:id="rId11"/>
    <p:sldId id="317" r:id="rId12"/>
    <p:sldId id="323" r:id="rId13"/>
    <p:sldId id="320" r:id="rId14"/>
    <p:sldId id="321" r:id="rId15"/>
    <p:sldId id="322" r:id="rId16"/>
    <p:sldId id="305"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2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smtClean="0">
                <a:solidFill>
                  <a:schemeClr val="accent1">
                    <a:lumMod val="50000"/>
                  </a:schemeClr>
                </a:solidFill>
                <a:latin typeface="AYM Wadiy S_U normal."/>
                <a:cs typeface="Times New Roman" pitchFamily="18" charset="0"/>
              </a:rPr>
              <a:t>دكتور </a:t>
            </a:r>
            <a:r>
              <a:rPr lang="ar-SA" sz="3700" b="1" dirty="0" smtClean="0">
                <a:solidFill>
                  <a:schemeClr val="accent1">
                    <a:lumMod val="50000"/>
                  </a:schemeClr>
                </a:solidFill>
                <a:latin typeface="AYM Wadiy S_U normal."/>
                <a:cs typeface="Times New Roman" pitchFamily="18" charset="0"/>
              </a:rPr>
              <a:t>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الثامنة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0" y="0"/>
            <a:ext cx="9743546" cy="6463308"/>
          </a:xfrm>
          <a:prstGeom prst="rect">
            <a:avLst/>
          </a:prstGeom>
          <a:noFill/>
          <a:ln w="9525">
            <a:noFill/>
            <a:miter lim="800000"/>
            <a:headEnd/>
            <a:tailEnd/>
          </a:ln>
        </p:spPr>
        <p:txBody>
          <a:bodyPr wrap="square">
            <a:spAutoFit/>
          </a:bodyPr>
          <a:lstStyle/>
          <a:p>
            <a:pPr algn="just" rtl="1">
              <a:spcBef>
                <a:spcPct val="50000"/>
              </a:spcBef>
            </a:pPr>
            <a:r>
              <a:rPr lang="ar-SA" sz="3600" b="1" dirty="0" smtClean="0">
                <a:solidFill>
                  <a:srgbClr val="FF0000"/>
                </a:solidFill>
              </a:rPr>
              <a:t>مقدمـــة </a:t>
            </a:r>
          </a:p>
          <a:p>
            <a:pPr algn="just" rtl="1">
              <a:spcBef>
                <a:spcPct val="50000"/>
              </a:spcBef>
            </a:pPr>
            <a:r>
              <a:rPr lang="ar-BH" sz="3600" b="1" dirty="0" smtClean="0"/>
              <a:t>بدأ </a:t>
            </a:r>
            <a:r>
              <a:rPr lang="ar-BH" sz="3600" b="1" dirty="0"/>
              <a:t>ظهور البنوك المركزية في العالم خلال النصف الثاني من القرن السابع عشر، حيث </a:t>
            </a:r>
            <a:r>
              <a:rPr lang="ar-BH" sz="3600" b="1" dirty="0" smtClean="0"/>
              <a:t>أنشئ </a:t>
            </a:r>
            <a:r>
              <a:rPr lang="ar-BH" sz="3600" b="1" dirty="0"/>
              <a:t>بنك السويد عام 1668، وبنك إنكلترا عام 1694، كما </a:t>
            </a:r>
            <a:r>
              <a:rPr lang="ar-BH" sz="3600" b="1" dirty="0" smtClean="0"/>
              <a:t>أنشئ </a:t>
            </a:r>
            <a:r>
              <a:rPr lang="ar-BH" sz="3600" b="1" dirty="0"/>
              <a:t>بنك فرنسا عام 1800. </a:t>
            </a:r>
            <a:endParaRPr lang="ar-YE" sz="3600" b="1" dirty="0"/>
          </a:p>
          <a:p>
            <a:pPr algn="just" rtl="1">
              <a:spcBef>
                <a:spcPct val="50000"/>
              </a:spcBef>
            </a:pPr>
            <a:r>
              <a:rPr lang="ar-BH" sz="3600" b="1" dirty="0"/>
              <a:t>واقتصرت وظائف هذه البنوك في </a:t>
            </a:r>
            <a:r>
              <a:rPr lang="ar-BH" sz="3600" b="1" dirty="0" smtClean="0"/>
              <a:t>بادئ </a:t>
            </a:r>
            <a:r>
              <a:rPr lang="ar-BH" sz="3600" b="1" dirty="0"/>
              <a:t>الأمر على القيام بالأعمال المصرفية الحكومية، بالإضافة إلى الأعمال المصرفية </a:t>
            </a:r>
            <a:r>
              <a:rPr lang="ar-BH" sz="3600" b="1" dirty="0" smtClean="0"/>
              <a:t>الاعتيادية </a:t>
            </a:r>
            <a:r>
              <a:rPr lang="ar-BH" sz="3600" b="1" dirty="0"/>
              <a:t>التي تقوم </a:t>
            </a:r>
            <a:r>
              <a:rPr lang="ar-BH" sz="3600" b="1" dirty="0" err="1"/>
              <a:t>بها</a:t>
            </a:r>
            <a:r>
              <a:rPr lang="ar-BH" sz="3600" b="1" dirty="0"/>
              <a:t> البنوك التجارية. </a:t>
            </a:r>
            <a:endParaRPr lang="ar-YE" sz="3600" b="1" dirty="0"/>
          </a:p>
          <a:p>
            <a:pPr algn="just" rtl="1">
              <a:spcBef>
                <a:spcPct val="50000"/>
              </a:spcBef>
            </a:pPr>
            <a:r>
              <a:rPr lang="ar-YE" sz="3600" b="1" dirty="0"/>
              <a:t>ت</a:t>
            </a:r>
            <a:r>
              <a:rPr lang="ar-BH" sz="3600" b="1" dirty="0"/>
              <a:t>م </a:t>
            </a:r>
            <a:r>
              <a:rPr lang="ar-BH" sz="3600" b="1" dirty="0" err="1"/>
              <a:t>م</a:t>
            </a:r>
            <a:r>
              <a:rPr lang="ar-BH" sz="3600" b="1" dirty="0"/>
              <a:t>نح هذه البنوك صلاحية إصدار العملة</a:t>
            </a:r>
            <a:r>
              <a:rPr lang="ar-YE" sz="3600" b="1" dirty="0"/>
              <a:t> فقط</a:t>
            </a:r>
            <a:r>
              <a:rPr lang="ar-BH" sz="3600" b="1" dirty="0"/>
              <a:t> خلال القرن التاسع عشر، وكان ذلك في عام 1833 </a:t>
            </a:r>
            <a:r>
              <a:rPr lang="ar-BH" sz="3600" b="1" dirty="0" err="1"/>
              <a:t>ب</a:t>
            </a:r>
            <a:r>
              <a:rPr lang="ar-YE" sz="3600" b="1" dirty="0"/>
              <a:t>ا</a:t>
            </a:r>
            <a:r>
              <a:rPr lang="ar-BH" sz="3600" b="1" dirty="0"/>
              <a:t>لنسبة لبنك إنكلترا، وعام 1897 بالنسبة لبنك السويد.</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additive="base">
                                        <p:cTn id="7" dur="500" fill="hold"/>
                                        <p:tgtEl>
                                          <p:spTgt spid="3077"/>
                                        </p:tgtEl>
                                        <p:attrNameLst>
                                          <p:attrName>ppt_x</p:attrName>
                                        </p:attrNameLst>
                                      </p:cBhvr>
                                      <p:tavLst>
                                        <p:tav tm="0">
                                          <p:val>
                                            <p:strVal val="0-#ppt_w/2"/>
                                          </p:val>
                                        </p:tav>
                                        <p:tav tm="100000">
                                          <p:val>
                                            <p:strVal val="#ppt_x"/>
                                          </p:val>
                                        </p:tav>
                                      </p:tavLst>
                                    </p:anim>
                                    <p:anim calcmode="lin" valueType="num">
                                      <p:cBhvr additive="base">
                                        <p:cTn id="8" dur="500" fill="hold"/>
                                        <p:tgtEl>
                                          <p:spTgt spid="307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09600"/>
            <a:ext cx="9448800" cy="5170646"/>
          </a:xfrm>
          <a:prstGeom prst="rect">
            <a:avLst/>
          </a:prstGeom>
        </p:spPr>
        <p:txBody>
          <a:bodyPr wrap="square">
            <a:spAutoFit/>
          </a:bodyPr>
          <a:lstStyle/>
          <a:p>
            <a:pPr algn="just">
              <a:spcBef>
                <a:spcPct val="50000"/>
              </a:spcBef>
            </a:pPr>
            <a:r>
              <a:rPr lang="ar-BH" sz="4400" b="1" dirty="0" smtClean="0"/>
              <a:t>ويقوم البنك المركزي بممارسة الرقابة النقدية على البنوك التجارية وغيرها من المؤسسات المالية</a:t>
            </a:r>
            <a:r>
              <a:rPr lang="ar-SA" sz="4400" b="1" dirty="0" smtClean="0"/>
              <a:t>، كما </a:t>
            </a:r>
            <a:r>
              <a:rPr lang="ar-BH" sz="4400" b="1" dirty="0" smtClean="0"/>
              <a:t>يتولى إصدار وإدارة كمية النقود بما يحقق الأهداف الاقتصادية الكلية، </a:t>
            </a:r>
            <a:r>
              <a:rPr lang="ar-YE" sz="4400" b="1" dirty="0" smtClean="0"/>
              <a:t>و</a:t>
            </a:r>
            <a:r>
              <a:rPr lang="ar-BH" sz="4400" b="1" dirty="0" smtClean="0"/>
              <a:t>أهمها تحقيق الاستقرار الاقتصادي وخفض معدل البطالة وضمان النمو الاقتصادي المضطرد.</a:t>
            </a:r>
            <a:endParaRPr lang="ar-SA" sz="4400" b="1" dirty="0" smtClean="0"/>
          </a:p>
          <a:p>
            <a:pPr algn="just">
              <a:spcBef>
                <a:spcPct val="50000"/>
              </a:spcBef>
            </a:pPr>
            <a:r>
              <a:rPr lang="ar-SA" sz="4400" b="1" dirty="0" smtClean="0"/>
              <a:t>فكيف يستطيع البنك المركزي القيام بذلك ؟</a:t>
            </a:r>
            <a:endParaRPr lang="en-US" sz="4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52400" y="914400"/>
            <a:ext cx="9525000" cy="107721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أولاً : تنفيذ ومتابعة العمليات والإلتزامات النقدية والمالية الحكومية على المستويين الداخلي والخارجي (المدفوعات والمقبوضات).</a:t>
            </a:r>
            <a:endParaRPr lang="en-US" sz="3200" b="1" dirty="0"/>
          </a:p>
        </p:txBody>
      </p:sp>
      <p:sp>
        <p:nvSpPr>
          <p:cNvPr id="3" name="Rectangle 2"/>
          <p:cNvSpPr>
            <a:spLocks noChangeArrowheads="1"/>
          </p:cNvSpPr>
          <p:nvPr/>
        </p:nvSpPr>
        <p:spPr bwMode="auto">
          <a:xfrm>
            <a:off x="152400" y="1981200"/>
            <a:ext cx="9525000" cy="107721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ثانياً : إصدار العملة الوطنية، حيث يعتبر البنك المركزي السلطة النقدية الوحيدة المخولة قانوناً بإصدار العملة الوطنية.</a:t>
            </a:r>
            <a:endParaRPr lang="en-US" sz="3200" b="1" dirty="0"/>
          </a:p>
        </p:txBody>
      </p:sp>
      <p:sp>
        <p:nvSpPr>
          <p:cNvPr id="4" name="Rectangle 3"/>
          <p:cNvSpPr>
            <a:spLocks noChangeArrowheads="1"/>
          </p:cNvSpPr>
          <p:nvPr/>
        </p:nvSpPr>
        <p:spPr bwMode="auto">
          <a:xfrm>
            <a:off x="228600" y="3200400"/>
            <a:ext cx="9448800" cy="1569660"/>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ثالثاً : قبول ودائع البنوك التجارية (إحتياطات البنوك التجارية) وإقراض هذه البنوك عند الحاجة، بالإضافة إلى القيام بعمليات المقاصة بين هذه البنوك.</a:t>
            </a:r>
            <a:endParaRPr lang="en-US" sz="3200" b="1" dirty="0"/>
          </a:p>
        </p:txBody>
      </p:sp>
      <p:sp>
        <p:nvSpPr>
          <p:cNvPr id="5" name="Rectangle 4"/>
          <p:cNvSpPr>
            <a:spLocks noChangeArrowheads="1"/>
          </p:cNvSpPr>
          <p:nvPr/>
        </p:nvSpPr>
        <p:spPr bwMode="auto">
          <a:xfrm>
            <a:off x="0" y="4800600"/>
            <a:ext cx="9677400" cy="107721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رابعاً : التحكم في كمية النقود المعروضة (السيولة النقدية) في الإقتصاد الوطني، والمحافظة على إستقرار سعر صرف العملة الوطنية.</a:t>
            </a:r>
            <a:endParaRPr lang="en-US" sz="3200" b="1" dirty="0"/>
          </a:p>
        </p:txBody>
      </p:sp>
      <p:sp>
        <p:nvSpPr>
          <p:cNvPr id="6" name="TextBox 5"/>
          <p:cNvSpPr txBox="1">
            <a:spLocks noChangeArrowheads="1"/>
          </p:cNvSpPr>
          <p:nvPr/>
        </p:nvSpPr>
        <p:spPr bwMode="auto">
          <a:xfrm>
            <a:off x="2743200" y="228600"/>
            <a:ext cx="6810375" cy="830997"/>
          </a:xfrm>
          <a:prstGeom prst="rect">
            <a:avLst/>
          </a:prstGeom>
          <a:noFill/>
          <a:ln w="9525">
            <a:noFill/>
            <a:miter lim="800000"/>
            <a:headEnd/>
            <a:tailEnd/>
          </a:ln>
        </p:spPr>
        <p:txBody>
          <a:bodyPr>
            <a:spAutoFit/>
          </a:bodyPr>
          <a:lstStyle/>
          <a:p>
            <a:pPr algn="r" rtl="1"/>
            <a:r>
              <a:rPr lang="ar-YE" sz="4800" b="1" dirty="0">
                <a:solidFill>
                  <a:srgbClr val="FF0000"/>
                </a:solidFill>
              </a:rPr>
              <a:t>وظائف البنك </a:t>
            </a:r>
            <a:r>
              <a:rPr lang="ar-YE" sz="4800" b="1" dirty="0" smtClean="0">
                <a:solidFill>
                  <a:srgbClr val="FF0000"/>
                </a:solidFill>
              </a:rPr>
              <a:t>المركزي</a:t>
            </a:r>
            <a:endParaRPr lang="ar-YE" sz="4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ppt_x"/>
                                          </p:val>
                                        </p:tav>
                                        <p:tav tm="100000">
                                          <p:val>
                                            <p:strVal val="#ppt_x"/>
                                          </p:val>
                                        </p:tav>
                                      </p:tavLst>
                                    </p:anim>
                                    <p:anim calcmode="lin" valueType="num">
                                      <p:cBhvr additive="base">
                                        <p:cTn id="14"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1000" fill="hold"/>
                                        <p:tgtEl>
                                          <p:spTgt spid="4"/>
                                        </p:tgtEl>
                                        <p:attrNameLst>
                                          <p:attrName>ppt_x</p:attrName>
                                        </p:attrNameLst>
                                      </p:cBhvr>
                                      <p:tavLst>
                                        <p:tav tm="0">
                                          <p:val>
                                            <p:strVal val="1+#ppt_w/2"/>
                                          </p:val>
                                        </p:tav>
                                        <p:tav tm="100000">
                                          <p:val>
                                            <p:strVal val="#ppt_x"/>
                                          </p:val>
                                        </p:tav>
                                      </p:tavLst>
                                    </p:anim>
                                    <p:anim calcmode="lin" valueType="num">
                                      <p:cBhvr additive="base">
                                        <p:cTn id="26"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0-#ppt_w/2"/>
                                          </p:val>
                                        </p:tav>
                                        <p:tav tm="100000">
                                          <p:val>
                                            <p:strVal val="#ppt_x"/>
                                          </p:val>
                                        </p:tav>
                                      </p:tavLst>
                                    </p:anim>
                                    <p:anim calcmode="lin" valueType="num">
                                      <p:cBhvr additive="base">
                                        <p:cTn id="32"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52400" y="914400"/>
            <a:ext cx="9525000" cy="4708981"/>
          </a:xfrm>
          <a:prstGeom prst="rect">
            <a:avLst/>
          </a:prstGeom>
          <a:noFill/>
          <a:ln w="9525">
            <a:noFill/>
            <a:miter lim="800000"/>
            <a:headEnd/>
            <a:tailEnd/>
          </a:ln>
        </p:spPr>
        <p:txBody>
          <a:bodyPr wrap="square">
            <a:spAutoFit/>
          </a:bodyPr>
          <a:lstStyle/>
          <a:p>
            <a:pPr algn="just" rtl="1">
              <a:spcBef>
                <a:spcPct val="50000"/>
              </a:spcBef>
            </a:pPr>
            <a:r>
              <a:rPr lang="ar-SA" sz="6000" b="1" dirty="0" smtClean="0"/>
              <a:t>يقصد بالسياسة النقدية الوسيلة التي يتمكن </a:t>
            </a:r>
            <a:r>
              <a:rPr lang="ar-SA" sz="6000" b="1" dirty="0" err="1" smtClean="0"/>
              <a:t>بها</a:t>
            </a:r>
            <a:r>
              <a:rPr lang="ar-SA" sz="6000" b="1" dirty="0" smtClean="0"/>
              <a:t> البنك المركزي من إدارة عرض النقود، من خلال توجيه النشاط المصرفي بما يحقق الأهداف الكلية </a:t>
            </a:r>
            <a:r>
              <a:rPr lang="ar-SA" sz="6000" b="1" dirty="0" err="1" smtClean="0"/>
              <a:t>للإقتصاد</a:t>
            </a:r>
            <a:r>
              <a:rPr lang="ar-SA" sz="6000" b="1" dirty="0" smtClean="0"/>
              <a:t>  </a:t>
            </a:r>
            <a:endParaRPr lang="en-US" sz="6000" b="1" dirty="0"/>
          </a:p>
        </p:txBody>
      </p:sp>
      <p:sp>
        <p:nvSpPr>
          <p:cNvPr id="6" name="TextBox 5"/>
          <p:cNvSpPr txBox="1">
            <a:spLocks noChangeArrowheads="1"/>
          </p:cNvSpPr>
          <p:nvPr/>
        </p:nvSpPr>
        <p:spPr bwMode="auto">
          <a:xfrm>
            <a:off x="2743200" y="228600"/>
            <a:ext cx="6810375" cy="830997"/>
          </a:xfrm>
          <a:prstGeom prst="rect">
            <a:avLst/>
          </a:prstGeom>
          <a:noFill/>
          <a:ln w="9525">
            <a:noFill/>
            <a:miter lim="800000"/>
            <a:headEnd/>
            <a:tailEnd/>
          </a:ln>
        </p:spPr>
        <p:txBody>
          <a:bodyPr>
            <a:spAutoFit/>
          </a:bodyPr>
          <a:lstStyle/>
          <a:p>
            <a:pPr algn="r" rtl="1"/>
            <a:r>
              <a:rPr lang="ar-SA" sz="4800" b="1" dirty="0" smtClean="0">
                <a:solidFill>
                  <a:srgbClr val="FF0000"/>
                </a:solidFill>
              </a:rPr>
              <a:t>مفهوم السياسة النقدية </a:t>
            </a:r>
            <a:endParaRPr lang="ar-YE" sz="4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ppt_x"/>
                                          </p:val>
                                        </p:tav>
                                        <p:tav tm="100000">
                                          <p:val>
                                            <p:strVal val="#ppt_x"/>
                                          </p:val>
                                        </p:tav>
                                      </p:tavLst>
                                    </p:anim>
                                    <p:anim calcmode="lin" valueType="num">
                                      <p:cBhvr additive="base">
                                        <p:cTn id="14"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304800" y="228600"/>
            <a:ext cx="9362546" cy="707886"/>
          </a:xfrm>
          <a:prstGeom prst="rect">
            <a:avLst/>
          </a:prstGeom>
          <a:noFill/>
          <a:ln w="9525">
            <a:noFill/>
            <a:miter lim="800000"/>
            <a:headEnd/>
            <a:tailEnd/>
          </a:ln>
        </p:spPr>
        <p:txBody>
          <a:bodyPr>
            <a:spAutoFit/>
          </a:bodyPr>
          <a:lstStyle/>
          <a:p>
            <a:pPr algn="just" rtl="1">
              <a:spcBef>
                <a:spcPct val="50000"/>
              </a:spcBef>
            </a:pPr>
            <a:r>
              <a:rPr lang="ar-BH" sz="2800" dirty="0"/>
              <a:t> </a:t>
            </a:r>
            <a:r>
              <a:rPr lang="ar-BH" sz="4000" b="1" dirty="0">
                <a:solidFill>
                  <a:srgbClr val="FF0000"/>
                </a:solidFill>
              </a:rPr>
              <a:t>أهداف السياسة </a:t>
            </a:r>
            <a:r>
              <a:rPr lang="ar-BH" sz="4000" b="1" dirty="0" smtClean="0">
                <a:solidFill>
                  <a:srgbClr val="FF0000"/>
                </a:solidFill>
              </a:rPr>
              <a:t>النقدية</a:t>
            </a:r>
            <a:endParaRPr lang="en-US" sz="4000" b="1" dirty="0">
              <a:solidFill>
                <a:srgbClr val="FF0000"/>
              </a:solidFill>
            </a:endParaRPr>
          </a:p>
        </p:txBody>
      </p:sp>
      <p:sp>
        <p:nvSpPr>
          <p:cNvPr id="45061" name="Text Box 5"/>
          <p:cNvSpPr txBox="1">
            <a:spLocks noChangeArrowheads="1"/>
          </p:cNvSpPr>
          <p:nvPr/>
        </p:nvSpPr>
        <p:spPr bwMode="auto">
          <a:xfrm>
            <a:off x="381000" y="990600"/>
            <a:ext cx="9240177" cy="4801314"/>
          </a:xfrm>
          <a:prstGeom prst="rect">
            <a:avLst/>
          </a:prstGeom>
          <a:noFill/>
          <a:ln w="9525">
            <a:noFill/>
            <a:miter lim="800000"/>
            <a:headEnd/>
            <a:tailEnd/>
          </a:ln>
          <a:effectLst/>
        </p:spPr>
        <p:txBody>
          <a:bodyPr wrap="square">
            <a:spAutoFit/>
          </a:bodyPr>
          <a:lstStyle/>
          <a:p>
            <a:pPr algn="just" rtl="1">
              <a:spcBef>
                <a:spcPct val="50000"/>
              </a:spcBef>
            </a:pPr>
            <a:r>
              <a:rPr lang="ar-YE" sz="3400" b="1" dirty="0"/>
              <a:t>الهدف النهائي هو الارتقاء المستدام بمستوى رفاهية المجتمع، ولتحقيق هذا الهدف هناك مجموعة من الأهداف الوسيطة للسياسة النقدية تتمثل في الأهداف الأربعة التالية:</a:t>
            </a:r>
            <a:r>
              <a:rPr lang="ar-BH" sz="3400" b="1" dirty="0"/>
              <a:t> </a:t>
            </a:r>
            <a:endParaRPr lang="ar-YE" sz="3400" b="1" dirty="0"/>
          </a:p>
          <a:p>
            <a:pPr algn="just" rtl="1">
              <a:spcBef>
                <a:spcPct val="50000"/>
              </a:spcBef>
              <a:buFont typeface="Franklin Gothic Medium" pitchFamily="34" charset="0"/>
              <a:buAutoNum type="arabicPeriod"/>
            </a:pPr>
            <a:r>
              <a:rPr lang="ar-BH" sz="3400" b="1" dirty="0" smtClean="0"/>
              <a:t>الاستخدام </a:t>
            </a:r>
            <a:r>
              <a:rPr lang="ar-BH" sz="3400" b="1" dirty="0"/>
              <a:t>الكامل</a:t>
            </a:r>
            <a:r>
              <a:rPr lang="ar-YE" sz="3400" b="1" dirty="0"/>
              <a:t> أي خفض معدل البطالة</a:t>
            </a:r>
          </a:p>
          <a:p>
            <a:pPr algn="just" rtl="1">
              <a:spcBef>
                <a:spcPct val="50000"/>
              </a:spcBef>
              <a:buFont typeface="Franklin Gothic Medium" pitchFamily="34" charset="0"/>
              <a:buAutoNum type="arabicPeriod"/>
            </a:pPr>
            <a:r>
              <a:rPr lang="ar-BH" sz="3400" b="1" dirty="0"/>
              <a:t> </a:t>
            </a:r>
            <a:r>
              <a:rPr lang="ar-YE" sz="3400" b="1" dirty="0"/>
              <a:t>استقرار مستوى الأسعار أي خفض معدل التضخم </a:t>
            </a:r>
          </a:p>
          <a:p>
            <a:pPr algn="just" rtl="1">
              <a:spcBef>
                <a:spcPct val="50000"/>
              </a:spcBef>
              <a:buFont typeface="Franklin Gothic Medium" pitchFamily="34" charset="0"/>
              <a:buAutoNum type="arabicPeriod"/>
            </a:pPr>
            <a:r>
              <a:rPr lang="ar-YE" sz="3400" b="1" dirty="0"/>
              <a:t> تحقيق معدل نمو حقيقي يفوق معدل نمو السكان.</a:t>
            </a:r>
          </a:p>
          <a:p>
            <a:pPr algn="just" rtl="1">
              <a:spcBef>
                <a:spcPct val="50000"/>
              </a:spcBef>
              <a:buFont typeface="Franklin Gothic Medium" pitchFamily="34" charset="0"/>
              <a:buAutoNum type="arabicPeriod"/>
            </a:pPr>
            <a:r>
              <a:rPr lang="ar-YE" sz="3400" b="1" dirty="0"/>
              <a:t> </a:t>
            </a:r>
            <a:r>
              <a:rPr lang="ar-BH" sz="3400" b="1" dirty="0"/>
              <a:t>معالجة </a:t>
            </a:r>
            <a:r>
              <a:rPr lang="ar-BH" sz="3400" b="1" dirty="0" smtClean="0"/>
              <a:t>الاختلال </a:t>
            </a:r>
            <a:r>
              <a:rPr lang="ar-BH" sz="3400" b="1" dirty="0"/>
              <a:t>في ميزان المدفوعات</a:t>
            </a:r>
            <a:endParaRPr lang="en-US" sz="3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checkerboard(across)">
                                      <p:cBhvr>
                                        <p:cTn id="7" dur="1000"/>
                                        <p:tgtEl>
                                          <p:spTgt spid="4506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6" fill="hold" nodeType="clickEffect">
                                  <p:stCondLst>
                                    <p:cond delay="0"/>
                                  </p:stCondLst>
                                  <p:childTnLst>
                                    <p:set>
                                      <p:cBhvr>
                                        <p:cTn id="11" dur="1" fill="hold">
                                          <p:stCondLst>
                                            <p:cond delay="0"/>
                                          </p:stCondLst>
                                        </p:cTn>
                                        <p:tgtEl>
                                          <p:spTgt spid="45061">
                                            <p:txEl>
                                              <p:pRg st="0" end="0"/>
                                            </p:txEl>
                                          </p:spTgt>
                                        </p:tgtEl>
                                        <p:attrNameLst>
                                          <p:attrName>style.visibility</p:attrName>
                                        </p:attrNameLst>
                                      </p:cBhvr>
                                      <p:to>
                                        <p:strVal val="visible"/>
                                      </p:to>
                                    </p:set>
                                    <p:anim calcmode="lin" valueType="num">
                                      <p:cBhvr additive="base">
                                        <p:cTn id="12" dur="1000" fill="hold"/>
                                        <p:tgtEl>
                                          <p:spTgt spid="45061">
                                            <p:txEl>
                                              <p:pRg st="0" end="0"/>
                                            </p:txEl>
                                          </p:spTgt>
                                        </p:tgtEl>
                                        <p:attrNameLst>
                                          <p:attrName>ppt_x</p:attrName>
                                        </p:attrNameLst>
                                      </p:cBhvr>
                                      <p:tavLst>
                                        <p:tav tm="0">
                                          <p:val>
                                            <p:strVal val="1+#ppt_w/2"/>
                                          </p:val>
                                        </p:tav>
                                        <p:tav tm="100000">
                                          <p:val>
                                            <p:strVal val="#ppt_x"/>
                                          </p:val>
                                        </p:tav>
                                      </p:tavLst>
                                    </p:anim>
                                    <p:anim calcmode="lin" valueType="num">
                                      <p:cBhvr additive="base">
                                        <p:cTn id="13" dur="1000" fill="hold"/>
                                        <p:tgtEl>
                                          <p:spTgt spid="450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5061">
                                            <p:txEl>
                                              <p:pRg st="1" end="1"/>
                                            </p:txEl>
                                          </p:spTgt>
                                        </p:tgtEl>
                                        <p:attrNameLst>
                                          <p:attrName>style.visibility</p:attrName>
                                        </p:attrNameLst>
                                      </p:cBhvr>
                                      <p:to>
                                        <p:strVal val="visible"/>
                                      </p:to>
                                    </p:set>
                                    <p:anim calcmode="lin" valueType="num">
                                      <p:cBhvr additive="base">
                                        <p:cTn id="18" dur="1000" fill="hold"/>
                                        <p:tgtEl>
                                          <p:spTgt spid="45061">
                                            <p:txEl>
                                              <p:pRg st="1" end="1"/>
                                            </p:txEl>
                                          </p:spTgt>
                                        </p:tgtEl>
                                        <p:attrNameLst>
                                          <p:attrName>ppt_x</p:attrName>
                                        </p:attrNameLst>
                                      </p:cBhvr>
                                      <p:tavLst>
                                        <p:tav tm="0">
                                          <p:val>
                                            <p:strVal val="#ppt_x"/>
                                          </p:val>
                                        </p:tav>
                                        <p:tav tm="100000">
                                          <p:val>
                                            <p:strVal val="#ppt_x"/>
                                          </p:val>
                                        </p:tav>
                                      </p:tavLst>
                                    </p:anim>
                                    <p:anim calcmode="lin" valueType="num">
                                      <p:cBhvr additive="base">
                                        <p:cTn id="19" dur="1000" fill="hold"/>
                                        <p:tgtEl>
                                          <p:spTgt spid="450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45061">
                                            <p:txEl>
                                              <p:pRg st="2" end="2"/>
                                            </p:txEl>
                                          </p:spTgt>
                                        </p:tgtEl>
                                        <p:attrNameLst>
                                          <p:attrName>style.visibility</p:attrName>
                                        </p:attrNameLst>
                                      </p:cBhvr>
                                      <p:to>
                                        <p:strVal val="visible"/>
                                      </p:to>
                                    </p:set>
                                    <p:anim calcmode="lin" valueType="num">
                                      <p:cBhvr additive="base">
                                        <p:cTn id="24" dur="1000" fill="hold"/>
                                        <p:tgtEl>
                                          <p:spTgt spid="45061">
                                            <p:txEl>
                                              <p:pRg st="2" end="2"/>
                                            </p:txEl>
                                          </p:spTgt>
                                        </p:tgtEl>
                                        <p:attrNameLst>
                                          <p:attrName>ppt_x</p:attrName>
                                        </p:attrNameLst>
                                      </p:cBhvr>
                                      <p:tavLst>
                                        <p:tav tm="0">
                                          <p:val>
                                            <p:strVal val="1+#ppt_w/2"/>
                                          </p:val>
                                        </p:tav>
                                        <p:tav tm="100000">
                                          <p:val>
                                            <p:strVal val="#ppt_x"/>
                                          </p:val>
                                        </p:tav>
                                      </p:tavLst>
                                    </p:anim>
                                    <p:anim calcmode="lin" valueType="num">
                                      <p:cBhvr additive="base">
                                        <p:cTn id="25" dur="1000" fill="hold"/>
                                        <p:tgtEl>
                                          <p:spTgt spid="450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nodeType="clickEffect">
                                  <p:stCondLst>
                                    <p:cond delay="0"/>
                                  </p:stCondLst>
                                  <p:childTnLst>
                                    <p:set>
                                      <p:cBhvr>
                                        <p:cTn id="29" dur="1" fill="hold">
                                          <p:stCondLst>
                                            <p:cond delay="0"/>
                                          </p:stCondLst>
                                        </p:cTn>
                                        <p:tgtEl>
                                          <p:spTgt spid="45061">
                                            <p:txEl>
                                              <p:pRg st="3" end="3"/>
                                            </p:txEl>
                                          </p:spTgt>
                                        </p:tgtEl>
                                        <p:attrNameLst>
                                          <p:attrName>style.visibility</p:attrName>
                                        </p:attrNameLst>
                                      </p:cBhvr>
                                      <p:to>
                                        <p:strVal val="visible"/>
                                      </p:to>
                                    </p:set>
                                    <p:anim calcmode="lin" valueType="num">
                                      <p:cBhvr additive="base">
                                        <p:cTn id="30" dur="1000" fill="hold"/>
                                        <p:tgtEl>
                                          <p:spTgt spid="45061">
                                            <p:txEl>
                                              <p:pRg st="3" end="3"/>
                                            </p:txEl>
                                          </p:spTgt>
                                        </p:tgtEl>
                                        <p:attrNameLst>
                                          <p:attrName>ppt_x</p:attrName>
                                        </p:attrNameLst>
                                      </p:cBhvr>
                                      <p:tavLst>
                                        <p:tav tm="0">
                                          <p:val>
                                            <p:strVal val="1+#ppt_w/2"/>
                                          </p:val>
                                        </p:tav>
                                        <p:tav tm="100000">
                                          <p:val>
                                            <p:strVal val="#ppt_x"/>
                                          </p:val>
                                        </p:tav>
                                      </p:tavLst>
                                    </p:anim>
                                    <p:anim calcmode="lin" valueType="num">
                                      <p:cBhvr additive="base">
                                        <p:cTn id="31" dur="1000" fill="hold"/>
                                        <p:tgtEl>
                                          <p:spTgt spid="45061">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45061">
                                            <p:txEl>
                                              <p:pRg st="4" end="4"/>
                                            </p:txEl>
                                          </p:spTgt>
                                        </p:tgtEl>
                                        <p:attrNameLst>
                                          <p:attrName>style.visibility</p:attrName>
                                        </p:attrNameLst>
                                      </p:cBhvr>
                                      <p:to>
                                        <p:strVal val="visible"/>
                                      </p:to>
                                    </p:set>
                                    <p:anim calcmode="lin" valueType="num">
                                      <p:cBhvr additive="base">
                                        <p:cTn id="36" dur="1000" fill="hold"/>
                                        <p:tgtEl>
                                          <p:spTgt spid="45061">
                                            <p:txEl>
                                              <p:pRg st="4" end="4"/>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4506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609600" y="1066800"/>
            <a:ext cx="8898202" cy="4524315"/>
          </a:xfrm>
          <a:prstGeom prst="rect">
            <a:avLst/>
          </a:prstGeom>
          <a:noFill/>
          <a:ln w="9525">
            <a:noFill/>
            <a:miter lim="800000"/>
            <a:headEnd/>
            <a:tailEnd/>
          </a:ln>
        </p:spPr>
        <p:txBody>
          <a:bodyPr>
            <a:spAutoFit/>
          </a:bodyPr>
          <a:lstStyle/>
          <a:p>
            <a:pPr algn="just" rtl="1">
              <a:spcBef>
                <a:spcPct val="50000"/>
              </a:spcBef>
            </a:pPr>
            <a:r>
              <a:rPr lang="ar-BH" sz="4800" b="1" dirty="0"/>
              <a:t>وبالرغم من أهمية هذه الأهداف الأربعة للسياسة النقدية فإنها ليست الأهداف الوحيدة التي ينبغي على الحكومة تحقيقها، حيث توجد بعض الأهداف الأخرى التي لا تقل أهمية عنها مثل : العدالة في توزيع الدخل، والتخصيص الأمثل للموارد الإقتصادية.</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09562" y="209550"/>
            <a:ext cx="9362546" cy="5386090"/>
          </a:xfrm>
          <a:prstGeom prst="rect">
            <a:avLst/>
          </a:prstGeom>
          <a:noFill/>
          <a:ln w="9525">
            <a:noFill/>
            <a:miter lim="800000"/>
            <a:headEnd/>
            <a:tailEnd/>
          </a:ln>
        </p:spPr>
        <p:txBody>
          <a:bodyPr>
            <a:spAutoFit/>
          </a:bodyPr>
          <a:lstStyle/>
          <a:p>
            <a:pPr algn="just" rtl="1">
              <a:spcBef>
                <a:spcPct val="50000"/>
              </a:spcBef>
            </a:pPr>
            <a:r>
              <a:rPr lang="ar-YE" sz="4400" b="1" dirty="0">
                <a:solidFill>
                  <a:srgbClr val="FF0000"/>
                </a:solidFill>
              </a:rPr>
              <a:t>منحنى </a:t>
            </a:r>
            <a:r>
              <a:rPr lang="ar-YE" sz="4400" b="1" dirty="0" smtClean="0">
                <a:solidFill>
                  <a:srgbClr val="FF0000"/>
                </a:solidFill>
              </a:rPr>
              <a:t>فيليبس</a:t>
            </a:r>
            <a:endParaRPr lang="ar-YE" sz="4400" b="1" dirty="0">
              <a:solidFill>
                <a:srgbClr val="FF0000"/>
              </a:solidFill>
            </a:endParaRPr>
          </a:p>
          <a:p>
            <a:pPr algn="just" rtl="1">
              <a:spcBef>
                <a:spcPct val="50000"/>
              </a:spcBef>
            </a:pPr>
            <a:r>
              <a:rPr lang="ar-YE" sz="4000" b="1" dirty="0"/>
              <a:t>يعكس منحنى فيليبس العلاقة العكسية بين مع</a:t>
            </a:r>
            <a:r>
              <a:rPr lang="ar-BH" sz="4000" b="1" dirty="0"/>
              <a:t>دل البطالة </a:t>
            </a:r>
            <a:r>
              <a:rPr lang="en-US" sz="4000" b="1" dirty="0"/>
              <a:t>(U)</a:t>
            </a:r>
            <a:r>
              <a:rPr lang="ar-BH" sz="4000" b="1" dirty="0"/>
              <a:t> ومعدل التضخم </a:t>
            </a:r>
            <a:r>
              <a:rPr lang="en-US" sz="4000" b="1" dirty="0"/>
              <a:t>(P)</a:t>
            </a:r>
            <a:r>
              <a:rPr lang="ar-BH" sz="4000" b="1" dirty="0"/>
              <a:t>، حيث</a:t>
            </a:r>
            <a:r>
              <a:rPr lang="en-US" sz="4000" b="1" dirty="0"/>
              <a:t> </a:t>
            </a:r>
            <a:r>
              <a:rPr lang="ar-BH" sz="4000" b="1" dirty="0"/>
              <a:t>أثبت </a:t>
            </a:r>
            <a:r>
              <a:rPr lang="ar-YE" sz="4000" b="1" dirty="0"/>
              <a:t>فيليبس في بريطانيا في القرن التاسع عشر وجود </a:t>
            </a:r>
            <a:r>
              <a:rPr lang="ar-BH" sz="4000" b="1" dirty="0"/>
              <a:t>علاقة عكسية بين معدل البطالة ومعدل التغير في الأجور النقدية، كمؤشر لمعدل التضخم </a:t>
            </a:r>
            <a:r>
              <a:rPr lang="ar-BH" sz="4000" b="1" dirty="0" smtClean="0"/>
              <a:t>باعتبار </a:t>
            </a:r>
            <a:r>
              <a:rPr lang="ar-BH" sz="4000" b="1" dirty="0"/>
              <a:t>أن الأجور تشكل نسبة كبيرة من تكاليف الإنتاج، فتنعكس تغيراتها على معدل التضخم</a:t>
            </a:r>
            <a:r>
              <a:rPr lang="ar-YE" sz="4000" b="1" dirty="0"/>
              <a:t>، </a:t>
            </a:r>
            <a:r>
              <a:rPr lang="ar-BH" sz="4000" b="1" dirty="0"/>
              <a:t>وهذا ما يتضح في الشكل </a:t>
            </a:r>
            <a:r>
              <a:rPr lang="ar-SA" sz="4000" b="1" dirty="0" smtClean="0"/>
              <a:t>التالي :</a:t>
            </a:r>
            <a:r>
              <a:rPr lang="ar-BH" sz="4000" b="1" dirty="0" smtClean="0"/>
              <a:t>.</a:t>
            </a:r>
            <a:endParaRPr lang="en-U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Line 2"/>
          <p:cNvSpPr>
            <a:spLocks noChangeShapeType="1"/>
          </p:cNvSpPr>
          <p:nvPr/>
        </p:nvSpPr>
        <p:spPr bwMode="auto">
          <a:xfrm>
            <a:off x="2376752" y="973138"/>
            <a:ext cx="0" cy="3744912"/>
          </a:xfrm>
          <a:prstGeom prst="line">
            <a:avLst/>
          </a:prstGeom>
          <a:noFill/>
          <a:ln w="28575">
            <a:solidFill>
              <a:schemeClr val="tx1"/>
            </a:solidFill>
            <a:round/>
            <a:headEnd/>
            <a:tailEnd/>
          </a:ln>
        </p:spPr>
        <p:txBody>
          <a:bodyPr/>
          <a:lstStyle/>
          <a:p>
            <a:endParaRPr lang="en-US"/>
          </a:p>
        </p:txBody>
      </p:sp>
      <p:sp>
        <p:nvSpPr>
          <p:cNvPr id="15363" name="Line 3"/>
          <p:cNvSpPr>
            <a:spLocks noChangeShapeType="1"/>
          </p:cNvSpPr>
          <p:nvPr/>
        </p:nvSpPr>
        <p:spPr bwMode="auto">
          <a:xfrm flipH="1">
            <a:off x="2376753" y="4718050"/>
            <a:ext cx="5382948" cy="0"/>
          </a:xfrm>
          <a:prstGeom prst="line">
            <a:avLst/>
          </a:prstGeom>
          <a:noFill/>
          <a:ln w="28575">
            <a:solidFill>
              <a:schemeClr val="tx1"/>
            </a:solidFill>
            <a:round/>
            <a:headEnd/>
            <a:tailEnd/>
          </a:ln>
        </p:spPr>
        <p:txBody>
          <a:bodyPr/>
          <a:lstStyle/>
          <a:p>
            <a:endParaRPr lang="en-US"/>
          </a:p>
        </p:txBody>
      </p:sp>
      <p:sp>
        <p:nvSpPr>
          <p:cNvPr id="15364" name="Line 4"/>
          <p:cNvSpPr>
            <a:spLocks noChangeShapeType="1"/>
          </p:cNvSpPr>
          <p:nvPr/>
        </p:nvSpPr>
        <p:spPr bwMode="auto">
          <a:xfrm>
            <a:off x="2844535" y="1333500"/>
            <a:ext cx="0" cy="3384550"/>
          </a:xfrm>
          <a:prstGeom prst="line">
            <a:avLst/>
          </a:prstGeom>
          <a:noFill/>
          <a:ln w="12700">
            <a:solidFill>
              <a:schemeClr val="tx1"/>
            </a:solidFill>
            <a:prstDash val="dash"/>
            <a:round/>
            <a:headEnd/>
            <a:tailEnd/>
          </a:ln>
        </p:spPr>
        <p:txBody>
          <a:bodyPr/>
          <a:lstStyle/>
          <a:p>
            <a:endParaRPr lang="en-US"/>
          </a:p>
        </p:txBody>
      </p:sp>
      <p:sp>
        <p:nvSpPr>
          <p:cNvPr id="15365" name="Line 5"/>
          <p:cNvSpPr>
            <a:spLocks noChangeShapeType="1"/>
          </p:cNvSpPr>
          <p:nvPr/>
        </p:nvSpPr>
        <p:spPr bwMode="auto">
          <a:xfrm>
            <a:off x="3312319" y="2197100"/>
            <a:ext cx="0" cy="2520950"/>
          </a:xfrm>
          <a:prstGeom prst="line">
            <a:avLst/>
          </a:prstGeom>
          <a:noFill/>
          <a:ln w="12700">
            <a:solidFill>
              <a:schemeClr val="tx1"/>
            </a:solidFill>
            <a:prstDash val="dash"/>
            <a:round/>
            <a:headEnd/>
            <a:tailEnd/>
          </a:ln>
        </p:spPr>
        <p:txBody>
          <a:bodyPr/>
          <a:lstStyle/>
          <a:p>
            <a:endParaRPr lang="en-US"/>
          </a:p>
        </p:txBody>
      </p:sp>
      <p:sp>
        <p:nvSpPr>
          <p:cNvPr id="15366" name="Line 6"/>
          <p:cNvSpPr>
            <a:spLocks noChangeShapeType="1"/>
          </p:cNvSpPr>
          <p:nvPr/>
        </p:nvSpPr>
        <p:spPr bwMode="auto">
          <a:xfrm>
            <a:off x="6043348" y="3636964"/>
            <a:ext cx="0" cy="1081087"/>
          </a:xfrm>
          <a:prstGeom prst="line">
            <a:avLst/>
          </a:prstGeom>
          <a:noFill/>
          <a:ln w="12700">
            <a:solidFill>
              <a:schemeClr val="tx1"/>
            </a:solidFill>
            <a:prstDash val="dash"/>
            <a:round/>
            <a:headEnd/>
            <a:tailEnd/>
          </a:ln>
        </p:spPr>
        <p:txBody>
          <a:bodyPr/>
          <a:lstStyle/>
          <a:p>
            <a:endParaRPr lang="en-US"/>
          </a:p>
        </p:txBody>
      </p:sp>
      <p:sp>
        <p:nvSpPr>
          <p:cNvPr id="15367" name="Line 7"/>
          <p:cNvSpPr>
            <a:spLocks noChangeShapeType="1"/>
          </p:cNvSpPr>
          <p:nvPr/>
        </p:nvSpPr>
        <p:spPr bwMode="auto">
          <a:xfrm>
            <a:off x="7291917" y="3925888"/>
            <a:ext cx="0" cy="792162"/>
          </a:xfrm>
          <a:prstGeom prst="line">
            <a:avLst/>
          </a:prstGeom>
          <a:noFill/>
          <a:ln w="12700">
            <a:solidFill>
              <a:schemeClr val="tx1"/>
            </a:solidFill>
            <a:prstDash val="dash"/>
            <a:round/>
            <a:headEnd/>
            <a:tailEnd/>
          </a:ln>
        </p:spPr>
        <p:txBody>
          <a:bodyPr/>
          <a:lstStyle/>
          <a:p>
            <a:endParaRPr lang="en-US"/>
          </a:p>
        </p:txBody>
      </p:sp>
      <p:sp>
        <p:nvSpPr>
          <p:cNvPr id="15368" name="Line 8"/>
          <p:cNvSpPr>
            <a:spLocks noChangeShapeType="1"/>
          </p:cNvSpPr>
          <p:nvPr/>
        </p:nvSpPr>
        <p:spPr bwMode="auto">
          <a:xfrm flipH="1">
            <a:off x="2376752" y="3925888"/>
            <a:ext cx="4915165" cy="0"/>
          </a:xfrm>
          <a:prstGeom prst="line">
            <a:avLst/>
          </a:prstGeom>
          <a:noFill/>
          <a:ln w="12700">
            <a:solidFill>
              <a:schemeClr val="tx1"/>
            </a:solidFill>
            <a:prstDash val="dash"/>
            <a:round/>
            <a:headEnd/>
            <a:tailEnd/>
          </a:ln>
        </p:spPr>
        <p:txBody>
          <a:bodyPr/>
          <a:lstStyle/>
          <a:p>
            <a:endParaRPr lang="en-US"/>
          </a:p>
        </p:txBody>
      </p:sp>
      <p:sp>
        <p:nvSpPr>
          <p:cNvPr id="15369" name="Line 9"/>
          <p:cNvSpPr>
            <a:spLocks noChangeShapeType="1"/>
          </p:cNvSpPr>
          <p:nvPr/>
        </p:nvSpPr>
        <p:spPr bwMode="auto">
          <a:xfrm flipH="1">
            <a:off x="2376752" y="3636963"/>
            <a:ext cx="3666596" cy="0"/>
          </a:xfrm>
          <a:prstGeom prst="line">
            <a:avLst/>
          </a:prstGeom>
          <a:noFill/>
          <a:ln w="12700">
            <a:solidFill>
              <a:schemeClr val="tx1"/>
            </a:solidFill>
            <a:prstDash val="dash"/>
            <a:round/>
            <a:headEnd/>
            <a:tailEnd/>
          </a:ln>
        </p:spPr>
        <p:txBody>
          <a:bodyPr/>
          <a:lstStyle/>
          <a:p>
            <a:endParaRPr lang="en-US"/>
          </a:p>
        </p:txBody>
      </p:sp>
      <p:sp>
        <p:nvSpPr>
          <p:cNvPr id="15370" name="Line 10"/>
          <p:cNvSpPr>
            <a:spLocks noChangeShapeType="1"/>
          </p:cNvSpPr>
          <p:nvPr/>
        </p:nvSpPr>
        <p:spPr bwMode="auto">
          <a:xfrm flipH="1">
            <a:off x="2376752" y="2197100"/>
            <a:ext cx="935567" cy="0"/>
          </a:xfrm>
          <a:prstGeom prst="line">
            <a:avLst/>
          </a:prstGeom>
          <a:noFill/>
          <a:ln w="12700">
            <a:solidFill>
              <a:schemeClr val="tx1"/>
            </a:solidFill>
            <a:prstDash val="dash"/>
            <a:round/>
            <a:headEnd/>
            <a:tailEnd/>
          </a:ln>
        </p:spPr>
        <p:txBody>
          <a:bodyPr/>
          <a:lstStyle/>
          <a:p>
            <a:endParaRPr lang="en-US"/>
          </a:p>
        </p:txBody>
      </p:sp>
      <p:sp>
        <p:nvSpPr>
          <p:cNvPr id="15371" name="Line 11"/>
          <p:cNvSpPr>
            <a:spLocks noChangeShapeType="1"/>
          </p:cNvSpPr>
          <p:nvPr/>
        </p:nvSpPr>
        <p:spPr bwMode="auto">
          <a:xfrm flipH="1">
            <a:off x="2376752" y="1333500"/>
            <a:ext cx="467783" cy="0"/>
          </a:xfrm>
          <a:prstGeom prst="line">
            <a:avLst/>
          </a:prstGeom>
          <a:noFill/>
          <a:ln w="12700">
            <a:solidFill>
              <a:schemeClr val="tx1"/>
            </a:solidFill>
            <a:prstDash val="dash"/>
            <a:round/>
            <a:headEnd/>
            <a:tailEnd/>
          </a:ln>
        </p:spPr>
        <p:txBody>
          <a:bodyPr/>
          <a:lstStyle/>
          <a:p>
            <a:endParaRPr lang="en-US"/>
          </a:p>
        </p:txBody>
      </p:sp>
      <p:sp>
        <p:nvSpPr>
          <p:cNvPr id="15372" name="Freeform 14"/>
          <p:cNvSpPr>
            <a:spLocks/>
          </p:cNvSpPr>
          <p:nvPr/>
        </p:nvSpPr>
        <p:spPr bwMode="auto">
          <a:xfrm>
            <a:off x="2863454" y="1357313"/>
            <a:ext cx="4896246" cy="2640012"/>
          </a:xfrm>
          <a:custGeom>
            <a:avLst/>
            <a:gdLst>
              <a:gd name="T0" fmla="*/ 0 w 2903"/>
              <a:gd name="T1" fmla="*/ 0 h 1769"/>
              <a:gd name="T2" fmla="*/ 45 w 2903"/>
              <a:gd name="T3" fmla="*/ 91 h 1769"/>
              <a:gd name="T4" fmla="*/ 136 w 2903"/>
              <a:gd name="T5" fmla="*/ 363 h 1769"/>
              <a:gd name="T6" fmla="*/ 453 w 2903"/>
              <a:gd name="T7" fmla="*/ 771 h 1769"/>
              <a:gd name="T8" fmla="*/ 1179 w 2903"/>
              <a:gd name="T9" fmla="*/ 1270 h 1769"/>
              <a:gd name="T10" fmla="*/ 2086 w 2903"/>
              <a:gd name="T11" fmla="*/ 1588 h 1769"/>
              <a:gd name="T12" fmla="*/ 2903 w 2903"/>
              <a:gd name="T13" fmla="*/ 1769 h 1769"/>
              <a:gd name="T14" fmla="*/ 0 60000 65536"/>
              <a:gd name="T15" fmla="*/ 0 60000 65536"/>
              <a:gd name="T16" fmla="*/ 0 60000 65536"/>
              <a:gd name="T17" fmla="*/ 0 60000 65536"/>
              <a:gd name="T18" fmla="*/ 0 60000 65536"/>
              <a:gd name="T19" fmla="*/ 0 60000 65536"/>
              <a:gd name="T20" fmla="*/ 0 60000 65536"/>
              <a:gd name="T21" fmla="*/ 0 w 2903"/>
              <a:gd name="T22" fmla="*/ 0 h 1769"/>
              <a:gd name="T23" fmla="*/ 2903 w 2903"/>
              <a:gd name="T24" fmla="*/ 1769 h 17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03" h="1769">
                <a:moveTo>
                  <a:pt x="0" y="0"/>
                </a:moveTo>
                <a:cubicBezTo>
                  <a:pt x="11" y="15"/>
                  <a:pt x="22" y="31"/>
                  <a:pt x="45" y="91"/>
                </a:cubicBezTo>
                <a:cubicBezTo>
                  <a:pt x="68" y="151"/>
                  <a:pt x="68" y="250"/>
                  <a:pt x="136" y="363"/>
                </a:cubicBezTo>
                <a:cubicBezTo>
                  <a:pt x="204" y="476"/>
                  <a:pt x="279" y="620"/>
                  <a:pt x="453" y="771"/>
                </a:cubicBezTo>
                <a:cubicBezTo>
                  <a:pt x="627" y="922"/>
                  <a:pt x="907" y="1134"/>
                  <a:pt x="1179" y="1270"/>
                </a:cubicBezTo>
                <a:cubicBezTo>
                  <a:pt x="1451" y="1406"/>
                  <a:pt x="1799" y="1505"/>
                  <a:pt x="2086" y="1588"/>
                </a:cubicBezTo>
                <a:cubicBezTo>
                  <a:pt x="2373" y="1671"/>
                  <a:pt x="2767" y="1739"/>
                  <a:pt x="2903" y="1769"/>
                </a:cubicBezTo>
              </a:path>
            </a:pathLst>
          </a:custGeom>
          <a:noFill/>
          <a:ln w="25400">
            <a:solidFill>
              <a:schemeClr val="tx1"/>
            </a:solidFill>
            <a:round/>
            <a:headEnd/>
            <a:tailEnd/>
          </a:ln>
        </p:spPr>
        <p:txBody>
          <a:bodyPr/>
          <a:lstStyle/>
          <a:p>
            <a:endParaRPr lang="ar-YE"/>
          </a:p>
        </p:txBody>
      </p:sp>
      <p:sp>
        <p:nvSpPr>
          <p:cNvPr id="15373" name="Text Box 15"/>
          <p:cNvSpPr txBox="1">
            <a:spLocks noChangeArrowheads="1"/>
          </p:cNvSpPr>
          <p:nvPr/>
        </p:nvSpPr>
        <p:spPr bwMode="auto">
          <a:xfrm>
            <a:off x="1595967" y="1155701"/>
            <a:ext cx="1092068" cy="366713"/>
          </a:xfrm>
          <a:prstGeom prst="rect">
            <a:avLst/>
          </a:prstGeom>
          <a:noFill/>
          <a:ln w="9525">
            <a:noFill/>
            <a:miter lim="800000"/>
            <a:headEnd/>
            <a:tailEnd/>
          </a:ln>
        </p:spPr>
        <p:txBody>
          <a:bodyPr>
            <a:spAutoFit/>
          </a:bodyPr>
          <a:lstStyle/>
          <a:p>
            <a:pPr algn="ctr">
              <a:spcBef>
                <a:spcPct val="50000"/>
              </a:spcBef>
            </a:pPr>
            <a:r>
              <a:rPr lang="en-US"/>
              <a:t>10</a:t>
            </a:r>
          </a:p>
        </p:txBody>
      </p:sp>
      <p:sp>
        <p:nvSpPr>
          <p:cNvPr id="15374" name="Text Box 16"/>
          <p:cNvSpPr txBox="1">
            <a:spLocks noChangeArrowheads="1"/>
          </p:cNvSpPr>
          <p:nvPr/>
        </p:nvSpPr>
        <p:spPr bwMode="auto">
          <a:xfrm>
            <a:off x="1595967" y="2009776"/>
            <a:ext cx="1092068" cy="366713"/>
          </a:xfrm>
          <a:prstGeom prst="rect">
            <a:avLst/>
          </a:prstGeom>
          <a:noFill/>
          <a:ln w="9525">
            <a:noFill/>
            <a:miter lim="800000"/>
            <a:headEnd/>
            <a:tailEnd/>
          </a:ln>
        </p:spPr>
        <p:txBody>
          <a:bodyPr>
            <a:spAutoFit/>
          </a:bodyPr>
          <a:lstStyle/>
          <a:p>
            <a:pPr algn="ctr">
              <a:spcBef>
                <a:spcPct val="50000"/>
              </a:spcBef>
            </a:pPr>
            <a:r>
              <a:rPr lang="en-US"/>
              <a:t>6</a:t>
            </a:r>
          </a:p>
        </p:txBody>
      </p:sp>
      <p:sp>
        <p:nvSpPr>
          <p:cNvPr id="15375" name="Text Box 17"/>
          <p:cNvSpPr txBox="1">
            <a:spLocks noChangeArrowheads="1"/>
          </p:cNvSpPr>
          <p:nvPr/>
        </p:nvSpPr>
        <p:spPr bwMode="auto">
          <a:xfrm>
            <a:off x="1595967" y="3440113"/>
            <a:ext cx="1092068" cy="366712"/>
          </a:xfrm>
          <a:prstGeom prst="rect">
            <a:avLst/>
          </a:prstGeom>
          <a:noFill/>
          <a:ln w="9525">
            <a:noFill/>
            <a:miter lim="800000"/>
            <a:headEnd/>
            <a:tailEnd/>
          </a:ln>
        </p:spPr>
        <p:txBody>
          <a:bodyPr>
            <a:spAutoFit/>
          </a:bodyPr>
          <a:lstStyle/>
          <a:p>
            <a:pPr algn="ctr">
              <a:spcBef>
                <a:spcPct val="50000"/>
              </a:spcBef>
            </a:pPr>
            <a:r>
              <a:rPr lang="en-US"/>
              <a:t>2</a:t>
            </a:r>
          </a:p>
        </p:txBody>
      </p:sp>
      <p:sp>
        <p:nvSpPr>
          <p:cNvPr id="15376" name="Text Box 18"/>
          <p:cNvSpPr txBox="1">
            <a:spLocks noChangeArrowheads="1"/>
          </p:cNvSpPr>
          <p:nvPr/>
        </p:nvSpPr>
        <p:spPr bwMode="auto">
          <a:xfrm>
            <a:off x="1595967" y="3724275"/>
            <a:ext cx="1092068" cy="366713"/>
          </a:xfrm>
          <a:prstGeom prst="rect">
            <a:avLst/>
          </a:prstGeom>
          <a:noFill/>
          <a:ln w="9525">
            <a:noFill/>
            <a:miter lim="800000"/>
            <a:headEnd/>
            <a:tailEnd/>
          </a:ln>
        </p:spPr>
        <p:txBody>
          <a:bodyPr>
            <a:spAutoFit/>
          </a:bodyPr>
          <a:lstStyle/>
          <a:p>
            <a:pPr algn="ctr">
              <a:spcBef>
                <a:spcPct val="50000"/>
              </a:spcBef>
            </a:pPr>
            <a:r>
              <a:rPr lang="en-US"/>
              <a:t>1</a:t>
            </a:r>
          </a:p>
        </p:txBody>
      </p:sp>
      <p:sp>
        <p:nvSpPr>
          <p:cNvPr id="15377" name="Text Box 19"/>
          <p:cNvSpPr txBox="1">
            <a:spLocks noChangeArrowheads="1"/>
          </p:cNvSpPr>
          <p:nvPr/>
        </p:nvSpPr>
        <p:spPr bwMode="auto">
          <a:xfrm>
            <a:off x="1595967" y="4535488"/>
            <a:ext cx="1092068" cy="366712"/>
          </a:xfrm>
          <a:prstGeom prst="rect">
            <a:avLst/>
          </a:prstGeom>
          <a:noFill/>
          <a:ln w="9525">
            <a:noFill/>
            <a:miter lim="800000"/>
            <a:headEnd/>
            <a:tailEnd/>
          </a:ln>
        </p:spPr>
        <p:txBody>
          <a:bodyPr>
            <a:spAutoFit/>
          </a:bodyPr>
          <a:lstStyle/>
          <a:p>
            <a:pPr algn="ctr">
              <a:spcBef>
                <a:spcPct val="50000"/>
              </a:spcBef>
            </a:pPr>
            <a:r>
              <a:rPr lang="en-US"/>
              <a:t>0</a:t>
            </a:r>
          </a:p>
        </p:txBody>
      </p:sp>
      <p:sp>
        <p:nvSpPr>
          <p:cNvPr id="15378" name="Text Box 20"/>
          <p:cNvSpPr txBox="1">
            <a:spLocks noChangeArrowheads="1"/>
          </p:cNvSpPr>
          <p:nvPr/>
        </p:nvSpPr>
        <p:spPr bwMode="auto">
          <a:xfrm>
            <a:off x="2531533" y="4710113"/>
            <a:ext cx="626004" cy="366712"/>
          </a:xfrm>
          <a:prstGeom prst="rect">
            <a:avLst/>
          </a:prstGeom>
          <a:noFill/>
          <a:ln w="9525">
            <a:noFill/>
            <a:miter lim="800000"/>
            <a:headEnd/>
            <a:tailEnd/>
          </a:ln>
        </p:spPr>
        <p:txBody>
          <a:bodyPr>
            <a:spAutoFit/>
          </a:bodyPr>
          <a:lstStyle/>
          <a:p>
            <a:pPr algn="ctr">
              <a:spcBef>
                <a:spcPct val="50000"/>
              </a:spcBef>
            </a:pPr>
            <a:r>
              <a:rPr lang="en-US"/>
              <a:t>2</a:t>
            </a:r>
          </a:p>
        </p:txBody>
      </p:sp>
      <p:sp>
        <p:nvSpPr>
          <p:cNvPr id="15379" name="Text Box 21"/>
          <p:cNvSpPr txBox="1">
            <a:spLocks noChangeArrowheads="1"/>
          </p:cNvSpPr>
          <p:nvPr/>
        </p:nvSpPr>
        <p:spPr bwMode="auto">
          <a:xfrm>
            <a:off x="3001037" y="4718051"/>
            <a:ext cx="626004" cy="366713"/>
          </a:xfrm>
          <a:prstGeom prst="rect">
            <a:avLst/>
          </a:prstGeom>
          <a:noFill/>
          <a:ln w="9525">
            <a:noFill/>
            <a:miter lim="800000"/>
            <a:headEnd/>
            <a:tailEnd/>
          </a:ln>
        </p:spPr>
        <p:txBody>
          <a:bodyPr>
            <a:spAutoFit/>
          </a:bodyPr>
          <a:lstStyle/>
          <a:p>
            <a:pPr algn="ctr">
              <a:spcBef>
                <a:spcPct val="50000"/>
              </a:spcBef>
            </a:pPr>
            <a:r>
              <a:rPr lang="en-US"/>
              <a:t>4</a:t>
            </a:r>
          </a:p>
        </p:txBody>
      </p:sp>
      <p:sp>
        <p:nvSpPr>
          <p:cNvPr id="15380" name="Text Box 22"/>
          <p:cNvSpPr txBox="1">
            <a:spLocks noChangeArrowheads="1"/>
          </p:cNvSpPr>
          <p:nvPr/>
        </p:nvSpPr>
        <p:spPr bwMode="auto">
          <a:xfrm>
            <a:off x="5730346" y="4718051"/>
            <a:ext cx="626004" cy="366713"/>
          </a:xfrm>
          <a:prstGeom prst="rect">
            <a:avLst/>
          </a:prstGeom>
          <a:noFill/>
          <a:ln w="9525">
            <a:noFill/>
            <a:miter lim="800000"/>
            <a:headEnd/>
            <a:tailEnd/>
          </a:ln>
        </p:spPr>
        <p:txBody>
          <a:bodyPr>
            <a:spAutoFit/>
          </a:bodyPr>
          <a:lstStyle/>
          <a:p>
            <a:pPr algn="ctr">
              <a:spcBef>
                <a:spcPct val="50000"/>
              </a:spcBef>
            </a:pPr>
            <a:r>
              <a:rPr lang="en-US"/>
              <a:t>8</a:t>
            </a:r>
          </a:p>
        </p:txBody>
      </p:sp>
      <p:sp>
        <p:nvSpPr>
          <p:cNvPr id="15381" name="Text Box 23"/>
          <p:cNvSpPr txBox="1">
            <a:spLocks noChangeArrowheads="1"/>
          </p:cNvSpPr>
          <p:nvPr/>
        </p:nvSpPr>
        <p:spPr bwMode="auto">
          <a:xfrm>
            <a:off x="6978915" y="4718051"/>
            <a:ext cx="626004" cy="366713"/>
          </a:xfrm>
          <a:prstGeom prst="rect">
            <a:avLst/>
          </a:prstGeom>
          <a:noFill/>
          <a:ln w="9525">
            <a:noFill/>
            <a:miter lim="800000"/>
            <a:headEnd/>
            <a:tailEnd/>
          </a:ln>
        </p:spPr>
        <p:txBody>
          <a:bodyPr>
            <a:spAutoFit/>
          </a:bodyPr>
          <a:lstStyle/>
          <a:p>
            <a:pPr algn="ctr">
              <a:spcBef>
                <a:spcPct val="50000"/>
              </a:spcBef>
            </a:pPr>
            <a:r>
              <a:rPr lang="en-US"/>
              <a:t>10</a:t>
            </a:r>
          </a:p>
        </p:txBody>
      </p:sp>
      <p:sp>
        <p:nvSpPr>
          <p:cNvPr id="15382" name="Text Box 24"/>
          <p:cNvSpPr txBox="1">
            <a:spLocks noChangeArrowheads="1"/>
          </p:cNvSpPr>
          <p:nvPr/>
        </p:nvSpPr>
        <p:spPr bwMode="auto">
          <a:xfrm>
            <a:off x="2065470" y="612776"/>
            <a:ext cx="626004" cy="366713"/>
          </a:xfrm>
          <a:prstGeom prst="rect">
            <a:avLst/>
          </a:prstGeom>
          <a:noFill/>
          <a:ln w="9525">
            <a:noFill/>
            <a:miter lim="800000"/>
            <a:headEnd/>
            <a:tailEnd/>
          </a:ln>
        </p:spPr>
        <p:txBody>
          <a:bodyPr>
            <a:spAutoFit/>
          </a:bodyPr>
          <a:lstStyle/>
          <a:p>
            <a:pPr algn="ctr">
              <a:spcBef>
                <a:spcPct val="50000"/>
              </a:spcBef>
            </a:pPr>
            <a:r>
              <a:rPr lang="en-US" b="1" i="1"/>
              <a:t>P</a:t>
            </a:r>
          </a:p>
        </p:txBody>
      </p:sp>
      <p:sp>
        <p:nvSpPr>
          <p:cNvPr id="15383" name="Text Box 25"/>
          <p:cNvSpPr txBox="1">
            <a:spLocks noChangeArrowheads="1"/>
          </p:cNvSpPr>
          <p:nvPr/>
        </p:nvSpPr>
        <p:spPr bwMode="auto">
          <a:xfrm>
            <a:off x="7680590" y="4524376"/>
            <a:ext cx="626004" cy="366713"/>
          </a:xfrm>
          <a:prstGeom prst="rect">
            <a:avLst/>
          </a:prstGeom>
          <a:noFill/>
          <a:ln w="9525">
            <a:noFill/>
            <a:miter lim="800000"/>
            <a:headEnd/>
            <a:tailEnd/>
          </a:ln>
        </p:spPr>
        <p:txBody>
          <a:bodyPr>
            <a:spAutoFit/>
          </a:bodyPr>
          <a:lstStyle/>
          <a:p>
            <a:pPr algn="ctr">
              <a:spcBef>
                <a:spcPct val="50000"/>
              </a:spcBef>
            </a:pPr>
            <a:r>
              <a:rPr lang="en-US" b="1" i="1"/>
              <a:t>U</a:t>
            </a:r>
          </a:p>
        </p:txBody>
      </p:sp>
      <p:sp>
        <p:nvSpPr>
          <p:cNvPr id="15384" name="Text Box 26"/>
          <p:cNvSpPr txBox="1">
            <a:spLocks noChangeArrowheads="1"/>
          </p:cNvSpPr>
          <p:nvPr/>
        </p:nvSpPr>
        <p:spPr bwMode="auto">
          <a:xfrm>
            <a:off x="2688035" y="1044576"/>
            <a:ext cx="626004" cy="366713"/>
          </a:xfrm>
          <a:prstGeom prst="rect">
            <a:avLst/>
          </a:prstGeom>
          <a:noFill/>
          <a:ln w="9525">
            <a:noFill/>
            <a:miter lim="800000"/>
            <a:headEnd/>
            <a:tailEnd/>
          </a:ln>
        </p:spPr>
        <p:txBody>
          <a:bodyPr>
            <a:spAutoFit/>
          </a:bodyPr>
          <a:lstStyle/>
          <a:p>
            <a:pPr algn="ctr">
              <a:spcBef>
                <a:spcPct val="50000"/>
              </a:spcBef>
            </a:pPr>
            <a:r>
              <a:rPr lang="en-US" b="1"/>
              <a:t>D</a:t>
            </a:r>
          </a:p>
        </p:txBody>
      </p:sp>
      <p:sp>
        <p:nvSpPr>
          <p:cNvPr id="15385" name="Text Box 27"/>
          <p:cNvSpPr txBox="1">
            <a:spLocks noChangeArrowheads="1"/>
          </p:cNvSpPr>
          <p:nvPr/>
        </p:nvSpPr>
        <p:spPr bwMode="auto">
          <a:xfrm>
            <a:off x="3157538" y="1909763"/>
            <a:ext cx="626004" cy="366712"/>
          </a:xfrm>
          <a:prstGeom prst="rect">
            <a:avLst/>
          </a:prstGeom>
          <a:noFill/>
          <a:ln w="9525">
            <a:noFill/>
            <a:miter lim="800000"/>
            <a:headEnd/>
            <a:tailEnd/>
          </a:ln>
        </p:spPr>
        <p:txBody>
          <a:bodyPr>
            <a:spAutoFit/>
          </a:bodyPr>
          <a:lstStyle/>
          <a:p>
            <a:pPr algn="ctr">
              <a:spcBef>
                <a:spcPct val="50000"/>
              </a:spcBef>
            </a:pPr>
            <a:r>
              <a:rPr lang="en-US" b="1"/>
              <a:t>C</a:t>
            </a:r>
          </a:p>
        </p:txBody>
      </p:sp>
      <p:sp>
        <p:nvSpPr>
          <p:cNvPr id="15386" name="Text Box 28"/>
          <p:cNvSpPr txBox="1">
            <a:spLocks noChangeArrowheads="1"/>
          </p:cNvSpPr>
          <p:nvPr/>
        </p:nvSpPr>
        <p:spPr bwMode="auto">
          <a:xfrm>
            <a:off x="5866210" y="3302001"/>
            <a:ext cx="626004" cy="366713"/>
          </a:xfrm>
          <a:prstGeom prst="rect">
            <a:avLst/>
          </a:prstGeom>
          <a:noFill/>
          <a:ln w="9525">
            <a:noFill/>
            <a:miter lim="800000"/>
            <a:headEnd/>
            <a:tailEnd/>
          </a:ln>
        </p:spPr>
        <p:txBody>
          <a:bodyPr>
            <a:spAutoFit/>
          </a:bodyPr>
          <a:lstStyle/>
          <a:p>
            <a:pPr algn="ctr">
              <a:spcBef>
                <a:spcPct val="50000"/>
              </a:spcBef>
            </a:pPr>
            <a:r>
              <a:rPr lang="en-US" b="1"/>
              <a:t>B</a:t>
            </a:r>
          </a:p>
        </p:txBody>
      </p:sp>
      <p:sp>
        <p:nvSpPr>
          <p:cNvPr id="15387" name="Text Box 29"/>
          <p:cNvSpPr txBox="1">
            <a:spLocks noChangeArrowheads="1"/>
          </p:cNvSpPr>
          <p:nvPr/>
        </p:nvSpPr>
        <p:spPr bwMode="auto">
          <a:xfrm>
            <a:off x="7058025" y="3579813"/>
            <a:ext cx="626004" cy="366712"/>
          </a:xfrm>
          <a:prstGeom prst="rect">
            <a:avLst/>
          </a:prstGeom>
          <a:noFill/>
          <a:ln w="9525">
            <a:noFill/>
            <a:miter lim="800000"/>
            <a:headEnd/>
            <a:tailEnd/>
          </a:ln>
        </p:spPr>
        <p:txBody>
          <a:bodyPr>
            <a:spAutoFit/>
          </a:bodyPr>
          <a:lstStyle/>
          <a:p>
            <a:pPr algn="ctr">
              <a:spcBef>
                <a:spcPct val="50000"/>
              </a:spcBef>
            </a:pPr>
            <a:r>
              <a:rPr lang="en-US" b="1"/>
              <a:t>A</a:t>
            </a:r>
          </a:p>
        </p:txBody>
      </p:sp>
      <p:sp>
        <p:nvSpPr>
          <p:cNvPr id="15388" name="Text Box 31"/>
          <p:cNvSpPr txBox="1">
            <a:spLocks noChangeArrowheads="1"/>
          </p:cNvSpPr>
          <p:nvPr/>
        </p:nvSpPr>
        <p:spPr bwMode="auto">
          <a:xfrm>
            <a:off x="152400" y="4953000"/>
            <a:ext cx="9525000" cy="1570037"/>
          </a:xfrm>
          <a:prstGeom prst="rect">
            <a:avLst/>
          </a:prstGeom>
          <a:noFill/>
          <a:ln w="9525">
            <a:noFill/>
            <a:miter lim="800000"/>
            <a:headEnd/>
            <a:tailEnd/>
          </a:ln>
        </p:spPr>
        <p:txBody>
          <a:bodyPr wrap="square">
            <a:spAutoFit/>
          </a:bodyPr>
          <a:lstStyle/>
          <a:p>
            <a:pPr algn="just" rtl="1">
              <a:spcBef>
                <a:spcPct val="50000"/>
              </a:spcBef>
            </a:pPr>
            <a:r>
              <a:rPr lang="ar-SA" sz="2400" dirty="0" smtClean="0"/>
              <a:t>هذا </a:t>
            </a:r>
            <a:r>
              <a:rPr lang="ar-BH" sz="2400" dirty="0" smtClean="0"/>
              <a:t>الشكل يوضح </a:t>
            </a:r>
            <a:r>
              <a:rPr lang="ar-BH" sz="2400" dirty="0"/>
              <a:t>منحنى فيليبس العلاقة العكسية بين معدل البطالة ومعدل التضخم. ويلاحظ أن معدل التضخم يكون قليل التأثر بخفض معدلات البطالة المرتفعة، نتيجة لوجود طاقات إنتاجية فائضة، لكنه يكون شديد التأثر بخفض معدلات البطالة المنخفضة</a:t>
            </a:r>
            <a:r>
              <a:rPr lang="ar-YE" sz="2400" dirty="0"/>
              <a:t> أصلاَ</a:t>
            </a:r>
            <a:r>
              <a:rPr lang="ar-BH" sz="2400" dirty="0"/>
              <a:t> لقلة الطاقات الإنتاجية الفائضة.</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4"/>
          <p:cNvSpPr txBox="1">
            <a:spLocks noChangeArrowheads="1"/>
          </p:cNvSpPr>
          <p:nvPr/>
        </p:nvSpPr>
        <p:spPr bwMode="auto">
          <a:xfrm>
            <a:off x="304800" y="152400"/>
            <a:ext cx="9362546" cy="5570756"/>
          </a:xfrm>
          <a:prstGeom prst="rect">
            <a:avLst/>
          </a:prstGeom>
          <a:noFill/>
          <a:ln w="9525">
            <a:noFill/>
            <a:miter lim="800000"/>
            <a:headEnd/>
            <a:tailEnd/>
          </a:ln>
        </p:spPr>
        <p:txBody>
          <a:bodyPr wrap="square">
            <a:spAutoFit/>
          </a:bodyPr>
          <a:lstStyle/>
          <a:p>
            <a:pPr algn="just" rtl="1">
              <a:spcBef>
                <a:spcPct val="50000"/>
              </a:spcBef>
            </a:pPr>
            <a:r>
              <a:rPr lang="ar-BH" sz="4400" b="1" dirty="0">
                <a:solidFill>
                  <a:srgbClr val="FF0000"/>
                </a:solidFill>
              </a:rPr>
              <a:t>البنك المركزي وإدارة عرض </a:t>
            </a:r>
            <a:r>
              <a:rPr lang="ar-BH" sz="4400" b="1" dirty="0" smtClean="0">
                <a:solidFill>
                  <a:srgbClr val="FF0000"/>
                </a:solidFill>
              </a:rPr>
              <a:t>النقود</a:t>
            </a:r>
            <a:endParaRPr lang="ar-YE" sz="4400" dirty="0">
              <a:solidFill>
                <a:srgbClr val="FF0000"/>
              </a:solidFill>
            </a:endParaRPr>
          </a:p>
          <a:p>
            <a:pPr algn="just" rtl="1">
              <a:spcBef>
                <a:spcPct val="50000"/>
              </a:spcBef>
            </a:pPr>
            <a:r>
              <a:rPr lang="ar-YE" sz="4800" b="1" dirty="0"/>
              <a:t>يحتم القانون على البنوك التجارية الاحتفاظ بنسبة من إجمالي الودائع كنقدية سائلة في </a:t>
            </a:r>
            <a:r>
              <a:rPr lang="ar-YE" sz="4800" b="1" dirty="0" smtClean="0"/>
              <a:t>حساباتها </a:t>
            </a:r>
            <a:r>
              <a:rPr lang="ar-YE" sz="4800" b="1" dirty="0"/>
              <a:t>لدى البنك المركزي، الذي يحدد نسبة الاحتياطي القانوني إلى الودائع</a:t>
            </a:r>
            <a:r>
              <a:rPr lang="ar-BH" sz="4800" b="1" dirty="0"/>
              <a:t>، وتتراوح </a:t>
            </a:r>
            <a:r>
              <a:rPr lang="ar-YE" sz="4800" b="1" dirty="0"/>
              <a:t>نسبة الاحتياطي القانوني عادة </a:t>
            </a:r>
            <a:r>
              <a:rPr lang="ar-BH" sz="4800" b="1" dirty="0"/>
              <a:t>بين 5-20% من حجم الودائع الكلية للبنك. </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372600" cy="5078313"/>
          </a:xfrm>
          <a:prstGeom prst="rect">
            <a:avLst/>
          </a:prstGeom>
        </p:spPr>
        <p:txBody>
          <a:bodyPr wrap="square">
            <a:spAutoFit/>
          </a:bodyPr>
          <a:lstStyle/>
          <a:p>
            <a:pPr algn="just"/>
            <a:r>
              <a:rPr lang="ar-BH" sz="5400" b="1" dirty="0" smtClean="0"/>
              <a:t>وتعتبر هذه الإحتياطيات مصدراً مهما للسيولة بالنسبة للبنوك التجارية، في مواجهة </a:t>
            </a:r>
            <a:r>
              <a:rPr lang="ar-YE" sz="5400" b="1" dirty="0" err="1" smtClean="0"/>
              <a:t>ال</a:t>
            </a:r>
            <a:r>
              <a:rPr lang="ar-BH" sz="5400" b="1" dirty="0" smtClean="0"/>
              <a:t>طلب </a:t>
            </a:r>
            <a:r>
              <a:rPr lang="ar-YE" sz="5400" b="1" dirty="0" smtClean="0"/>
              <a:t>الزائد </a:t>
            </a:r>
            <a:r>
              <a:rPr lang="ar-YE" sz="5400" b="1" dirty="0" err="1" smtClean="0"/>
              <a:t>ل</a:t>
            </a:r>
            <a:r>
              <a:rPr lang="ar-BH" sz="5400" b="1" dirty="0" smtClean="0"/>
              <a:t>لعملاء للسحب من ودائعهم لدى البنك.</a:t>
            </a:r>
            <a:r>
              <a:rPr lang="ar-YE" sz="5400" b="1" dirty="0" smtClean="0"/>
              <a:t> أما طلبات السحب الاعتيادية فتقابل من الإيداعات اليومية التي غالباَ ما تفوق السحب من الودائع.</a:t>
            </a:r>
            <a:endParaRPr lang="ar-SA" sz="5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6370975"/>
          </a:xfrm>
          <a:prstGeom prst="rect">
            <a:avLst/>
          </a:prstGeom>
        </p:spPr>
        <p:txBody>
          <a:bodyPr wrap="square">
            <a:spAutoFit/>
          </a:bodyPr>
          <a:lstStyle/>
          <a:p>
            <a:pPr algn="just">
              <a:spcBef>
                <a:spcPct val="50000"/>
              </a:spcBef>
            </a:pPr>
            <a:r>
              <a:rPr lang="ar-BH" sz="4800" b="1" dirty="0" smtClean="0"/>
              <a:t>والاحتياطي القانوني هو عبارة عن الحد الأدنى من النقد السائل الذي يجب على البنوك التجارية الالتزام </a:t>
            </a:r>
            <a:r>
              <a:rPr lang="ar-BH" sz="4800" b="1" dirty="0" err="1" smtClean="0"/>
              <a:t>به</a:t>
            </a:r>
            <a:r>
              <a:rPr lang="ar-BH" sz="4800" b="1" dirty="0" smtClean="0"/>
              <a:t>، وتحت ظروف معينة قد يرى البنك أن هناك ضرورة للاحتفاظ بنسب أعلى من هذا الحد، إما لمواجهة السحب من الودائع في الأعياد والعطلات، أو في فروع البنك بالمناطق المعروفة </a:t>
            </a:r>
            <a:r>
              <a:rPr lang="ar-BH" sz="4800" b="1" dirty="0" err="1" smtClean="0"/>
              <a:t>بمع</a:t>
            </a:r>
            <a:r>
              <a:rPr lang="ar-YE" sz="4800" b="1" dirty="0" smtClean="0"/>
              <a:t>د</a:t>
            </a:r>
            <a:r>
              <a:rPr lang="ar-BH" sz="4800" b="1" dirty="0" smtClean="0"/>
              <a:t>لات السحب العالية</a:t>
            </a:r>
            <a:r>
              <a:rPr lang="ar-SA" sz="4800" b="1" dirty="0" smtClean="0"/>
              <a:t>.</a:t>
            </a:r>
          </a:p>
          <a:p>
            <a:pPr algn="just">
              <a:spcBef>
                <a:spcPct val="50000"/>
              </a:spcBef>
            </a:pPr>
            <a:r>
              <a:rPr lang="ar-BH" sz="4800" b="1" dirty="0" smtClean="0"/>
              <a:t> </a:t>
            </a:r>
            <a:endParaRPr lang="en-US" sz="48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5262979"/>
          </a:xfrm>
          <a:prstGeom prst="rect">
            <a:avLst/>
          </a:prstGeom>
        </p:spPr>
        <p:txBody>
          <a:bodyPr wrap="square">
            <a:spAutoFit/>
          </a:bodyPr>
          <a:lstStyle/>
          <a:p>
            <a:pPr algn="just"/>
            <a:r>
              <a:rPr lang="ar-BH" sz="4800" b="1" dirty="0" smtClean="0"/>
              <a:t>ويوصف هذا الاحتياطي الزائد بأنه احتياطي اختياري، أو بسبب عدم قدرة البنك على تحقيق الإقراض الكامل، فيكون لدى البنك </a:t>
            </a:r>
            <a:r>
              <a:rPr lang="ar-BH" sz="4800" b="1" dirty="0" err="1" smtClean="0"/>
              <a:t>إحتياطيات</a:t>
            </a:r>
            <a:r>
              <a:rPr lang="ar-BH" sz="4800" b="1" dirty="0" smtClean="0"/>
              <a:t> فائضة. أما بالنسبة للودائع في البنوك التجارية، والتي تعرف بالودائع تحت الطلب أو ودائع الحسابات الجارية، فهي عبارة عن مديونية البنك تجاه الجمهور.</a:t>
            </a:r>
            <a:endParaRPr lang="ar-SA" sz="4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الثامنة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1713</TotalTime>
  <Words>702</Words>
  <Application>Microsoft Office PowerPoint</Application>
  <PresentationFormat>A4 Paper (210x297 mm)‎</PresentationFormat>
  <Paragraphs>61</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242</cp:revision>
  <dcterms:created xsi:type="dcterms:W3CDTF">2009-10-14T19:14:34Z</dcterms:created>
  <dcterms:modified xsi:type="dcterms:W3CDTF">2011-03-27T11:30:39Z</dcterms:modified>
</cp:coreProperties>
</file>