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301" r:id="rId3"/>
    <p:sldId id="325" r:id="rId4"/>
    <p:sldId id="326" r:id="rId5"/>
    <p:sldId id="330" r:id="rId6"/>
    <p:sldId id="328" r:id="rId7"/>
    <p:sldId id="329"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5" r:id="rId22"/>
    <p:sldId id="346" r:id="rId23"/>
    <p:sldId id="348" r:id="rId24"/>
    <p:sldId id="305"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AD9968"/>
    <a:srgbClr val="3B84AF"/>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558" y="-2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5.wmf"/><Relationship Id="rId4"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4/17/2011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الحادية عشر    </a:t>
            </a:r>
          </a:p>
          <a:p>
            <a:pPr eaLnBrk="1" hangingPunct="1"/>
            <a:r>
              <a:rPr lang="ar-SA" sz="6000" b="1" spc="-150" dirty="0" smtClean="0">
                <a:solidFill>
                  <a:srgbClr val="FF0000"/>
                </a:solidFill>
                <a:latin typeface="ae_AlMateen" pitchFamily="2" charset="-78"/>
                <a:cs typeface="ae_AlMateen" pitchFamily="2" charset="-78"/>
              </a:rPr>
              <a:t>السياسة المالية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السابع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304800"/>
            <a:ext cx="9448800" cy="5632311"/>
          </a:xfrm>
          <a:prstGeom prst="rect">
            <a:avLst/>
          </a:prstGeom>
          <a:noFill/>
          <a:ln w="9525">
            <a:noFill/>
            <a:miter lim="800000"/>
            <a:headEnd/>
            <a:tailEnd/>
          </a:ln>
        </p:spPr>
        <p:txBody>
          <a:bodyPr wrap="square">
            <a:spAutoFit/>
          </a:bodyPr>
          <a:lstStyle/>
          <a:p>
            <a:pPr algn="just" rtl="1">
              <a:spcBef>
                <a:spcPct val="50000"/>
              </a:spcBef>
            </a:pPr>
            <a:r>
              <a:rPr lang="ar-YE" sz="4800" b="1" dirty="0">
                <a:solidFill>
                  <a:srgbClr val="FF0000"/>
                </a:solidFill>
              </a:rPr>
              <a:t>الضرائب والإنفاق معاً – الموازنة </a:t>
            </a:r>
            <a:r>
              <a:rPr lang="ar-YE" sz="4800" b="1" dirty="0" smtClean="0">
                <a:solidFill>
                  <a:srgbClr val="FF0000"/>
                </a:solidFill>
              </a:rPr>
              <a:t>العامة</a:t>
            </a:r>
            <a:endParaRPr lang="en-US" sz="4800" b="1" dirty="0">
              <a:solidFill>
                <a:srgbClr val="FF0000"/>
              </a:solidFill>
            </a:endParaRPr>
          </a:p>
          <a:p>
            <a:pPr algn="just" rtl="1">
              <a:spcBef>
                <a:spcPct val="50000"/>
              </a:spcBef>
            </a:pPr>
            <a:r>
              <a:rPr lang="ar-SA" sz="4800" b="1" dirty="0" smtClean="0"/>
              <a:t>          </a:t>
            </a:r>
            <a:r>
              <a:rPr lang="ar-BH" sz="4800" b="1" dirty="0" smtClean="0"/>
              <a:t>الموازنة </a:t>
            </a:r>
            <a:r>
              <a:rPr lang="ar-BH" sz="4800" b="1" dirty="0"/>
              <a:t>العامة للدولة، هي ما يعرف بالميزانية عند غير المتخصصين، وهي في الحقيقة تعني مشروع الميزانية أو الميزانية </a:t>
            </a:r>
            <a:r>
              <a:rPr lang="ar-BH" sz="4800" b="1" dirty="0" smtClean="0"/>
              <a:t>المقترحة</a:t>
            </a:r>
            <a:r>
              <a:rPr lang="ar-SA" sz="4800" b="1" dirty="0" smtClean="0"/>
              <a:t>،</a:t>
            </a:r>
            <a:r>
              <a:rPr lang="ar-BH" sz="4800" b="1" dirty="0" smtClean="0"/>
              <a:t> </a:t>
            </a:r>
            <a:r>
              <a:rPr lang="ar-BH" sz="4800" b="1" dirty="0"/>
              <a:t>وبينما تكون الميزانية متوازنة دائماً، نجد أن الموازنة قد لا تكون متوازنة في بعض </a:t>
            </a:r>
            <a:r>
              <a:rPr lang="ar-BH" sz="4800" b="1" dirty="0" smtClean="0"/>
              <a:t>الحالات</a:t>
            </a:r>
            <a:r>
              <a:rPr lang="ar-SA" sz="4800" b="1" dirty="0" smtClean="0"/>
              <a:t> بل يمكن أن تسجل عجزا أو فائضا</a:t>
            </a:r>
            <a:r>
              <a:rPr lang="ar-BH" sz="4800" b="1" dirty="0" smtClean="0"/>
              <a:t>. </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448800" cy="5847755"/>
          </a:xfrm>
          <a:prstGeom prst="rect">
            <a:avLst/>
          </a:prstGeom>
        </p:spPr>
        <p:txBody>
          <a:bodyPr wrap="square">
            <a:spAutoFit/>
          </a:bodyPr>
          <a:lstStyle/>
          <a:p>
            <a:pPr algn="just">
              <a:spcBef>
                <a:spcPct val="50000"/>
              </a:spcBef>
            </a:pPr>
            <a:r>
              <a:rPr lang="ar-BH" sz="4400" b="1" dirty="0" smtClean="0"/>
              <a:t>ويوضح الشكل</a:t>
            </a:r>
            <a:r>
              <a:rPr lang="ar-DZ" sz="4400" b="1" dirty="0" smtClean="0"/>
              <a:t> التالي </a:t>
            </a:r>
            <a:r>
              <a:rPr lang="ar-BH" sz="4400" b="1" dirty="0" smtClean="0"/>
              <a:t> </a:t>
            </a:r>
            <a:r>
              <a:rPr lang="ar-DZ" sz="4400" b="1" dirty="0" smtClean="0"/>
              <a:t>أنه </a:t>
            </a:r>
            <a:r>
              <a:rPr lang="ar-BH" sz="4400" b="1" dirty="0" smtClean="0"/>
              <a:t>قد يكون هناك عجز </a:t>
            </a:r>
            <a:r>
              <a:rPr lang="en-US" sz="4400" b="1" dirty="0" smtClean="0"/>
              <a:t>(Deficit)</a:t>
            </a:r>
            <a:r>
              <a:rPr lang="ar-BH" sz="4400" b="1" dirty="0" smtClean="0"/>
              <a:t> بالموازنة وذلك في حالة زيادة النفقات المقترحة </a:t>
            </a:r>
            <a:r>
              <a:rPr lang="en-US" sz="4400" b="1" dirty="0" smtClean="0"/>
              <a:t>(G)</a:t>
            </a:r>
            <a:r>
              <a:rPr lang="ar-BH" sz="4400" b="1" dirty="0" smtClean="0"/>
              <a:t> على إيرادات الضرائب </a:t>
            </a:r>
            <a:r>
              <a:rPr lang="en-US" sz="4400" b="1" dirty="0" smtClean="0"/>
              <a:t>(T)</a:t>
            </a:r>
            <a:r>
              <a:rPr lang="ar-DZ" sz="4400" b="1" dirty="0" smtClean="0"/>
              <a:t>، بينما قد يكون هناك فائض </a:t>
            </a:r>
            <a:r>
              <a:rPr lang="en-US" sz="4400" b="1" dirty="0" smtClean="0"/>
              <a:t>(Surplus) </a:t>
            </a:r>
            <a:r>
              <a:rPr lang="ar-DZ" sz="4400" b="1" dirty="0" smtClean="0"/>
              <a:t>في حالة زيادة الإيرادات الضريبية </a:t>
            </a:r>
            <a:r>
              <a:rPr lang="en-US" sz="4400" b="1" dirty="0" smtClean="0"/>
              <a:t>(T) </a:t>
            </a:r>
            <a:r>
              <a:rPr lang="ar-DZ" sz="4400" b="1" dirty="0" smtClean="0"/>
              <a:t> على النفقات الحكومية </a:t>
            </a:r>
            <a:r>
              <a:rPr lang="en-US" sz="4400" b="1" dirty="0" smtClean="0"/>
              <a:t>(G)</a:t>
            </a:r>
            <a:r>
              <a:rPr lang="ar-DZ" sz="4400" b="1" dirty="0" smtClean="0"/>
              <a:t>، بينما قد يكون هناك توازن في حالة تعادل النفقات</a:t>
            </a:r>
            <a:r>
              <a:rPr lang="en-US" sz="4400" b="1" dirty="0" smtClean="0"/>
              <a:t> (G)</a:t>
            </a:r>
            <a:r>
              <a:rPr lang="ar-DZ" sz="4400" b="1" dirty="0" smtClean="0"/>
              <a:t> مع الإيرادات </a:t>
            </a:r>
            <a:r>
              <a:rPr lang="en-US" sz="4400" b="1" dirty="0" smtClean="0"/>
              <a:t>(T)</a:t>
            </a:r>
            <a:r>
              <a:rPr lang="ar-DZ" sz="4400" b="1" dirty="0" smtClean="0"/>
              <a:t>.</a:t>
            </a:r>
          </a:p>
          <a:p>
            <a:pPr algn="just">
              <a:spcBef>
                <a:spcPct val="50000"/>
              </a:spcBef>
            </a:pPr>
            <a:endParaRPr lang="ar-YE" sz="44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a:off x="2691474" y="1339851"/>
            <a:ext cx="0" cy="3529013"/>
          </a:xfrm>
          <a:prstGeom prst="line">
            <a:avLst/>
          </a:prstGeom>
          <a:noFill/>
          <a:ln w="28575">
            <a:solidFill>
              <a:schemeClr val="tx1"/>
            </a:solidFill>
            <a:round/>
            <a:headEnd/>
            <a:tailEnd/>
          </a:ln>
        </p:spPr>
        <p:txBody>
          <a:bodyPr/>
          <a:lstStyle/>
          <a:p>
            <a:endParaRPr lang="en-US"/>
          </a:p>
        </p:txBody>
      </p:sp>
      <p:sp>
        <p:nvSpPr>
          <p:cNvPr id="21507" name="Line 3"/>
          <p:cNvSpPr>
            <a:spLocks noChangeShapeType="1"/>
          </p:cNvSpPr>
          <p:nvPr/>
        </p:nvSpPr>
        <p:spPr bwMode="auto">
          <a:xfrm>
            <a:off x="2691474" y="4868862"/>
            <a:ext cx="4928526" cy="7937"/>
          </a:xfrm>
          <a:prstGeom prst="line">
            <a:avLst/>
          </a:prstGeom>
          <a:noFill/>
          <a:ln w="28575">
            <a:solidFill>
              <a:schemeClr val="tx1"/>
            </a:solidFill>
            <a:round/>
            <a:headEnd/>
            <a:tailEnd/>
          </a:ln>
        </p:spPr>
        <p:txBody>
          <a:bodyPr/>
          <a:lstStyle/>
          <a:p>
            <a:endParaRPr lang="en-US"/>
          </a:p>
        </p:txBody>
      </p:sp>
      <p:sp>
        <p:nvSpPr>
          <p:cNvPr id="21508" name="Line 4"/>
          <p:cNvSpPr>
            <a:spLocks noChangeShapeType="1"/>
          </p:cNvSpPr>
          <p:nvPr/>
        </p:nvSpPr>
        <p:spPr bwMode="auto">
          <a:xfrm flipH="1">
            <a:off x="2691475" y="1412875"/>
            <a:ext cx="3821377" cy="3455988"/>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ar-YE"/>
          </a:p>
        </p:txBody>
      </p:sp>
      <p:sp>
        <p:nvSpPr>
          <p:cNvPr id="21509" name="Line 6"/>
          <p:cNvSpPr>
            <a:spLocks noChangeShapeType="1"/>
          </p:cNvSpPr>
          <p:nvPr/>
        </p:nvSpPr>
        <p:spPr bwMode="auto">
          <a:xfrm flipH="1">
            <a:off x="2691474" y="3143250"/>
            <a:ext cx="4815417" cy="69850"/>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pPr>
              <a:defRPr/>
            </a:pPr>
            <a:endParaRPr lang="ar-YE"/>
          </a:p>
        </p:txBody>
      </p:sp>
      <p:sp>
        <p:nvSpPr>
          <p:cNvPr id="21512" name="Line 7"/>
          <p:cNvSpPr>
            <a:spLocks noChangeShapeType="1"/>
          </p:cNvSpPr>
          <p:nvPr/>
        </p:nvSpPr>
        <p:spPr bwMode="auto">
          <a:xfrm>
            <a:off x="4512733" y="3213100"/>
            <a:ext cx="0" cy="1657350"/>
          </a:xfrm>
          <a:prstGeom prst="line">
            <a:avLst/>
          </a:prstGeom>
          <a:noFill/>
          <a:ln w="12700">
            <a:solidFill>
              <a:schemeClr val="tx1"/>
            </a:solidFill>
            <a:prstDash val="dash"/>
            <a:round/>
            <a:headEnd/>
            <a:tailEnd/>
          </a:ln>
        </p:spPr>
        <p:txBody>
          <a:bodyPr/>
          <a:lstStyle/>
          <a:p>
            <a:endParaRPr lang="en-US"/>
          </a:p>
        </p:txBody>
      </p:sp>
      <p:sp>
        <p:nvSpPr>
          <p:cNvPr id="21513" name="Text Box 12"/>
          <p:cNvSpPr txBox="1">
            <a:spLocks noChangeArrowheads="1"/>
          </p:cNvSpPr>
          <p:nvPr/>
        </p:nvSpPr>
        <p:spPr bwMode="auto">
          <a:xfrm>
            <a:off x="5733786" y="1196976"/>
            <a:ext cx="1793743" cy="366713"/>
          </a:xfrm>
          <a:prstGeom prst="rect">
            <a:avLst/>
          </a:prstGeom>
          <a:noFill/>
          <a:ln w="9525">
            <a:noFill/>
            <a:miter lim="800000"/>
            <a:headEnd/>
            <a:tailEnd/>
          </a:ln>
        </p:spPr>
        <p:txBody>
          <a:bodyPr>
            <a:spAutoFit/>
          </a:bodyPr>
          <a:lstStyle/>
          <a:p>
            <a:pPr algn="ctr">
              <a:spcBef>
                <a:spcPct val="50000"/>
              </a:spcBef>
            </a:pPr>
            <a:r>
              <a:rPr lang="en-US" b="1"/>
              <a:t>T</a:t>
            </a:r>
          </a:p>
        </p:txBody>
      </p:sp>
      <p:sp>
        <p:nvSpPr>
          <p:cNvPr id="21514" name="Text Box 15"/>
          <p:cNvSpPr txBox="1">
            <a:spLocks noChangeArrowheads="1"/>
          </p:cNvSpPr>
          <p:nvPr/>
        </p:nvSpPr>
        <p:spPr bwMode="auto">
          <a:xfrm>
            <a:off x="3627041" y="4868863"/>
            <a:ext cx="1793742" cy="366712"/>
          </a:xfrm>
          <a:prstGeom prst="rect">
            <a:avLst/>
          </a:prstGeom>
          <a:noFill/>
          <a:ln w="9525">
            <a:noFill/>
            <a:miter lim="800000"/>
            <a:headEnd/>
            <a:tailEnd/>
          </a:ln>
        </p:spPr>
        <p:txBody>
          <a:bodyPr>
            <a:spAutoFit/>
          </a:bodyPr>
          <a:lstStyle/>
          <a:p>
            <a:pPr algn="ctr">
              <a:spcBef>
                <a:spcPct val="50000"/>
              </a:spcBef>
            </a:pPr>
            <a:r>
              <a:rPr lang="en-US" b="1" dirty="0"/>
              <a:t>Y</a:t>
            </a:r>
            <a:r>
              <a:rPr lang="en-US" b="1" baseline="-25000" dirty="0"/>
              <a:t>B</a:t>
            </a:r>
          </a:p>
        </p:txBody>
      </p:sp>
      <p:sp>
        <p:nvSpPr>
          <p:cNvPr id="21516" name="Text Box 23"/>
          <p:cNvSpPr txBox="1">
            <a:spLocks noChangeArrowheads="1"/>
          </p:cNvSpPr>
          <p:nvPr/>
        </p:nvSpPr>
        <p:spPr bwMode="auto">
          <a:xfrm>
            <a:off x="6874008" y="2997201"/>
            <a:ext cx="1793742" cy="366713"/>
          </a:xfrm>
          <a:prstGeom prst="rect">
            <a:avLst/>
          </a:prstGeom>
          <a:noFill/>
          <a:ln w="9525">
            <a:noFill/>
            <a:miter lim="800000"/>
            <a:headEnd/>
            <a:tailEnd/>
          </a:ln>
        </p:spPr>
        <p:txBody>
          <a:bodyPr>
            <a:spAutoFit/>
          </a:bodyPr>
          <a:lstStyle/>
          <a:p>
            <a:pPr algn="ctr">
              <a:spcBef>
                <a:spcPct val="50000"/>
              </a:spcBef>
            </a:pPr>
            <a:r>
              <a:rPr lang="en-US" b="1"/>
              <a:t>G</a:t>
            </a:r>
          </a:p>
        </p:txBody>
      </p:sp>
      <p:sp>
        <p:nvSpPr>
          <p:cNvPr id="21517" name="Text Box 24"/>
          <p:cNvSpPr txBox="1">
            <a:spLocks noChangeArrowheads="1"/>
          </p:cNvSpPr>
          <p:nvPr/>
        </p:nvSpPr>
        <p:spPr bwMode="auto">
          <a:xfrm>
            <a:off x="3549651" y="2852738"/>
            <a:ext cx="1793743" cy="366712"/>
          </a:xfrm>
          <a:prstGeom prst="rect">
            <a:avLst/>
          </a:prstGeom>
          <a:noFill/>
          <a:ln w="9525">
            <a:noFill/>
            <a:miter lim="800000"/>
            <a:headEnd/>
            <a:tailEnd/>
          </a:ln>
        </p:spPr>
        <p:txBody>
          <a:bodyPr>
            <a:spAutoFit/>
          </a:bodyPr>
          <a:lstStyle/>
          <a:p>
            <a:pPr algn="ctr">
              <a:spcBef>
                <a:spcPct val="50000"/>
              </a:spcBef>
            </a:pPr>
            <a:r>
              <a:rPr lang="en-US" b="1"/>
              <a:t>E</a:t>
            </a:r>
          </a:p>
        </p:txBody>
      </p:sp>
      <p:sp>
        <p:nvSpPr>
          <p:cNvPr id="21518" name="Text Box 25"/>
          <p:cNvSpPr txBox="1">
            <a:spLocks noChangeArrowheads="1"/>
          </p:cNvSpPr>
          <p:nvPr/>
        </p:nvSpPr>
        <p:spPr bwMode="auto">
          <a:xfrm>
            <a:off x="1833299" y="908051"/>
            <a:ext cx="1793743" cy="366713"/>
          </a:xfrm>
          <a:prstGeom prst="rect">
            <a:avLst/>
          </a:prstGeom>
          <a:noFill/>
          <a:ln w="9525">
            <a:noFill/>
            <a:miter lim="800000"/>
            <a:headEnd/>
            <a:tailEnd/>
          </a:ln>
        </p:spPr>
        <p:txBody>
          <a:bodyPr>
            <a:spAutoFit/>
          </a:bodyPr>
          <a:lstStyle/>
          <a:p>
            <a:pPr algn="ctr">
              <a:spcBef>
                <a:spcPct val="50000"/>
              </a:spcBef>
            </a:pPr>
            <a:r>
              <a:rPr lang="en-US" b="1"/>
              <a:t>G</a:t>
            </a:r>
          </a:p>
        </p:txBody>
      </p:sp>
      <p:sp>
        <p:nvSpPr>
          <p:cNvPr id="21519" name="Text Box 26"/>
          <p:cNvSpPr txBox="1">
            <a:spLocks noChangeArrowheads="1"/>
          </p:cNvSpPr>
          <p:nvPr/>
        </p:nvSpPr>
        <p:spPr bwMode="auto">
          <a:xfrm>
            <a:off x="1599407" y="2997201"/>
            <a:ext cx="1793743" cy="366713"/>
          </a:xfrm>
          <a:prstGeom prst="rect">
            <a:avLst/>
          </a:prstGeom>
          <a:noFill/>
          <a:ln w="9525">
            <a:noFill/>
            <a:miter lim="800000"/>
            <a:headEnd/>
            <a:tailEnd/>
          </a:ln>
        </p:spPr>
        <p:txBody>
          <a:bodyPr>
            <a:spAutoFit/>
          </a:bodyPr>
          <a:lstStyle/>
          <a:p>
            <a:pPr algn="ctr">
              <a:spcBef>
                <a:spcPct val="50000"/>
              </a:spcBef>
            </a:pPr>
            <a:r>
              <a:rPr lang="en-US" b="1"/>
              <a:t>G</a:t>
            </a:r>
          </a:p>
        </p:txBody>
      </p:sp>
      <p:sp>
        <p:nvSpPr>
          <p:cNvPr id="14" name="Text Box 15"/>
          <p:cNvSpPr txBox="1">
            <a:spLocks noChangeArrowheads="1"/>
          </p:cNvSpPr>
          <p:nvPr/>
        </p:nvSpPr>
        <p:spPr bwMode="auto">
          <a:xfrm>
            <a:off x="6781800" y="4953000"/>
            <a:ext cx="1793742" cy="366712"/>
          </a:xfrm>
          <a:prstGeom prst="rect">
            <a:avLst/>
          </a:prstGeom>
          <a:noFill/>
          <a:ln w="9525">
            <a:noFill/>
            <a:miter lim="800000"/>
            <a:headEnd/>
            <a:tailEnd/>
          </a:ln>
        </p:spPr>
        <p:txBody>
          <a:bodyPr>
            <a:spAutoFit/>
          </a:bodyPr>
          <a:lstStyle/>
          <a:p>
            <a:pPr algn="ctr">
              <a:spcBef>
                <a:spcPct val="50000"/>
              </a:spcBef>
            </a:pPr>
            <a:r>
              <a:rPr lang="en-US" b="1" dirty="0" smtClean="0"/>
              <a:t>Y</a:t>
            </a:r>
            <a:endParaRPr lang="en-US" b="1" baseline="-25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2"/>
          <p:cNvSpPr txBox="1">
            <a:spLocks noChangeArrowheads="1"/>
          </p:cNvSpPr>
          <p:nvPr/>
        </p:nvSpPr>
        <p:spPr bwMode="auto">
          <a:xfrm>
            <a:off x="228600" y="0"/>
            <a:ext cx="9448800" cy="5940088"/>
          </a:xfrm>
          <a:prstGeom prst="rect">
            <a:avLst/>
          </a:prstGeom>
          <a:noFill/>
          <a:ln w="9525">
            <a:noFill/>
            <a:miter lim="800000"/>
            <a:headEnd/>
            <a:tailEnd/>
          </a:ln>
        </p:spPr>
        <p:txBody>
          <a:bodyPr wrap="square">
            <a:spAutoFit/>
          </a:bodyPr>
          <a:lstStyle/>
          <a:p>
            <a:pPr algn="just" rtl="1">
              <a:spcBef>
                <a:spcPct val="50000"/>
              </a:spcBef>
            </a:pPr>
            <a:r>
              <a:rPr lang="ar-SA" sz="4000" b="1" dirty="0" smtClean="0"/>
              <a:t>من خلال الشكل السابق نلاحظ أنه :</a:t>
            </a:r>
          </a:p>
          <a:p>
            <a:pPr algn="just">
              <a:spcBef>
                <a:spcPct val="50000"/>
              </a:spcBef>
            </a:pPr>
            <a:r>
              <a:rPr lang="ar-BH" sz="4000" b="1" dirty="0" smtClean="0"/>
              <a:t> </a:t>
            </a:r>
            <a:r>
              <a:rPr lang="ar-BH" sz="4000" b="1" dirty="0"/>
              <a:t>في حال الضريبة النسبية، </a:t>
            </a:r>
            <a:r>
              <a:rPr lang="ar-SA" sz="4000" b="1" dirty="0" smtClean="0"/>
              <a:t>فإن</a:t>
            </a:r>
            <a:r>
              <a:rPr lang="ar-BH" sz="4000" b="1" dirty="0" smtClean="0"/>
              <a:t> المنحنى </a:t>
            </a:r>
            <a:r>
              <a:rPr lang="en-US" sz="4000" b="1" dirty="0" smtClean="0"/>
              <a:t>(T)</a:t>
            </a:r>
            <a:r>
              <a:rPr lang="ar-SA" sz="4000" b="1" dirty="0" smtClean="0"/>
              <a:t> </a:t>
            </a:r>
            <a:r>
              <a:rPr lang="ar-BH" sz="4000" b="1" dirty="0" smtClean="0"/>
              <a:t>يوضح إيرادات </a:t>
            </a:r>
            <a:r>
              <a:rPr lang="ar-BH" sz="4000" b="1" dirty="0"/>
              <a:t>الضريبة، وهي تزيد بزيادة مستوى الدخل </a:t>
            </a:r>
            <a:r>
              <a:rPr lang="en-US" sz="4000" b="1" dirty="0"/>
              <a:t>(Y)</a:t>
            </a:r>
            <a:r>
              <a:rPr lang="ar-BH" sz="4000" b="1" dirty="0"/>
              <a:t>. ويمثل الخط الأفقي الإنفاق الحكومي وهو مستقل عن الدخل. وعند </a:t>
            </a:r>
            <a:r>
              <a:rPr lang="en-US" sz="4000" b="1" dirty="0"/>
              <a:t>(Y</a:t>
            </a:r>
            <a:r>
              <a:rPr lang="en-US" sz="4000" b="1" baseline="-25000" dirty="0"/>
              <a:t>B</a:t>
            </a:r>
            <a:r>
              <a:rPr lang="en-US" sz="4000" b="1" dirty="0"/>
              <a:t>)</a:t>
            </a:r>
            <a:r>
              <a:rPr lang="ar-BH" sz="4000" b="1" dirty="0"/>
              <a:t> يتعادل الإنفاق مع إيراد </a:t>
            </a:r>
            <a:r>
              <a:rPr lang="ar-BH" sz="4000" b="1" dirty="0" smtClean="0"/>
              <a:t>الضريبة </a:t>
            </a:r>
            <a:r>
              <a:rPr lang="ar-BH" sz="4000" b="1" dirty="0"/>
              <a:t>وتكون الموازنة متوازنة </a:t>
            </a:r>
            <a:r>
              <a:rPr lang="en-US" sz="4000" b="1" dirty="0"/>
              <a:t>(G=T)</a:t>
            </a:r>
            <a:r>
              <a:rPr lang="ar-BH" sz="4000" b="1" dirty="0"/>
              <a:t>، </a:t>
            </a:r>
            <a:r>
              <a:rPr lang="ar-SA" sz="4000" b="1" dirty="0" smtClean="0"/>
              <a:t>لكن </a:t>
            </a:r>
            <a:r>
              <a:rPr lang="ar-SA" sz="4000" b="1" dirty="0" err="1" smtClean="0"/>
              <a:t>و</a:t>
            </a:r>
            <a:r>
              <a:rPr lang="ar-BH" sz="4000" b="1" dirty="0" smtClean="0"/>
              <a:t>عند </a:t>
            </a:r>
            <a:r>
              <a:rPr lang="ar-BH" sz="4000" b="1" dirty="0"/>
              <a:t>أي مستوى للدخل أقل من </a:t>
            </a:r>
            <a:r>
              <a:rPr lang="en-US" sz="4000" b="1" dirty="0"/>
              <a:t>(Y</a:t>
            </a:r>
            <a:r>
              <a:rPr lang="en-US" sz="4000" b="1" baseline="-25000" dirty="0"/>
              <a:t>B</a:t>
            </a:r>
            <a:r>
              <a:rPr lang="en-US" sz="4000" b="1" dirty="0"/>
              <a:t>)</a:t>
            </a:r>
            <a:r>
              <a:rPr lang="ar-BH" sz="4000" b="1" dirty="0"/>
              <a:t> يكون هناك عجز في الموازنة (</a:t>
            </a:r>
            <a:r>
              <a:rPr lang="en-US" sz="4000" b="1" dirty="0"/>
              <a:t>T</a:t>
            </a:r>
            <a:r>
              <a:rPr lang="ar-BH" sz="4000" b="1" dirty="0"/>
              <a:t>&lt;</a:t>
            </a:r>
            <a:r>
              <a:rPr lang="en-US" sz="4000" b="1" dirty="0"/>
              <a:t>G</a:t>
            </a:r>
            <a:r>
              <a:rPr lang="ar-BH" sz="4000" b="1" dirty="0"/>
              <a:t>)، </a:t>
            </a:r>
            <a:r>
              <a:rPr lang="ar-SA" sz="4000" b="1" dirty="0" smtClean="0"/>
              <a:t>بينما </a:t>
            </a:r>
            <a:r>
              <a:rPr lang="ar-BH" sz="4000" b="1" dirty="0" smtClean="0"/>
              <a:t>عند </a:t>
            </a:r>
            <a:r>
              <a:rPr lang="ar-BH" sz="4000" b="1" dirty="0"/>
              <a:t>أي مستوى للدخل أعلى من </a:t>
            </a:r>
            <a:r>
              <a:rPr lang="en-US" sz="4000" b="1" dirty="0"/>
              <a:t>(Y</a:t>
            </a:r>
            <a:r>
              <a:rPr lang="en-US" sz="4000" b="1" baseline="-25000" dirty="0"/>
              <a:t>B</a:t>
            </a:r>
            <a:r>
              <a:rPr lang="en-US" sz="4000" b="1" dirty="0"/>
              <a:t>)</a:t>
            </a:r>
            <a:r>
              <a:rPr lang="ar-BH" sz="4000" b="1" dirty="0"/>
              <a:t>، يكون هناك فائض في الموازنة (</a:t>
            </a:r>
            <a:r>
              <a:rPr lang="en-US" sz="4000" b="1" dirty="0"/>
              <a:t>G</a:t>
            </a:r>
            <a:r>
              <a:rPr lang="ar-BH" sz="4000" b="1" dirty="0"/>
              <a:t>&gt;</a:t>
            </a:r>
            <a:r>
              <a:rPr lang="en-US" sz="4000" b="1" dirty="0"/>
              <a:t>T</a:t>
            </a:r>
            <a:r>
              <a:rPr lang="ar-BH" sz="4000" b="1" dirty="0"/>
              <a:t>).</a:t>
            </a:r>
            <a:endParaRPr lang="en-US" sz="4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448800" cy="4093428"/>
          </a:xfrm>
          <a:prstGeom prst="rect">
            <a:avLst/>
          </a:prstGeom>
        </p:spPr>
        <p:txBody>
          <a:bodyPr wrap="square">
            <a:spAutoFit/>
          </a:bodyPr>
          <a:lstStyle/>
          <a:p>
            <a:pPr algn="just">
              <a:spcBef>
                <a:spcPct val="50000"/>
              </a:spcBef>
            </a:pPr>
            <a:r>
              <a:rPr lang="ar-BH" sz="4000" b="1" dirty="0" smtClean="0">
                <a:solidFill>
                  <a:srgbClr val="FF0000"/>
                </a:solidFill>
              </a:rPr>
              <a:t>الموازنة المتوازنة</a:t>
            </a:r>
            <a:endParaRPr lang="ar-SA" sz="4000" b="1" dirty="0" smtClean="0">
              <a:solidFill>
                <a:srgbClr val="FF0000"/>
              </a:solidFill>
            </a:endParaRPr>
          </a:p>
          <a:p>
            <a:pPr algn="just">
              <a:spcBef>
                <a:spcPct val="50000"/>
              </a:spcBef>
            </a:pPr>
            <a:r>
              <a:rPr lang="ar-BH" sz="4000" b="1" dirty="0" smtClean="0"/>
              <a:t> </a:t>
            </a:r>
            <a:r>
              <a:rPr lang="ar-SA" sz="4000" b="1" dirty="0" smtClean="0"/>
              <a:t>       </a:t>
            </a:r>
            <a:r>
              <a:rPr lang="ar-BH" sz="4000" b="1" dirty="0" smtClean="0"/>
              <a:t>تعرف </a:t>
            </a:r>
            <a:r>
              <a:rPr lang="ar-SA" sz="4000" b="1" dirty="0" smtClean="0"/>
              <a:t>الموازنة المتوازنة </a:t>
            </a:r>
            <a:r>
              <a:rPr lang="ar-BH" sz="4000" b="1" dirty="0" smtClean="0"/>
              <a:t>بأنها الموازنة التي يتعادل فيها الإنفاق الحكومي المقترح مع الإيرادات المتوقعة من الضرائب، أي أن يكون الإنفاق الحكومي ممولاً بالكامل من إيرادات الضرائب دون زيادة أو نقصان.</a:t>
            </a:r>
            <a:endParaRPr lang="en-US" sz="4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50824" y="260350"/>
            <a:ext cx="9426575" cy="3416320"/>
          </a:xfrm>
          <a:prstGeom prst="rect">
            <a:avLst/>
          </a:prstGeom>
          <a:noFill/>
          <a:ln w="9525">
            <a:noFill/>
            <a:miter lim="800000"/>
            <a:headEnd/>
            <a:tailEnd/>
          </a:ln>
        </p:spPr>
        <p:txBody>
          <a:bodyPr wrap="square">
            <a:spAutoFit/>
          </a:bodyPr>
          <a:lstStyle/>
          <a:p>
            <a:pPr algn="just" rtl="1">
              <a:spcBef>
                <a:spcPct val="50000"/>
              </a:spcBef>
            </a:pPr>
            <a:r>
              <a:rPr lang="ar-SA" sz="4800" b="1" dirty="0" smtClean="0">
                <a:solidFill>
                  <a:srgbClr val="FF3300"/>
                </a:solidFill>
              </a:rPr>
              <a:t>مضاعف الموازنة المتوازنة </a:t>
            </a:r>
          </a:p>
          <a:p>
            <a:pPr algn="just" rtl="1">
              <a:spcBef>
                <a:spcPct val="50000"/>
              </a:spcBef>
            </a:pPr>
            <a:r>
              <a:rPr lang="ar-SA" sz="4800" b="1" dirty="0" smtClean="0"/>
              <a:t>      </a:t>
            </a:r>
            <a:r>
              <a:rPr lang="ar-BH" sz="4800" b="1" dirty="0" smtClean="0"/>
              <a:t>مضاعف </a:t>
            </a:r>
            <a:r>
              <a:rPr lang="ar-BH" sz="4800" b="1" dirty="0"/>
              <a:t>الموازنة المتوازنة هو مضاعف الإنفاق الحكومي مضافاً إليه مضاعف الضريبة الثابتة المساوية للإنفاق الحكومي، أي أن:</a:t>
            </a:r>
            <a:endParaRPr lang="en-US" sz="4800" b="1" dirty="0"/>
          </a:p>
        </p:txBody>
      </p:sp>
      <p:graphicFrame>
        <p:nvGraphicFramePr>
          <p:cNvPr id="5122" name="Object 4"/>
          <p:cNvGraphicFramePr>
            <a:graphicFrameLocks noChangeAspect="1"/>
          </p:cNvGraphicFramePr>
          <p:nvPr/>
        </p:nvGraphicFramePr>
        <p:xfrm>
          <a:off x="304800" y="3962400"/>
          <a:ext cx="9372600" cy="1120775"/>
        </p:xfrm>
        <a:graphic>
          <a:graphicData uri="http://schemas.openxmlformats.org/presentationml/2006/ole">
            <p:oleObj spid="_x0000_s5122" name="Equation" r:id="rId3" imgW="266688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ppt_x"/>
                                          </p:val>
                                        </p:tav>
                                        <p:tav tm="100000">
                                          <p:val>
                                            <p:strVal val="#ppt_x"/>
                                          </p:val>
                                        </p:tav>
                                      </p:tavLst>
                                    </p:anim>
                                    <p:anim calcmode="lin" valueType="num">
                                      <p:cBhvr additive="base">
                                        <p:cTn id="14"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14400" y="304800"/>
            <a:ext cx="8642350" cy="707886"/>
          </a:xfrm>
          <a:prstGeom prst="rect">
            <a:avLst/>
          </a:prstGeom>
          <a:noFill/>
          <a:ln w="9525">
            <a:noFill/>
            <a:miter lim="800000"/>
            <a:headEnd/>
            <a:tailEnd/>
          </a:ln>
        </p:spPr>
        <p:txBody>
          <a:bodyPr>
            <a:spAutoFit/>
          </a:bodyPr>
          <a:lstStyle/>
          <a:p>
            <a:pPr algn="just" rtl="1">
              <a:spcBef>
                <a:spcPct val="50000"/>
              </a:spcBef>
            </a:pPr>
            <a:r>
              <a:rPr lang="ar-BH" sz="4000" b="1" dirty="0" smtClean="0">
                <a:solidFill>
                  <a:srgbClr val="FF3300"/>
                </a:solidFill>
              </a:rPr>
              <a:t>السياسات </a:t>
            </a:r>
            <a:r>
              <a:rPr lang="ar-BH" sz="4000" b="1" dirty="0">
                <a:solidFill>
                  <a:srgbClr val="FF3300"/>
                </a:solidFill>
              </a:rPr>
              <a:t>المالية </a:t>
            </a:r>
            <a:r>
              <a:rPr lang="ar-BH" sz="4000" b="1" dirty="0" smtClean="0">
                <a:solidFill>
                  <a:srgbClr val="FF3300"/>
                </a:solidFill>
              </a:rPr>
              <a:t>النوعية</a:t>
            </a:r>
            <a:endParaRPr lang="en-US" sz="4000" b="1" dirty="0">
              <a:solidFill>
                <a:srgbClr val="FF3300"/>
              </a:solidFill>
            </a:endParaRPr>
          </a:p>
        </p:txBody>
      </p:sp>
      <p:sp>
        <p:nvSpPr>
          <p:cNvPr id="3" name="Text Box 5"/>
          <p:cNvSpPr txBox="1">
            <a:spLocks noChangeArrowheads="1"/>
          </p:cNvSpPr>
          <p:nvPr/>
        </p:nvSpPr>
        <p:spPr bwMode="auto">
          <a:xfrm>
            <a:off x="304801" y="1447800"/>
            <a:ext cx="9372600" cy="3785652"/>
          </a:xfrm>
          <a:prstGeom prst="rect">
            <a:avLst/>
          </a:prstGeom>
          <a:noFill/>
          <a:ln w="9525">
            <a:noFill/>
            <a:miter lim="800000"/>
            <a:headEnd/>
            <a:tailEnd/>
          </a:ln>
        </p:spPr>
        <p:txBody>
          <a:bodyPr wrap="square">
            <a:spAutoFit/>
          </a:bodyPr>
          <a:lstStyle/>
          <a:p>
            <a:pPr algn="just" rtl="1">
              <a:spcBef>
                <a:spcPct val="50000"/>
              </a:spcBef>
            </a:pPr>
            <a:r>
              <a:rPr lang="ar-SA" sz="4000" b="1" dirty="0" smtClean="0"/>
              <a:t>         </a:t>
            </a:r>
            <a:r>
              <a:rPr lang="ar-BH" sz="4000" b="1" dirty="0" smtClean="0"/>
              <a:t>بالإضافة </a:t>
            </a:r>
            <a:r>
              <a:rPr lang="ar-BH" sz="4000" b="1" dirty="0"/>
              <a:t>إلى السياسات المالية المخططة المنصبة على التغير في حجم الإنفاق أو زيادة وخفض إيرادات الضريبة، هناك سياسات بديلة تبقي على هذه المتغيرات دون تغيير في أحجامها، وإنما تركز على هيكلها، فتغير توزيع عبء الضريبة، أو تغير هيكل الإنفاق، أو تغير هيكل أو مصادر تمويل الدين العام.</a:t>
            </a:r>
            <a:endParaRPr lang="en-U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914400" y="381000"/>
            <a:ext cx="8642350" cy="830997"/>
          </a:xfrm>
          <a:prstGeom prst="rect">
            <a:avLst/>
          </a:prstGeom>
          <a:noFill/>
          <a:ln w="9525">
            <a:noFill/>
            <a:miter lim="800000"/>
            <a:headEnd/>
            <a:tailEnd/>
          </a:ln>
        </p:spPr>
        <p:txBody>
          <a:bodyPr>
            <a:spAutoFit/>
          </a:bodyPr>
          <a:lstStyle/>
          <a:p>
            <a:pPr algn="just" rtl="1">
              <a:spcBef>
                <a:spcPct val="50000"/>
              </a:spcBef>
            </a:pPr>
            <a:r>
              <a:rPr lang="ar-SA" sz="4800" b="1" dirty="0" smtClean="0">
                <a:solidFill>
                  <a:srgbClr val="FF3300"/>
                </a:solidFill>
              </a:rPr>
              <a:t>أنواع </a:t>
            </a:r>
            <a:r>
              <a:rPr lang="ar-BH" sz="4800" b="1" dirty="0" err="1" smtClean="0">
                <a:solidFill>
                  <a:srgbClr val="FF3300"/>
                </a:solidFill>
              </a:rPr>
              <a:t>السياسا</a:t>
            </a:r>
            <a:r>
              <a:rPr lang="ar-SA" sz="4800" b="1" dirty="0" smtClean="0">
                <a:solidFill>
                  <a:srgbClr val="FF3300"/>
                </a:solidFill>
              </a:rPr>
              <a:t>ت</a:t>
            </a:r>
            <a:r>
              <a:rPr lang="ar-BH" sz="4800" b="1" dirty="0" smtClean="0">
                <a:solidFill>
                  <a:srgbClr val="FF3300"/>
                </a:solidFill>
              </a:rPr>
              <a:t> </a:t>
            </a:r>
            <a:r>
              <a:rPr lang="ar-SA" sz="4800" b="1" dirty="0" smtClean="0">
                <a:solidFill>
                  <a:srgbClr val="FF3300"/>
                </a:solidFill>
              </a:rPr>
              <a:t>المالية النوعية </a:t>
            </a:r>
            <a:endParaRPr lang="en-US" sz="4800" b="1" dirty="0">
              <a:solidFill>
                <a:srgbClr val="FF3300"/>
              </a:solidFill>
            </a:endParaRPr>
          </a:p>
        </p:txBody>
      </p:sp>
      <p:sp>
        <p:nvSpPr>
          <p:cNvPr id="3" name="Text Box 7"/>
          <p:cNvSpPr txBox="1">
            <a:spLocks noChangeArrowheads="1"/>
          </p:cNvSpPr>
          <p:nvPr/>
        </p:nvSpPr>
        <p:spPr bwMode="auto">
          <a:xfrm>
            <a:off x="304800" y="1600200"/>
            <a:ext cx="9372600" cy="4370427"/>
          </a:xfrm>
          <a:prstGeom prst="rect">
            <a:avLst/>
          </a:prstGeom>
          <a:noFill/>
          <a:ln w="9525">
            <a:noFill/>
            <a:miter lim="800000"/>
            <a:headEnd/>
            <a:tailEnd/>
          </a:ln>
        </p:spPr>
        <p:txBody>
          <a:bodyPr wrap="square">
            <a:spAutoFit/>
          </a:bodyPr>
          <a:lstStyle/>
          <a:p>
            <a:pPr algn="just" rtl="1">
              <a:spcBef>
                <a:spcPct val="50000"/>
              </a:spcBef>
            </a:pPr>
            <a:r>
              <a:rPr lang="ar-SA" sz="4400" b="1" dirty="0" smtClean="0"/>
              <a:t>تتمثل أنواع السياسات المالية النوعية في ما يلي : </a:t>
            </a:r>
          </a:p>
          <a:p>
            <a:pPr algn="just" rtl="1">
              <a:spcBef>
                <a:spcPct val="50000"/>
              </a:spcBef>
            </a:pPr>
            <a:r>
              <a:rPr lang="ar-SA" sz="4400" b="1" dirty="0" smtClean="0"/>
              <a:t>1- </a:t>
            </a:r>
            <a:r>
              <a:rPr lang="ar-SA" sz="4400" b="1" dirty="0" err="1" smtClean="0"/>
              <a:t>إعاد</a:t>
            </a:r>
            <a:r>
              <a:rPr lang="ar-BH" sz="4400" b="1" dirty="0" smtClean="0"/>
              <a:t>ة توزيع عبء الضرائب </a:t>
            </a:r>
            <a:endParaRPr lang="ar-SA" sz="4400" b="1" dirty="0" smtClean="0"/>
          </a:p>
          <a:p>
            <a:pPr algn="just">
              <a:spcBef>
                <a:spcPct val="50000"/>
              </a:spcBef>
            </a:pPr>
            <a:r>
              <a:rPr lang="ar-SA" sz="4400" b="1" dirty="0" smtClean="0"/>
              <a:t>2- </a:t>
            </a:r>
            <a:r>
              <a:rPr lang="ar-YE" sz="4400" b="1" dirty="0" smtClean="0"/>
              <a:t>إعادة هيكلة الإنفاق الحكومي</a:t>
            </a:r>
          </a:p>
          <a:p>
            <a:pPr algn="just">
              <a:spcBef>
                <a:spcPct val="50000"/>
              </a:spcBef>
            </a:pPr>
            <a:r>
              <a:rPr lang="ar-SA" sz="4400" b="1" dirty="0" smtClean="0"/>
              <a:t>3- </a:t>
            </a:r>
            <a:r>
              <a:rPr lang="ar-YE" sz="4400" b="1" dirty="0" smtClean="0"/>
              <a:t>إعادة هيكلة الدين العام</a:t>
            </a:r>
          </a:p>
          <a:p>
            <a:pPr algn="just" rtl="1">
              <a:spcBef>
                <a:spcPct val="50000"/>
              </a:spcBef>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990600" y="304800"/>
            <a:ext cx="8642350" cy="707886"/>
          </a:xfrm>
          <a:prstGeom prst="rect">
            <a:avLst/>
          </a:prstGeom>
          <a:noFill/>
          <a:ln w="9525">
            <a:noFill/>
            <a:miter lim="800000"/>
            <a:headEnd/>
            <a:tailEnd/>
          </a:ln>
        </p:spPr>
        <p:txBody>
          <a:bodyPr>
            <a:spAutoFit/>
          </a:bodyPr>
          <a:lstStyle/>
          <a:p>
            <a:pPr algn="just" rtl="1">
              <a:spcBef>
                <a:spcPct val="50000"/>
              </a:spcBef>
            </a:pPr>
            <a:r>
              <a:rPr lang="ar-BH" sz="4000" b="1" dirty="0">
                <a:solidFill>
                  <a:srgbClr val="FF3300"/>
                </a:solidFill>
              </a:rPr>
              <a:t>إعادة توزيع عبء </a:t>
            </a:r>
            <a:r>
              <a:rPr lang="ar-BH" sz="4000" b="1" dirty="0" smtClean="0">
                <a:solidFill>
                  <a:srgbClr val="FF3300"/>
                </a:solidFill>
              </a:rPr>
              <a:t>الضرائب</a:t>
            </a:r>
            <a:endParaRPr lang="en-US" sz="4000" dirty="0">
              <a:solidFill>
                <a:srgbClr val="FF3300"/>
              </a:solidFill>
            </a:endParaRPr>
          </a:p>
        </p:txBody>
      </p:sp>
      <p:sp>
        <p:nvSpPr>
          <p:cNvPr id="3" name="Text Box 8"/>
          <p:cNvSpPr txBox="1">
            <a:spLocks noChangeArrowheads="1"/>
          </p:cNvSpPr>
          <p:nvPr/>
        </p:nvSpPr>
        <p:spPr bwMode="auto">
          <a:xfrm>
            <a:off x="533400" y="1219200"/>
            <a:ext cx="9067800" cy="4154984"/>
          </a:xfrm>
          <a:prstGeom prst="rect">
            <a:avLst/>
          </a:prstGeom>
          <a:noFill/>
          <a:ln w="9525">
            <a:noFill/>
            <a:miter lim="800000"/>
            <a:headEnd/>
            <a:tailEnd/>
          </a:ln>
        </p:spPr>
        <p:txBody>
          <a:bodyPr wrap="square">
            <a:spAutoFit/>
          </a:bodyPr>
          <a:lstStyle/>
          <a:p>
            <a:pPr algn="just" rtl="1">
              <a:spcBef>
                <a:spcPct val="50000"/>
              </a:spcBef>
            </a:pPr>
            <a:r>
              <a:rPr lang="ar-SA" sz="4400" b="1" dirty="0" smtClean="0"/>
              <a:t>         </a:t>
            </a:r>
            <a:r>
              <a:rPr lang="ar-BH" sz="4400" b="1" dirty="0" smtClean="0"/>
              <a:t>إن </a:t>
            </a:r>
            <a:r>
              <a:rPr lang="ar-SA" sz="4400" b="1" dirty="0" smtClean="0"/>
              <a:t>عملية </a:t>
            </a:r>
            <a:r>
              <a:rPr lang="ar-BH" sz="4400" b="1" dirty="0" smtClean="0"/>
              <a:t>إعادة </a:t>
            </a:r>
            <a:r>
              <a:rPr lang="ar-BH" sz="4400" b="1" dirty="0"/>
              <a:t>توزيع عبء الضرائب </a:t>
            </a:r>
            <a:r>
              <a:rPr lang="en-US" sz="4400" b="1" dirty="0"/>
              <a:t>(Redistribution of Taxes)</a:t>
            </a:r>
            <a:r>
              <a:rPr lang="ar-BH" sz="4400" b="1" dirty="0"/>
              <a:t>، </a:t>
            </a:r>
            <a:r>
              <a:rPr lang="ar-SA" sz="4400" b="1" dirty="0" smtClean="0"/>
              <a:t>و ذلك </a:t>
            </a:r>
            <a:r>
              <a:rPr lang="ar-BH" sz="4400" b="1" dirty="0" smtClean="0"/>
              <a:t>من </a:t>
            </a:r>
            <a:r>
              <a:rPr lang="ar-BH" sz="4400" b="1" dirty="0"/>
              <a:t>خلال زيادة الضريبة على الدخول المرتفعة، </a:t>
            </a:r>
            <a:r>
              <a:rPr lang="ar-SA" sz="4400" b="1" dirty="0" smtClean="0"/>
              <a:t> ت</a:t>
            </a:r>
            <a:r>
              <a:rPr lang="ar-BH" sz="4400" b="1" dirty="0" err="1" smtClean="0"/>
              <a:t>ؤدي</a:t>
            </a:r>
            <a:r>
              <a:rPr lang="ar-BH" sz="4400" b="1" dirty="0" smtClean="0"/>
              <a:t> </a:t>
            </a:r>
            <a:r>
              <a:rPr lang="ar-BH" sz="4400" b="1" dirty="0"/>
              <a:t>إلى زيادة الإيرادات الحكومية ومن ثم </a:t>
            </a:r>
            <a:r>
              <a:rPr lang="ar-SA" sz="4400" b="1" dirty="0" smtClean="0"/>
              <a:t>زيادة </a:t>
            </a:r>
            <a:r>
              <a:rPr lang="ar-BH" sz="4400" b="1" dirty="0" smtClean="0"/>
              <a:t>الإنفاق </a:t>
            </a:r>
            <a:r>
              <a:rPr lang="ar-BH" sz="4400" b="1" dirty="0"/>
              <a:t>الحكومي، وبالتالي إنعاش </a:t>
            </a:r>
            <a:r>
              <a:rPr lang="ar-BH" sz="4400" b="1" dirty="0" err="1" smtClean="0"/>
              <a:t>الإقتصاد</a:t>
            </a:r>
            <a:r>
              <a:rPr lang="ar-SA" sz="4400" b="1" dirty="0" smtClean="0"/>
              <a:t> في نهاية الأمر </a:t>
            </a:r>
            <a:r>
              <a:rPr lang="ar-BH" sz="4400" b="1" dirty="0" smtClean="0"/>
              <a:t>.</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amond(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250824" y="357188"/>
            <a:ext cx="9426575" cy="4493538"/>
          </a:xfrm>
          <a:prstGeom prst="rect">
            <a:avLst/>
          </a:prstGeom>
          <a:noFill/>
          <a:ln w="9525">
            <a:noFill/>
            <a:miter lim="800000"/>
            <a:headEnd/>
            <a:tailEnd/>
          </a:ln>
        </p:spPr>
        <p:txBody>
          <a:bodyPr wrap="square">
            <a:spAutoFit/>
          </a:bodyPr>
          <a:lstStyle/>
          <a:p>
            <a:pPr algn="just" rtl="1">
              <a:spcBef>
                <a:spcPct val="50000"/>
              </a:spcBef>
            </a:pPr>
            <a:r>
              <a:rPr lang="ar-YE" sz="4400" b="1" dirty="0">
                <a:solidFill>
                  <a:srgbClr val="FF3300"/>
                </a:solidFill>
              </a:rPr>
              <a:t>إعادة هيكلة الإنفاق </a:t>
            </a:r>
            <a:r>
              <a:rPr lang="ar-YE" sz="4400" b="1" dirty="0" smtClean="0">
                <a:solidFill>
                  <a:srgbClr val="FF3300"/>
                </a:solidFill>
              </a:rPr>
              <a:t>الحكومي</a:t>
            </a:r>
            <a:endParaRPr lang="ar-YE" sz="4400" b="1" dirty="0">
              <a:solidFill>
                <a:srgbClr val="FF3300"/>
              </a:solidFill>
            </a:endParaRPr>
          </a:p>
          <a:p>
            <a:pPr algn="just" rtl="1">
              <a:spcBef>
                <a:spcPct val="50000"/>
              </a:spcBef>
            </a:pPr>
            <a:r>
              <a:rPr lang="ar-SA" sz="4400" b="1" dirty="0" smtClean="0"/>
              <a:t>        </a:t>
            </a:r>
            <a:r>
              <a:rPr lang="ar-BH" sz="4400" b="1" dirty="0" smtClean="0"/>
              <a:t>تعتبر </a:t>
            </a:r>
            <a:r>
              <a:rPr lang="ar-BH" sz="4400" b="1" dirty="0"/>
              <a:t>إمكانية تغيير هيكل الإنفاق الحكومي على جانب كبير من الأهمية في تحريك النشاط </a:t>
            </a:r>
            <a:r>
              <a:rPr lang="ar-BH" sz="4400" b="1" dirty="0" smtClean="0"/>
              <a:t>الاقتصادي، </a:t>
            </a:r>
            <a:r>
              <a:rPr lang="ar-BH" sz="4400" b="1" dirty="0"/>
              <a:t>فبعض النفقات الحكومية، خاصة في مجالات معينة يمكن أن تؤدي إلى تحفيز النشاط </a:t>
            </a:r>
            <a:r>
              <a:rPr lang="ar-BH" sz="4400" b="1" dirty="0" smtClean="0"/>
              <a:t>الاقتصادي </a:t>
            </a:r>
            <a:r>
              <a:rPr lang="ar-BH" sz="4400" b="1" dirty="0"/>
              <a:t>أكثر من النفقات في مجالات أخرى</a:t>
            </a:r>
            <a:r>
              <a:rPr lang="ar-BH" sz="4400" b="1" dirty="0" smtClean="0"/>
              <a:t>.</a:t>
            </a:r>
            <a:r>
              <a:rPr lang="ar-SA" sz="4400" b="1" dirty="0" smtClean="0"/>
              <a:t>   </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2"/>
          <p:cNvSpPr txBox="1">
            <a:spLocks noChangeArrowheads="1"/>
          </p:cNvSpPr>
          <p:nvPr/>
        </p:nvSpPr>
        <p:spPr bwMode="auto">
          <a:xfrm>
            <a:off x="304800" y="117693"/>
            <a:ext cx="9386887" cy="6740307"/>
          </a:xfrm>
          <a:prstGeom prst="rect">
            <a:avLst/>
          </a:prstGeom>
          <a:noFill/>
          <a:ln w="9525">
            <a:noFill/>
            <a:miter lim="800000"/>
            <a:headEnd/>
            <a:tailEnd/>
          </a:ln>
        </p:spPr>
        <p:txBody>
          <a:bodyPr wrap="square">
            <a:spAutoFit/>
          </a:bodyPr>
          <a:lstStyle/>
          <a:p>
            <a:pPr algn="just" rtl="1">
              <a:spcBef>
                <a:spcPct val="50000"/>
              </a:spcBef>
            </a:pPr>
            <a:r>
              <a:rPr lang="ar-YE" sz="4400" b="1" dirty="0">
                <a:solidFill>
                  <a:srgbClr val="FF3300"/>
                </a:solidFill>
              </a:rPr>
              <a:t>إعادة هيكلة الدين </a:t>
            </a:r>
            <a:r>
              <a:rPr lang="ar-YE" sz="4400" b="1" dirty="0" smtClean="0">
                <a:solidFill>
                  <a:srgbClr val="FF3300"/>
                </a:solidFill>
              </a:rPr>
              <a:t>العام</a:t>
            </a:r>
            <a:endParaRPr lang="ar-YE" sz="4400" b="1" dirty="0">
              <a:solidFill>
                <a:srgbClr val="FF3300"/>
              </a:solidFill>
            </a:endParaRPr>
          </a:p>
          <a:p>
            <a:pPr algn="just" rtl="1">
              <a:spcBef>
                <a:spcPct val="50000"/>
              </a:spcBef>
            </a:pPr>
            <a:r>
              <a:rPr lang="ar-SA" sz="4400" b="1" dirty="0" smtClean="0"/>
              <a:t>            </a:t>
            </a:r>
            <a:r>
              <a:rPr lang="ar-BH" sz="4400" b="1" dirty="0" smtClean="0"/>
              <a:t>تنصب سياسة </a:t>
            </a:r>
            <a:r>
              <a:rPr lang="ar-SA" sz="4400" b="1" dirty="0" smtClean="0"/>
              <a:t>إعادة هيكلة الدين العام </a:t>
            </a:r>
            <a:r>
              <a:rPr lang="ar-BH" sz="4400" b="1" dirty="0" smtClean="0"/>
              <a:t>على </a:t>
            </a:r>
            <a:r>
              <a:rPr lang="ar-BH" sz="4400" b="1" dirty="0"/>
              <a:t>تغير مصدر تمويل عجز الموازنة بما يتفق وأهداف السياسة </a:t>
            </a:r>
            <a:r>
              <a:rPr lang="ar-BH" sz="4400" b="1" dirty="0" smtClean="0"/>
              <a:t>الاقتصادية</a:t>
            </a:r>
            <a:r>
              <a:rPr lang="ar-SA" sz="4400" b="1" dirty="0" smtClean="0"/>
              <a:t> و المتمثلة في :</a:t>
            </a:r>
          </a:p>
          <a:p>
            <a:pPr marL="457200" indent="-457200" algn="just">
              <a:spcBef>
                <a:spcPct val="50000"/>
              </a:spcBef>
              <a:buFont typeface="Franklin Gothic Medium" pitchFamily="34" charset="0"/>
              <a:buAutoNum type="arabicPeriod"/>
            </a:pPr>
            <a:r>
              <a:rPr lang="ar-BH" sz="2800" b="1" dirty="0" smtClean="0"/>
              <a:t>التخصيص الأمثل للموارد الاقتصادية</a:t>
            </a:r>
            <a:endParaRPr lang="ar-YE" sz="2800" b="1" dirty="0" smtClean="0"/>
          </a:p>
          <a:p>
            <a:pPr marL="457200" indent="-457200" algn="just">
              <a:spcBef>
                <a:spcPct val="50000"/>
              </a:spcBef>
              <a:buFont typeface="Franklin Gothic Medium" pitchFamily="34" charset="0"/>
              <a:buAutoNum type="arabicPeriod"/>
            </a:pPr>
            <a:r>
              <a:rPr lang="ar-YE" sz="2800" b="1" dirty="0" smtClean="0"/>
              <a:t>الاستقرار الاقتصادي أي خفض التضخم والبطالة</a:t>
            </a:r>
          </a:p>
          <a:p>
            <a:pPr marL="457200" indent="-457200" algn="just">
              <a:spcBef>
                <a:spcPct val="50000"/>
              </a:spcBef>
              <a:buFont typeface="Franklin Gothic Medium" pitchFamily="34" charset="0"/>
              <a:buAutoNum type="arabicPeriod"/>
            </a:pPr>
            <a:r>
              <a:rPr lang="ar-YE" sz="2800" b="1" dirty="0" smtClean="0"/>
              <a:t>النمو الاقتصادي </a:t>
            </a:r>
          </a:p>
          <a:p>
            <a:pPr marL="457200" indent="-457200" algn="just">
              <a:spcBef>
                <a:spcPct val="50000"/>
              </a:spcBef>
              <a:buFont typeface="Franklin Gothic Medium" pitchFamily="34" charset="0"/>
              <a:buAutoNum type="arabicPeriod"/>
            </a:pPr>
            <a:r>
              <a:rPr lang="ar-YE" sz="2800" b="1" dirty="0" smtClean="0"/>
              <a:t>تحقيق عدالة توزيع الدخل والثروة</a:t>
            </a:r>
            <a:endParaRPr lang="en-US" sz="2800" b="1" dirty="0" smtClean="0"/>
          </a:p>
          <a:p>
            <a:pPr algn="just" rtl="1">
              <a:spcBef>
                <a:spcPct val="50000"/>
              </a:spcBef>
            </a:pPr>
            <a:r>
              <a:rPr lang="ar-BH" sz="4400" b="1" dirty="0" smtClean="0"/>
              <a:t>.</a:t>
            </a:r>
            <a:r>
              <a:rPr lang="ar-SA" sz="4400" b="1" dirty="0" smtClean="0"/>
              <a:t>  </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609600"/>
            <a:ext cx="9448800" cy="4493538"/>
          </a:xfrm>
          <a:prstGeom prst="rect">
            <a:avLst/>
          </a:prstGeom>
          <a:noFill/>
          <a:ln w="9525">
            <a:noFill/>
            <a:miter lim="800000"/>
            <a:headEnd/>
            <a:tailEnd/>
          </a:ln>
        </p:spPr>
        <p:txBody>
          <a:bodyPr wrap="square">
            <a:spAutoFit/>
          </a:bodyPr>
          <a:lstStyle/>
          <a:p>
            <a:pPr algn="just" rtl="1">
              <a:spcBef>
                <a:spcPct val="50000"/>
              </a:spcBef>
            </a:pPr>
            <a:r>
              <a:rPr lang="ar-YE" sz="4400" b="1" dirty="0">
                <a:solidFill>
                  <a:srgbClr val="FF3300"/>
                </a:solidFill>
              </a:rPr>
              <a:t>الآلية التلقائية للاستقرار </a:t>
            </a:r>
            <a:r>
              <a:rPr lang="ar-YE" sz="4400" b="1" dirty="0" smtClean="0">
                <a:solidFill>
                  <a:srgbClr val="FF3300"/>
                </a:solidFill>
              </a:rPr>
              <a:t>الاقتصادي</a:t>
            </a:r>
            <a:endParaRPr lang="ar-YE" sz="4400" b="1" dirty="0">
              <a:solidFill>
                <a:srgbClr val="FF3300"/>
              </a:solidFill>
            </a:endParaRPr>
          </a:p>
          <a:p>
            <a:pPr algn="just" rtl="1">
              <a:spcBef>
                <a:spcPct val="50000"/>
              </a:spcBef>
            </a:pPr>
            <a:r>
              <a:rPr lang="ar-SA" sz="4400" b="1" dirty="0" smtClean="0"/>
              <a:t>         </a:t>
            </a:r>
            <a:r>
              <a:rPr lang="ar-BH" sz="4400" b="1" dirty="0" smtClean="0"/>
              <a:t>افترضنا </a:t>
            </a:r>
            <a:r>
              <a:rPr lang="ar-BH" sz="4400" b="1" dirty="0"/>
              <a:t>في نقاشنا للسياسة المالية المخططة أن الضريبة مستقلة عن مستوى الدخل، ولكن، في الواقع أن ضريبة الدخل تعتمد على مستوى الدخل، فهي نسبة مئوية من </a:t>
            </a:r>
            <a:r>
              <a:rPr lang="ar-BH" sz="4400" b="1" dirty="0" smtClean="0"/>
              <a:t>الدخل</a:t>
            </a:r>
            <a:r>
              <a:rPr lang="ar-SA" sz="4400" b="1" dirty="0" smtClean="0"/>
              <a:t>،</a:t>
            </a:r>
            <a:r>
              <a:rPr lang="ar-BH" sz="4400" b="1" dirty="0" smtClean="0"/>
              <a:t> </a:t>
            </a:r>
            <a:r>
              <a:rPr lang="ar-BH" sz="4400" b="1" dirty="0"/>
              <a:t>لذلك، يتضمن </a:t>
            </a:r>
            <a:r>
              <a:rPr lang="ar-BH" sz="4400" b="1" dirty="0" smtClean="0"/>
              <a:t>الاقتصاد </a:t>
            </a:r>
            <a:r>
              <a:rPr lang="ar-BH" sz="4400" b="1" dirty="0"/>
              <a:t>آلية تلقائية </a:t>
            </a:r>
            <a:r>
              <a:rPr lang="ar-BH" sz="4400" b="1" dirty="0" smtClean="0"/>
              <a:t>للاستقرار.</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28600" y="685800"/>
            <a:ext cx="9372600" cy="4893647"/>
          </a:xfrm>
          <a:prstGeom prst="rect">
            <a:avLst/>
          </a:prstGeom>
          <a:noFill/>
          <a:ln w="9525">
            <a:noFill/>
            <a:miter lim="800000"/>
            <a:headEnd/>
            <a:tailEnd/>
          </a:ln>
        </p:spPr>
        <p:txBody>
          <a:bodyPr wrap="square">
            <a:spAutoFit/>
          </a:bodyPr>
          <a:lstStyle/>
          <a:p>
            <a:pPr algn="just" rtl="1">
              <a:spcBef>
                <a:spcPct val="50000"/>
              </a:spcBef>
            </a:pPr>
            <a:r>
              <a:rPr lang="ar-YE" sz="4800" b="1" dirty="0">
                <a:solidFill>
                  <a:srgbClr val="FF3300"/>
                </a:solidFill>
              </a:rPr>
              <a:t>تقويم سياسة الموازنة </a:t>
            </a:r>
            <a:r>
              <a:rPr lang="ar-YE" sz="4800" b="1" dirty="0" smtClean="0">
                <a:solidFill>
                  <a:srgbClr val="FF3300"/>
                </a:solidFill>
              </a:rPr>
              <a:t>المتوازنة</a:t>
            </a:r>
            <a:endParaRPr lang="en-US" sz="4800" b="1" dirty="0">
              <a:solidFill>
                <a:srgbClr val="FF3300"/>
              </a:solidFill>
            </a:endParaRPr>
          </a:p>
          <a:p>
            <a:pPr algn="just" rtl="1">
              <a:spcBef>
                <a:spcPct val="50000"/>
              </a:spcBef>
            </a:pPr>
            <a:r>
              <a:rPr lang="ar-SA" sz="4800" b="1" dirty="0" smtClean="0"/>
              <a:t>        </a:t>
            </a:r>
            <a:r>
              <a:rPr lang="ar-BH" sz="4800" b="1" dirty="0" smtClean="0"/>
              <a:t>كان </a:t>
            </a:r>
            <a:r>
              <a:rPr lang="ar-BH" sz="4800" b="1" dirty="0"/>
              <a:t>تحقيق توازن </a:t>
            </a:r>
            <a:r>
              <a:rPr lang="ar-YE" sz="4800" b="1" dirty="0"/>
              <a:t>الموازنة أهم أهداف </a:t>
            </a:r>
            <a:r>
              <a:rPr lang="ar-BH" sz="4800" b="1" dirty="0"/>
              <a:t>السياسة المالية، في النظريات </a:t>
            </a:r>
            <a:r>
              <a:rPr lang="ar-BH" sz="4800" b="1" dirty="0" smtClean="0"/>
              <a:t>الاقتصادية التقليدية</a:t>
            </a:r>
            <a:r>
              <a:rPr lang="ar-SA" sz="4800" b="1" dirty="0" smtClean="0"/>
              <a:t>،</a:t>
            </a:r>
            <a:r>
              <a:rPr lang="ar-BH" sz="4800" b="1" dirty="0" smtClean="0"/>
              <a:t>  </a:t>
            </a:r>
            <a:r>
              <a:rPr lang="ar-YE" sz="4800" b="1" dirty="0"/>
              <a:t>ف</a:t>
            </a:r>
            <a:r>
              <a:rPr lang="ar-BH" sz="4800" b="1" dirty="0"/>
              <a:t>هل </a:t>
            </a:r>
            <a:r>
              <a:rPr lang="ar-BH" sz="4800" b="1" dirty="0" err="1" smtClean="0"/>
              <a:t>ي</a:t>
            </a:r>
            <a:r>
              <a:rPr lang="ar-SA" sz="4800" b="1" dirty="0" smtClean="0"/>
              <a:t>عني هذا أنه </a:t>
            </a:r>
            <a:r>
              <a:rPr lang="ar-SA" sz="4800" b="1" dirty="0" err="1" smtClean="0"/>
              <a:t>ي</a:t>
            </a:r>
            <a:r>
              <a:rPr lang="ar-BH" sz="4800" b="1" dirty="0" smtClean="0"/>
              <a:t>جب </a:t>
            </a:r>
            <a:r>
              <a:rPr lang="ar-BH" sz="4800" b="1" dirty="0"/>
              <a:t>على الحكومة أن تسعى دائم</a:t>
            </a:r>
            <a:r>
              <a:rPr lang="ar-YE" sz="4800" b="1" dirty="0" err="1"/>
              <a:t>اً</a:t>
            </a:r>
            <a:r>
              <a:rPr lang="ar-BH" sz="4800" b="1" dirty="0"/>
              <a:t> </a:t>
            </a:r>
            <a:r>
              <a:rPr lang="ar-YE" sz="4800" b="1" dirty="0"/>
              <a:t>لتحقيق توازن الموازنة</a:t>
            </a:r>
            <a:r>
              <a:rPr lang="ar-BH" sz="4800" b="1" dirty="0"/>
              <a:t> ؟ </a:t>
            </a:r>
            <a:endParaRPr lang="ar-YE"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p:cNvSpPr>
            <a:spLocks noChangeArrowheads="1"/>
          </p:cNvSpPr>
          <p:nvPr/>
        </p:nvSpPr>
        <p:spPr bwMode="auto">
          <a:xfrm>
            <a:off x="428625" y="571500"/>
            <a:ext cx="9248775" cy="4154984"/>
          </a:xfrm>
          <a:prstGeom prst="rect">
            <a:avLst/>
          </a:prstGeom>
          <a:noFill/>
          <a:ln w="9525">
            <a:noFill/>
            <a:miter lim="800000"/>
            <a:headEnd/>
            <a:tailEnd/>
          </a:ln>
        </p:spPr>
        <p:txBody>
          <a:bodyPr wrap="square">
            <a:spAutoFit/>
          </a:bodyPr>
          <a:lstStyle/>
          <a:p>
            <a:pPr algn="just" rtl="1">
              <a:spcBef>
                <a:spcPct val="50000"/>
              </a:spcBef>
            </a:pPr>
            <a:r>
              <a:rPr lang="ar-BH" sz="4800" b="1" dirty="0"/>
              <a:t>و</a:t>
            </a:r>
            <a:r>
              <a:rPr lang="ar-YE" sz="4800" b="1" dirty="0"/>
              <a:t>الإجابة هي </a:t>
            </a:r>
            <a:r>
              <a:rPr lang="ar-SA" sz="4800" b="1" dirty="0" smtClean="0"/>
              <a:t>أنه :</a:t>
            </a:r>
          </a:p>
          <a:p>
            <a:pPr algn="just" rtl="1">
              <a:spcBef>
                <a:spcPct val="50000"/>
              </a:spcBef>
            </a:pPr>
            <a:r>
              <a:rPr lang="ar-SA" sz="4800" b="1" dirty="0" smtClean="0"/>
              <a:t>      </a:t>
            </a:r>
            <a:r>
              <a:rPr lang="ar-YE" sz="4800" b="1" dirty="0" smtClean="0"/>
              <a:t>ي</a:t>
            </a:r>
            <a:r>
              <a:rPr lang="ar-BH" sz="4800" b="1" dirty="0"/>
              <a:t>جب ألا يكون هدف الحكومة دائماً هو تحقيق التوازن في </a:t>
            </a:r>
            <a:r>
              <a:rPr lang="ar-BH" sz="4800" b="1" dirty="0" smtClean="0"/>
              <a:t>الموازنة </a:t>
            </a:r>
            <a:r>
              <a:rPr lang="ar-BH" sz="4800" b="1" dirty="0"/>
              <a:t>العامة بأي ثمن، بل يجب أن يكون الهدف هو تحقيق </a:t>
            </a:r>
            <a:r>
              <a:rPr lang="ar-BH" sz="4800" b="1" dirty="0" smtClean="0"/>
              <a:t>الاستقرار الاقتصادي.</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600" y="381000"/>
            <a:ext cx="9391650" cy="523220"/>
          </a:xfrm>
          <a:prstGeom prst="rect">
            <a:avLst/>
          </a:prstGeom>
          <a:noFill/>
          <a:ln w="9525">
            <a:noFill/>
            <a:miter lim="800000"/>
            <a:headEnd/>
            <a:tailEnd/>
          </a:ln>
        </p:spPr>
        <p:txBody>
          <a:bodyPr wrap="square">
            <a:spAutoFit/>
          </a:bodyPr>
          <a:lstStyle/>
          <a:p>
            <a:pPr algn="just" rtl="1">
              <a:spcBef>
                <a:spcPct val="50000"/>
              </a:spcBef>
            </a:pPr>
            <a:r>
              <a:rPr lang="ar-BH" sz="2800" b="1" dirty="0" smtClean="0">
                <a:solidFill>
                  <a:srgbClr val="FF3300"/>
                </a:solidFill>
              </a:rPr>
              <a:t>مضاعف </a:t>
            </a:r>
            <a:r>
              <a:rPr lang="ar-BH" sz="2800" b="1" dirty="0">
                <a:solidFill>
                  <a:srgbClr val="FF3300"/>
                </a:solidFill>
              </a:rPr>
              <a:t>الإنفاق الحكومي في </a:t>
            </a:r>
            <a:r>
              <a:rPr lang="ar-BH" sz="2800" b="1" dirty="0" smtClean="0">
                <a:solidFill>
                  <a:srgbClr val="FF3300"/>
                </a:solidFill>
              </a:rPr>
              <a:t>اقتصاد </a:t>
            </a:r>
            <a:r>
              <a:rPr lang="ar-BH" sz="2800" b="1" dirty="0">
                <a:solidFill>
                  <a:srgbClr val="FF3300"/>
                </a:solidFill>
              </a:rPr>
              <a:t>مغلق وضريبة نسبية </a:t>
            </a:r>
            <a:r>
              <a:rPr lang="en-US" sz="2800" b="1" dirty="0">
                <a:solidFill>
                  <a:srgbClr val="FF3300"/>
                </a:solidFill>
              </a:rPr>
              <a:t>(t)</a:t>
            </a:r>
            <a:r>
              <a:rPr lang="ar-BH" sz="2800" b="1" dirty="0">
                <a:solidFill>
                  <a:srgbClr val="FF3300"/>
                </a:solidFill>
              </a:rPr>
              <a:t> على </a:t>
            </a:r>
            <a:r>
              <a:rPr lang="ar-BH" sz="2800" b="1" dirty="0" smtClean="0">
                <a:solidFill>
                  <a:srgbClr val="FF3300"/>
                </a:solidFill>
              </a:rPr>
              <a:t>الدخل</a:t>
            </a:r>
            <a:endParaRPr lang="en-US" sz="2800" b="1" dirty="0">
              <a:solidFill>
                <a:srgbClr val="FF3300"/>
              </a:solidFill>
            </a:endParaRPr>
          </a:p>
        </p:txBody>
      </p:sp>
      <p:sp>
        <p:nvSpPr>
          <p:cNvPr id="3" name="Text Box 3"/>
          <p:cNvSpPr txBox="1">
            <a:spLocks noChangeArrowheads="1"/>
          </p:cNvSpPr>
          <p:nvPr/>
        </p:nvSpPr>
        <p:spPr bwMode="auto">
          <a:xfrm>
            <a:off x="304800" y="1219200"/>
            <a:ext cx="9251950" cy="1015663"/>
          </a:xfrm>
          <a:prstGeom prst="rect">
            <a:avLst/>
          </a:prstGeom>
          <a:noFill/>
          <a:ln w="9525">
            <a:noFill/>
            <a:miter lim="800000"/>
            <a:headEnd/>
            <a:tailEnd/>
          </a:ln>
        </p:spPr>
        <p:txBody>
          <a:bodyPr wrap="square">
            <a:spAutoFit/>
          </a:bodyPr>
          <a:lstStyle/>
          <a:p>
            <a:pPr algn="just">
              <a:spcBef>
                <a:spcPct val="50000"/>
              </a:spcBef>
            </a:pPr>
            <a:r>
              <a:rPr lang="ar-SA" sz="2400" b="1" dirty="0" smtClean="0"/>
              <a:t>         </a:t>
            </a:r>
            <a:r>
              <a:rPr lang="ar-BH" sz="2400" b="1" dirty="0" smtClean="0"/>
              <a:t>في الحالة</a:t>
            </a:r>
            <a:r>
              <a:rPr lang="ar-SA" sz="2400" b="1" dirty="0" smtClean="0"/>
              <a:t> </a:t>
            </a:r>
            <a:r>
              <a:rPr lang="ar-BH" sz="2400" b="1" dirty="0" smtClean="0"/>
              <a:t>مضاعف الإنفاق الحكومي في اقتصاد مغلق وضريبة نسبية </a:t>
            </a:r>
            <a:r>
              <a:rPr lang="en-US" sz="2400" b="1" dirty="0" smtClean="0"/>
              <a:t>(t)</a:t>
            </a:r>
            <a:r>
              <a:rPr lang="ar-BH" sz="2400" b="1" dirty="0" smtClean="0"/>
              <a:t> على الدخل</a:t>
            </a:r>
            <a:endParaRPr lang="en-US" sz="2400" b="1" dirty="0" smtClean="0"/>
          </a:p>
          <a:p>
            <a:pPr algn="just" rtl="1">
              <a:spcBef>
                <a:spcPct val="50000"/>
              </a:spcBef>
            </a:pPr>
            <a:r>
              <a:rPr lang="ar-SA" sz="2400" b="1" dirty="0" smtClean="0"/>
              <a:t>فإنه </a:t>
            </a:r>
            <a:r>
              <a:rPr lang="ar-BH" sz="2400" b="1" dirty="0" smtClean="0"/>
              <a:t> </a:t>
            </a:r>
            <a:r>
              <a:rPr lang="ar-BH" sz="2400" b="1" dirty="0"/>
              <a:t>يمكن تمثيل </a:t>
            </a:r>
            <a:r>
              <a:rPr lang="ar-BH" sz="2400" b="1" dirty="0" smtClean="0"/>
              <a:t>الاقتصاد </a:t>
            </a:r>
            <a:r>
              <a:rPr lang="ar-BH" sz="2400" b="1" dirty="0"/>
              <a:t>بالمعادلات </a:t>
            </a:r>
            <a:r>
              <a:rPr lang="ar-SA" sz="2400" b="1" dirty="0" smtClean="0"/>
              <a:t>الرياضية </a:t>
            </a:r>
            <a:r>
              <a:rPr lang="ar-BH" sz="2400" b="1" dirty="0" smtClean="0"/>
              <a:t>التالية </a:t>
            </a:r>
            <a:r>
              <a:rPr lang="ar-BH" sz="2400" b="1" dirty="0"/>
              <a:t>:</a:t>
            </a:r>
            <a:endParaRPr lang="en-US" sz="2400" b="1" dirty="0"/>
          </a:p>
        </p:txBody>
      </p:sp>
      <p:graphicFrame>
        <p:nvGraphicFramePr>
          <p:cNvPr id="6146" name="Object 4"/>
          <p:cNvGraphicFramePr>
            <a:graphicFrameLocks noChangeAspect="1"/>
          </p:cNvGraphicFramePr>
          <p:nvPr/>
        </p:nvGraphicFramePr>
        <p:xfrm>
          <a:off x="2362200" y="2438400"/>
          <a:ext cx="4267200" cy="711511"/>
        </p:xfrm>
        <a:graphic>
          <a:graphicData uri="http://schemas.openxmlformats.org/presentationml/2006/ole">
            <p:oleObj spid="_x0000_s6146" name="Equation" r:id="rId3" imgW="863280" imgH="177480" progId="Equation.3">
              <p:embed/>
            </p:oleObj>
          </a:graphicData>
        </a:graphic>
      </p:graphicFrame>
      <p:sp>
        <p:nvSpPr>
          <p:cNvPr id="5" name="Text Box 5"/>
          <p:cNvSpPr txBox="1">
            <a:spLocks noChangeArrowheads="1"/>
          </p:cNvSpPr>
          <p:nvPr/>
        </p:nvSpPr>
        <p:spPr bwMode="auto">
          <a:xfrm rot="10800000" flipV="1">
            <a:off x="7467600" y="2391460"/>
            <a:ext cx="2133600" cy="646331"/>
          </a:xfrm>
          <a:prstGeom prst="rect">
            <a:avLst/>
          </a:prstGeom>
          <a:noFill/>
          <a:ln w="9525">
            <a:noFill/>
            <a:miter lim="800000"/>
            <a:headEnd/>
            <a:tailEnd/>
          </a:ln>
        </p:spPr>
        <p:txBody>
          <a:bodyPr wrap="square">
            <a:spAutoFit/>
          </a:bodyPr>
          <a:lstStyle/>
          <a:p>
            <a:pPr algn="just" rtl="1">
              <a:spcBef>
                <a:spcPct val="50000"/>
              </a:spcBef>
            </a:pPr>
            <a:r>
              <a:rPr lang="ar-BH" sz="3600" b="1" dirty="0"/>
              <a:t>شرط التوازن</a:t>
            </a:r>
            <a:endParaRPr lang="en-US" sz="3600" b="1" dirty="0"/>
          </a:p>
        </p:txBody>
      </p:sp>
      <p:graphicFrame>
        <p:nvGraphicFramePr>
          <p:cNvPr id="6147" name="Object 6"/>
          <p:cNvGraphicFramePr>
            <a:graphicFrameLocks noChangeAspect="1"/>
          </p:cNvGraphicFramePr>
          <p:nvPr/>
        </p:nvGraphicFramePr>
        <p:xfrm>
          <a:off x="2133600" y="3545076"/>
          <a:ext cx="6019800" cy="864999"/>
        </p:xfrm>
        <a:graphic>
          <a:graphicData uri="http://schemas.openxmlformats.org/presentationml/2006/ole">
            <p:oleObj spid="_x0000_s6147" name="Equation" r:id="rId4" imgW="1155600" imgH="228600" progId="Equation.3">
              <p:embed/>
            </p:oleObj>
          </a:graphicData>
        </a:graphic>
      </p:graphicFrame>
      <p:graphicFrame>
        <p:nvGraphicFramePr>
          <p:cNvPr id="6148" name="Object 7"/>
          <p:cNvGraphicFramePr>
            <a:graphicFrameLocks noChangeAspect="1"/>
          </p:cNvGraphicFramePr>
          <p:nvPr/>
        </p:nvGraphicFramePr>
        <p:xfrm>
          <a:off x="2209800" y="4648200"/>
          <a:ext cx="6463725" cy="828675"/>
        </p:xfrm>
        <a:graphic>
          <a:graphicData uri="http://schemas.openxmlformats.org/presentationml/2006/ole">
            <p:oleObj spid="_x0000_s6148" name="Equation" r:id="rId5" imgW="137160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146"/>
                                        </p:tgtEl>
                                        <p:attrNameLst>
                                          <p:attrName>style.visibility</p:attrName>
                                        </p:attrNameLst>
                                      </p:cBhvr>
                                      <p:to>
                                        <p:strVal val="visible"/>
                                      </p:to>
                                    </p:set>
                                    <p:anim calcmode="lin" valueType="num">
                                      <p:cBhvr additive="base">
                                        <p:cTn id="18" dur="1000" fill="hold"/>
                                        <p:tgtEl>
                                          <p:spTgt spid="6146"/>
                                        </p:tgtEl>
                                        <p:attrNameLst>
                                          <p:attrName>ppt_x</p:attrName>
                                        </p:attrNameLst>
                                      </p:cBhvr>
                                      <p:tavLst>
                                        <p:tav tm="0">
                                          <p:val>
                                            <p:strVal val="#ppt_x"/>
                                          </p:val>
                                        </p:tav>
                                        <p:tav tm="100000">
                                          <p:val>
                                            <p:strVal val="#ppt_x"/>
                                          </p:val>
                                        </p:tav>
                                      </p:tavLst>
                                    </p:anim>
                                    <p:anim calcmode="lin" valueType="num">
                                      <p:cBhvr additive="base">
                                        <p:cTn id="19" dur="10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147"/>
                                        </p:tgtEl>
                                        <p:attrNameLst>
                                          <p:attrName>style.visibility</p:attrName>
                                        </p:attrNameLst>
                                      </p:cBhvr>
                                      <p:to>
                                        <p:strVal val="visible"/>
                                      </p:to>
                                    </p:set>
                                    <p:anim calcmode="lin" valueType="num">
                                      <p:cBhvr additive="base">
                                        <p:cTn id="24" dur="1000" fill="hold"/>
                                        <p:tgtEl>
                                          <p:spTgt spid="6147"/>
                                        </p:tgtEl>
                                        <p:attrNameLst>
                                          <p:attrName>ppt_x</p:attrName>
                                        </p:attrNameLst>
                                      </p:cBhvr>
                                      <p:tavLst>
                                        <p:tav tm="0">
                                          <p:val>
                                            <p:strVal val="#ppt_x"/>
                                          </p:val>
                                        </p:tav>
                                        <p:tav tm="100000">
                                          <p:val>
                                            <p:strVal val="#ppt_x"/>
                                          </p:val>
                                        </p:tav>
                                      </p:tavLst>
                                    </p:anim>
                                    <p:anim calcmode="lin" valueType="num">
                                      <p:cBhvr additive="base">
                                        <p:cTn id="25" dur="10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148"/>
                                        </p:tgtEl>
                                        <p:attrNameLst>
                                          <p:attrName>style.visibility</p:attrName>
                                        </p:attrNameLst>
                                      </p:cBhvr>
                                      <p:to>
                                        <p:strVal val="visible"/>
                                      </p:to>
                                    </p:set>
                                    <p:anim calcmode="lin" valueType="num">
                                      <p:cBhvr additive="base">
                                        <p:cTn id="30" dur="1000" fill="hold"/>
                                        <p:tgtEl>
                                          <p:spTgt spid="6148"/>
                                        </p:tgtEl>
                                        <p:attrNameLst>
                                          <p:attrName>ppt_x</p:attrName>
                                        </p:attrNameLst>
                                      </p:cBhvr>
                                      <p:tavLst>
                                        <p:tav tm="0">
                                          <p:val>
                                            <p:strVal val="#ppt_x"/>
                                          </p:val>
                                        </p:tav>
                                        <p:tav tm="100000">
                                          <p:val>
                                            <p:strVal val="#ppt_x"/>
                                          </p:val>
                                        </p:tav>
                                      </p:tavLst>
                                    </p:anim>
                                    <p:anim calcmode="lin" valueType="num">
                                      <p:cBhvr additive="base">
                                        <p:cTn id="31" dur="10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9" name="Object 8"/>
          <p:cNvGraphicFramePr>
            <a:graphicFrameLocks noChangeAspect="1"/>
          </p:cNvGraphicFramePr>
          <p:nvPr/>
        </p:nvGraphicFramePr>
        <p:xfrm>
          <a:off x="1752600" y="457200"/>
          <a:ext cx="7458075" cy="828675"/>
        </p:xfrm>
        <a:graphic>
          <a:graphicData uri="http://schemas.openxmlformats.org/presentationml/2006/ole">
            <p:oleObj spid="_x0000_s7170" name="Equation" r:id="rId3" imgW="2070000" imgH="228600" progId="Equation.3">
              <p:embed/>
            </p:oleObj>
          </a:graphicData>
        </a:graphic>
      </p:graphicFrame>
      <p:graphicFrame>
        <p:nvGraphicFramePr>
          <p:cNvPr id="6150" name="Object 9"/>
          <p:cNvGraphicFramePr>
            <a:graphicFrameLocks noChangeAspect="1"/>
          </p:cNvGraphicFramePr>
          <p:nvPr/>
        </p:nvGraphicFramePr>
        <p:xfrm>
          <a:off x="1219200" y="1524000"/>
          <a:ext cx="6934200" cy="1296712"/>
        </p:xfrm>
        <a:graphic>
          <a:graphicData uri="http://schemas.openxmlformats.org/presentationml/2006/ole">
            <p:oleObj spid="_x0000_s7171" name="Equation" r:id="rId4" imgW="1752480" imgH="431640" progId="Equation.3">
              <p:embed/>
            </p:oleObj>
          </a:graphicData>
        </a:graphic>
      </p:graphicFrame>
      <p:graphicFrame>
        <p:nvGraphicFramePr>
          <p:cNvPr id="6151" name="Object 10"/>
          <p:cNvGraphicFramePr>
            <a:graphicFrameLocks noChangeAspect="1"/>
          </p:cNvGraphicFramePr>
          <p:nvPr/>
        </p:nvGraphicFramePr>
        <p:xfrm>
          <a:off x="2057400" y="3048000"/>
          <a:ext cx="6477000" cy="2688183"/>
        </p:xfrm>
        <a:graphic>
          <a:graphicData uri="http://schemas.openxmlformats.org/presentationml/2006/ole">
            <p:oleObj spid="_x0000_s7172" name="Equation" r:id="rId5" imgW="104112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1000" fill="hold"/>
                                        <p:tgtEl>
                                          <p:spTgt spid="6149"/>
                                        </p:tgtEl>
                                        <p:attrNameLst>
                                          <p:attrName>ppt_x</p:attrName>
                                        </p:attrNameLst>
                                      </p:cBhvr>
                                      <p:tavLst>
                                        <p:tav tm="0">
                                          <p:val>
                                            <p:strVal val="#ppt_x"/>
                                          </p:val>
                                        </p:tav>
                                        <p:tav tm="100000">
                                          <p:val>
                                            <p:strVal val="#ppt_x"/>
                                          </p:val>
                                        </p:tav>
                                      </p:tavLst>
                                    </p:anim>
                                    <p:anim calcmode="lin" valueType="num">
                                      <p:cBhvr additive="base">
                                        <p:cTn id="8" dur="10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0"/>
                                        </p:tgtEl>
                                        <p:attrNameLst>
                                          <p:attrName>style.visibility</p:attrName>
                                        </p:attrNameLst>
                                      </p:cBhvr>
                                      <p:to>
                                        <p:strVal val="visible"/>
                                      </p:to>
                                    </p:set>
                                    <p:anim calcmode="lin" valueType="num">
                                      <p:cBhvr additive="base">
                                        <p:cTn id="13" dur="1000" fill="hold"/>
                                        <p:tgtEl>
                                          <p:spTgt spid="6150"/>
                                        </p:tgtEl>
                                        <p:attrNameLst>
                                          <p:attrName>ppt_x</p:attrName>
                                        </p:attrNameLst>
                                      </p:cBhvr>
                                      <p:tavLst>
                                        <p:tav tm="0">
                                          <p:val>
                                            <p:strVal val="#ppt_x"/>
                                          </p:val>
                                        </p:tav>
                                        <p:tav tm="100000">
                                          <p:val>
                                            <p:strVal val="#ppt_x"/>
                                          </p:val>
                                        </p:tav>
                                      </p:tavLst>
                                    </p:anim>
                                    <p:anim calcmode="lin" valueType="num">
                                      <p:cBhvr additive="base">
                                        <p:cTn id="14" dur="10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1"/>
                                        </p:tgtEl>
                                        <p:attrNameLst>
                                          <p:attrName>style.visibility</p:attrName>
                                        </p:attrNameLst>
                                      </p:cBhvr>
                                      <p:to>
                                        <p:strVal val="visible"/>
                                      </p:to>
                                    </p:set>
                                    <p:anim calcmode="lin" valueType="num">
                                      <p:cBhvr additive="base">
                                        <p:cTn id="19" dur="1000" fill="hold"/>
                                        <p:tgtEl>
                                          <p:spTgt spid="6151"/>
                                        </p:tgtEl>
                                        <p:attrNameLst>
                                          <p:attrName>ppt_x</p:attrName>
                                        </p:attrNameLst>
                                      </p:cBhvr>
                                      <p:tavLst>
                                        <p:tav tm="0">
                                          <p:val>
                                            <p:strVal val="#ppt_x"/>
                                          </p:val>
                                        </p:tav>
                                        <p:tav tm="100000">
                                          <p:val>
                                            <p:strVal val="#ppt_x"/>
                                          </p:val>
                                        </p:tav>
                                      </p:tavLst>
                                    </p:anim>
                                    <p:anim calcmode="lin" valueType="num">
                                      <p:cBhvr additive="base">
                                        <p:cTn id="20" dur="1000" fill="hold"/>
                                        <p:tgtEl>
                                          <p:spTgt spid="6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80988"/>
            <a:ext cx="9426575" cy="1077218"/>
          </a:xfrm>
          <a:prstGeom prst="rect">
            <a:avLst/>
          </a:prstGeom>
          <a:noFill/>
          <a:ln w="9525">
            <a:noFill/>
            <a:miter lim="800000"/>
            <a:headEnd/>
            <a:tailEnd/>
          </a:ln>
        </p:spPr>
        <p:txBody>
          <a:bodyPr wrap="square">
            <a:spAutoFit/>
          </a:bodyPr>
          <a:lstStyle/>
          <a:p>
            <a:pPr algn="just" rtl="1">
              <a:spcBef>
                <a:spcPct val="50000"/>
              </a:spcBef>
            </a:pPr>
            <a:r>
              <a:rPr lang="ar-BH" sz="3200" b="1" dirty="0" smtClean="0">
                <a:solidFill>
                  <a:srgbClr val="FF3300"/>
                </a:solidFill>
              </a:rPr>
              <a:t>مضاعف </a:t>
            </a:r>
            <a:r>
              <a:rPr lang="ar-BH" sz="3200" b="1" dirty="0">
                <a:solidFill>
                  <a:srgbClr val="FF3300"/>
                </a:solidFill>
              </a:rPr>
              <a:t>الإنفاق الحكومي في </a:t>
            </a:r>
            <a:r>
              <a:rPr lang="ar-BH" sz="3200" b="1" dirty="0" err="1">
                <a:solidFill>
                  <a:srgbClr val="FF3300"/>
                </a:solidFill>
              </a:rPr>
              <a:t>إقتصاد</a:t>
            </a:r>
            <a:r>
              <a:rPr lang="ar-BH" sz="3200" b="1" dirty="0">
                <a:solidFill>
                  <a:srgbClr val="FF3300"/>
                </a:solidFill>
              </a:rPr>
              <a:t> مغلق وضريبة ثابتة </a:t>
            </a:r>
            <a:r>
              <a:rPr lang="ar-BH" sz="3200" b="1" dirty="0" err="1">
                <a:solidFill>
                  <a:srgbClr val="FF3300"/>
                </a:solidFill>
              </a:rPr>
              <a:t>وإستثمار</a:t>
            </a:r>
            <a:r>
              <a:rPr lang="ar-BH" sz="3200" b="1" dirty="0">
                <a:solidFill>
                  <a:srgbClr val="FF3300"/>
                </a:solidFill>
              </a:rPr>
              <a:t> غير </a:t>
            </a:r>
            <a:r>
              <a:rPr lang="ar-BH" sz="3200" b="1" dirty="0" smtClean="0">
                <a:solidFill>
                  <a:srgbClr val="FF3300"/>
                </a:solidFill>
              </a:rPr>
              <a:t>مستقل</a:t>
            </a:r>
            <a:endParaRPr lang="en-US" sz="3200" b="1" dirty="0"/>
          </a:p>
        </p:txBody>
      </p:sp>
      <p:sp>
        <p:nvSpPr>
          <p:cNvPr id="3" name="Text Box 3"/>
          <p:cNvSpPr txBox="1">
            <a:spLocks noChangeArrowheads="1"/>
          </p:cNvSpPr>
          <p:nvPr/>
        </p:nvSpPr>
        <p:spPr bwMode="auto">
          <a:xfrm>
            <a:off x="479425" y="1371600"/>
            <a:ext cx="9197975" cy="1754326"/>
          </a:xfrm>
          <a:prstGeom prst="rect">
            <a:avLst/>
          </a:prstGeom>
          <a:noFill/>
          <a:ln w="9525">
            <a:noFill/>
            <a:miter lim="800000"/>
            <a:headEnd/>
            <a:tailEnd/>
          </a:ln>
        </p:spPr>
        <p:txBody>
          <a:bodyPr wrap="square">
            <a:spAutoFit/>
          </a:bodyPr>
          <a:lstStyle/>
          <a:p>
            <a:pPr algn="just" rtl="1">
              <a:spcBef>
                <a:spcPct val="50000"/>
              </a:spcBef>
            </a:pPr>
            <a:r>
              <a:rPr lang="ar-SA" sz="3600" b="1" dirty="0" smtClean="0"/>
              <a:t>          </a:t>
            </a:r>
            <a:r>
              <a:rPr lang="ar-BH" sz="3600" b="1" dirty="0" smtClean="0"/>
              <a:t>نفترض </a:t>
            </a:r>
            <a:r>
              <a:rPr lang="ar-BH" sz="3600" b="1" dirty="0"/>
              <a:t>في </a:t>
            </a:r>
            <a:r>
              <a:rPr lang="ar-BH" sz="3600" b="1" dirty="0" smtClean="0"/>
              <a:t>هذه </a:t>
            </a:r>
            <a:r>
              <a:rPr lang="ar-BH" sz="3600" b="1" dirty="0"/>
              <a:t>الحالة، </a:t>
            </a:r>
            <a:r>
              <a:rPr lang="ar-BH" sz="3600" b="1" dirty="0" smtClean="0"/>
              <a:t>اقتصاد </a:t>
            </a:r>
            <a:r>
              <a:rPr lang="ar-BH" sz="3600" b="1" dirty="0"/>
              <a:t>من ثلاث قطاعات وضريبة ثابتة على الدخل مع وجود </a:t>
            </a:r>
            <a:r>
              <a:rPr lang="ar-BH" sz="3600" b="1" dirty="0" smtClean="0"/>
              <a:t>استثمار </a:t>
            </a:r>
            <a:r>
              <a:rPr lang="ar-BH" sz="3600" b="1" dirty="0"/>
              <a:t>معتمد على </a:t>
            </a:r>
            <a:r>
              <a:rPr lang="ar-BH" sz="3600" b="1" dirty="0" smtClean="0"/>
              <a:t>الدخل</a:t>
            </a:r>
            <a:r>
              <a:rPr lang="ar-SA" sz="3600" b="1" dirty="0" smtClean="0"/>
              <a:t>، حيث </a:t>
            </a:r>
            <a:r>
              <a:rPr lang="ar-BH" sz="3600" b="1" dirty="0" smtClean="0"/>
              <a:t>المعادلات </a:t>
            </a:r>
            <a:r>
              <a:rPr lang="ar-BH" sz="3600" b="1" dirty="0"/>
              <a:t>التالية تمثل هذا </a:t>
            </a:r>
            <a:r>
              <a:rPr lang="ar-BH" sz="3600" b="1" dirty="0" smtClean="0"/>
              <a:t>الاقتصاد.</a:t>
            </a:r>
            <a:endParaRPr lang="en-US" sz="3600" b="1" dirty="0"/>
          </a:p>
        </p:txBody>
      </p:sp>
      <p:graphicFrame>
        <p:nvGraphicFramePr>
          <p:cNvPr id="7170" name="Object 6"/>
          <p:cNvGraphicFramePr>
            <a:graphicFrameLocks noChangeAspect="1"/>
          </p:cNvGraphicFramePr>
          <p:nvPr/>
        </p:nvGraphicFramePr>
        <p:xfrm>
          <a:off x="2133600" y="3276600"/>
          <a:ext cx="2667000" cy="552053"/>
        </p:xfrm>
        <a:graphic>
          <a:graphicData uri="http://schemas.openxmlformats.org/presentationml/2006/ole">
            <p:oleObj spid="_x0000_s8194" name="Equation" r:id="rId3" imgW="863280" imgH="177480" progId="Equation.3">
              <p:embed/>
            </p:oleObj>
          </a:graphicData>
        </a:graphic>
      </p:graphicFrame>
      <p:graphicFrame>
        <p:nvGraphicFramePr>
          <p:cNvPr id="7171" name="Object 7"/>
          <p:cNvGraphicFramePr>
            <a:graphicFrameLocks noChangeAspect="1"/>
          </p:cNvGraphicFramePr>
          <p:nvPr/>
        </p:nvGraphicFramePr>
        <p:xfrm>
          <a:off x="1828800" y="3962400"/>
          <a:ext cx="3738359" cy="752475"/>
        </p:xfrm>
        <a:graphic>
          <a:graphicData uri="http://schemas.openxmlformats.org/presentationml/2006/ole">
            <p:oleObj spid="_x0000_s8195" name="Equation" r:id="rId4" imgW="1143000" imgH="228600" progId="Equation.3">
              <p:embed/>
            </p:oleObj>
          </a:graphicData>
        </a:graphic>
      </p:graphicFrame>
      <p:sp>
        <p:nvSpPr>
          <p:cNvPr id="6" name="Text Box 5"/>
          <p:cNvSpPr txBox="1">
            <a:spLocks noChangeArrowheads="1"/>
          </p:cNvSpPr>
          <p:nvPr/>
        </p:nvSpPr>
        <p:spPr bwMode="auto">
          <a:xfrm>
            <a:off x="4876800" y="3276600"/>
            <a:ext cx="3810000" cy="707886"/>
          </a:xfrm>
          <a:prstGeom prst="rect">
            <a:avLst/>
          </a:prstGeom>
          <a:noFill/>
          <a:ln w="9525">
            <a:noFill/>
            <a:miter lim="800000"/>
            <a:headEnd/>
            <a:tailEnd/>
          </a:ln>
        </p:spPr>
        <p:txBody>
          <a:bodyPr wrap="square">
            <a:spAutoFit/>
          </a:bodyPr>
          <a:lstStyle/>
          <a:p>
            <a:pPr algn="just" rtl="1">
              <a:spcBef>
                <a:spcPct val="50000"/>
              </a:spcBef>
            </a:pPr>
            <a:r>
              <a:rPr lang="ar-BH" sz="4000" b="1" dirty="0"/>
              <a:t>شرط التوازن</a:t>
            </a:r>
            <a:endParaRPr lang="en-US" sz="4000" b="1" dirty="0"/>
          </a:p>
        </p:txBody>
      </p:sp>
      <p:sp>
        <p:nvSpPr>
          <p:cNvPr id="7" name="Text Box 9"/>
          <p:cNvSpPr txBox="1">
            <a:spLocks noChangeArrowheads="1"/>
          </p:cNvSpPr>
          <p:nvPr/>
        </p:nvSpPr>
        <p:spPr bwMode="auto">
          <a:xfrm>
            <a:off x="5791200" y="4114800"/>
            <a:ext cx="3048000" cy="646331"/>
          </a:xfrm>
          <a:prstGeom prst="rect">
            <a:avLst/>
          </a:prstGeom>
          <a:noFill/>
          <a:ln w="9525">
            <a:noFill/>
            <a:miter lim="800000"/>
            <a:headEnd/>
            <a:tailEnd/>
          </a:ln>
        </p:spPr>
        <p:txBody>
          <a:bodyPr wrap="square">
            <a:spAutoFit/>
          </a:bodyPr>
          <a:lstStyle/>
          <a:p>
            <a:pPr algn="just" rtl="1">
              <a:spcBef>
                <a:spcPct val="50000"/>
              </a:spcBef>
            </a:pPr>
            <a:r>
              <a:rPr lang="ar-SA" sz="3600" b="1" dirty="0" smtClean="0"/>
              <a:t> </a:t>
            </a:r>
            <a:r>
              <a:rPr lang="ar-BH" sz="3600" b="1" dirty="0" smtClean="0"/>
              <a:t>دالة الاستثمار</a:t>
            </a:r>
            <a:endParaRPr lang="en-US" sz="3600" b="1" dirty="0"/>
          </a:p>
        </p:txBody>
      </p:sp>
      <p:graphicFrame>
        <p:nvGraphicFramePr>
          <p:cNvPr id="7172" name="Object 8"/>
          <p:cNvGraphicFramePr>
            <a:graphicFrameLocks noChangeAspect="1"/>
          </p:cNvGraphicFramePr>
          <p:nvPr/>
        </p:nvGraphicFramePr>
        <p:xfrm>
          <a:off x="2209800" y="4648200"/>
          <a:ext cx="2133600" cy="729303"/>
        </p:xfrm>
        <a:graphic>
          <a:graphicData uri="http://schemas.openxmlformats.org/presentationml/2006/ole">
            <p:oleObj spid="_x0000_s8196" name="Equation" r:id="rId5" imgW="672840" imgH="228600" progId="Equation.3">
              <p:embed/>
            </p:oleObj>
          </a:graphicData>
        </a:graphic>
      </p:graphicFrame>
      <p:graphicFrame>
        <p:nvGraphicFramePr>
          <p:cNvPr id="7173" name="Object 10"/>
          <p:cNvGraphicFramePr>
            <a:graphicFrameLocks noChangeAspect="1"/>
          </p:cNvGraphicFramePr>
          <p:nvPr/>
        </p:nvGraphicFramePr>
        <p:xfrm>
          <a:off x="1676400" y="5410200"/>
          <a:ext cx="2908503" cy="752475"/>
        </p:xfrm>
        <a:graphic>
          <a:graphicData uri="http://schemas.openxmlformats.org/presentationml/2006/ole">
            <p:oleObj spid="_x0000_s8197" name="Equation" r:id="rId6" imgW="88884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170"/>
                                        </p:tgtEl>
                                        <p:attrNameLst>
                                          <p:attrName>style.visibility</p:attrName>
                                        </p:attrNameLst>
                                      </p:cBhvr>
                                      <p:to>
                                        <p:strVal val="visible"/>
                                      </p:to>
                                    </p:set>
                                    <p:anim calcmode="lin" valueType="num">
                                      <p:cBhvr additive="base">
                                        <p:cTn id="18" dur="500" fill="hold"/>
                                        <p:tgtEl>
                                          <p:spTgt spid="7170"/>
                                        </p:tgtEl>
                                        <p:attrNameLst>
                                          <p:attrName>ppt_x</p:attrName>
                                        </p:attrNameLst>
                                      </p:cBhvr>
                                      <p:tavLst>
                                        <p:tav tm="0">
                                          <p:val>
                                            <p:strVal val="#ppt_x"/>
                                          </p:val>
                                        </p:tav>
                                        <p:tav tm="100000">
                                          <p:val>
                                            <p:strVal val="#ppt_x"/>
                                          </p:val>
                                        </p:tav>
                                      </p:tavLst>
                                    </p:anim>
                                    <p:anim calcmode="lin" valueType="num">
                                      <p:cBhvr additive="base">
                                        <p:cTn id="19"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171"/>
                                        </p:tgtEl>
                                        <p:attrNameLst>
                                          <p:attrName>style.visibility</p:attrName>
                                        </p:attrNameLst>
                                      </p:cBhvr>
                                      <p:to>
                                        <p:strVal val="visible"/>
                                      </p:to>
                                    </p:set>
                                    <p:anim calcmode="lin" valueType="num">
                                      <p:cBhvr additive="base">
                                        <p:cTn id="24" dur="500" fill="hold"/>
                                        <p:tgtEl>
                                          <p:spTgt spid="7171"/>
                                        </p:tgtEl>
                                        <p:attrNameLst>
                                          <p:attrName>ppt_x</p:attrName>
                                        </p:attrNameLst>
                                      </p:cBhvr>
                                      <p:tavLst>
                                        <p:tav tm="0">
                                          <p:val>
                                            <p:strVal val="#ppt_x"/>
                                          </p:val>
                                        </p:tav>
                                        <p:tav tm="100000">
                                          <p:val>
                                            <p:strVal val="#ppt_x"/>
                                          </p:val>
                                        </p:tav>
                                      </p:tavLst>
                                    </p:anim>
                                    <p:anim calcmode="lin" valueType="num">
                                      <p:cBhvr additive="base">
                                        <p:cTn id="25"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172"/>
                                        </p:tgtEl>
                                        <p:attrNameLst>
                                          <p:attrName>style.visibility</p:attrName>
                                        </p:attrNameLst>
                                      </p:cBhvr>
                                      <p:to>
                                        <p:strVal val="visible"/>
                                      </p:to>
                                    </p:set>
                                    <p:anim calcmode="lin" valueType="num">
                                      <p:cBhvr additive="base">
                                        <p:cTn id="42" dur="500" fill="hold"/>
                                        <p:tgtEl>
                                          <p:spTgt spid="7172"/>
                                        </p:tgtEl>
                                        <p:attrNameLst>
                                          <p:attrName>ppt_x</p:attrName>
                                        </p:attrNameLst>
                                      </p:cBhvr>
                                      <p:tavLst>
                                        <p:tav tm="0">
                                          <p:val>
                                            <p:strVal val="#ppt_x"/>
                                          </p:val>
                                        </p:tav>
                                        <p:tav tm="100000">
                                          <p:val>
                                            <p:strVal val="#ppt_x"/>
                                          </p:val>
                                        </p:tav>
                                      </p:tavLst>
                                    </p:anim>
                                    <p:anim calcmode="lin" valueType="num">
                                      <p:cBhvr additive="base">
                                        <p:cTn id="43"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7172"/>
                                        </p:tgtEl>
                                        <p:attrNameLst>
                                          <p:attrName>style.visibility</p:attrName>
                                        </p:attrNameLst>
                                      </p:cBhvr>
                                      <p:to>
                                        <p:strVal val="visible"/>
                                      </p:to>
                                    </p:set>
                                    <p:anim calcmode="lin" valueType="num">
                                      <p:cBhvr additive="base">
                                        <p:cTn id="48" dur="500" fill="hold"/>
                                        <p:tgtEl>
                                          <p:spTgt spid="7172"/>
                                        </p:tgtEl>
                                        <p:attrNameLst>
                                          <p:attrName>ppt_x</p:attrName>
                                        </p:attrNameLst>
                                      </p:cBhvr>
                                      <p:tavLst>
                                        <p:tav tm="0">
                                          <p:val>
                                            <p:strVal val="#ppt_x"/>
                                          </p:val>
                                        </p:tav>
                                        <p:tav tm="100000">
                                          <p:val>
                                            <p:strVal val="#ppt_x"/>
                                          </p:val>
                                        </p:tav>
                                      </p:tavLst>
                                    </p:anim>
                                    <p:anim calcmode="lin" valueType="num">
                                      <p:cBhvr additive="base">
                                        <p:cTn id="49"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7173"/>
                                        </p:tgtEl>
                                        <p:attrNameLst>
                                          <p:attrName>style.visibility</p:attrName>
                                        </p:attrNameLst>
                                      </p:cBhvr>
                                      <p:to>
                                        <p:strVal val="visible"/>
                                      </p:to>
                                    </p:set>
                                    <p:anim calcmode="lin" valueType="num">
                                      <p:cBhvr additive="base">
                                        <p:cTn id="54" dur="500" fill="hold"/>
                                        <p:tgtEl>
                                          <p:spTgt spid="7173"/>
                                        </p:tgtEl>
                                        <p:attrNameLst>
                                          <p:attrName>ppt_x</p:attrName>
                                        </p:attrNameLst>
                                      </p:cBhvr>
                                      <p:tavLst>
                                        <p:tav tm="0">
                                          <p:val>
                                            <p:strVal val="#ppt_x"/>
                                          </p:val>
                                        </p:tav>
                                        <p:tav tm="100000">
                                          <p:val>
                                            <p:strVal val="#ppt_x"/>
                                          </p:val>
                                        </p:tav>
                                      </p:tavLst>
                                    </p:anim>
                                    <p:anim calcmode="lin" valueType="num">
                                      <p:cBhvr additive="base">
                                        <p:cTn id="55"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4" name="Object 11"/>
          <p:cNvGraphicFramePr>
            <a:graphicFrameLocks noChangeAspect="1"/>
          </p:cNvGraphicFramePr>
          <p:nvPr/>
        </p:nvGraphicFramePr>
        <p:xfrm>
          <a:off x="533400" y="685800"/>
          <a:ext cx="8994200" cy="904875"/>
        </p:xfrm>
        <a:graphic>
          <a:graphicData uri="http://schemas.openxmlformats.org/presentationml/2006/ole">
            <p:oleObj spid="_x0000_s9218" name="Equation" r:id="rId3" imgW="2286000" imgH="228600" progId="Equation.3">
              <p:embed/>
            </p:oleObj>
          </a:graphicData>
        </a:graphic>
      </p:graphicFrame>
      <p:graphicFrame>
        <p:nvGraphicFramePr>
          <p:cNvPr id="7175" name="Object 12"/>
          <p:cNvGraphicFramePr>
            <a:graphicFrameLocks noChangeAspect="1"/>
          </p:cNvGraphicFramePr>
          <p:nvPr/>
        </p:nvGraphicFramePr>
        <p:xfrm>
          <a:off x="762000" y="1905000"/>
          <a:ext cx="8919100" cy="1758950"/>
        </p:xfrm>
        <a:graphic>
          <a:graphicData uri="http://schemas.openxmlformats.org/presentationml/2006/ole">
            <p:oleObj spid="_x0000_s9219" name="Equation" r:id="rId4" imgW="1955520" imgH="431640" progId="Equation.3">
              <p:embed/>
            </p:oleObj>
          </a:graphicData>
        </a:graphic>
      </p:graphicFrame>
      <p:graphicFrame>
        <p:nvGraphicFramePr>
          <p:cNvPr id="7176" name="Object 13"/>
          <p:cNvGraphicFramePr>
            <a:graphicFrameLocks noChangeAspect="1"/>
          </p:cNvGraphicFramePr>
          <p:nvPr/>
        </p:nvGraphicFramePr>
        <p:xfrm>
          <a:off x="2209800" y="3826805"/>
          <a:ext cx="3886200" cy="1818345"/>
        </p:xfrm>
        <a:graphic>
          <a:graphicData uri="http://schemas.openxmlformats.org/presentationml/2006/ole">
            <p:oleObj spid="_x0000_s9220" name="Equation" r:id="rId5" imgW="92700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additive="base">
                                        <p:cTn id="7" dur="500" fill="hold"/>
                                        <p:tgtEl>
                                          <p:spTgt spid="7174"/>
                                        </p:tgtEl>
                                        <p:attrNameLst>
                                          <p:attrName>ppt_x</p:attrName>
                                        </p:attrNameLst>
                                      </p:cBhvr>
                                      <p:tavLst>
                                        <p:tav tm="0">
                                          <p:val>
                                            <p:strVal val="#ppt_x"/>
                                          </p:val>
                                        </p:tav>
                                        <p:tav tm="100000">
                                          <p:val>
                                            <p:strVal val="#ppt_x"/>
                                          </p:val>
                                        </p:tav>
                                      </p:tavLst>
                                    </p:anim>
                                    <p:anim calcmode="lin" valueType="num">
                                      <p:cBhvr additive="base">
                                        <p:cTn id="8"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5"/>
                                        </p:tgtEl>
                                        <p:attrNameLst>
                                          <p:attrName>style.visibility</p:attrName>
                                        </p:attrNameLst>
                                      </p:cBhvr>
                                      <p:to>
                                        <p:strVal val="visible"/>
                                      </p:to>
                                    </p:set>
                                    <p:anim calcmode="lin" valueType="num">
                                      <p:cBhvr additive="base">
                                        <p:cTn id="13" dur="500" fill="hold"/>
                                        <p:tgtEl>
                                          <p:spTgt spid="7175"/>
                                        </p:tgtEl>
                                        <p:attrNameLst>
                                          <p:attrName>ppt_x</p:attrName>
                                        </p:attrNameLst>
                                      </p:cBhvr>
                                      <p:tavLst>
                                        <p:tav tm="0">
                                          <p:val>
                                            <p:strVal val="#ppt_x"/>
                                          </p:val>
                                        </p:tav>
                                        <p:tav tm="100000">
                                          <p:val>
                                            <p:strVal val="#ppt_x"/>
                                          </p:val>
                                        </p:tav>
                                      </p:tavLst>
                                    </p:anim>
                                    <p:anim calcmode="lin" valueType="num">
                                      <p:cBhvr additive="base">
                                        <p:cTn id="14" dur="500" fill="hold"/>
                                        <p:tgtEl>
                                          <p:spTgt spid="717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76"/>
                                        </p:tgtEl>
                                        <p:attrNameLst>
                                          <p:attrName>style.visibility</p:attrName>
                                        </p:attrNameLst>
                                      </p:cBhvr>
                                      <p:to>
                                        <p:strVal val="visible"/>
                                      </p:to>
                                    </p:set>
                                    <p:anim calcmode="lin" valueType="num">
                                      <p:cBhvr additive="base">
                                        <p:cTn id="19" dur="500" fill="hold"/>
                                        <p:tgtEl>
                                          <p:spTgt spid="7176"/>
                                        </p:tgtEl>
                                        <p:attrNameLst>
                                          <p:attrName>ppt_x</p:attrName>
                                        </p:attrNameLst>
                                      </p:cBhvr>
                                      <p:tavLst>
                                        <p:tav tm="0">
                                          <p:val>
                                            <p:strVal val="#ppt_x"/>
                                          </p:val>
                                        </p:tav>
                                        <p:tav tm="100000">
                                          <p:val>
                                            <p:strVal val="#ppt_x"/>
                                          </p:val>
                                        </p:tav>
                                      </p:tavLst>
                                    </p:anim>
                                    <p:anim calcmode="lin" valueType="num">
                                      <p:cBhvr additive="base">
                                        <p:cTn id="20"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Text Box 2"/>
          <p:cNvSpPr txBox="1">
            <a:spLocks noChangeArrowheads="1"/>
          </p:cNvSpPr>
          <p:nvPr/>
        </p:nvSpPr>
        <p:spPr bwMode="auto">
          <a:xfrm>
            <a:off x="271727" y="280988"/>
            <a:ext cx="9362546" cy="523220"/>
          </a:xfrm>
          <a:prstGeom prst="rect">
            <a:avLst/>
          </a:prstGeom>
          <a:noFill/>
          <a:ln w="9525">
            <a:noFill/>
            <a:miter lim="800000"/>
            <a:headEnd/>
            <a:tailEnd/>
          </a:ln>
        </p:spPr>
        <p:txBody>
          <a:bodyPr>
            <a:spAutoFit/>
          </a:bodyPr>
          <a:lstStyle/>
          <a:p>
            <a:pPr algn="just" rtl="1">
              <a:spcBef>
                <a:spcPct val="50000"/>
              </a:spcBef>
            </a:pPr>
            <a:r>
              <a:rPr lang="ar-BH" sz="2800" b="1" dirty="0" smtClean="0">
                <a:solidFill>
                  <a:srgbClr val="FF3300"/>
                </a:solidFill>
              </a:rPr>
              <a:t>مضاعف </a:t>
            </a:r>
            <a:r>
              <a:rPr lang="ar-BH" sz="2800" b="1" dirty="0">
                <a:solidFill>
                  <a:srgbClr val="FF3300"/>
                </a:solidFill>
              </a:rPr>
              <a:t>الإنفاق الحكومي في </a:t>
            </a:r>
            <a:r>
              <a:rPr lang="ar-BH" sz="2800" b="1" dirty="0" smtClean="0">
                <a:solidFill>
                  <a:srgbClr val="FF3300"/>
                </a:solidFill>
              </a:rPr>
              <a:t>اقتصاد </a:t>
            </a:r>
            <a:r>
              <a:rPr lang="ar-BH" sz="2800" b="1" dirty="0">
                <a:solidFill>
                  <a:srgbClr val="FF3300"/>
                </a:solidFill>
              </a:rPr>
              <a:t>مفتوح وضريبة ثابتة </a:t>
            </a:r>
            <a:r>
              <a:rPr lang="ar-BH" sz="2800" b="1" dirty="0" smtClean="0">
                <a:solidFill>
                  <a:srgbClr val="FF3300"/>
                </a:solidFill>
              </a:rPr>
              <a:t>واستثمار مستقل</a:t>
            </a:r>
            <a:endParaRPr lang="en-US" sz="2800" b="1" dirty="0">
              <a:solidFill>
                <a:srgbClr val="FF3300"/>
              </a:solidFill>
            </a:endParaRPr>
          </a:p>
        </p:txBody>
      </p:sp>
      <p:sp>
        <p:nvSpPr>
          <p:cNvPr id="8202" name="Text Box 3"/>
          <p:cNvSpPr txBox="1">
            <a:spLocks noChangeArrowheads="1"/>
          </p:cNvSpPr>
          <p:nvPr/>
        </p:nvSpPr>
        <p:spPr bwMode="auto">
          <a:xfrm>
            <a:off x="0" y="884238"/>
            <a:ext cx="9905999" cy="954107"/>
          </a:xfrm>
          <a:prstGeom prst="rect">
            <a:avLst/>
          </a:prstGeom>
          <a:noFill/>
          <a:ln w="9525">
            <a:noFill/>
            <a:miter lim="800000"/>
            <a:headEnd/>
            <a:tailEnd/>
          </a:ln>
        </p:spPr>
        <p:txBody>
          <a:bodyPr wrap="square">
            <a:spAutoFit/>
          </a:bodyPr>
          <a:lstStyle/>
          <a:p>
            <a:pPr algn="just" rtl="1">
              <a:spcBef>
                <a:spcPct val="50000"/>
              </a:spcBef>
            </a:pPr>
            <a:r>
              <a:rPr lang="ar-SA" sz="2800" b="1" dirty="0" smtClean="0"/>
              <a:t>     </a:t>
            </a:r>
            <a:r>
              <a:rPr lang="ar-BH" sz="2800" b="1" dirty="0" smtClean="0"/>
              <a:t>في هذه الحالة</a:t>
            </a:r>
            <a:r>
              <a:rPr lang="ar-SA" sz="2800" b="1" dirty="0" smtClean="0"/>
              <a:t> </a:t>
            </a:r>
            <a:r>
              <a:rPr lang="ar-BH" sz="2800" b="1" dirty="0" smtClean="0"/>
              <a:t>نفترض لاقتصاد </a:t>
            </a:r>
            <a:r>
              <a:rPr lang="ar-BH" sz="2800" b="1" dirty="0"/>
              <a:t>واقعي من أربعة </a:t>
            </a:r>
            <a:r>
              <a:rPr lang="ar-BH" sz="2800" b="1" dirty="0" smtClean="0"/>
              <a:t>قطاعات</a:t>
            </a:r>
            <a:r>
              <a:rPr lang="ar-SA" sz="2800" b="1" dirty="0" smtClean="0"/>
              <a:t> </a:t>
            </a:r>
            <a:r>
              <a:rPr lang="ar-BH" sz="2800" b="1" dirty="0" smtClean="0"/>
              <a:t>كما </a:t>
            </a:r>
            <a:r>
              <a:rPr lang="ar-BH" sz="2800" b="1" dirty="0"/>
              <a:t>نفترض أن الضريبة </a:t>
            </a:r>
            <a:r>
              <a:rPr lang="ar-BH" sz="2800" b="1" dirty="0" smtClean="0"/>
              <a:t>والاستثمار </a:t>
            </a:r>
            <a:r>
              <a:rPr lang="ar-BH" sz="2800" b="1" dirty="0"/>
              <a:t>مستقلان عن </a:t>
            </a:r>
            <a:r>
              <a:rPr lang="ar-BH" sz="2800" b="1" dirty="0" smtClean="0"/>
              <a:t>الدخل وعليه </a:t>
            </a:r>
            <a:r>
              <a:rPr lang="ar-BH" sz="2800" b="1" dirty="0"/>
              <a:t>يمكن تمثيل </a:t>
            </a:r>
            <a:r>
              <a:rPr lang="ar-BH" sz="2800" b="1" dirty="0" smtClean="0"/>
              <a:t>الاقتصاد </a:t>
            </a:r>
            <a:r>
              <a:rPr lang="ar-BH" sz="2800" b="1" dirty="0"/>
              <a:t>بالمعادلات </a:t>
            </a:r>
            <a:r>
              <a:rPr lang="ar-BH" sz="2800" b="1" dirty="0" smtClean="0"/>
              <a:t>التالية</a:t>
            </a:r>
            <a:r>
              <a:rPr lang="ar-SA" sz="2800" b="1" dirty="0" smtClean="0"/>
              <a:t>:</a:t>
            </a:r>
            <a:endParaRPr lang="en-US" sz="2800" b="1" dirty="0"/>
          </a:p>
        </p:txBody>
      </p:sp>
      <p:sp>
        <p:nvSpPr>
          <p:cNvPr id="8203" name="Text Box 5"/>
          <p:cNvSpPr txBox="1">
            <a:spLocks noChangeArrowheads="1"/>
          </p:cNvSpPr>
          <p:nvPr/>
        </p:nvSpPr>
        <p:spPr bwMode="auto">
          <a:xfrm>
            <a:off x="914400" y="2133600"/>
            <a:ext cx="1941645" cy="523220"/>
          </a:xfrm>
          <a:prstGeom prst="rect">
            <a:avLst/>
          </a:prstGeom>
          <a:noFill/>
          <a:ln w="9525">
            <a:noFill/>
            <a:miter lim="800000"/>
            <a:headEnd/>
            <a:tailEnd/>
          </a:ln>
        </p:spPr>
        <p:txBody>
          <a:bodyPr>
            <a:spAutoFit/>
          </a:bodyPr>
          <a:lstStyle/>
          <a:p>
            <a:pPr algn="just" rtl="1">
              <a:spcBef>
                <a:spcPct val="50000"/>
              </a:spcBef>
            </a:pPr>
            <a:r>
              <a:rPr lang="ar-BH" sz="2800" b="1" dirty="0"/>
              <a:t>شرط التوازن</a:t>
            </a:r>
            <a:endParaRPr lang="en-US" sz="2800" b="1" dirty="0"/>
          </a:p>
        </p:txBody>
      </p:sp>
      <p:graphicFrame>
        <p:nvGraphicFramePr>
          <p:cNvPr id="8194" name="Object 6"/>
          <p:cNvGraphicFramePr>
            <a:graphicFrameLocks noChangeAspect="1"/>
          </p:cNvGraphicFramePr>
          <p:nvPr/>
        </p:nvGraphicFramePr>
        <p:xfrm>
          <a:off x="3200399" y="1981200"/>
          <a:ext cx="5573989" cy="652462"/>
        </p:xfrm>
        <a:graphic>
          <a:graphicData uri="http://schemas.openxmlformats.org/presentationml/2006/ole">
            <p:oleObj spid="_x0000_s10242" name="Equation" r:id="rId3" imgW="1409400" imgH="177480" progId="Equation.3">
              <p:embed/>
            </p:oleObj>
          </a:graphicData>
        </a:graphic>
      </p:graphicFrame>
      <p:graphicFrame>
        <p:nvGraphicFramePr>
          <p:cNvPr id="8195" name="Object 7"/>
          <p:cNvGraphicFramePr>
            <a:graphicFrameLocks noChangeAspect="1"/>
          </p:cNvGraphicFramePr>
          <p:nvPr/>
        </p:nvGraphicFramePr>
        <p:xfrm>
          <a:off x="3810000" y="2688090"/>
          <a:ext cx="4343400" cy="807586"/>
        </p:xfrm>
        <a:graphic>
          <a:graphicData uri="http://schemas.openxmlformats.org/presentationml/2006/ole">
            <p:oleObj spid="_x0000_s10243" name="Equation" r:id="rId4" imgW="1143000" imgH="228600" progId="Equation.3">
              <p:embed/>
            </p:oleObj>
          </a:graphicData>
        </a:graphic>
      </p:graphicFrame>
      <p:graphicFrame>
        <p:nvGraphicFramePr>
          <p:cNvPr id="8196" name="Object 8"/>
          <p:cNvGraphicFramePr>
            <a:graphicFrameLocks noChangeAspect="1"/>
          </p:cNvGraphicFramePr>
          <p:nvPr/>
        </p:nvGraphicFramePr>
        <p:xfrm>
          <a:off x="3962400" y="3657600"/>
          <a:ext cx="4541310" cy="752475"/>
        </p:xfrm>
        <a:graphic>
          <a:graphicData uri="http://schemas.openxmlformats.org/presentationml/2006/ole">
            <p:oleObj spid="_x0000_s10244" name="Equation" r:id="rId5" imgW="1282680" imgH="228600" progId="Equation.3">
              <p:embed/>
            </p:oleObj>
          </a:graphicData>
        </a:graphic>
      </p:graphicFrame>
      <p:graphicFrame>
        <p:nvGraphicFramePr>
          <p:cNvPr id="8197" name="Object 9"/>
          <p:cNvGraphicFramePr>
            <a:graphicFrameLocks noChangeAspect="1"/>
          </p:cNvGraphicFramePr>
          <p:nvPr/>
        </p:nvGraphicFramePr>
        <p:xfrm>
          <a:off x="3733799" y="4648200"/>
          <a:ext cx="4989371" cy="752475"/>
        </p:xfrm>
        <a:graphic>
          <a:graphicData uri="http://schemas.openxmlformats.org/presentationml/2006/ole">
            <p:oleObj spid="_x0000_s10245" name="Equation" r:id="rId6" imgW="140940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01">
                                            <p:txEl>
                                              <p:pRg st="0" end="0"/>
                                            </p:txEl>
                                          </p:spTgt>
                                        </p:tgtEl>
                                        <p:attrNameLst>
                                          <p:attrName>style.visibility</p:attrName>
                                        </p:attrNameLst>
                                      </p:cBhvr>
                                      <p:to>
                                        <p:strVal val="visible"/>
                                      </p:to>
                                    </p:set>
                                    <p:anim calcmode="lin" valueType="num">
                                      <p:cBhvr additive="base">
                                        <p:cTn id="7" dur="1000" fill="hold"/>
                                        <p:tgtEl>
                                          <p:spTgt spid="8201">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82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202"/>
                                        </p:tgtEl>
                                        <p:attrNameLst>
                                          <p:attrName>style.visibility</p:attrName>
                                        </p:attrNameLst>
                                      </p:cBhvr>
                                      <p:to>
                                        <p:strVal val="visible"/>
                                      </p:to>
                                    </p:set>
                                    <p:anim calcmode="lin" valueType="num">
                                      <p:cBhvr additive="base">
                                        <p:cTn id="13" dur="1000" fill="hold"/>
                                        <p:tgtEl>
                                          <p:spTgt spid="8202"/>
                                        </p:tgtEl>
                                        <p:attrNameLst>
                                          <p:attrName>ppt_x</p:attrName>
                                        </p:attrNameLst>
                                      </p:cBhvr>
                                      <p:tavLst>
                                        <p:tav tm="0">
                                          <p:val>
                                            <p:strVal val="#ppt_x"/>
                                          </p:val>
                                        </p:tav>
                                        <p:tav tm="100000">
                                          <p:val>
                                            <p:strVal val="#ppt_x"/>
                                          </p:val>
                                        </p:tav>
                                      </p:tavLst>
                                    </p:anim>
                                    <p:anim calcmode="lin" valueType="num">
                                      <p:cBhvr additive="base">
                                        <p:cTn id="14" dur="1000" fill="hold"/>
                                        <p:tgtEl>
                                          <p:spTgt spid="820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203"/>
                                        </p:tgtEl>
                                        <p:attrNameLst>
                                          <p:attrName>style.visibility</p:attrName>
                                        </p:attrNameLst>
                                      </p:cBhvr>
                                      <p:to>
                                        <p:strVal val="visible"/>
                                      </p:to>
                                    </p:set>
                                    <p:anim calcmode="lin" valueType="num">
                                      <p:cBhvr additive="base">
                                        <p:cTn id="19" dur="1000" fill="hold"/>
                                        <p:tgtEl>
                                          <p:spTgt spid="8203"/>
                                        </p:tgtEl>
                                        <p:attrNameLst>
                                          <p:attrName>ppt_x</p:attrName>
                                        </p:attrNameLst>
                                      </p:cBhvr>
                                      <p:tavLst>
                                        <p:tav tm="0">
                                          <p:val>
                                            <p:strVal val="#ppt_x"/>
                                          </p:val>
                                        </p:tav>
                                        <p:tav tm="100000">
                                          <p:val>
                                            <p:strVal val="#ppt_x"/>
                                          </p:val>
                                        </p:tav>
                                      </p:tavLst>
                                    </p:anim>
                                    <p:anim calcmode="lin" valueType="num">
                                      <p:cBhvr additive="base">
                                        <p:cTn id="20" dur="1000" fill="hold"/>
                                        <p:tgtEl>
                                          <p:spTgt spid="820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194"/>
                                        </p:tgtEl>
                                        <p:attrNameLst>
                                          <p:attrName>style.visibility</p:attrName>
                                        </p:attrNameLst>
                                      </p:cBhvr>
                                      <p:to>
                                        <p:strVal val="visible"/>
                                      </p:to>
                                    </p:set>
                                    <p:anim calcmode="lin" valueType="num">
                                      <p:cBhvr additive="base">
                                        <p:cTn id="25" dur="1000" fill="hold"/>
                                        <p:tgtEl>
                                          <p:spTgt spid="8194"/>
                                        </p:tgtEl>
                                        <p:attrNameLst>
                                          <p:attrName>ppt_x</p:attrName>
                                        </p:attrNameLst>
                                      </p:cBhvr>
                                      <p:tavLst>
                                        <p:tav tm="0">
                                          <p:val>
                                            <p:strVal val="#ppt_x"/>
                                          </p:val>
                                        </p:tav>
                                        <p:tav tm="100000">
                                          <p:val>
                                            <p:strVal val="#ppt_x"/>
                                          </p:val>
                                        </p:tav>
                                      </p:tavLst>
                                    </p:anim>
                                    <p:anim calcmode="lin" valueType="num">
                                      <p:cBhvr additive="base">
                                        <p:cTn id="26" dur="10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195"/>
                                        </p:tgtEl>
                                        <p:attrNameLst>
                                          <p:attrName>style.visibility</p:attrName>
                                        </p:attrNameLst>
                                      </p:cBhvr>
                                      <p:to>
                                        <p:strVal val="visible"/>
                                      </p:to>
                                    </p:set>
                                    <p:anim calcmode="lin" valueType="num">
                                      <p:cBhvr additive="base">
                                        <p:cTn id="31" dur="1000" fill="hold"/>
                                        <p:tgtEl>
                                          <p:spTgt spid="8195"/>
                                        </p:tgtEl>
                                        <p:attrNameLst>
                                          <p:attrName>ppt_x</p:attrName>
                                        </p:attrNameLst>
                                      </p:cBhvr>
                                      <p:tavLst>
                                        <p:tav tm="0">
                                          <p:val>
                                            <p:strVal val="#ppt_x"/>
                                          </p:val>
                                        </p:tav>
                                        <p:tav tm="100000">
                                          <p:val>
                                            <p:strVal val="#ppt_x"/>
                                          </p:val>
                                        </p:tav>
                                      </p:tavLst>
                                    </p:anim>
                                    <p:anim calcmode="lin" valueType="num">
                                      <p:cBhvr additive="base">
                                        <p:cTn id="32" dur="1000" fill="hold"/>
                                        <p:tgtEl>
                                          <p:spTgt spid="819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196"/>
                                        </p:tgtEl>
                                        <p:attrNameLst>
                                          <p:attrName>style.visibility</p:attrName>
                                        </p:attrNameLst>
                                      </p:cBhvr>
                                      <p:to>
                                        <p:strVal val="visible"/>
                                      </p:to>
                                    </p:set>
                                    <p:anim calcmode="lin" valueType="num">
                                      <p:cBhvr additive="base">
                                        <p:cTn id="37" dur="1000" fill="hold"/>
                                        <p:tgtEl>
                                          <p:spTgt spid="8196"/>
                                        </p:tgtEl>
                                        <p:attrNameLst>
                                          <p:attrName>ppt_x</p:attrName>
                                        </p:attrNameLst>
                                      </p:cBhvr>
                                      <p:tavLst>
                                        <p:tav tm="0">
                                          <p:val>
                                            <p:strVal val="#ppt_x"/>
                                          </p:val>
                                        </p:tav>
                                        <p:tav tm="100000">
                                          <p:val>
                                            <p:strVal val="#ppt_x"/>
                                          </p:val>
                                        </p:tav>
                                      </p:tavLst>
                                    </p:anim>
                                    <p:anim calcmode="lin" valueType="num">
                                      <p:cBhvr additive="base">
                                        <p:cTn id="38" dur="10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197"/>
                                        </p:tgtEl>
                                        <p:attrNameLst>
                                          <p:attrName>style.visibility</p:attrName>
                                        </p:attrNameLst>
                                      </p:cBhvr>
                                      <p:to>
                                        <p:strVal val="visible"/>
                                      </p:to>
                                    </p:set>
                                    <p:anim calcmode="lin" valueType="num">
                                      <p:cBhvr additive="base">
                                        <p:cTn id="43" dur="1000" fill="hold"/>
                                        <p:tgtEl>
                                          <p:spTgt spid="8197"/>
                                        </p:tgtEl>
                                        <p:attrNameLst>
                                          <p:attrName>ppt_x</p:attrName>
                                        </p:attrNameLst>
                                      </p:cBhvr>
                                      <p:tavLst>
                                        <p:tav tm="0">
                                          <p:val>
                                            <p:strVal val="#ppt_x"/>
                                          </p:val>
                                        </p:tav>
                                        <p:tav tm="100000">
                                          <p:val>
                                            <p:strVal val="#ppt_x"/>
                                          </p:val>
                                        </p:tav>
                                      </p:tavLst>
                                    </p:anim>
                                    <p:anim calcmode="lin" valueType="num">
                                      <p:cBhvr additive="base">
                                        <p:cTn id="44" dur="1000" fill="hold"/>
                                        <p:tgtEl>
                                          <p:spTgt spid="81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 grpId="0"/>
      <p:bldP spid="82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8" name="Object 10"/>
          <p:cNvGraphicFramePr>
            <a:graphicFrameLocks noChangeAspect="1"/>
          </p:cNvGraphicFramePr>
          <p:nvPr/>
        </p:nvGraphicFramePr>
        <p:xfrm>
          <a:off x="1066799" y="457200"/>
          <a:ext cx="8675553" cy="600075"/>
        </p:xfrm>
        <a:graphic>
          <a:graphicData uri="http://schemas.openxmlformats.org/presentationml/2006/ole">
            <p:oleObj spid="_x0000_s11266" name="Equation" r:id="rId3" imgW="3073320" imgH="228600" progId="Equation.3">
              <p:embed/>
            </p:oleObj>
          </a:graphicData>
        </a:graphic>
      </p:graphicFrame>
      <p:graphicFrame>
        <p:nvGraphicFramePr>
          <p:cNvPr id="8199" name="Object 11"/>
          <p:cNvGraphicFramePr>
            <a:graphicFrameLocks noChangeAspect="1"/>
          </p:cNvGraphicFramePr>
          <p:nvPr/>
        </p:nvGraphicFramePr>
        <p:xfrm>
          <a:off x="1600200" y="1524000"/>
          <a:ext cx="7672017" cy="996950"/>
        </p:xfrm>
        <a:graphic>
          <a:graphicData uri="http://schemas.openxmlformats.org/presentationml/2006/ole">
            <p:oleObj spid="_x0000_s11267" name="Equation" r:id="rId4" imgW="3085920" imgH="431640" progId="Equation.3">
              <p:embed/>
            </p:oleObj>
          </a:graphicData>
        </a:graphic>
      </p:graphicFrame>
      <p:graphicFrame>
        <p:nvGraphicFramePr>
          <p:cNvPr id="8200" name="Object 12"/>
          <p:cNvGraphicFramePr>
            <a:graphicFrameLocks noChangeAspect="1"/>
          </p:cNvGraphicFramePr>
          <p:nvPr/>
        </p:nvGraphicFramePr>
        <p:xfrm>
          <a:off x="2971800" y="2872752"/>
          <a:ext cx="4267200" cy="1705598"/>
        </p:xfrm>
        <a:graphic>
          <a:graphicData uri="http://schemas.openxmlformats.org/presentationml/2006/ole">
            <p:oleObj spid="_x0000_s11268" name="Equation" r:id="rId5" imgW="100296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 calcmode="lin" valueType="num">
                                      <p:cBhvr additive="base">
                                        <p:cTn id="7" dur="1000" fill="hold"/>
                                        <p:tgtEl>
                                          <p:spTgt spid="8198"/>
                                        </p:tgtEl>
                                        <p:attrNameLst>
                                          <p:attrName>ppt_x</p:attrName>
                                        </p:attrNameLst>
                                      </p:cBhvr>
                                      <p:tavLst>
                                        <p:tav tm="0">
                                          <p:val>
                                            <p:strVal val="#ppt_x"/>
                                          </p:val>
                                        </p:tav>
                                        <p:tav tm="100000">
                                          <p:val>
                                            <p:strVal val="#ppt_x"/>
                                          </p:val>
                                        </p:tav>
                                      </p:tavLst>
                                    </p:anim>
                                    <p:anim calcmode="lin" valueType="num">
                                      <p:cBhvr additive="base">
                                        <p:cTn id="8" dur="1000" fill="hold"/>
                                        <p:tgtEl>
                                          <p:spTgt spid="81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9"/>
                                        </p:tgtEl>
                                        <p:attrNameLst>
                                          <p:attrName>style.visibility</p:attrName>
                                        </p:attrNameLst>
                                      </p:cBhvr>
                                      <p:to>
                                        <p:strVal val="visible"/>
                                      </p:to>
                                    </p:set>
                                    <p:anim calcmode="lin" valueType="num">
                                      <p:cBhvr additive="base">
                                        <p:cTn id="13" dur="1000" fill="hold"/>
                                        <p:tgtEl>
                                          <p:spTgt spid="8199"/>
                                        </p:tgtEl>
                                        <p:attrNameLst>
                                          <p:attrName>ppt_x</p:attrName>
                                        </p:attrNameLst>
                                      </p:cBhvr>
                                      <p:tavLst>
                                        <p:tav tm="0">
                                          <p:val>
                                            <p:strVal val="#ppt_x"/>
                                          </p:val>
                                        </p:tav>
                                        <p:tav tm="100000">
                                          <p:val>
                                            <p:strVal val="#ppt_x"/>
                                          </p:val>
                                        </p:tav>
                                      </p:tavLst>
                                    </p:anim>
                                    <p:anim calcmode="lin" valueType="num">
                                      <p:cBhvr additive="base">
                                        <p:cTn id="14" dur="1000" fill="hold"/>
                                        <p:tgtEl>
                                          <p:spTgt spid="819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200"/>
                                        </p:tgtEl>
                                        <p:attrNameLst>
                                          <p:attrName>style.visibility</p:attrName>
                                        </p:attrNameLst>
                                      </p:cBhvr>
                                      <p:to>
                                        <p:strVal val="visible"/>
                                      </p:to>
                                    </p:set>
                                    <p:anim calcmode="lin" valueType="num">
                                      <p:cBhvr additive="base">
                                        <p:cTn id="19" dur="1000" fill="hold"/>
                                        <p:tgtEl>
                                          <p:spTgt spid="8200"/>
                                        </p:tgtEl>
                                        <p:attrNameLst>
                                          <p:attrName>ppt_x</p:attrName>
                                        </p:attrNameLst>
                                      </p:cBhvr>
                                      <p:tavLst>
                                        <p:tav tm="0">
                                          <p:val>
                                            <p:strVal val="#ppt_x"/>
                                          </p:val>
                                        </p:tav>
                                        <p:tav tm="100000">
                                          <p:val>
                                            <p:strVal val="#ppt_x"/>
                                          </p:val>
                                        </p:tav>
                                      </p:tavLst>
                                    </p:anim>
                                    <p:anim calcmode="lin" valueType="num">
                                      <p:cBhvr additive="base">
                                        <p:cTn id="20" dur="1000" fill="hold"/>
                                        <p:tgtEl>
                                          <p:spTgt spid="82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الحادية عشر    </a:t>
            </a:r>
          </a:p>
          <a:p>
            <a:pPr eaLnBrk="1" hangingPunct="1"/>
            <a:r>
              <a:rPr lang="ar-SA" sz="6000" b="1" spc="-150" dirty="0" smtClean="0">
                <a:solidFill>
                  <a:srgbClr val="FF0000"/>
                </a:solidFill>
                <a:latin typeface="ae_AlMateen" pitchFamily="2" charset="-78"/>
                <a:cs typeface="ae_AlMateen" pitchFamily="2" charset="-78"/>
              </a:rPr>
              <a:t>السياسة المالية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السابع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2044</TotalTime>
  <Words>773</Words>
  <Application>Microsoft Office PowerPoint</Application>
  <PresentationFormat>A4 Paper (210x297 mm)‎</PresentationFormat>
  <Paragraphs>68</Paragraphs>
  <Slides>24</Slides>
  <Notes>0</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24</vt:i4>
      </vt:variant>
    </vt:vector>
  </HeadingPairs>
  <TitlesOfParts>
    <vt:vector size="26" baseType="lpstr">
      <vt:lpstr>Office Theme</vt:lpstr>
      <vt:lpstr>Equation</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300</cp:revision>
  <dcterms:created xsi:type="dcterms:W3CDTF">2009-10-14T19:14:34Z</dcterms:created>
  <dcterms:modified xsi:type="dcterms:W3CDTF">2011-04-17T13:10:03Z</dcterms:modified>
</cp:coreProperties>
</file>