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301" r:id="rId3"/>
    <p:sldId id="306" r:id="rId4"/>
    <p:sldId id="307" r:id="rId5"/>
    <p:sldId id="308" r:id="rId6"/>
    <p:sldId id="309" r:id="rId7"/>
    <p:sldId id="310" r:id="rId8"/>
    <p:sldId id="311" r:id="rId9"/>
    <p:sldId id="312" r:id="rId10"/>
    <p:sldId id="313" r:id="rId11"/>
    <p:sldId id="314" r:id="rId12"/>
    <p:sldId id="316" r:id="rId13"/>
    <p:sldId id="317" r:id="rId14"/>
    <p:sldId id="323" r:id="rId15"/>
    <p:sldId id="324" r:id="rId16"/>
    <p:sldId id="318" r:id="rId17"/>
    <p:sldId id="326" r:id="rId18"/>
    <p:sldId id="319" r:id="rId19"/>
    <p:sldId id="320" r:id="rId20"/>
    <p:sldId id="321" r:id="rId21"/>
    <p:sldId id="327" r:id="rId22"/>
    <p:sldId id="305"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AD9968"/>
    <a:srgbClr val="3B84AF"/>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558"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4/24/2011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الثانية عشر     </a:t>
            </a:r>
          </a:p>
          <a:p>
            <a:pPr eaLnBrk="1" hangingPunct="1"/>
            <a:r>
              <a:rPr lang="ar-SA" sz="6000" b="1" spc="-150" dirty="0" err="1" smtClean="0">
                <a:solidFill>
                  <a:srgbClr val="FF0000"/>
                </a:solidFill>
                <a:latin typeface="ae_AlMateen" pitchFamily="2" charset="-78"/>
                <a:cs typeface="ae_AlMateen" pitchFamily="2" charset="-78"/>
              </a:rPr>
              <a:t>الإقتصاد</a:t>
            </a:r>
            <a:r>
              <a:rPr lang="ar-SA" sz="6000" b="1" spc="-150" dirty="0" smtClean="0">
                <a:solidFill>
                  <a:srgbClr val="FF0000"/>
                </a:solidFill>
                <a:latin typeface="ae_AlMateen" pitchFamily="2" charset="-78"/>
                <a:cs typeface="ae_AlMateen" pitchFamily="2" charset="-78"/>
              </a:rPr>
              <a:t> الدولي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a:t>
            </a:r>
            <a:r>
              <a:rPr lang="ar-SA" sz="4400" b="1" dirty="0" smtClean="0">
                <a:solidFill>
                  <a:schemeClr val="tx1"/>
                </a:solidFill>
                <a:cs typeface="Arial" pitchFamily="34" charset="0"/>
              </a:rPr>
              <a:t>الثامن</a:t>
            </a:r>
            <a:endParaRPr lang="ar-SA"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152400"/>
            <a:ext cx="9372600" cy="6063198"/>
          </a:xfrm>
          <a:prstGeom prst="rect">
            <a:avLst/>
          </a:prstGeom>
        </p:spPr>
        <p:txBody>
          <a:bodyPr wrap="square">
            <a:spAutoFit/>
          </a:bodyPr>
          <a:lstStyle/>
          <a:p>
            <a:pPr algn="just">
              <a:spcBef>
                <a:spcPct val="50000"/>
              </a:spcBef>
            </a:pPr>
            <a:r>
              <a:rPr lang="ar-SA" sz="4800" b="1" dirty="0" smtClean="0">
                <a:solidFill>
                  <a:srgbClr val="FF0000"/>
                </a:solidFill>
                <a:cs typeface="Arabic Transparent" pitchFamily="2" charset="-78"/>
              </a:rPr>
              <a:t>مقدمة</a:t>
            </a:r>
            <a:r>
              <a:rPr lang="ar-SA" sz="3200" b="1" dirty="0" smtClean="0">
                <a:cs typeface="Arabic Transparent" pitchFamily="2" charset="-78"/>
              </a:rPr>
              <a:t> </a:t>
            </a:r>
          </a:p>
          <a:p>
            <a:pPr algn="just">
              <a:spcBef>
                <a:spcPct val="50000"/>
              </a:spcBef>
            </a:pPr>
            <a:r>
              <a:rPr lang="ar-SA" sz="3200" b="1" dirty="0" smtClean="0">
                <a:cs typeface="Arabic Transparent" pitchFamily="2" charset="-78"/>
              </a:rPr>
              <a:t>           </a:t>
            </a:r>
            <a:r>
              <a:rPr lang="ar-BH" sz="4000" b="1" dirty="0" smtClean="0">
                <a:cs typeface="Arabic Transparent" pitchFamily="2" charset="-78"/>
              </a:rPr>
              <a:t>تعتبر دراسة الاقتصاد الدولي والتجارة الدولية </a:t>
            </a:r>
            <a:r>
              <a:rPr lang="en-US" sz="4000" b="1" dirty="0" smtClean="0">
                <a:cs typeface="Arabic Transparent" pitchFamily="2" charset="-78"/>
              </a:rPr>
              <a:t>(International Trade)</a:t>
            </a:r>
            <a:r>
              <a:rPr lang="ar-BH" sz="4000" b="1" dirty="0" smtClean="0">
                <a:cs typeface="Arabic Transparent" pitchFamily="2" charset="-78"/>
              </a:rPr>
              <a:t> من الفروع المهمة لعلم الاقتصاد الحديث</a:t>
            </a:r>
            <a:r>
              <a:rPr lang="ar-SA" sz="4000" b="1" dirty="0" smtClean="0">
                <a:cs typeface="Arabic Transparent" pitchFamily="2" charset="-78"/>
              </a:rPr>
              <a:t>، حيث </a:t>
            </a:r>
            <a:r>
              <a:rPr lang="ar-BH" sz="4000" b="1" dirty="0" smtClean="0">
                <a:cs typeface="Arabic Transparent" pitchFamily="2" charset="-78"/>
              </a:rPr>
              <a:t>تعتمد دراسة الاقتصاد الدولي، كما هي الحالة بالنسبة لفروع الاقتصاد الأخرى، كالمالية العامة والتنمية </a:t>
            </a:r>
            <a:r>
              <a:rPr lang="ar-BH" sz="4000" b="1" dirty="0" err="1" smtClean="0">
                <a:cs typeface="Arabic Transparent" pitchFamily="2" charset="-78"/>
              </a:rPr>
              <a:t>الإقتصادية</a:t>
            </a:r>
            <a:r>
              <a:rPr lang="ar-BH" sz="4000" b="1" dirty="0" smtClean="0">
                <a:cs typeface="Arabic Transparent" pitchFamily="2" charset="-78"/>
              </a:rPr>
              <a:t>، على النظرية الاقتصادية العامة بفرعيها : الإقتصاد الجزئي </a:t>
            </a:r>
            <a:r>
              <a:rPr lang="en-US" sz="4000" b="1" dirty="0" smtClean="0">
                <a:cs typeface="Arabic Transparent" pitchFamily="2" charset="-78"/>
              </a:rPr>
              <a:t>(Microeconomics)</a:t>
            </a:r>
            <a:r>
              <a:rPr lang="ar-BH" sz="4000" b="1" dirty="0" smtClean="0">
                <a:cs typeface="Arabic Transparent" pitchFamily="2" charset="-78"/>
              </a:rPr>
              <a:t>، والاقتصاد الكلي </a:t>
            </a:r>
            <a:r>
              <a:rPr lang="en-US" sz="4000" b="1" dirty="0" smtClean="0">
                <a:cs typeface="Arabic Transparent" pitchFamily="2" charset="-78"/>
              </a:rPr>
              <a:t>(Macroeconomics)</a:t>
            </a:r>
            <a:r>
              <a:rPr lang="ar-BH" sz="4000" b="1" dirty="0" smtClean="0">
                <a:cs typeface="Arabic Transparent" pitchFamily="2" charset="-78"/>
              </a:rPr>
              <a:t>. </a:t>
            </a:r>
            <a:endParaRPr lang="en-US" sz="4000" b="1" dirty="0">
              <a:cs typeface="Arabic Transparent"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372600" cy="5509200"/>
          </a:xfrm>
          <a:prstGeom prst="rect">
            <a:avLst/>
          </a:prstGeom>
        </p:spPr>
        <p:txBody>
          <a:bodyPr wrap="square">
            <a:spAutoFit/>
          </a:bodyPr>
          <a:lstStyle/>
          <a:p>
            <a:pPr algn="just"/>
            <a:r>
              <a:rPr lang="ar-BH" sz="4400" b="1" dirty="0" smtClean="0">
                <a:cs typeface="Arabic Transparent" pitchFamily="2" charset="-78"/>
              </a:rPr>
              <a:t>فمثلاً، يدرس الاقتصاد الدولي، على مستوى الاقتصاد الجزئي، أثر أنظمة الجمارك في مختلف الأقطار على تخصيص الموارد الاقتصادية وتوزيع الدخل</a:t>
            </a:r>
            <a:r>
              <a:rPr lang="ar-SA" sz="4400" b="1" dirty="0" smtClean="0">
                <a:cs typeface="Arabic Transparent" pitchFamily="2" charset="-78"/>
              </a:rPr>
              <a:t>،</a:t>
            </a:r>
            <a:r>
              <a:rPr lang="ar-BH" sz="4400" b="1" dirty="0" smtClean="0">
                <a:cs typeface="Arabic Transparent" pitchFamily="2" charset="-78"/>
              </a:rPr>
              <a:t> أما على مستوى الاقتصاد الكلي، فتهتم دراسة الاقتصاد الدولي بالطرق التي تؤثر بواسطتها الواردات والصادرات والتدفقات المالية الاستثمارية على الدخل والاستخدام والنمو الاقتصادي.</a:t>
            </a:r>
            <a:endParaRPr lang="ar-SA"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0"/>
          <p:cNvSpPr txBox="1">
            <a:spLocks noChangeArrowheads="1"/>
          </p:cNvSpPr>
          <p:nvPr/>
        </p:nvSpPr>
        <p:spPr bwMode="auto">
          <a:xfrm>
            <a:off x="1066800" y="228600"/>
            <a:ext cx="8642350" cy="769441"/>
          </a:xfrm>
          <a:prstGeom prst="rect">
            <a:avLst/>
          </a:prstGeom>
          <a:noFill/>
          <a:ln w="9525">
            <a:noFill/>
            <a:miter lim="800000"/>
            <a:headEnd/>
            <a:tailEnd/>
          </a:ln>
          <a:effectLst/>
        </p:spPr>
        <p:txBody>
          <a:bodyPr>
            <a:spAutoFit/>
          </a:bodyPr>
          <a:lstStyle/>
          <a:p>
            <a:pPr algn="just" rtl="1">
              <a:spcBef>
                <a:spcPct val="50000"/>
              </a:spcBef>
            </a:pPr>
            <a:r>
              <a:rPr lang="ar-BH" dirty="0">
                <a:cs typeface="Arabic Transparent" pitchFamily="2" charset="-78"/>
              </a:rPr>
              <a:t> </a:t>
            </a:r>
            <a:r>
              <a:rPr lang="ar-BH" sz="4400" b="1" dirty="0">
                <a:solidFill>
                  <a:srgbClr val="FF0000"/>
                </a:solidFill>
                <a:cs typeface="Arabic Transparent" pitchFamily="2" charset="-78"/>
              </a:rPr>
              <a:t>التجارة </a:t>
            </a:r>
            <a:r>
              <a:rPr lang="ar-BH" sz="4400" b="1" dirty="0" smtClean="0">
                <a:solidFill>
                  <a:srgbClr val="FF0000"/>
                </a:solidFill>
                <a:cs typeface="Arabic Transparent" pitchFamily="2" charset="-78"/>
              </a:rPr>
              <a:t>الدولية</a:t>
            </a:r>
            <a:endParaRPr lang="en-US" sz="4400" b="1" dirty="0">
              <a:solidFill>
                <a:srgbClr val="FF0000"/>
              </a:solidFill>
              <a:cs typeface="Arabic Transparent" pitchFamily="2" charset="-78"/>
            </a:endParaRPr>
          </a:p>
        </p:txBody>
      </p:sp>
      <p:sp>
        <p:nvSpPr>
          <p:cNvPr id="3" name="Text Box 32"/>
          <p:cNvSpPr txBox="1">
            <a:spLocks noChangeArrowheads="1"/>
          </p:cNvSpPr>
          <p:nvPr/>
        </p:nvSpPr>
        <p:spPr bwMode="auto">
          <a:xfrm>
            <a:off x="990600" y="11430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أنماط </a:t>
            </a:r>
            <a:r>
              <a:rPr lang="ar-BH" sz="4000" b="1" dirty="0" smtClean="0">
                <a:solidFill>
                  <a:srgbClr val="FF0000"/>
                </a:solidFill>
                <a:cs typeface="Arabic Transparent" pitchFamily="2" charset="-78"/>
              </a:rPr>
              <a:t>واتجاهات </a:t>
            </a:r>
            <a:r>
              <a:rPr lang="ar-BH" sz="4000" b="1" dirty="0">
                <a:solidFill>
                  <a:srgbClr val="FF0000"/>
                </a:solidFill>
                <a:cs typeface="Arabic Transparent" pitchFamily="2" charset="-78"/>
              </a:rPr>
              <a:t>التجارة </a:t>
            </a:r>
            <a:r>
              <a:rPr lang="ar-BH" sz="4000" b="1" dirty="0" smtClean="0">
                <a:solidFill>
                  <a:srgbClr val="FF0000"/>
                </a:solidFill>
                <a:cs typeface="Arabic Transparent" pitchFamily="2" charset="-78"/>
              </a:rPr>
              <a:t>الدولية</a:t>
            </a:r>
            <a:endParaRPr lang="en-US" sz="4000" dirty="0">
              <a:solidFill>
                <a:srgbClr val="FF0000"/>
              </a:solidFill>
              <a:cs typeface="Arabic Transparent" pitchFamily="2" charset="-78"/>
            </a:endParaRPr>
          </a:p>
        </p:txBody>
      </p:sp>
      <p:sp>
        <p:nvSpPr>
          <p:cNvPr id="4" name="Text Box 35"/>
          <p:cNvSpPr txBox="1">
            <a:spLocks noChangeArrowheads="1"/>
          </p:cNvSpPr>
          <p:nvPr/>
        </p:nvSpPr>
        <p:spPr bwMode="auto">
          <a:xfrm>
            <a:off x="304800" y="21336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عندما يقوم </a:t>
            </a:r>
            <a:r>
              <a:rPr lang="ar-SA" sz="4000" b="1" dirty="0" smtClean="0">
                <a:cs typeface="Arabic Transparent" pitchFamily="2" charset="-78"/>
              </a:rPr>
              <a:t>بلد</a:t>
            </a:r>
            <a:r>
              <a:rPr lang="ar-BH" sz="4000" b="1" dirty="0" smtClean="0">
                <a:cs typeface="Arabic Transparent" pitchFamily="2" charset="-78"/>
              </a:rPr>
              <a:t> </a:t>
            </a:r>
            <a:r>
              <a:rPr lang="ar-BH" sz="4000" b="1" dirty="0">
                <a:cs typeface="Arabic Transparent" pitchFamily="2" charset="-78"/>
              </a:rPr>
              <a:t>معين بشراء السلع </a:t>
            </a:r>
            <a:r>
              <a:rPr lang="ar-BH" sz="4000" b="1" dirty="0" smtClean="0">
                <a:cs typeface="Arabic Transparent" pitchFamily="2" charset="-78"/>
              </a:rPr>
              <a:t>والخدمات </a:t>
            </a:r>
            <a:r>
              <a:rPr lang="ar-BH" sz="4000" b="1" dirty="0">
                <a:cs typeface="Arabic Transparent" pitchFamily="2" charset="-78"/>
              </a:rPr>
              <a:t>من </a:t>
            </a:r>
            <a:r>
              <a:rPr lang="ar-SA" sz="4000" b="1" dirty="0" smtClean="0">
                <a:cs typeface="Arabic Transparent" pitchFamily="2" charset="-78"/>
              </a:rPr>
              <a:t>بلدان</a:t>
            </a:r>
            <a:r>
              <a:rPr lang="ar-BH" sz="4000" b="1" dirty="0" smtClean="0">
                <a:cs typeface="Arabic Transparent" pitchFamily="2" charset="-78"/>
              </a:rPr>
              <a:t> </a:t>
            </a:r>
            <a:r>
              <a:rPr lang="ar-BH" sz="4000" b="1" dirty="0">
                <a:cs typeface="Arabic Transparent" pitchFamily="2" charset="-78"/>
              </a:rPr>
              <a:t>أخرى تسمى هذه بالواردات </a:t>
            </a:r>
            <a:r>
              <a:rPr lang="en-US" sz="4000" b="1" dirty="0">
                <a:cs typeface="Arabic Transparent" pitchFamily="2" charset="-78"/>
              </a:rPr>
              <a:t>(Imports)</a:t>
            </a:r>
            <a:r>
              <a:rPr lang="ar-BH" sz="4000" b="1" dirty="0">
                <a:cs typeface="Arabic Transparent" pitchFamily="2" charset="-78"/>
              </a:rPr>
              <a:t>، أما السلع والخدمات التي يتم بيعها إلى الأقطار الأخرى فتسمى بالصادرات </a:t>
            </a:r>
            <a:r>
              <a:rPr lang="en-US" sz="4000" b="1" dirty="0">
                <a:cs typeface="Arabic Transparent" pitchFamily="2" charset="-78"/>
              </a:rPr>
              <a:t>(Exports</a:t>
            </a:r>
            <a:r>
              <a:rPr lang="en-US" sz="4000" b="1" dirty="0" smtClean="0">
                <a:cs typeface="Arabic Transparent" pitchFamily="2" charset="-78"/>
              </a:rPr>
              <a:t>)</a:t>
            </a:r>
            <a:r>
              <a:rPr lang="ar-SA" sz="4000" b="1" dirty="0" smtClean="0">
                <a:cs typeface="Arabic Transparent" pitchFamily="2" charset="-78"/>
              </a:rPr>
              <a:t>،و</a:t>
            </a:r>
            <a:r>
              <a:rPr lang="ar-BH" sz="4000" b="1" dirty="0" smtClean="0">
                <a:cs typeface="Arabic Transparent" pitchFamily="2" charset="-78"/>
              </a:rPr>
              <a:t>الجدير </a:t>
            </a:r>
            <a:r>
              <a:rPr lang="ar-BH" sz="4000" b="1" dirty="0">
                <a:cs typeface="Arabic Transparent" pitchFamily="2" charset="-78"/>
              </a:rPr>
              <a:t>بالملاحظة، </a:t>
            </a:r>
            <a:r>
              <a:rPr lang="ar-SA" sz="4000" b="1" dirty="0" smtClean="0">
                <a:cs typeface="Arabic Transparent" pitchFamily="2" charset="-78"/>
              </a:rPr>
              <a:t>أ</a:t>
            </a:r>
            <a:r>
              <a:rPr lang="ar-BH" sz="4000" b="1" dirty="0" smtClean="0">
                <a:cs typeface="Arabic Transparent" pitchFamily="2" charset="-78"/>
              </a:rPr>
              <a:t>ن </a:t>
            </a:r>
            <a:r>
              <a:rPr lang="ar-BH" sz="4000" b="1" dirty="0">
                <a:cs typeface="Arabic Transparent" pitchFamily="2" charset="-78"/>
              </a:rPr>
              <a:t>جميع </a:t>
            </a:r>
            <a:r>
              <a:rPr lang="ar-SA" sz="4000" b="1" dirty="0" smtClean="0">
                <a:cs typeface="Arabic Transparent" pitchFamily="2" charset="-78"/>
              </a:rPr>
              <a:t>البلدان</a:t>
            </a:r>
            <a:r>
              <a:rPr lang="ar-BH" sz="4000" b="1" dirty="0" smtClean="0">
                <a:cs typeface="Arabic Transparent" pitchFamily="2" charset="-78"/>
              </a:rPr>
              <a:t>، </a:t>
            </a:r>
            <a:r>
              <a:rPr lang="ar-BH" sz="4000" b="1" dirty="0">
                <a:cs typeface="Arabic Transparent" pitchFamily="2" charset="-78"/>
              </a:rPr>
              <a:t>سواء كانت متقدمة أو نامية، تقوم </a:t>
            </a:r>
            <a:r>
              <a:rPr lang="ar-BH" sz="4000" b="1" dirty="0" smtClean="0">
                <a:cs typeface="Arabic Transparent" pitchFamily="2" charset="-78"/>
              </a:rPr>
              <a:t>باستيراد </a:t>
            </a:r>
            <a:r>
              <a:rPr lang="ar-BH" sz="4000" b="1" dirty="0">
                <a:cs typeface="Arabic Transparent" pitchFamily="2" charset="-78"/>
              </a:rPr>
              <a:t>وتصدير سلع وخدمات مختلفة.</a:t>
            </a:r>
            <a:endParaRPr lang="en-US" sz="4000" b="1" dirty="0">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6"/>
          <p:cNvSpPr txBox="1">
            <a:spLocks noChangeArrowheads="1"/>
          </p:cNvSpPr>
          <p:nvPr/>
        </p:nvSpPr>
        <p:spPr bwMode="auto">
          <a:xfrm>
            <a:off x="6096000" y="0"/>
            <a:ext cx="3529012"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Ø"/>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تجارة </a:t>
            </a:r>
            <a:r>
              <a:rPr lang="ar-BH" sz="4000" b="1" dirty="0" smtClean="0">
                <a:solidFill>
                  <a:srgbClr val="FF0000"/>
                </a:solidFill>
                <a:cs typeface="Arabic Transparent" pitchFamily="2" charset="-78"/>
              </a:rPr>
              <a:t>السلع</a:t>
            </a:r>
            <a:endParaRPr lang="en-US" sz="4000" dirty="0">
              <a:solidFill>
                <a:srgbClr val="FF0000"/>
              </a:solidFill>
              <a:cs typeface="Arabic Transparent" pitchFamily="2" charset="-78"/>
            </a:endParaRPr>
          </a:p>
        </p:txBody>
      </p:sp>
      <p:sp>
        <p:nvSpPr>
          <p:cNvPr id="3" name="Text Box 37"/>
          <p:cNvSpPr txBox="1">
            <a:spLocks noChangeArrowheads="1"/>
          </p:cNvSpPr>
          <p:nvPr/>
        </p:nvSpPr>
        <p:spPr bwMode="auto">
          <a:xfrm>
            <a:off x="228600" y="762000"/>
            <a:ext cx="9448800" cy="132343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تضم تجارة السلع التبادل التجاري في كل من السلع المصنعة والمواد الخام والسلع الوسيطة.</a:t>
            </a:r>
            <a:endParaRPr lang="en-US" sz="4000" b="1" dirty="0">
              <a:cs typeface="Arabic Transparent" pitchFamily="2" charset="-78"/>
            </a:endParaRPr>
          </a:p>
        </p:txBody>
      </p:sp>
      <p:sp>
        <p:nvSpPr>
          <p:cNvPr id="4" name="Text Box 38"/>
          <p:cNvSpPr txBox="1">
            <a:spLocks noChangeArrowheads="1"/>
          </p:cNvSpPr>
          <p:nvPr/>
        </p:nvSpPr>
        <p:spPr bwMode="auto">
          <a:xfrm>
            <a:off x="6096000" y="2057400"/>
            <a:ext cx="3529012"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Ø"/>
            </a:pPr>
            <a:r>
              <a:rPr lang="ar-BH" sz="4000" b="1" dirty="0">
                <a:solidFill>
                  <a:srgbClr val="FF0000"/>
                </a:solidFill>
                <a:cs typeface="Arabic Transparent" pitchFamily="2" charset="-78"/>
              </a:rPr>
              <a:t> تجارة </a:t>
            </a:r>
            <a:r>
              <a:rPr lang="ar-BH" sz="4000" b="1" dirty="0" smtClean="0">
                <a:solidFill>
                  <a:srgbClr val="FF0000"/>
                </a:solidFill>
                <a:cs typeface="Arabic Transparent" pitchFamily="2" charset="-78"/>
              </a:rPr>
              <a:t>الخدمات</a:t>
            </a:r>
            <a:endParaRPr lang="en-US" sz="4000" b="1" dirty="0">
              <a:solidFill>
                <a:srgbClr val="FF0000"/>
              </a:solidFill>
              <a:cs typeface="Arabic Transparent" pitchFamily="2" charset="-78"/>
            </a:endParaRPr>
          </a:p>
        </p:txBody>
      </p:sp>
      <p:sp>
        <p:nvSpPr>
          <p:cNvPr id="5" name="Text Box 39"/>
          <p:cNvSpPr txBox="1">
            <a:spLocks noChangeArrowheads="1"/>
          </p:cNvSpPr>
          <p:nvPr/>
        </p:nvSpPr>
        <p:spPr bwMode="auto">
          <a:xfrm>
            <a:off x="228600" y="2667000"/>
            <a:ext cx="9448800"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لا تقتصر عملية تصدير الخدمات على الأقطار المتقدمة فقط، وإن كانت تمثل الجزء الأكبر من صادرات الخدمات في العالم وذلك بحكم حاجة الأقطار النامية لمختلف أنواع الخدمات من الأقطار المتقدمة، مثل خدمات الشحن والتأمين والعلاج الطبي والخدمات التعليمية </a:t>
            </a:r>
            <a:r>
              <a:rPr lang="ar-BH" sz="4000" b="1" dirty="0" err="1">
                <a:cs typeface="Arabic Transparent" pitchFamily="2" charset="-78"/>
              </a:rPr>
              <a:t>والإستشارية</a:t>
            </a:r>
            <a:r>
              <a:rPr lang="ar-BH" sz="4000" b="1" dirty="0">
                <a:cs typeface="Arabic Transparent" pitchFamily="2" charset="-78"/>
              </a:rPr>
              <a:t> والسياحية وغيرها، </a:t>
            </a:r>
            <a:endParaRPr lang="en-US" sz="4000" b="1" dirty="0">
              <a:cs typeface="Arabic Transparen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762000"/>
            <a:ext cx="9220200" cy="4154984"/>
          </a:xfrm>
          <a:prstGeom prst="rect">
            <a:avLst/>
          </a:prstGeom>
        </p:spPr>
        <p:txBody>
          <a:bodyPr wrap="square">
            <a:spAutoFit/>
          </a:bodyPr>
          <a:lstStyle/>
          <a:p>
            <a:pPr algn="just"/>
            <a:r>
              <a:rPr lang="ar-BH" sz="4400" b="1" dirty="0" smtClean="0">
                <a:cs typeface="Arabic Transparent" pitchFamily="2" charset="-78"/>
              </a:rPr>
              <a:t>إلا أن الأقطار المتقدمة تستورد هي أيضاً بعض الخدمات، وخاصة السياحة والعمالة، من الأقطار النامية. حيث تشكل إيرادات السياحة وتحويلات العاملين بالخارج مبالغ كبيرة بالنسبة لبعض الأقطار المصدرة للخدمات السياحية والعمالة مثل مصر، والمغرب، ولبنان.</a:t>
            </a:r>
            <a:endParaRPr lang="ar-SA" sz="4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914400" y="228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مبررات </a:t>
            </a:r>
            <a:r>
              <a:rPr lang="ar-BH" sz="4000" b="1" dirty="0">
                <a:solidFill>
                  <a:srgbClr val="FF0000"/>
                </a:solidFill>
                <a:cs typeface="Arabic Transparent" pitchFamily="2" charset="-78"/>
              </a:rPr>
              <a:t>قيام التجارة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228600" y="1143000"/>
            <a:ext cx="9448800" cy="5078313"/>
          </a:xfrm>
          <a:prstGeom prst="rect">
            <a:avLst/>
          </a:prstGeom>
          <a:noFill/>
          <a:ln w="9525">
            <a:noFill/>
            <a:miter lim="800000"/>
            <a:headEnd/>
            <a:tailEnd/>
          </a:ln>
          <a:effectLst/>
        </p:spPr>
        <p:txBody>
          <a:bodyPr wrap="square">
            <a:spAutoFit/>
          </a:bodyPr>
          <a:lstStyle/>
          <a:p>
            <a:pPr algn="just" rtl="1">
              <a:spcBef>
                <a:spcPct val="50000"/>
              </a:spcBef>
            </a:pPr>
            <a:r>
              <a:rPr lang="ar-SA" sz="3600" b="1" dirty="0" smtClean="0">
                <a:cs typeface="Arabic Transparent" pitchFamily="2" charset="-78"/>
              </a:rPr>
              <a:t>         </a:t>
            </a:r>
            <a:r>
              <a:rPr lang="ar-BH" sz="3600" b="1" dirty="0" smtClean="0">
                <a:cs typeface="Arabic Transparent" pitchFamily="2" charset="-78"/>
              </a:rPr>
              <a:t>يمكن </a:t>
            </a:r>
            <a:r>
              <a:rPr lang="ar-BH" sz="3600" b="1" dirty="0">
                <a:cs typeface="Arabic Transparent" pitchFamily="2" charset="-78"/>
              </a:rPr>
              <a:t>الوقوف على أسباب قيام التجارة بين بعض الأقطار بمجرد تصورنا لما يحدث في حالة قيام كل قطر </a:t>
            </a:r>
            <a:r>
              <a:rPr lang="ar-BH" sz="3600" b="1" dirty="0" smtClean="0">
                <a:cs typeface="Arabic Transparent" pitchFamily="2" charset="-78"/>
              </a:rPr>
              <a:t>بالاكتفاء </a:t>
            </a:r>
            <a:r>
              <a:rPr lang="ar-BH" sz="3600" b="1" dirty="0">
                <a:cs typeface="Arabic Transparent" pitchFamily="2" charset="-78"/>
              </a:rPr>
              <a:t>الذاتي وعدم المتاجرة مع الأقطار الأخرى. في الواقع، أنه من الصعب لأي قطر، مهما كان غنياً بموارده </a:t>
            </a:r>
            <a:r>
              <a:rPr lang="ar-BH" sz="3600" b="1" dirty="0" smtClean="0">
                <a:cs typeface="Arabic Transparent" pitchFamily="2" charset="-78"/>
              </a:rPr>
              <a:t>الاقتصادية، </a:t>
            </a:r>
            <a:r>
              <a:rPr lang="ar-BH" sz="3600" b="1" dirty="0">
                <a:cs typeface="Arabic Transparent" pitchFamily="2" charset="-78"/>
              </a:rPr>
              <a:t>أن يستغني عن المنتجات التي يمكن الحصول عليها من الأقطار الأخرى. فقد يستحيل أن ينتج كل قطر جميع ما يحتاجه من </a:t>
            </a:r>
            <a:r>
              <a:rPr lang="ar-BH" sz="3600" b="1" dirty="0" smtClean="0">
                <a:cs typeface="Arabic Transparent" pitchFamily="2" charset="-78"/>
              </a:rPr>
              <a:t>السلع</a:t>
            </a:r>
            <a:r>
              <a:rPr lang="ar-SA" sz="3600" b="1" dirty="0" smtClean="0">
                <a:cs typeface="Arabic Transparent" pitchFamily="2" charset="-78"/>
              </a:rPr>
              <a:t> </a:t>
            </a:r>
            <a:r>
              <a:rPr lang="ar-BH" sz="3600" b="1" dirty="0" smtClean="0">
                <a:cs typeface="Arabic Transparent" pitchFamily="2" charset="-78"/>
              </a:rPr>
              <a:t>والخدمات</a:t>
            </a:r>
            <a:r>
              <a:rPr lang="ar-BH" sz="3600" b="1" dirty="0">
                <a:cs typeface="Arabic Transparent" pitchFamily="2" charset="-78"/>
              </a:rPr>
              <a:t>، حيث يؤدي ذلك في النهاية إلى </a:t>
            </a:r>
            <a:r>
              <a:rPr lang="ar-BH" sz="3600" b="1" dirty="0" smtClean="0">
                <a:cs typeface="Arabic Transparent" pitchFamily="2" charset="-78"/>
              </a:rPr>
              <a:t>ارتفاع </a:t>
            </a:r>
            <a:r>
              <a:rPr lang="ar-BH" sz="3600" b="1" dirty="0">
                <a:cs typeface="Arabic Transparent" pitchFamily="2" charset="-78"/>
              </a:rPr>
              <a:t>تكاليف الإنتاج، وبالتالي </a:t>
            </a:r>
            <a:r>
              <a:rPr lang="ar-BH" sz="3600" b="1" dirty="0" smtClean="0">
                <a:cs typeface="Arabic Transparent" pitchFamily="2" charset="-78"/>
              </a:rPr>
              <a:t>انخفاض </a:t>
            </a:r>
            <a:r>
              <a:rPr lang="ar-BH" sz="3600" b="1" dirty="0">
                <a:cs typeface="Arabic Transparent" pitchFamily="2" charset="-78"/>
              </a:rPr>
              <a:t>مستوى المعيشة في ذلك القطر.</a:t>
            </a:r>
            <a:endParaRPr lang="en-US" sz="3600" b="1" dirty="0">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990600" y="3048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قانون الميزة </a:t>
            </a:r>
            <a:r>
              <a:rPr lang="ar-BH" sz="4000" b="1" dirty="0" smtClean="0">
                <a:solidFill>
                  <a:srgbClr val="FF0000"/>
                </a:solidFill>
                <a:cs typeface="Arabic Transparent" pitchFamily="2" charset="-78"/>
              </a:rPr>
              <a:t>المطلقة</a:t>
            </a:r>
            <a:endParaRPr lang="en-US" sz="4000" dirty="0">
              <a:solidFill>
                <a:srgbClr val="FF0000"/>
              </a:solidFill>
              <a:cs typeface="Arabic Transparent" pitchFamily="2" charset="-78"/>
            </a:endParaRPr>
          </a:p>
        </p:txBody>
      </p:sp>
      <p:sp>
        <p:nvSpPr>
          <p:cNvPr id="3" name="Text Box 8"/>
          <p:cNvSpPr txBox="1">
            <a:spLocks noChangeArrowheads="1"/>
          </p:cNvSpPr>
          <p:nvPr/>
        </p:nvSpPr>
        <p:spPr bwMode="auto">
          <a:xfrm>
            <a:off x="228600" y="12192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إن أبسط وأوضح سبب لقيام التجارة الدولية هو ما يعرف بقانون الميزة المطلقة </a:t>
            </a:r>
            <a:r>
              <a:rPr lang="en-US" sz="4000" b="1" dirty="0">
                <a:cs typeface="Arabic Transparent" pitchFamily="2" charset="-78"/>
              </a:rPr>
              <a:t>Law of Absolute Advantage</a:t>
            </a:r>
            <a:r>
              <a:rPr lang="ar-BH" sz="4000" b="1" dirty="0">
                <a:cs typeface="Arabic Transparent" pitchFamily="2" charset="-78"/>
              </a:rPr>
              <a:t> الذي جاء </a:t>
            </a:r>
            <a:r>
              <a:rPr lang="ar-BH" sz="4000" b="1" dirty="0" err="1">
                <a:cs typeface="Arabic Transparent" pitchFamily="2" charset="-78"/>
              </a:rPr>
              <a:t>به</a:t>
            </a:r>
            <a:r>
              <a:rPr lang="ar-BH" sz="4000" b="1" dirty="0">
                <a:cs typeface="Arabic Transparent" pitchFamily="2" charset="-78"/>
              </a:rPr>
              <a:t> آدم سميث، والذي يستند إلى مبدأ تقسيم العمل والتخصص بين الأقطار. حيث تحدث التجارة بين الأقطار، </a:t>
            </a:r>
            <a:r>
              <a:rPr lang="ar-BH" sz="4000" b="1" dirty="0" err="1">
                <a:cs typeface="Arabic Transparent" pitchFamily="2" charset="-78"/>
              </a:rPr>
              <a:t>إستناداً</a:t>
            </a:r>
            <a:r>
              <a:rPr lang="ar-BH" sz="4000" b="1" dirty="0">
                <a:cs typeface="Arabic Transparent" pitchFamily="2" charset="-78"/>
              </a:rPr>
              <a:t> إلى هذا المبدأ، عندما يكون بإمكان كل قطر (بسبب إختلاف ظروف الإنتاج) أن يصدر إلى القطر الآخر سلعة معينة بأقل تكلفة مما لو تم إنتاجها في ذلك القطر.</a:t>
            </a:r>
            <a:endParaRPr lang="en-US" sz="4000" b="1" dirty="0">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066800" y="1524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مبدأ </a:t>
            </a:r>
            <a:r>
              <a:rPr lang="ar-BH" sz="4000" b="1" dirty="0">
                <a:solidFill>
                  <a:srgbClr val="FF0000"/>
                </a:solidFill>
                <a:cs typeface="Arabic Transparent" pitchFamily="2" charset="-78"/>
              </a:rPr>
              <a:t>الميزة </a:t>
            </a:r>
            <a:r>
              <a:rPr lang="ar-BH" sz="4000" b="1" dirty="0" smtClean="0">
                <a:solidFill>
                  <a:srgbClr val="FF0000"/>
                </a:solidFill>
                <a:cs typeface="Arabic Transparent" pitchFamily="2" charset="-78"/>
              </a:rPr>
              <a:t>النسبية</a:t>
            </a:r>
            <a:endParaRPr lang="en-US" sz="4000" dirty="0">
              <a:solidFill>
                <a:srgbClr val="FF0000"/>
              </a:solidFill>
              <a:cs typeface="Arabic Transparent" pitchFamily="2" charset="-78"/>
            </a:endParaRPr>
          </a:p>
        </p:txBody>
      </p:sp>
      <p:sp>
        <p:nvSpPr>
          <p:cNvPr id="3" name="Text Box 10"/>
          <p:cNvSpPr txBox="1">
            <a:spLocks noChangeArrowheads="1"/>
          </p:cNvSpPr>
          <p:nvPr/>
        </p:nvSpPr>
        <p:spPr bwMode="auto">
          <a:xfrm>
            <a:off x="228600" y="914400"/>
            <a:ext cx="9426575" cy="4832092"/>
          </a:xfrm>
          <a:prstGeom prst="rect">
            <a:avLst/>
          </a:prstGeom>
          <a:noFill/>
          <a:ln w="9525">
            <a:noFill/>
            <a:miter lim="800000"/>
            <a:headEnd/>
            <a:tailEnd/>
          </a:ln>
          <a:effectLst/>
        </p:spPr>
        <p:txBody>
          <a:bodyPr wrap="square">
            <a:spAutoFit/>
          </a:bodyPr>
          <a:lstStyle/>
          <a:p>
            <a:pPr algn="just" rtl="1">
              <a:spcBef>
                <a:spcPct val="50000"/>
              </a:spcBef>
            </a:pPr>
            <a:r>
              <a:rPr lang="ar-BH" sz="4400" b="1" dirty="0">
                <a:cs typeface="Arabic Transparent" pitchFamily="2" charset="-78"/>
              </a:rPr>
              <a:t>لا تقتصر أسباب قيام التجارة الدولية على أساس الميزة المطلقة. فيمكن أن تكون التجارة مربحة لجميع الأقطار حتى في حالة وجود قطر معين يستطيع أن ينتج أكثر من سلعة واحدة بتكاليف أقل من تكلفة إنتاجها في قطر آخر. ويعزى هذا التبرير لقيام التجارة لما يعرف بمبدأ الميزة النسبية </a:t>
            </a:r>
            <a:r>
              <a:rPr lang="en-US" sz="4400" b="1" dirty="0">
                <a:cs typeface="Arabic Transparent" pitchFamily="2" charset="-78"/>
              </a:rPr>
              <a:t>(Comparative Advantage)</a:t>
            </a:r>
            <a:r>
              <a:rPr lang="ar-BH" sz="4400" b="1" dirty="0">
                <a:cs typeface="Arabic Transparent" pitchFamily="2" charset="-78"/>
              </a:rPr>
              <a:t>.</a:t>
            </a:r>
            <a:endParaRPr lang="en-US" sz="4400" b="1" dirty="0">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0" y="533400"/>
            <a:ext cx="9677400"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ويمكن تفسير مبدأ الميزة النسبية بالمثال التالي. فإذا افترضنا أن العراق وسوريا يمتلكان ذات القدر من الموارد التي يستغلانها مناصفة في كلتا الدولتين لإنتاج كل من المنسوجات والقمح بالكميات الموضحة في الجدول </a:t>
            </a:r>
            <a:r>
              <a:rPr lang="ar-SA" sz="4000" b="1" dirty="0" smtClean="0">
                <a:cs typeface="Arabic Transparent" pitchFamily="2" charset="-78"/>
              </a:rPr>
              <a:t>التالي حيث</a:t>
            </a:r>
            <a:r>
              <a:rPr lang="ar-BH" sz="4000" b="1" dirty="0" smtClean="0">
                <a:cs typeface="Arabic Transparent" pitchFamily="2" charset="-78"/>
              </a:rPr>
              <a:t> </a:t>
            </a:r>
            <a:r>
              <a:rPr lang="ar-BH" sz="4000" b="1" dirty="0">
                <a:cs typeface="Arabic Transparent" pitchFamily="2" charset="-78"/>
              </a:rPr>
              <a:t>يتضح من الجدول أن للعراق ميزة نسبية في إنتاج القمح، كما أن لسوريا ميزة نسبية في إنتاج المنسوجات، أي أن العراق هو الأكثر كفاءة في إنتاج القمح، بينما سوريا هي الأكثر كفاءة في إنتاج المنسوجات.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384" name="Group 152"/>
          <p:cNvGraphicFramePr>
            <a:graphicFrameLocks noGrp="1"/>
          </p:cNvGraphicFramePr>
          <p:nvPr/>
        </p:nvGraphicFramePr>
        <p:xfrm>
          <a:off x="271727" y="152401"/>
          <a:ext cx="9362547" cy="5791199"/>
        </p:xfrm>
        <a:graphic>
          <a:graphicData uri="http://schemas.openxmlformats.org/drawingml/2006/table">
            <a:tbl>
              <a:tblPr/>
              <a:tblGrid>
                <a:gridCol w="1872854"/>
                <a:gridCol w="1872853"/>
                <a:gridCol w="1871133"/>
                <a:gridCol w="1872854"/>
                <a:gridCol w="1872853"/>
              </a:tblGrid>
              <a:tr h="1290252">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800" b="1" i="0" u="none" strike="noStrike" cap="none" normalizeH="0" baseline="0" dirty="0" smtClean="0">
                          <a:ln>
                            <a:noFill/>
                          </a:ln>
                          <a:solidFill>
                            <a:schemeClr val="tx1"/>
                          </a:solidFill>
                          <a:effectLst/>
                          <a:latin typeface="Arial" charset="0"/>
                          <a:cs typeface="Arabic Transparent" pitchFamily="2" charset="-78"/>
                        </a:rPr>
                        <a:t>جدول </a:t>
                      </a:r>
                      <a:r>
                        <a:rPr kumimoji="0" lang="ar-SA" sz="2800" b="1" i="0" u="none" strike="noStrike" cap="none" normalizeH="0" baseline="0" dirty="0" smtClean="0">
                          <a:ln>
                            <a:noFill/>
                          </a:ln>
                          <a:solidFill>
                            <a:schemeClr val="tx1"/>
                          </a:solidFill>
                          <a:effectLst/>
                          <a:latin typeface="Arial" charset="0"/>
                          <a:cs typeface="Arabic Transparent" pitchFamily="2" charset="-78"/>
                        </a:rPr>
                        <a:t>يبين</a:t>
                      </a:r>
                      <a:r>
                        <a:rPr kumimoji="0" lang="ar-BH" sz="2800" b="1" i="0" u="none" strike="noStrike" cap="none" normalizeH="0" baseline="0" dirty="0" smtClean="0">
                          <a:ln>
                            <a:noFill/>
                          </a:ln>
                          <a:solidFill>
                            <a:schemeClr val="tx1"/>
                          </a:solidFill>
                          <a:effectLst/>
                          <a:latin typeface="Arial" charset="0"/>
                          <a:cs typeface="Arabic Transparent" pitchFamily="2" charset="-78"/>
                        </a:rPr>
                        <a:t> إنتاج عمل يوم واحد في كل من العراق وسوريا</a:t>
                      </a:r>
                      <a:endParaRPr kumimoji="0" lang="en-US" sz="28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8709">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تكلفة الفرص البديلة</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القمح</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ألف طن / يوم</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المنسوجات</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ألف متر / يوم</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الدولة</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9169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القمح</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المنسوجات</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r>
              <a:tr h="9184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سوريا</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9169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abic Transparent" pitchFamily="2" charset="-78"/>
                        </a:rPr>
                        <a:t>العراق</a:t>
                      </a:r>
                      <a:endParaRPr kumimoji="0" lang="en-US" sz="20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5" y="260350"/>
            <a:ext cx="9426576" cy="5632311"/>
          </a:xfrm>
          <a:prstGeom prst="rect">
            <a:avLst/>
          </a:prstGeom>
          <a:noFill/>
          <a:ln w="9525">
            <a:noFill/>
            <a:miter lim="800000"/>
            <a:headEnd/>
            <a:tailEnd/>
          </a:ln>
          <a:effectLst/>
        </p:spPr>
        <p:txBody>
          <a:bodyPr wrap="square">
            <a:spAutoFit/>
          </a:bodyPr>
          <a:lstStyle/>
          <a:p>
            <a:pPr algn="just" rtl="1">
              <a:spcBef>
                <a:spcPct val="50000"/>
              </a:spcBef>
            </a:pPr>
            <a:r>
              <a:rPr lang="ar-BH" sz="3600" b="1" dirty="0"/>
              <a:t>فإذا افترضنا عدم وجود تجارة بين البلدين، وكان كل منهما يحقق </a:t>
            </a:r>
            <a:r>
              <a:rPr lang="ar-BH" sz="3600" b="1" dirty="0" err="1"/>
              <a:t>الإكتفاء</a:t>
            </a:r>
            <a:r>
              <a:rPr lang="ar-BH" sz="3600" b="1" dirty="0"/>
              <a:t> الذاتي بإنتاج ما يحتاجه من المنسوجات والقمح، عند النقطة </a:t>
            </a:r>
            <a:r>
              <a:rPr lang="en-US" sz="3600" b="1" dirty="0"/>
              <a:t>(S)</a:t>
            </a:r>
            <a:r>
              <a:rPr lang="ar-BH" sz="3600" b="1" dirty="0"/>
              <a:t> على منحنى إمكانيات الإنتاج </a:t>
            </a:r>
            <a:r>
              <a:rPr lang="en-US" sz="3600" b="1" dirty="0"/>
              <a:t>(AB)</a:t>
            </a:r>
            <a:r>
              <a:rPr lang="ar-BH" sz="3600" b="1" dirty="0"/>
              <a:t> بالنسبة لسوريا، وعند النقطة </a:t>
            </a:r>
            <a:r>
              <a:rPr lang="en-US" sz="3600" b="1" dirty="0"/>
              <a:t>(I)</a:t>
            </a:r>
            <a:r>
              <a:rPr lang="ar-BH" sz="3600" b="1" dirty="0"/>
              <a:t> على منحنى إمكانيات الإنتاج </a:t>
            </a:r>
            <a:r>
              <a:rPr lang="en-US" sz="3600" b="1" dirty="0"/>
              <a:t>(CD)</a:t>
            </a:r>
            <a:r>
              <a:rPr lang="ar-BH" sz="3600" b="1" dirty="0"/>
              <a:t> بالنسبة للعراق في الشكل (8-1). يتضح من الشكل أن سوريا قد </a:t>
            </a:r>
            <a:r>
              <a:rPr lang="ar-BH" sz="3600" b="1" dirty="0" err="1"/>
              <a:t>إختارت</a:t>
            </a:r>
            <a:r>
              <a:rPr lang="ar-BH" sz="3600" b="1" dirty="0"/>
              <a:t> أن تنتج ثمانية آلاف طن من القمح وستة آلاف من المنسوجات لغرض </a:t>
            </a:r>
            <a:r>
              <a:rPr lang="ar-BH" sz="3600" b="1" dirty="0" err="1"/>
              <a:t>إستهلاكها</a:t>
            </a:r>
            <a:r>
              <a:rPr lang="ar-BH" sz="3600" b="1" dirty="0"/>
              <a:t> المحلي، وذلك عند النقطة </a:t>
            </a:r>
            <a:r>
              <a:rPr lang="en-US" sz="3600" b="1" dirty="0"/>
              <a:t>(S)</a:t>
            </a:r>
            <a:r>
              <a:rPr lang="ar-BH" sz="3600" b="1" dirty="0"/>
              <a:t>. بينما </a:t>
            </a:r>
            <a:r>
              <a:rPr lang="ar-BH" sz="3600" b="1" dirty="0" err="1"/>
              <a:t>إختار</a:t>
            </a:r>
            <a:r>
              <a:rPr lang="ar-BH" sz="3600" b="1" dirty="0"/>
              <a:t> العراق أن ينتج عشرة آلاف طن من القمح وعشرون ألف متر من المنسوجات لغرض </a:t>
            </a:r>
            <a:r>
              <a:rPr lang="ar-BH" sz="3600" b="1" dirty="0" err="1"/>
              <a:t>الإستهلاك</a:t>
            </a:r>
            <a:r>
              <a:rPr lang="ar-BH" sz="3600" b="1" dirty="0"/>
              <a:t> المحلي عند النقطة </a:t>
            </a:r>
            <a:r>
              <a:rPr lang="en-US" sz="3600" b="1" dirty="0"/>
              <a:t>(I)</a:t>
            </a:r>
            <a:r>
              <a:rPr lang="ar-BH" sz="3600" b="1"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Line 3"/>
          <p:cNvSpPr>
            <a:spLocks noChangeShapeType="1"/>
          </p:cNvSpPr>
          <p:nvPr/>
        </p:nvSpPr>
        <p:spPr bwMode="auto">
          <a:xfrm>
            <a:off x="3393150" y="614364"/>
            <a:ext cx="0" cy="2232025"/>
          </a:xfrm>
          <a:prstGeom prst="line">
            <a:avLst/>
          </a:prstGeom>
          <a:noFill/>
          <a:ln w="28575">
            <a:solidFill>
              <a:schemeClr val="tx1"/>
            </a:solidFill>
            <a:round/>
            <a:headEnd/>
            <a:tailEnd/>
          </a:ln>
          <a:effectLst/>
        </p:spPr>
        <p:txBody>
          <a:bodyPr/>
          <a:lstStyle/>
          <a:p>
            <a:endParaRPr lang="en-US"/>
          </a:p>
        </p:txBody>
      </p:sp>
      <p:sp>
        <p:nvSpPr>
          <p:cNvPr id="93188" name="Line 4"/>
          <p:cNvSpPr>
            <a:spLocks noChangeShapeType="1"/>
          </p:cNvSpPr>
          <p:nvPr/>
        </p:nvSpPr>
        <p:spPr bwMode="auto">
          <a:xfrm>
            <a:off x="3391430" y="2846388"/>
            <a:ext cx="4681273" cy="0"/>
          </a:xfrm>
          <a:prstGeom prst="line">
            <a:avLst/>
          </a:prstGeom>
          <a:noFill/>
          <a:ln w="28575">
            <a:solidFill>
              <a:schemeClr val="tx1"/>
            </a:solidFill>
            <a:round/>
            <a:headEnd/>
            <a:tailEnd/>
          </a:ln>
          <a:effectLst/>
        </p:spPr>
        <p:txBody>
          <a:bodyPr/>
          <a:lstStyle/>
          <a:p>
            <a:endParaRPr lang="en-US"/>
          </a:p>
        </p:txBody>
      </p:sp>
      <p:sp>
        <p:nvSpPr>
          <p:cNvPr id="93189" name="Line 5"/>
          <p:cNvSpPr>
            <a:spLocks noChangeShapeType="1"/>
          </p:cNvSpPr>
          <p:nvPr/>
        </p:nvSpPr>
        <p:spPr bwMode="auto">
          <a:xfrm>
            <a:off x="3393150" y="757238"/>
            <a:ext cx="1793742" cy="2089150"/>
          </a:xfrm>
          <a:prstGeom prst="line">
            <a:avLst/>
          </a:prstGeom>
          <a:noFill/>
          <a:ln w="19050">
            <a:solidFill>
              <a:schemeClr val="tx1"/>
            </a:solidFill>
            <a:round/>
            <a:headEnd/>
            <a:tailEnd/>
          </a:ln>
          <a:effectLst/>
        </p:spPr>
        <p:txBody>
          <a:bodyPr/>
          <a:lstStyle/>
          <a:p>
            <a:endParaRPr lang="en-US"/>
          </a:p>
        </p:txBody>
      </p:sp>
      <p:sp>
        <p:nvSpPr>
          <p:cNvPr id="93190" name="Line 6"/>
          <p:cNvSpPr>
            <a:spLocks noChangeShapeType="1"/>
          </p:cNvSpPr>
          <p:nvPr/>
        </p:nvSpPr>
        <p:spPr bwMode="auto">
          <a:xfrm>
            <a:off x="3393150" y="2198688"/>
            <a:ext cx="1248569" cy="0"/>
          </a:xfrm>
          <a:prstGeom prst="line">
            <a:avLst/>
          </a:prstGeom>
          <a:noFill/>
          <a:ln w="19050">
            <a:solidFill>
              <a:schemeClr val="tx1"/>
            </a:solidFill>
            <a:prstDash val="dash"/>
            <a:round/>
            <a:headEnd/>
            <a:tailEnd/>
          </a:ln>
          <a:effectLst/>
        </p:spPr>
        <p:txBody>
          <a:bodyPr/>
          <a:lstStyle/>
          <a:p>
            <a:endParaRPr lang="en-US"/>
          </a:p>
        </p:txBody>
      </p:sp>
      <p:sp>
        <p:nvSpPr>
          <p:cNvPr id="93191" name="Line 7"/>
          <p:cNvSpPr>
            <a:spLocks noChangeShapeType="1"/>
          </p:cNvSpPr>
          <p:nvPr/>
        </p:nvSpPr>
        <p:spPr bwMode="auto">
          <a:xfrm flipH="1" flipV="1">
            <a:off x="4641718" y="2198688"/>
            <a:ext cx="0" cy="647700"/>
          </a:xfrm>
          <a:prstGeom prst="line">
            <a:avLst/>
          </a:prstGeom>
          <a:noFill/>
          <a:ln w="19050">
            <a:solidFill>
              <a:schemeClr val="tx1"/>
            </a:solidFill>
            <a:prstDash val="dash"/>
            <a:round/>
            <a:headEnd/>
            <a:tailEnd/>
          </a:ln>
          <a:effectLst/>
        </p:spPr>
        <p:txBody>
          <a:bodyPr/>
          <a:lstStyle/>
          <a:p>
            <a:endParaRPr lang="en-US"/>
          </a:p>
        </p:txBody>
      </p:sp>
      <p:sp>
        <p:nvSpPr>
          <p:cNvPr id="93192" name="Line 8"/>
          <p:cNvSpPr>
            <a:spLocks noChangeShapeType="1"/>
          </p:cNvSpPr>
          <p:nvPr/>
        </p:nvSpPr>
        <p:spPr bwMode="auto">
          <a:xfrm>
            <a:off x="1207294" y="3213101"/>
            <a:ext cx="0" cy="2232025"/>
          </a:xfrm>
          <a:prstGeom prst="line">
            <a:avLst/>
          </a:prstGeom>
          <a:noFill/>
          <a:ln w="28575">
            <a:solidFill>
              <a:schemeClr val="tx1"/>
            </a:solidFill>
            <a:round/>
            <a:headEnd/>
            <a:tailEnd/>
          </a:ln>
          <a:effectLst/>
        </p:spPr>
        <p:txBody>
          <a:bodyPr/>
          <a:lstStyle/>
          <a:p>
            <a:endParaRPr lang="en-US"/>
          </a:p>
        </p:txBody>
      </p:sp>
      <p:sp>
        <p:nvSpPr>
          <p:cNvPr id="93193" name="Line 9"/>
          <p:cNvSpPr>
            <a:spLocks noChangeShapeType="1"/>
          </p:cNvSpPr>
          <p:nvPr/>
        </p:nvSpPr>
        <p:spPr bwMode="auto">
          <a:xfrm>
            <a:off x="1207294" y="5445125"/>
            <a:ext cx="4681273" cy="0"/>
          </a:xfrm>
          <a:prstGeom prst="line">
            <a:avLst/>
          </a:prstGeom>
          <a:noFill/>
          <a:ln w="28575">
            <a:solidFill>
              <a:schemeClr val="tx1"/>
            </a:solidFill>
            <a:round/>
            <a:headEnd/>
            <a:tailEnd/>
          </a:ln>
          <a:effectLst/>
        </p:spPr>
        <p:txBody>
          <a:bodyPr/>
          <a:lstStyle/>
          <a:p>
            <a:endParaRPr lang="en-US"/>
          </a:p>
        </p:txBody>
      </p:sp>
      <p:sp>
        <p:nvSpPr>
          <p:cNvPr id="93194" name="Line 10"/>
          <p:cNvSpPr>
            <a:spLocks noChangeShapeType="1"/>
          </p:cNvSpPr>
          <p:nvPr/>
        </p:nvSpPr>
        <p:spPr bwMode="auto">
          <a:xfrm>
            <a:off x="1207294" y="3355975"/>
            <a:ext cx="3743987" cy="2089150"/>
          </a:xfrm>
          <a:prstGeom prst="line">
            <a:avLst/>
          </a:prstGeom>
          <a:noFill/>
          <a:ln w="19050">
            <a:solidFill>
              <a:schemeClr val="tx1"/>
            </a:solidFill>
            <a:round/>
            <a:headEnd/>
            <a:tailEnd/>
          </a:ln>
          <a:effectLst/>
        </p:spPr>
        <p:txBody>
          <a:bodyPr/>
          <a:lstStyle/>
          <a:p>
            <a:endParaRPr lang="en-US"/>
          </a:p>
        </p:txBody>
      </p:sp>
      <p:sp>
        <p:nvSpPr>
          <p:cNvPr id="93195" name="Line 11"/>
          <p:cNvSpPr>
            <a:spLocks noChangeShapeType="1"/>
          </p:cNvSpPr>
          <p:nvPr/>
        </p:nvSpPr>
        <p:spPr bwMode="auto">
          <a:xfrm>
            <a:off x="1207294" y="4148138"/>
            <a:ext cx="1405070" cy="0"/>
          </a:xfrm>
          <a:prstGeom prst="line">
            <a:avLst/>
          </a:prstGeom>
          <a:noFill/>
          <a:ln w="19050">
            <a:solidFill>
              <a:schemeClr val="tx1"/>
            </a:solidFill>
            <a:prstDash val="dash"/>
            <a:round/>
            <a:headEnd/>
            <a:tailEnd/>
          </a:ln>
          <a:effectLst/>
        </p:spPr>
        <p:txBody>
          <a:bodyPr/>
          <a:lstStyle/>
          <a:p>
            <a:endParaRPr lang="en-US"/>
          </a:p>
        </p:txBody>
      </p:sp>
      <p:sp>
        <p:nvSpPr>
          <p:cNvPr id="93196" name="Line 12"/>
          <p:cNvSpPr>
            <a:spLocks noChangeShapeType="1"/>
          </p:cNvSpPr>
          <p:nvPr/>
        </p:nvSpPr>
        <p:spPr bwMode="auto">
          <a:xfrm flipH="1" flipV="1">
            <a:off x="2612364" y="4148139"/>
            <a:ext cx="0" cy="1296987"/>
          </a:xfrm>
          <a:prstGeom prst="line">
            <a:avLst/>
          </a:prstGeom>
          <a:noFill/>
          <a:ln w="19050">
            <a:solidFill>
              <a:schemeClr val="tx1"/>
            </a:solidFill>
            <a:prstDash val="dash"/>
            <a:round/>
            <a:headEnd/>
            <a:tailEnd/>
          </a:ln>
          <a:effectLst/>
        </p:spPr>
        <p:txBody>
          <a:bodyPr/>
          <a:lstStyle/>
          <a:p>
            <a:endParaRPr lang="en-US"/>
          </a:p>
        </p:txBody>
      </p:sp>
      <p:sp>
        <p:nvSpPr>
          <p:cNvPr id="93198" name="Text Box 14"/>
          <p:cNvSpPr txBox="1">
            <a:spLocks noChangeArrowheads="1"/>
          </p:cNvSpPr>
          <p:nvPr/>
        </p:nvSpPr>
        <p:spPr bwMode="auto">
          <a:xfrm>
            <a:off x="7995312" y="2622551"/>
            <a:ext cx="1795463"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القمح / ألف طن</a:t>
            </a:r>
            <a:endParaRPr lang="en-US" b="1">
              <a:cs typeface="Arabic Transparent" pitchFamily="2" charset="-78"/>
            </a:endParaRPr>
          </a:p>
        </p:txBody>
      </p:sp>
      <p:sp>
        <p:nvSpPr>
          <p:cNvPr id="93200" name="Text Box 16"/>
          <p:cNvSpPr txBox="1">
            <a:spLocks noChangeArrowheads="1"/>
          </p:cNvSpPr>
          <p:nvPr/>
        </p:nvSpPr>
        <p:spPr bwMode="auto">
          <a:xfrm>
            <a:off x="5422504" y="614363"/>
            <a:ext cx="1092067" cy="366712"/>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سوريا</a:t>
            </a:r>
            <a:endParaRPr lang="en-US" b="1">
              <a:cs typeface="Arabic Transparent" pitchFamily="2" charset="-78"/>
            </a:endParaRPr>
          </a:p>
        </p:txBody>
      </p:sp>
      <p:sp>
        <p:nvSpPr>
          <p:cNvPr id="93201" name="Text Box 17"/>
          <p:cNvSpPr txBox="1">
            <a:spLocks noChangeArrowheads="1"/>
          </p:cNvSpPr>
          <p:nvPr/>
        </p:nvSpPr>
        <p:spPr bwMode="auto">
          <a:xfrm>
            <a:off x="3236649" y="3429001"/>
            <a:ext cx="1092068"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العراق</a:t>
            </a:r>
            <a:endParaRPr lang="en-US" b="1">
              <a:cs typeface="Arabic Transparent" pitchFamily="2" charset="-78"/>
            </a:endParaRPr>
          </a:p>
        </p:txBody>
      </p:sp>
      <p:sp>
        <p:nvSpPr>
          <p:cNvPr id="93202" name="Text Box 18"/>
          <p:cNvSpPr txBox="1">
            <a:spLocks noChangeArrowheads="1"/>
          </p:cNvSpPr>
          <p:nvPr/>
        </p:nvSpPr>
        <p:spPr bwMode="auto">
          <a:xfrm>
            <a:off x="115227" y="2852738"/>
            <a:ext cx="2184135" cy="366712"/>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المنسوجات / ألف متر</a:t>
            </a:r>
            <a:endParaRPr lang="en-US" b="1">
              <a:cs typeface="Arabic Transparent" pitchFamily="2" charset="-78"/>
            </a:endParaRPr>
          </a:p>
        </p:txBody>
      </p:sp>
      <p:sp>
        <p:nvSpPr>
          <p:cNvPr id="93203" name="Text Box 19"/>
          <p:cNvSpPr txBox="1">
            <a:spLocks noChangeArrowheads="1"/>
          </p:cNvSpPr>
          <p:nvPr/>
        </p:nvSpPr>
        <p:spPr bwMode="auto">
          <a:xfrm>
            <a:off x="7214526" y="5229226"/>
            <a:ext cx="1795463"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القمح / ألف طن</a:t>
            </a:r>
            <a:endParaRPr lang="en-US" b="1">
              <a:cs typeface="Arabic Transparent" pitchFamily="2" charset="-78"/>
            </a:endParaRPr>
          </a:p>
        </p:txBody>
      </p:sp>
      <p:sp>
        <p:nvSpPr>
          <p:cNvPr id="93204" name="Text Box 20"/>
          <p:cNvSpPr txBox="1">
            <a:spLocks noChangeArrowheads="1"/>
          </p:cNvSpPr>
          <p:nvPr/>
        </p:nvSpPr>
        <p:spPr bwMode="auto">
          <a:xfrm>
            <a:off x="2301082" y="254001"/>
            <a:ext cx="2184135"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المنسوجات / ألف متر</a:t>
            </a:r>
            <a:endParaRPr lang="en-US" b="1">
              <a:cs typeface="Arabic Transparent" pitchFamily="2" charset="-78"/>
            </a:endParaRPr>
          </a:p>
        </p:txBody>
      </p:sp>
      <p:sp>
        <p:nvSpPr>
          <p:cNvPr id="93205" name="Text Box 21"/>
          <p:cNvSpPr txBox="1">
            <a:spLocks noChangeArrowheads="1"/>
          </p:cNvSpPr>
          <p:nvPr/>
        </p:nvSpPr>
        <p:spPr bwMode="auto">
          <a:xfrm>
            <a:off x="2847975" y="614363"/>
            <a:ext cx="545175"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30</a:t>
            </a:r>
          </a:p>
        </p:txBody>
      </p:sp>
      <p:sp>
        <p:nvSpPr>
          <p:cNvPr id="93206" name="Text Box 22"/>
          <p:cNvSpPr txBox="1">
            <a:spLocks noChangeArrowheads="1"/>
          </p:cNvSpPr>
          <p:nvPr/>
        </p:nvSpPr>
        <p:spPr bwMode="auto">
          <a:xfrm>
            <a:off x="3472261" y="614363"/>
            <a:ext cx="545173"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A</a:t>
            </a:r>
          </a:p>
        </p:txBody>
      </p:sp>
      <p:sp>
        <p:nvSpPr>
          <p:cNvPr id="93207" name="Text Box 23"/>
          <p:cNvSpPr txBox="1">
            <a:spLocks noChangeArrowheads="1"/>
          </p:cNvSpPr>
          <p:nvPr/>
        </p:nvSpPr>
        <p:spPr bwMode="auto">
          <a:xfrm>
            <a:off x="4564327" y="1974851"/>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S</a:t>
            </a:r>
          </a:p>
        </p:txBody>
      </p:sp>
      <p:sp>
        <p:nvSpPr>
          <p:cNvPr id="93208" name="Text Box 24"/>
          <p:cNvSpPr txBox="1">
            <a:spLocks noChangeArrowheads="1"/>
          </p:cNvSpPr>
          <p:nvPr/>
        </p:nvSpPr>
        <p:spPr bwMode="auto">
          <a:xfrm>
            <a:off x="5032110" y="2486026"/>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B</a:t>
            </a:r>
          </a:p>
        </p:txBody>
      </p:sp>
      <p:sp>
        <p:nvSpPr>
          <p:cNvPr id="93209" name="Text Box 25"/>
          <p:cNvSpPr txBox="1">
            <a:spLocks noChangeArrowheads="1"/>
          </p:cNvSpPr>
          <p:nvPr/>
        </p:nvSpPr>
        <p:spPr bwMode="auto">
          <a:xfrm>
            <a:off x="2847975" y="1981201"/>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6</a:t>
            </a:r>
          </a:p>
        </p:txBody>
      </p:sp>
      <p:sp>
        <p:nvSpPr>
          <p:cNvPr id="93210" name="Text Box 26"/>
          <p:cNvSpPr txBox="1">
            <a:spLocks noChangeArrowheads="1"/>
          </p:cNvSpPr>
          <p:nvPr/>
        </p:nvSpPr>
        <p:spPr bwMode="auto">
          <a:xfrm>
            <a:off x="4366552" y="2846388"/>
            <a:ext cx="545173"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8</a:t>
            </a:r>
          </a:p>
        </p:txBody>
      </p:sp>
      <p:sp>
        <p:nvSpPr>
          <p:cNvPr id="93211" name="Text Box 27"/>
          <p:cNvSpPr txBox="1">
            <a:spLocks noChangeArrowheads="1"/>
          </p:cNvSpPr>
          <p:nvPr/>
        </p:nvSpPr>
        <p:spPr bwMode="auto">
          <a:xfrm>
            <a:off x="4875611" y="2846388"/>
            <a:ext cx="545173"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10</a:t>
            </a:r>
          </a:p>
        </p:txBody>
      </p:sp>
      <p:sp>
        <p:nvSpPr>
          <p:cNvPr id="93212" name="Text Box 28"/>
          <p:cNvSpPr txBox="1">
            <a:spLocks noChangeArrowheads="1"/>
          </p:cNvSpPr>
          <p:nvPr/>
        </p:nvSpPr>
        <p:spPr bwMode="auto">
          <a:xfrm>
            <a:off x="662121" y="3213101"/>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30</a:t>
            </a:r>
          </a:p>
        </p:txBody>
      </p:sp>
      <p:sp>
        <p:nvSpPr>
          <p:cNvPr id="93213" name="Text Box 29"/>
          <p:cNvSpPr txBox="1">
            <a:spLocks noChangeArrowheads="1"/>
          </p:cNvSpPr>
          <p:nvPr/>
        </p:nvSpPr>
        <p:spPr bwMode="auto">
          <a:xfrm>
            <a:off x="662121" y="3933826"/>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20</a:t>
            </a:r>
          </a:p>
        </p:txBody>
      </p:sp>
      <p:sp>
        <p:nvSpPr>
          <p:cNvPr id="93214" name="Text Box 30"/>
          <p:cNvSpPr txBox="1">
            <a:spLocks noChangeArrowheads="1"/>
          </p:cNvSpPr>
          <p:nvPr/>
        </p:nvSpPr>
        <p:spPr bwMode="auto">
          <a:xfrm>
            <a:off x="1286404" y="3213101"/>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C</a:t>
            </a:r>
          </a:p>
        </p:txBody>
      </p:sp>
      <p:sp>
        <p:nvSpPr>
          <p:cNvPr id="93215" name="Text Box 31"/>
          <p:cNvSpPr txBox="1">
            <a:spLocks noChangeArrowheads="1"/>
          </p:cNvSpPr>
          <p:nvPr/>
        </p:nvSpPr>
        <p:spPr bwMode="auto">
          <a:xfrm>
            <a:off x="2533254" y="3860801"/>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I</a:t>
            </a:r>
          </a:p>
        </p:txBody>
      </p:sp>
      <p:sp>
        <p:nvSpPr>
          <p:cNvPr id="93216" name="Text Box 32"/>
          <p:cNvSpPr txBox="1">
            <a:spLocks noChangeArrowheads="1"/>
          </p:cNvSpPr>
          <p:nvPr/>
        </p:nvSpPr>
        <p:spPr bwMode="auto">
          <a:xfrm>
            <a:off x="4796500" y="5149851"/>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D</a:t>
            </a:r>
          </a:p>
        </p:txBody>
      </p:sp>
      <p:sp>
        <p:nvSpPr>
          <p:cNvPr id="93217" name="Text Box 33"/>
          <p:cNvSpPr txBox="1">
            <a:spLocks noChangeArrowheads="1"/>
          </p:cNvSpPr>
          <p:nvPr/>
        </p:nvSpPr>
        <p:spPr bwMode="auto">
          <a:xfrm>
            <a:off x="4639998" y="5445126"/>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30</a:t>
            </a:r>
          </a:p>
        </p:txBody>
      </p:sp>
      <p:sp>
        <p:nvSpPr>
          <p:cNvPr id="93218" name="Text Box 34"/>
          <p:cNvSpPr txBox="1">
            <a:spLocks noChangeArrowheads="1"/>
          </p:cNvSpPr>
          <p:nvPr/>
        </p:nvSpPr>
        <p:spPr bwMode="auto">
          <a:xfrm>
            <a:off x="2330319" y="5445126"/>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381000"/>
            <a:ext cx="9362546" cy="5509200"/>
          </a:xfrm>
          <a:prstGeom prst="rect">
            <a:avLst/>
          </a:prstGeom>
          <a:noFill/>
          <a:ln w="9525">
            <a:noFill/>
            <a:miter lim="800000"/>
            <a:headEnd/>
            <a:tailEnd/>
          </a:ln>
          <a:effectLst/>
        </p:spPr>
        <p:txBody>
          <a:bodyPr>
            <a:spAutoFit/>
          </a:bodyPr>
          <a:lstStyle/>
          <a:p>
            <a:pPr algn="just" rtl="1">
              <a:spcBef>
                <a:spcPct val="50000"/>
              </a:spcBef>
            </a:pPr>
            <a:r>
              <a:rPr lang="ar-SA" sz="4400" b="1" dirty="0" smtClean="0"/>
              <a:t>و يتضح من الشكل السابق الذي يبين </a:t>
            </a:r>
            <a:r>
              <a:rPr lang="ar-BH" sz="4400" b="1" dirty="0" smtClean="0"/>
              <a:t> </a:t>
            </a:r>
            <a:r>
              <a:rPr lang="ar-BH" sz="4400" b="1" dirty="0"/>
              <a:t>منحنيات إمكانيات الإنتاج والإستهلاك في كل من سوريا والعراق في حالة الإكتفاء الذاتي أي في غياب التبادل التجاري بين </a:t>
            </a:r>
            <a:r>
              <a:rPr lang="ar-BH" sz="4400" b="1" dirty="0" smtClean="0"/>
              <a:t>البلدين</a:t>
            </a:r>
            <a:r>
              <a:rPr lang="ar-SA" sz="4400" b="1" dirty="0" smtClean="0"/>
              <a:t> أن </a:t>
            </a:r>
            <a:r>
              <a:rPr lang="ar-BH" sz="4400" b="1" dirty="0" smtClean="0"/>
              <a:t>سوريا </a:t>
            </a:r>
            <a:r>
              <a:rPr lang="ar-BH" sz="4400" b="1" dirty="0"/>
              <a:t>تنتج وتستهلك ثمانية آلاف طن من القمح وستة آلاف متر من المنسوجات، بينما ينتج العراق ويستهلك عشرة آلاف طن من القمح وعشرين ألف متر من المنسوجات.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066800" y="2286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مكاسب </a:t>
            </a:r>
            <a:r>
              <a:rPr lang="ar-BH" sz="4000" b="1" dirty="0" smtClean="0">
                <a:solidFill>
                  <a:srgbClr val="FF0000"/>
                </a:solidFill>
                <a:cs typeface="Arabic Transparent" pitchFamily="2" charset="-78"/>
              </a:rPr>
              <a:t>التجارة</a:t>
            </a:r>
            <a:endParaRPr lang="en-US" sz="4000" dirty="0">
              <a:solidFill>
                <a:srgbClr val="FF0000"/>
              </a:solidFill>
              <a:cs typeface="Arabic Transparent" pitchFamily="2" charset="-78"/>
            </a:endParaRPr>
          </a:p>
        </p:txBody>
      </p:sp>
      <p:sp>
        <p:nvSpPr>
          <p:cNvPr id="3" name="Text Box 5"/>
          <p:cNvSpPr txBox="1">
            <a:spLocks noChangeArrowheads="1"/>
          </p:cNvSpPr>
          <p:nvPr/>
        </p:nvSpPr>
        <p:spPr bwMode="auto">
          <a:xfrm>
            <a:off x="228600" y="10668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تتمثل مكاسب التجارة </a:t>
            </a:r>
            <a:r>
              <a:rPr lang="en-US" sz="4000" b="1" dirty="0">
                <a:cs typeface="Arabic Transparent" pitchFamily="2" charset="-78"/>
              </a:rPr>
              <a:t>The Gains from Trade</a:t>
            </a:r>
            <a:r>
              <a:rPr lang="ar-BH" sz="4000" b="1" dirty="0">
                <a:cs typeface="Arabic Transparent" pitchFamily="2" charset="-78"/>
              </a:rPr>
              <a:t> في إمكانية تخصص كل دولة في فرع الإنتاج الذي لها فيه ميزة نسبية. فنجد أن بإمكان كل دولة أن تنتج ما يكفي </a:t>
            </a:r>
            <a:r>
              <a:rPr lang="ar-BH" sz="4000" b="1" dirty="0" smtClean="0">
                <a:cs typeface="Arabic Transparent" pitchFamily="2" charset="-78"/>
              </a:rPr>
              <a:t>إست</a:t>
            </a:r>
            <a:r>
              <a:rPr lang="ar-SA" sz="4000" b="1" dirty="0" smtClean="0">
                <a:cs typeface="Arabic Transparent" pitchFamily="2" charset="-78"/>
              </a:rPr>
              <a:t>ه</a:t>
            </a:r>
            <a:r>
              <a:rPr lang="ar-BH" sz="4000" b="1" dirty="0" smtClean="0">
                <a:cs typeface="Arabic Transparent" pitchFamily="2" charset="-78"/>
              </a:rPr>
              <a:t>لاكها </a:t>
            </a:r>
            <a:r>
              <a:rPr lang="ar-BH" sz="4000" b="1" dirty="0">
                <a:cs typeface="Arabic Transparent" pitchFamily="2" charset="-78"/>
              </a:rPr>
              <a:t>المحلي مع تصدير الفائض إلى الدولة الأخرى، والنتيجة هي زيادة المتاح للدولتين من كل المنسوجات والقمح بما يسهم في رفع مستوى رفاه شعبيهما، وذلك كما يتبين من الجدول </a:t>
            </a: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294" name="Group 134"/>
          <p:cNvGraphicFramePr>
            <a:graphicFrameLocks noGrp="1"/>
          </p:cNvGraphicFramePr>
          <p:nvPr/>
        </p:nvGraphicFramePr>
        <p:xfrm>
          <a:off x="271727" y="152401"/>
          <a:ext cx="9362547" cy="5714998"/>
        </p:xfrm>
        <a:graphic>
          <a:graphicData uri="http://schemas.openxmlformats.org/drawingml/2006/table">
            <a:tbl>
              <a:tblPr/>
              <a:tblGrid>
                <a:gridCol w="1872854"/>
                <a:gridCol w="1872853"/>
                <a:gridCol w="1871133"/>
                <a:gridCol w="1872854"/>
                <a:gridCol w="1872853"/>
              </a:tblGrid>
              <a:tr h="1260011">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400" b="1" i="0" u="none" strike="noStrike" cap="none" normalizeH="0" baseline="0" dirty="0" smtClean="0">
                          <a:ln>
                            <a:noFill/>
                          </a:ln>
                          <a:solidFill>
                            <a:schemeClr val="tx1"/>
                          </a:solidFill>
                          <a:effectLst/>
                          <a:latin typeface="Arial" charset="0"/>
                          <a:cs typeface="Arabic Transparent" pitchFamily="2" charset="-78"/>
                        </a:rPr>
                        <a:t>جدول </a:t>
                      </a:r>
                      <a:r>
                        <a:rPr kumimoji="0" lang="ar-SA" sz="2400" b="1" i="0" u="none" strike="noStrike" cap="none" normalizeH="0" baseline="0" dirty="0" smtClean="0">
                          <a:ln>
                            <a:noFill/>
                          </a:ln>
                          <a:solidFill>
                            <a:schemeClr val="tx1"/>
                          </a:solidFill>
                          <a:effectLst/>
                          <a:latin typeface="Arial" charset="0"/>
                          <a:cs typeface="Arabic Transparent" pitchFamily="2" charset="-78"/>
                        </a:rPr>
                        <a:t>يبين </a:t>
                      </a:r>
                      <a:r>
                        <a:rPr kumimoji="0" lang="ar-BH" sz="2400" b="1" i="0" u="none" strike="noStrike" cap="none" normalizeH="0" baseline="0" dirty="0" smtClean="0">
                          <a:ln>
                            <a:noFill/>
                          </a:ln>
                          <a:solidFill>
                            <a:schemeClr val="tx1"/>
                          </a:solidFill>
                          <a:effectLst/>
                          <a:latin typeface="Arial" charset="0"/>
                          <a:cs typeface="Arabic Transparent" pitchFamily="2" charset="-78"/>
                        </a:rPr>
                        <a:t>إنتاج واستهلاك المنسوجات والقمح في حالة التخصص والتبادل التجاري بين العراق وسوريا</a:t>
                      </a:r>
                      <a:endParaRPr kumimoji="0" lang="en-US" sz="24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901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إستهلاك</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إستهلاك</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15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00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6</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سوريا</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15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00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العراق</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01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18</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26</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المجموع</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1587">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 – 18 = 12</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 – 26 = 4</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abic Transparent" pitchFamily="2" charset="-78"/>
                        </a:rPr>
                        <a:t>مكاسب التجارة</a:t>
                      </a:r>
                      <a:endParaRPr kumimoji="0" lang="en-US" sz="20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1066800" y="3048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شروط التبادل </a:t>
            </a:r>
            <a:r>
              <a:rPr lang="ar-BH" sz="4000" b="1" dirty="0" smtClean="0">
                <a:solidFill>
                  <a:srgbClr val="FF0000"/>
                </a:solidFill>
                <a:cs typeface="Arabic Transparent" pitchFamily="2" charset="-78"/>
              </a:rPr>
              <a:t>التجاري</a:t>
            </a:r>
            <a:endParaRPr lang="en-US" sz="4000" dirty="0">
              <a:solidFill>
                <a:srgbClr val="FF0000"/>
              </a:solidFill>
              <a:cs typeface="Arabic Transparent" pitchFamily="2" charset="-78"/>
            </a:endParaRPr>
          </a:p>
        </p:txBody>
      </p:sp>
      <p:sp>
        <p:nvSpPr>
          <p:cNvPr id="3" name="Text Box 12"/>
          <p:cNvSpPr txBox="1">
            <a:spLocks noChangeArrowheads="1"/>
          </p:cNvSpPr>
          <p:nvPr/>
        </p:nvSpPr>
        <p:spPr bwMode="auto">
          <a:xfrm>
            <a:off x="228600" y="12192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شروط التبادل التجاري </a:t>
            </a:r>
            <a:r>
              <a:rPr lang="en-US" sz="4000" b="1" dirty="0">
                <a:cs typeface="Arabic Transparent" pitchFamily="2" charset="-78"/>
              </a:rPr>
              <a:t>(The Terms of Trade)</a:t>
            </a:r>
            <a:r>
              <a:rPr lang="ar-BH" sz="4000" b="1" dirty="0">
                <a:cs typeface="Arabic Transparent" pitchFamily="2" charset="-78"/>
              </a:rPr>
              <a:t>، والتي يمكن تعريفها بأنها عدد الوحدات من سلعة معينة التي يجب تصديرها مقابل الحصول على وحدات من سلعة أخرى يتم </a:t>
            </a:r>
            <a:r>
              <a:rPr lang="ar-BH" sz="4000" b="1" dirty="0" smtClean="0">
                <a:cs typeface="Arabic Transparent" pitchFamily="2" charset="-78"/>
              </a:rPr>
              <a:t>استيرادها. </a:t>
            </a:r>
            <a:r>
              <a:rPr lang="ar-BH" sz="4000" b="1" dirty="0">
                <a:cs typeface="Arabic Transparent" pitchFamily="2" charset="-78"/>
              </a:rPr>
              <a:t>وبعبارة أخرى، إن شروط التبادل التجاري تمثل الأسعار الحقيقية للسلع في التبادل التجاري للحصول على سلع أخرى عن طريق </a:t>
            </a:r>
            <a:r>
              <a:rPr lang="ar-BH" sz="4000" b="1" dirty="0" smtClean="0">
                <a:cs typeface="Arabic Transparent" pitchFamily="2" charset="-78"/>
              </a:rPr>
              <a:t>الاستيراد </a:t>
            </a:r>
            <a:r>
              <a:rPr lang="ar-BH" sz="4000" b="1" dirty="0">
                <a:cs typeface="Arabic Transparent" pitchFamily="2" charset="-78"/>
              </a:rPr>
              <a:t>بدلاً من إنتاجها محلياً.</a:t>
            </a:r>
            <a:endParaRPr lang="en-US" sz="4000" b="1" dirty="0">
              <a:cs typeface="Arabic Transparent"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66800" y="228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وسائل حماية </a:t>
            </a:r>
            <a:r>
              <a:rPr lang="ar-BH" sz="4000" b="1" dirty="0" smtClean="0">
                <a:solidFill>
                  <a:srgbClr val="FF0000"/>
                </a:solidFill>
                <a:cs typeface="Arabic Transparent" pitchFamily="2" charset="-78"/>
              </a:rPr>
              <a:t>التجارة</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228600" y="9906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بالرغم من المكاسب المؤكدة للتجارة الحرة، ومن أبرزها </a:t>
            </a:r>
            <a:r>
              <a:rPr lang="ar-BH" sz="4000" b="1" dirty="0" err="1">
                <a:cs typeface="Arabic Transparent" pitchFamily="2" charset="-78"/>
              </a:rPr>
              <a:t>الإستخدام</a:t>
            </a:r>
            <a:r>
              <a:rPr lang="ar-BH" sz="4000" b="1" dirty="0">
                <a:cs typeface="Arabic Transparent" pitchFamily="2" charset="-78"/>
              </a:rPr>
              <a:t> الأمثل للموارد </a:t>
            </a:r>
            <a:r>
              <a:rPr lang="ar-BH" sz="4000" b="1" dirty="0" err="1">
                <a:cs typeface="Arabic Transparent" pitchFamily="2" charset="-78"/>
              </a:rPr>
              <a:t>الإقتصادية</a:t>
            </a:r>
            <a:r>
              <a:rPr lang="ar-BH" sz="4000" b="1" dirty="0">
                <a:cs typeface="Arabic Transparent" pitchFamily="2" charset="-78"/>
              </a:rPr>
              <a:t> في العالم، وتحقيق أقصى مستوى من الإنتاج العالمي والتنوع في الإنتاج </a:t>
            </a:r>
            <a:r>
              <a:rPr lang="ar-BH" sz="4000" b="1" dirty="0" err="1">
                <a:cs typeface="Arabic Transparent" pitchFamily="2" charset="-78"/>
              </a:rPr>
              <a:t>للإستجابة</a:t>
            </a:r>
            <a:r>
              <a:rPr lang="ar-BH" sz="4000" b="1" dirty="0">
                <a:cs typeface="Arabic Transparent" pitchFamily="2" charset="-78"/>
              </a:rPr>
              <a:t> لأذواق المستهلكين، فإن الكثير من الأقطار النامية وحتى بعض الأقطار المتقدمة، ما زالت تمارس وسائل عديدة تعيق حرية التجارة الدولية وذلك بهدف حماية صناعاتها الوطنية. ومن أبرز وسائل الحماية المطبقة ما يلي :</a:t>
            </a:r>
            <a:endParaRPr lang="en-US" sz="4000" b="1" dirty="0">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1066800" y="2286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التعريفة </a:t>
            </a:r>
            <a:r>
              <a:rPr lang="ar-BH" sz="4000" b="1" dirty="0" smtClean="0">
                <a:solidFill>
                  <a:srgbClr val="FF0000"/>
                </a:solidFill>
                <a:cs typeface="Arabic Transparent" pitchFamily="2" charset="-78"/>
              </a:rPr>
              <a:t>الجمركية</a:t>
            </a:r>
            <a:endParaRPr lang="en-US" sz="4000" dirty="0">
              <a:solidFill>
                <a:srgbClr val="FF0000"/>
              </a:solidFill>
              <a:cs typeface="Arabic Transparent" pitchFamily="2" charset="-78"/>
            </a:endParaRPr>
          </a:p>
        </p:txBody>
      </p:sp>
      <p:sp>
        <p:nvSpPr>
          <p:cNvPr id="3" name="Text Box 8"/>
          <p:cNvSpPr txBox="1">
            <a:spLocks noChangeArrowheads="1"/>
          </p:cNvSpPr>
          <p:nvPr/>
        </p:nvSpPr>
        <p:spPr bwMode="auto">
          <a:xfrm>
            <a:off x="152400" y="1143000"/>
            <a:ext cx="9404350" cy="1323439"/>
          </a:xfrm>
          <a:prstGeom prst="rect">
            <a:avLst/>
          </a:prstGeom>
          <a:noFill/>
          <a:ln w="9525">
            <a:noFill/>
            <a:miter lim="800000"/>
            <a:headEnd/>
            <a:tailEnd/>
          </a:ln>
          <a:effectLst/>
        </p:spPr>
        <p:txBody>
          <a:bodyPr wrap="square">
            <a:spAutoFit/>
          </a:bodyPr>
          <a:lstStyle/>
          <a:p>
            <a:pPr algn="just" rtl="1">
              <a:spcBef>
                <a:spcPct val="50000"/>
              </a:spcBef>
            </a:pPr>
            <a:r>
              <a:rPr lang="en-US" sz="4000" b="1" dirty="0" smtClean="0">
                <a:cs typeface="Arabic Transparent" pitchFamily="2" charset="-78"/>
              </a:rPr>
              <a:t>         </a:t>
            </a:r>
            <a:r>
              <a:rPr lang="ar-BH" sz="4000" b="1" dirty="0" smtClean="0">
                <a:cs typeface="Arabic Transparent" pitchFamily="2" charset="-78"/>
              </a:rPr>
              <a:t>يقصد </a:t>
            </a:r>
            <a:r>
              <a:rPr lang="ar-BH" sz="4000" b="1" dirty="0">
                <a:cs typeface="Arabic Transparent" pitchFamily="2" charset="-78"/>
              </a:rPr>
              <a:t>بالتعريفة الجمركية </a:t>
            </a:r>
            <a:r>
              <a:rPr lang="en-US" sz="4000" b="1" dirty="0">
                <a:cs typeface="Arabic Transparent" pitchFamily="2" charset="-78"/>
              </a:rPr>
              <a:t>Tariff</a:t>
            </a:r>
            <a:r>
              <a:rPr lang="ar-BH" sz="4000" b="1" dirty="0">
                <a:cs typeface="Arabic Transparent" pitchFamily="2" charset="-78"/>
              </a:rPr>
              <a:t> الرسوم التي تفرضها الحكومات على </a:t>
            </a:r>
            <a:r>
              <a:rPr lang="ar-BH" sz="4000" b="1" dirty="0" smtClean="0">
                <a:cs typeface="Arabic Transparent" pitchFamily="2" charset="-78"/>
              </a:rPr>
              <a:t>الواردات.</a:t>
            </a:r>
            <a:endParaRPr lang="en-US" sz="4000" b="1" dirty="0">
              <a:cs typeface="Arabic Transparent" pitchFamily="2" charset="-78"/>
            </a:endParaRPr>
          </a:p>
        </p:txBody>
      </p:sp>
      <p:sp>
        <p:nvSpPr>
          <p:cNvPr id="4" name="Text Box 3"/>
          <p:cNvSpPr txBox="1">
            <a:spLocks noChangeArrowheads="1"/>
          </p:cNvSpPr>
          <p:nvPr/>
        </p:nvSpPr>
        <p:spPr bwMode="auto">
          <a:xfrm>
            <a:off x="838200" y="2667000"/>
            <a:ext cx="8642350" cy="830997"/>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800" dirty="0">
                <a:solidFill>
                  <a:srgbClr val="FF0000"/>
                </a:solidFill>
                <a:cs typeface="Arabic Transparent" pitchFamily="2" charset="-78"/>
              </a:rPr>
              <a:t> </a:t>
            </a:r>
            <a:r>
              <a:rPr lang="ar-BH" sz="4800" b="1" dirty="0">
                <a:solidFill>
                  <a:srgbClr val="FF0000"/>
                </a:solidFill>
                <a:cs typeface="Arabic Transparent" pitchFamily="2" charset="-78"/>
              </a:rPr>
              <a:t>نظام </a:t>
            </a:r>
            <a:r>
              <a:rPr lang="ar-BH" sz="4800" b="1" dirty="0" smtClean="0">
                <a:solidFill>
                  <a:srgbClr val="FF0000"/>
                </a:solidFill>
                <a:cs typeface="Arabic Transparent" pitchFamily="2" charset="-78"/>
              </a:rPr>
              <a:t>الحصص</a:t>
            </a:r>
            <a:endParaRPr lang="en-US" sz="4800" dirty="0">
              <a:solidFill>
                <a:srgbClr val="FF0000"/>
              </a:solidFill>
              <a:cs typeface="Arabic Transparent" pitchFamily="2" charset="-78"/>
            </a:endParaRPr>
          </a:p>
        </p:txBody>
      </p:sp>
      <p:sp>
        <p:nvSpPr>
          <p:cNvPr id="5" name="Text Box 4"/>
          <p:cNvSpPr txBox="1">
            <a:spLocks noChangeArrowheads="1"/>
          </p:cNvSpPr>
          <p:nvPr/>
        </p:nvSpPr>
        <p:spPr bwMode="auto">
          <a:xfrm>
            <a:off x="228600" y="3657600"/>
            <a:ext cx="9448800" cy="2123658"/>
          </a:xfrm>
          <a:prstGeom prst="rect">
            <a:avLst/>
          </a:prstGeom>
          <a:noFill/>
          <a:ln w="9525">
            <a:noFill/>
            <a:miter lim="800000"/>
            <a:headEnd/>
            <a:tailEnd/>
          </a:ln>
          <a:effectLst/>
        </p:spPr>
        <p:txBody>
          <a:bodyPr wrap="square">
            <a:spAutoFit/>
          </a:bodyPr>
          <a:lstStyle/>
          <a:p>
            <a:pPr algn="just" rtl="1">
              <a:spcBef>
                <a:spcPct val="50000"/>
              </a:spcBef>
            </a:pPr>
            <a:r>
              <a:rPr lang="en-US" sz="4400" b="1" dirty="0" smtClean="0">
                <a:cs typeface="Arabic Transparent" pitchFamily="2" charset="-78"/>
              </a:rPr>
              <a:t>       </a:t>
            </a:r>
            <a:r>
              <a:rPr lang="ar-BH" sz="4400" b="1" dirty="0" smtClean="0">
                <a:cs typeface="Arabic Transparent" pitchFamily="2" charset="-78"/>
              </a:rPr>
              <a:t>يقصد </a:t>
            </a:r>
            <a:r>
              <a:rPr lang="ar-BH" sz="4400" b="1" dirty="0">
                <a:cs typeface="Arabic Transparent" pitchFamily="2" charset="-78"/>
              </a:rPr>
              <a:t>بنظام الحصص </a:t>
            </a:r>
            <a:r>
              <a:rPr lang="en-US" sz="4400" b="1" dirty="0">
                <a:cs typeface="Arabic Transparent" pitchFamily="2" charset="-78"/>
              </a:rPr>
              <a:t>Quota System</a:t>
            </a:r>
            <a:r>
              <a:rPr lang="ar-BH" sz="4400" b="1" dirty="0">
                <a:cs typeface="Arabic Transparent" pitchFamily="2" charset="-78"/>
              </a:rPr>
              <a:t> هو تقييد الكميات المسموح </a:t>
            </a:r>
            <a:r>
              <a:rPr lang="ar-BH" sz="4400" b="1" dirty="0" smtClean="0">
                <a:cs typeface="Arabic Transparent" pitchFamily="2" charset="-78"/>
              </a:rPr>
              <a:t>باستيرادها </a:t>
            </a:r>
            <a:r>
              <a:rPr lang="ar-BH" sz="4400" b="1" dirty="0">
                <a:cs typeface="Arabic Transparent" pitchFamily="2" charset="-78"/>
              </a:rPr>
              <a:t>من أي سلعة خلال فترة معينة.</a:t>
            </a:r>
            <a:endParaRPr lang="en-US" sz="4400" b="1" dirty="0">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الثانية عشر     </a:t>
            </a:r>
          </a:p>
          <a:p>
            <a:pPr eaLnBrk="1" hangingPunct="1"/>
            <a:r>
              <a:rPr lang="ar-SA" sz="6000" b="1" spc="-150" dirty="0" err="1" smtClean="0">
                <a:solidFill>
                  <a:srgbClr val="FF0000"/>
                </a:solidFill>
                <a:latin typeface="ae_AlMateen" pitchFamily="2" charset="-78"/>
                <a:cs typeface="ae_AlMateen" pitchFamily="2" charset="-78"/>
              </a:rPr>
              <a:t>الإقتصاد</a:t>
            </a:r>
            <a:r>
              <a:rPr lang="ar-SA" sz="6000" b="1" spc="-150" dirty="0" smtClean="0">
                <a:solidFill>
                  <a:srgbClr val="FF0000"/>
                </a:solidFill>
                <a:latin typeface="ae_AlMateen" pitchFamily="2" charset="-78"/>
                <a:cs typeface="ae_AlMateen" pitchFamily="2" charset="-78"/>
              </a:rPr>
              <a:t> الدولي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a:t>
            </a:r>
            <a:r>
              <a:rPr lang="ar-SA" sz="4400" b="1" dirty="0" smtClean="0">
                <a:solidFill>
                  <a:schemeClr val="tx1"/>
                </a:solidFill>
                <a:cs typeface="Arial" pitchFamily="34" charset="0"/>
              </a:rPr>
              <a:t>الثامن</a:t>
            </a:r>
            <a:endParaRPr lang="ar-SA"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2174</TotalTime>
  <Words>1117</Words>
  <Application>Microsoft Office PowerPoint</Application>
  <PresentationFormat>A4 Paper (210x297 mm)‎</PresentationFormat>
  <Paragraphs>111</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333</cp:revision>
  <dcterms:created xsi:type="dcterms:W3CDTF">2009-10-14T19:14:34Z</dcterms:created>
  <dcterms:modified xsi:type="dcterms:W3CDTF">2011-04-24T13:03:45Z</dcterms:modified>
</cp:coreProperties>
</file>