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0" r:id="rId2"/>
    <p:sldId id="301" r:id="rId3"/>
    <p:sldId id="306" r:id="rId4"/>
    <p:sldId id="307" r:id="rId5"/>
    <p:sldId id="308" r:id="rId6"/>
    <p:sldId id="309" r:id="rId7"/>
    <p:sldId id="310" r:id="rId8"/>
    <p:sldId id="311" r:id="rId9"/>
    <p:sldId id="312" r:id="rId10"/>
    <p:sldId id="313" r:id="rId11"/>
    <p:sldId id="316" r:id="rId12"/>
    <p:sldId id="314" r:id="rId13"/>
    <p:sldId id="317" r:id="rId14"/>
    <p:sldId id="319" r:id="rId15"/>
    <p:sldId id="320" r:id="rId16"/>
    <p:sldId id="321" r:id="rId17"/>
    <p:sldId id="322" r:id="rId18"/>
    <p:sldId id="324" r:id="rId19"/>
    <p:sldId id="325" r:id="rId20"/>
    <p:sldId id="327" r:id="rId21"/>
    <p:sldId id="328" r:id="rId22"/>
    <p:sldId id="329" r:id="rId23"/>
    <p:sldId id="331" r:id="rId24"/>
    <p:sldId id="332" r:id="rId25"/>
    <p:sldId id="333" r:id="rId26"/>
    <p:sldId id="334" r:id="rId27"/>
    <p:sldId id="335" r:id="rId28"/>
    <p:sldId id="336" r:id="rId29"/>
    <p:sldId id="338" r:id="rId30"/>
    <p:sldId id="337" r:id="rId31"/>
    <p:sldId id="339" r:id="rId32"/>
    <p:sldId id="340" r:id="rId33"/>
    <p:sldId id="341" r:id="rId34"/>
    <p:sldId id="342" r:id="rId35"/>
    <p:sldId id="343" r:id="rId36"/>
    <p:sldId id="344" r:id="rId37"/>
    <p:sldId id="346" r:id="rId38"/>
    <p:sldId id="305" r:id="rId3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558"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5/1/2011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الرابعة عشر      </a:t>
            </a:r>
          </a:p>
          <a:p>
            <a:pPr eaLnBrk="1" hangingPunct="1"/>
            <a:r>
              <a:rPr lang="ar-SA" sz="6000" b="1" spc="-150" dirty="0" smtClean="0">
                <a:solidFill>
                  <a:srgbClr val="FF0000"/>
                </a:solidFill>
                <a:latin typeface="ae_AlMateen" pitchFamily="2" charset="-78"/>
                <a:cs typeface="ae_AlMateen" pitchFamily="2" charset="-78"/>
              </a:rPr>
              <a:t>التنمية الاقتصادية </a:t>
            </a:r>
            <a:endParaRPr lang="ar-SA" sz="6000" spc="-150" dirty="0" smtClean="0">
              <a:solidFill>
                <a:srgbClr val="00B050"/>
              </a:solidFill>
              <a:latin typeface="ae_AlMateen" pitchFamily="2" charset="-78"/>
              <a:cs typeface="ae_AlMateen" pitchFamily="2" charset="-78"/>
            </a:endParaRP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التاسع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0"/>
          <p:cNvSpPr txBox="1">
            <a:spLocks noChangeArrowheads="1"/>
          </p:cNvSpPr>
          <p:nvPr/>
        </p:nvSpPr>
        <p:spPr bwMode="auto">
          <a:xfrm>
            <a:off x="914400" y="228600"/>
            <a:ext cx="8642350" cy="769441"/>
          </a:xfrm>
          <a:prstGeom prst="rect">
            <a:avLst/>
          </a:prstGeom>
          <a:noFill/>
          <a:ln w="9525">
            <a:noFill/>
            <a:miter lim="800000"/>
            <a:headEnd/>
            <a:tailEnd/>
          </a:ln>
          <a:effectLst/>
        </p:spPr>
        <p:txBody>
          <a:bodyPr>
            <a:spAutoFit/>
          </a:bodyPr>
          <a:lstStyle/>
          <a:p>
            <a:pPr algn="just" rtl="1">
              <a:spcBef>
                <a:spcPct val="50000"/>
              </a:spcBef>
            </a:pPr>
            <a:r>
              <a:rPr lang="ar-BH" sz="4400" b="1" dirty="0" smtClean="0">
                <a:solidFill>
                  <a:srgbClr val="FF0000"/>
                </a:solidFill>
                <a:cs typeface="Arabic Transparent" pitchFamily="2" charset="-78"/>
              </a:rPr>
              <a:t>مفهوم </a:t>
            </a:r>
            <a:r>
              <a:rPr lang="ar-BH" sz="4400" b="1" dirty="0">
                <a:solidFill>
                  <a:srgbClr val="FF0000"/>
                </a:solidFill>
                <a:cs typeface="Arabic Transparent" pitchFamily="2" charset="-78"/>
              </a:rPr>
              <a:t>التنمية </a:t>
            </a:r>
            <a:r>
              <a:rPr lang="ar-BH" sz="4400" b="1" dirty="0" err="1" smtClean="0">
                <a:solidFill>
                  <a:srgbClr val="FF0000"/>
                </a:solidFill>
                <a:cs typeface="Arabic Transparent" pitchFamily="2" charset="-78"/>
              </a:rPr>
              <a:t>الإقتصادية</a:t>
            </a:r>
            <a:endParaRPr lang="en-US" sz="4400" b="1" dirty="0">
              <a:solidFill>
                <a:srgbClr val="FF0000"/>
              </a:solidFill>
              <a:cs typeface="Arabic Transparent" pitchFamily="2" charset="-78"/>
            </a:endParaRPr>
          </a:p>
        </p:txBody>
      </p:sp>
      <p:sp>
        <p:nvSpPr>
          <p:cNvPr id="3" name="Text Box 5"/>
          <p:cNvSpPr txBox="1">
            <a:spLocks noChangeArrowheads="1"/>
          </p:cNvSpPr>
          <p:nvPr/>
        </p:nvSpPr>
        <p:spPr bwMode="auto">
          <a:xfrm>
            <a:off x="304800" y="1066800"/>
            <a:ext cx="9296400"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يختلف </a:t>
            </a:r>
            <a:r>
              <a:rPr lang="ar-BH" sz="4000" b="1" dirty="0">
                <a:cs typeface="Arabic Transparent" pitchFamily="2" charset="-78"/>
              </a:rPr>
              <a:t>مفهوم التنمية </a:t>
            </a:r>
            <a:r>
              <a:rPr lang="ar-BH" sz="4000" b="1" dirty="0" err="1">
                <a:cs typeface="Arabic Transparent" pitchFamily="2" charset="-78"/>
              </a:rPr>
              <a:t>الإقتصادية</a:t>
            </a:r>
            <a:r>
              <a:rPr lang="ar-BH" sz="4000" b="1" dirty="0">
                <a:cs typeface="Arabic Transparent" pitchFamily="2" charset="-78"/>
              </a:rPr>
              <a:t> حسب </a:t>
            </a:r>
            <a:r>
              <a:rPr lang="ar-BH" sz="4000" b="1" dirty="0" err="1">
                <a:cs typeface="Arabic Transparent" pitchFamily="2" charset="-78"/>
              </a:rPr>
              <a:t>إختلاف</a:t>
            </a:r>
            <a:r>
              <a:rPr lang="ar-BH" sz="4000" b="1" dirty="0">
                <a:cs typeface="Arabic Transparent" pitchFamily="2" charset="-78"/>
              </a:rPr>
              <a:t> المعايير أو المؤشرات المستخدمة. </a:t>
            </a:r>
            <a:r>
              <a:rPr lang="ar-BH" sz="4000" b="1" dirty="0" err="1">
                <a:cs typeface="Arabic Transparent" pitchFamily="2" charset="-78"/>
              </a:rPr>
              <a:t>فالبنسبة</a:t>
            </a:r>
            <a:r>
              <a:rPr lang="ar-BH" sz="4000" b="1" dirty="0">
                <a:cs typeface="Arabic Transparent" pitchFamily="2" charset="-78"/>
              </a:rPr>
              <a:t> للمؤشرات </a:t>
            </a:r>
            <a:r>
              <a:rPr lang="ar-BH" sz="4000" b="1" dirty="0" err="1">
                <a:cs typeface="Arabic Transparent" pitchFamily="2" charset="-78"/>
              </a:rPr>
              <a:t>الإقتصادية</a:t>
            </a:r>
            <a:r>
              <a:rPr lang="ar-BH" sz="4000" b="1" dirty="0">
                <a:cs typeface="Arabic Transparent" pitchFamily="2" charset="-78"/>
              </a:rPr>
              <a:t> التقليدية، تعني التنمية </a:t>
            </a:r>
            <a:r>
              <a:rPr lang="ar-BH" sz="4000" b="1" dirty="0" err="1">
                <a:cs typeface="Arabic Transparent" pitchFamily="2" charset="-78"/>
              </a:rPr>
              <a:t>الإقتصادية</a:t>
            </a:r>
            <a:r>
              <a:rPr lang="ar-BH" sz="4000" b="1" dirty="0">
                <a:cs typeface="Arabic Transparent" pitchFamily="2" charset="-78"/>
              </a:rPr>
              <a:t> قدرة </a:t>
            </a:r>
            <a:r>
              <a:rPr lang="ar-BH" sz="4000" b="1" dirty="0" err="1">
                <a:cs typeface="Arabic Transparent" pitchFamily="2" charset="-78"/>
              </a:rPr>
              <a:t>الإقتصاد</a:t>
            </a:r>
            <a:r>
              <a:rPr lang="ar-BH" sz="4000" b="1" dirty="0">
                <a:cs typeface="Arabic Transparent" pitchFamily="2" charset="-78"/>
              </a:rPr>
              <a:t> القومي على تحقيق معدلات مرتفعة في النمو </a:t>
            </a:r>
            <a:r>
              <a:rPr lang="ar-BH" sz="4000" b="1" dirty="0" err="1">
                <a:cs typeface="Arabic Transparent" pitchFamily="2" charset="-78"/>
              </a:rPr>
              <a:t>الإقتصادي</a:t>
            </a:r>
            <a:r>
              <a:rPr lang="ar-BH" sz="4000" b="1" dirty="0">
                <a:cs typeface="Arabic Transparent" pitchFamily="2" charset="-78"/>
              </a:rPr>
              <a:t>، وبالتالي زيادة معدل الدخل الفردي. </a:t>
            </a:r>
            <a:r>
              <a:rPr lang="ar-SA" sz="4000" b="1" dirty="0" smtClean="0">
                <a:cs typeface="Arabic Transparent" pitchFamily="2" charset="-78"/>
              </a:rPr>
              <a:t>  </a:t>
            </a:r>
            <a:endParaRPr lang="en-US" sz="4000" b="1" dirty="0">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219200"/>
            <a:ext cx="9372600" cy="3170099"/>
          </a:xfrm>
          <a:prstGeom prst="rect">
            <a:avLst/>
          </a:prstGeom>
        </p:spPr>
        <p:txBody>
          <a:bodyPr wrap="square">
            <a:spAutoFit/>
          </a:bodyPr>
          <a:lstStyle/>
          <a:p>
            <a:pPr algn="just"/>
            <a:r>
              <a:rPr lang="ar-BH" sz="4000" b="1" dirty="0" smtClean="0">
                <a:cs typeface="Arabic Transparent" pitchFamily="2" charset="-78"/>
              </a:rPr>
              <a:t>أما بالنسبة للمعايير غير </a:t>
            </a:r>
            <a:r>
              <a:rPr lang="ar-BH" sz="4000" b="1" dirty="0" err="1" smtClean="0">
                <a:cs typeface="Arabic Transparent" pitchFamily="2" charset="-78"/>
              </a:rPr>
              <a:t>الإقتصادية</a:t>
            </a:r>
            <a:r>
              <a:rPr lang="ar-BH" sz="4000" b="1" dirty="0" smtClean="0">
                <a:cs typeface="Arabic Transparent" pitchFamily="2" charset="-78"/>
              </a:rPr>
              <a:t> كتخفيض نسبة الأمية من خلال تكثيف </a:t>
            </a:r>
            <a:r>
              <a:rPr lang="ar-BH" sz="4000" b="1" dirty="0" err="1" smtClean="0">
                <a:cs typeface="Arabic Transparent" pitchFamily="2" charset="-78"/>
              </a:rPr>
              <a:t>الإستثمار</a:t>
            </a:r>
            <a:r>
              <a:rPr lang="ar-BH" sz="4000" b="1" dirty="0" smtClean="0">
                <a:cs typeface="Arabic Transparent" pitchFamily="2" charset="-78"/>
              </a:rPr>
              <a:t> في الخدمات التعليمية والصحية وزيادة المساهمة الجماهيرية في </a:t>
            </a:r>
            <a:r>
              <a:rPr lang="ar-BH" sz="4000" b="1" dirty="0" err="1" smtClean="0">
                <a:cs typeface="Arabic Transparent" pitchFamily="2" charset="-78"/>
              </a:rPr>
              <a:t>إتخاذ</a:t>
            </a:r>
            <a:r>
              <a:rPr lang="ar-BH" sz="4000" b="1" dirty="0" smtClean="0">
                <a:cs typeface="Arabic Transparent" pitchFamily="2" charset="-78"/>
              </a:rPr>
              <a:t> القرارات من خلال بناء المؤسسات الديمقراطية وتحقيق العدالة </a:t>
            </a:r>
            <a:r>
              <a:rPr lang="ar-BH" sz="4000" b="1" dirty="0" err="1" smtClean="0">
                <a:cs typeface="Arabic Transparent" pitchFamily="2" charset="-78"/>
              </a:rPr>
              <a:t>الإجتماعية</a:t>
            </a:r>
            <a:r>
              <a:rPr lang="ar-BH" sz="4000" b="1" dirty="0" smtClean="0">
                <a:cs typeface="Arabic Transparent" pitchFamily="2" charset="-78"/>
              </a:rPr>
              <a:t> في تخصيص الموارد </a:t>
            </a:r>
            <a:r>
              <a:rPr lang="ar-BH" sz="4000" b="1" dirty="0" err="1" smtClean="0">
                <a:cs typeface="Arabic Transparent" pitchFamily="2" charset="-78"/>
              </a:rPr>
              <a:t>الإقتصادية</a:t>
            </a:r>
            <a:r>
              <a:rPr lang="ar-BH" sz="4000" b="1" dirty="0" smtClean="0">
                <a:cs typeface="Arabic Transparent" pitchFamily="2" charset="-78"/>
              </a:rPr>
              <a:t>.</a:t>
            </a:r>
            <a:endParaRPr lang="ar-SA"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1"/>
          <p:cNvSpPr txBox="1">
            <a:spLocks noChangeArrowheads="1"/>
          </p:cNvSpPr>
          <p:nvPr/>
        </p:nvSpPr>
        <p:spPr bwMode="auto">
          <a:xfrm>
            <a:off x="228600" y="5334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فالتنمية يجب أن تعني توسيع خيارات جميع أفراد المجتمع في جميع المجالات </a:t>
            </a:r>
            <a:r>
              <a:rPr lang="ar-BH" sz="4000" b="1" dirty="0" err="1">
                <a:cs typeface="Arabic Transparent" pitchFamily="2" charset="-78"/>
              </a:rPr>
              <a:t>الإقتصادية</a:t>
            </a:r>
            <a:r>
              <a:rPr lang="ar-BH" sz="4000" b="1" dirty="0">
                <a:cs typeface="Arabic Transparent" pitchFamily="2" charset="-78"/>
              </a:rPr>
              <a:t>، والسياسية، والثقافية، وتوفير تكافؤ الفرص للجميع. كذلك، تشمل أهداف التنمية الشاملة على تحسين نوعية الحياة من جميع النواحي، ولاسيما فيما يتعلق </a:t>
            </a:r>
            <a:r>
              <a:rPr lang="ar-BH" sz="4000" b="1" dirty="0" err="1">
                <a:cs typeface="Arabic Transparent" pitchFamily="2" charset="-78"/>
              </a:rPr>
              <a:t>بإحترام</a:t>
            </a:r>
            <a:r>
              <a:rPr lang="ar-BH" sz="4000" b="1" dirty="0">
                <a:cs typeface="Arabic Transparent" pitchFamily="2" charset="-78"/>
              </a:rPr>
              <a:t> حقوق الإنسان المدنية والسياسة </a:t>
            </a:r>
            <a:r>
              <a:rPr lang="ar-BH" sz="4000" b="1" dirty="0" err="1">
                <a:cs typeface="Arabic Transparent" pitchFamily="2" charset="-78"/>
              </a:rPr>
              <a:t>وإغناء</a:t>
            </a:r>
            <a:r>
              <a:rPr lang="ar-BH" sz="4000" b="1" dirty="0">
                <a:cs typeface="Arabic Transparent" pitchFamily="2" charset="-78"/>
              </a:rPr>
              <a:t> الحياة الثقافية وتقليل الأضرار الناجمة عن تلوث البيئة.</a:t>
            </a:r>
            <a:endParaRPr lang="en-US" sz="4000" b="1" dirty="0">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3"/>
          <p:cNvSpPr txBox="1">
            <a:spLocks noChangeArrowheads="1"/>
          </p:cNvSpPr>
          <p:nvPr/>
        </p:nvSpPr>
        <p:spPr bwMode="auto">
          <a:xfrm>
            <a:off x="1066800" y="3048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أثر </a:t>
            </a:r>
            <a:r>
              <a:rPr lang="ar-BH" sz="4000" b="1" dirty="0">
                <a:solidFill>
                  <a:srgbClr val="FF0000"/>
                </a:solidFill>
                <a:cs typeface="Arabic Transparent" pitchFamily="2" charset="-78"/>
              </a:rPr>
              <a:t>التحولات </a:t>
            </a:r>
            <a:r>
              <a:rPr lang="ar-BH" sz="4000" b="1" dirty="0" smtClean="0">
                <a:solidFill>
                  <a:srgbClr val="FF0000"/>
                </a:solidFill>
                <a:cs typeface="Arabic Transparent" pitchFamily="2" charset="-78"/>
              </a:rPr>
              <a:t>الاقتصادية </a:t>
            </a:r>
            <a:r>
              <a:rPr lang="ar-BH" sz="4000" b="1" dirty="0">
                <a:solidFill>
                  <a:srgbClr val="FF0000"/>
                </a:solidFill>
                <a:cs typeface="Arabic Transparent" pitchFamily="2" charset="-78"/>
              </a:rPr>
              <a:t>والسياسة </a:t>
            </a:r>
            <a:r>
              <a:rPr lang="ar-BH" sz="4000" b="1" dirty="0" smtClean="0">
                <a:solidFill>
                  <a:srgbClr val="FF0000"/>
                </a:solidFill>
                <a:cs typeface="Arabic Transparent" pitchFamily="2" charset="-78"/>
              </a:rPr>
              <a:t>العالمية</a:t>
            </a:r>
            <a:endParaRPr lang="en-US" sz="4000" b="1" dirty="0">
              <a:solidFill>
                <a:srgbClr val="FF0000"/>
              </a:solidFill>
              <a:cs typeface="Arabic Transparent" pitchFamily="2" charset="-78"/>
            </a:endParaRPr>
          </a:p>
        </p:txBody>
      </p:sp>
      <p:sp>
        <p:nvSpPr>
          <p:cNvPr id="3" name="Text Box 42"/>
          <p:cNvSpPr txBox="1">
            <a:spLocks noChangeArrowheads="1"/>
          </p:cNvSpPr>
          <p:nvPr/>
        </p:nvSpPr>
        <p:spPr bwMode="auto">
          <a:xfrm>
            <a:off x="228600" y="990600"/>
            <a:ext cx="9426575"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بعد أن أخفقت معظم الأقطار النامية في تحقيق طموحاتها في مجال التنمية خلال عقد السبعينات من القرن العشرين، جاء عقد الثمانينات ليقضي على معظم هذه الآمال بسبب التحولات الجذرية التي طرأت على المسرح العالمي على الصعيدين </a:t>
            </a:r>
            <a:r>
              <a:rPr lang="ar-BH" sz="4000" b="1" dirty="0" err="1">
                <a:cs typeface="Arabic Transparent" pitchFamily="2" charset="-78"/>
              </a:rPr>
              <a:t>الإقتصادي</a:t>
            </a:r>
            <a:r>
              <a:rPr lang="ar-BH" sz="4000" b="1" dirty="0">
                <a:cs typeface="Arabic Transparent" pitchFamily="2" charset="-78"/>
              </a:rPr>
              <a:t> والسياسي، والتي تسببت بإلحاق أضرار كبيرة بهذه الأقطار مما أدى بكثير من الكتاب المعنيين بقضايا التنمية والعلاقات الدولية بوصف هذه الحقبة الزمنية بالعقد الضائع.</a:t>
            </a:r>
            <a:endParaRPr lang="en-US" sz="4000" b="1" dirty="0">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5"/>
          <p:cNvSpPr txBox="1">
            <a:spLocks noChangeArrowheads="1"/>
          </p:cNvSpPr>
          <p:nvPr/>
        </p:nvSpPr>
        <p:spPr bwMode="auto">
          <a:xfrm>
            <a:off x="914400" y="3810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خصائص </a:t>
            </a:r>
            <a:r>
              <a:rPr lang="ar-BH" sz="4000" b="1" dirty="0">
                <a:solidFill>
                  <a:srgbClr val="FF0000"/>
                </a:solidFill>
                <a:cs typeface="Arabic Transparent" pitchFamily="2" charset="-78"/>
              </a:rPr>
              <a:t>الأقطار </a:t>
            </a:r>
            <a:r>
              <a:rPr lang="ar-BH" sz="4000" b="1" dirty="0" smtClean="0">
                <a:solidFill>
                  <a:srgbClr val="FF0000"/>
                </a:solidFill>
                <a:cs typeface="Arabic Transparent" pitchFamily="2" charset="-78"/>
              </a:rPr>
              <a:t>النامية</a:t>
            </a:r>
            <a:endParaRPr lang="en-US" sz="4000" b="1" dirty="0">
              <a:solidFill>
                <a:srgbClr val="FF0000"/>
              </a:solidFill>
              <a:cs typeface="Arabic Transparent" pitchFamily="2" charset="-78"/>
            </a:endParaRPr>
          </a:p>
        </p:txBody>
      </p:sp>
      <p:sp>
        <p:nvSpPr>
          <p:cNvPr id="3" name="Text Box 44"/>
          <p:cNvSpPr txBox="1">
            <a:spLocks noChangeArrowheads="1"/>
          </p:cNvSpPr>
          <p:nvPr/>
        </p:nvSpPr>
        <p:spPr bwMode="auto">
          <a:xfrm>
            <a:off x="457200" y="1066800"/>
            <a:ext cx="92202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بالرغم من صعوبة تعميم مجموعة من الخصائص على جميع الأقطار النامية، إلا أنه يمكن تشخيص سبع خصائص عامة تنطبق على معظم هذه الأقطار. وتتمثل هذه الخصائص في التالي :</a:t>
            </a:r>
            <a:endParaRPr lang="en-US" sz="4000" b="1" dirty="0">
              <a:cs typeface="Arabic Transparent" pitchFamily="2" charset="-78"/>
            </a:endParaRPr>
          </a:p>
        </p:txBody>
      </p:sp>
      <p:sp>
        <p:nvSpPr>
          <p:cNvPr id="4" name="Text Box 5"/>
          <p:cNvSpPr txBox="1">
            <a:spLocks noChangeArrowheads="1"/>
          </p:cNvSpPr>
          <p:nvPr/>
        </p:nvSpPr>
        <p:spPr bwMode="auto">
          <a:xfrm>
            <a:off x="838200" y="36576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انخفاض </a:t>
            </a:r>
            <a:r>
              <a:rPr lang="ar-BH" sz="4000" b="1" dirty="0">
                <a:solidFill>
                  <a:srgbClr val="FF0000"/>
                </a:solidFill>
                <a:cs typeface="Arabic Transparent" pitchFamily="2" charset="-78"/>
              </a:rPr>
              <a:t>مستويات </a:t>
            </a:r>
            <a:r>
              <a:rPr lang="ar-BH" sz="4000" b="1" dirty="0" smtClean="0">
                <a:solidFill>
                  <a:srgbClr val="FF0000"/>
                </a:solidFill>
                <a:cs typeface="Arabic Transparent" pitchFamily="2" charset="-78"/>
              </a:rPr>
              <a:t>المعيشة</a:t>
            </a:r>
            <a:endParaRPr lang="en-US" sz="4000" b="1" dirty="0">
              <a:solidFill>
                <a:srgbClr val="FF0000"/>
              </a:solidFill>
              <a:cs typeface="Arabic Transparent" pitchFamily="2" charset="-78"/>
            </a:endParaRPr>
          </a:p>
        </p:txBody>
      </p:sp>
      <p:sp>
        <p:nvSpPr>
          <p:cNvPr id="5" name="Text Box 6"/>
          <p:cNvSpPr txBox="1">
            <a:spLocks noChangeArrowheads="1"/>
          </p:cNvSpPr>
          <p:nvPr/>
        </p:nvSpPr>
        <p:spPr bwMode="auto">
          <a:xfrm>
            <a:off x="533400" y="43434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انخفاض الإنتاجية</a:t>
            </a:r>
            <a:endParaRPr lang="en-US" sz="4000" b="1" dirty="0">
              <a:solidFill>
                <a:srgbClr val="FF0000"/>
              </a:solidFill>
              <a:cs typeface="Arabic Transparent" pitchFamily="2" charset="-78"/>
            </a:endParaRPr>
          </a:p>
        </p:txBody>
      </p:sp>
      <p:sp>
        <p:nvSpPr>
          <p:cNvPr id="6" name="Text Box 8"/>
          <p:cNvSpPr txBox="1">
            <a:spLocks noChangeArrowheads="1"/>
          </p:cNvSpPr>
          <p:nvPr/>
        </p:nvSpPr>
        <p:spPr bwMode="auto">
          <a:xfrm>
            <a:off x="0" y="5029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ارتفاع </a:t>
            </a:r>
            <a:r>
              <a:rPr lang="ar-BH" sz="4000" b="1" dirty="0">
                <a:solidFill>
                  <a:srgbClr val="FF0000"/>
                </a:solidFill>
                <a:cs typeface="Arabic Transparent" pitchFamily="2" charset="-78"/>
              </a:rPr>
              <a:t>معدلات نمو </a:t>
            </a:r>
            <a:r>
              <a:rPr lang="ar-BH" sz="4000" b="1" dirty="0" smtClean="0">
                <a:solidFill>
                  <a:srgbClr val="FF0000"/>
                </a:solidFill>
                <a:cs typeface="Arabic Transparent" pitchFamily="2" charset="-78"/>
              </a:rPr>
              <a:t>السكان</a:t>
            </a:r>
            <a:endParaRPr lang="en-US" sz="4000" b="1" dirty="0">
              <a:solidFill>
                <a:srgbClr val="FF0000"/>
              </a:solidFill>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304800" y="1447800"/>
            <a:ext cx="9175750" cy="1323439"/>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Char char="ü"/>
            </a:pPr>
            <a:r>
              <a:rPr lang="ar-BH" sz="4000" dirty="0">
                <a:cs typeface="Arabic Transparent" pitchFamily="2" charset="-78"/>
              </a:rPr>
              <a:t> </a:t>
            </a:r>
            <a:r>
              <a:rPr lang="ar-BH" sz="4000" b="1" dirty="0" smtClean="0">
                <a:solidFill>
                  <a:srgbClr val="FF0000"/>
                </a:solidFill>
                <a:cs typeface="Arabic Transparent" pitchFamily="2" charset="-78"/>
              </a:rPr>
              <a:t>الاعتماد </a:t>
            </a:r>
            <a:r>
              <a:rPr lang="ar-BH" sz="4000" b="1" dirty="0">
                <a:solidFill>
                  <a:srgbClr val="FF0000"/>
                </a:solidFill>
                <a:cs typeface="Arabic Transparent" pitchFamily="2" charset="-78"/>
              </a:rPr>
              <a:t>الكبير على الإنتاج الزراعي والصادرات </a:t>
            </a:r>
            <a:r>
              <a:rPr lang="ar-BH" sz="4000" b="1" dirty="0" smtClean="0">
                <a:solidFill>
                  <a:srgbClr val="FF0000"/>
                </a:solidFill>
                <a:cs typeface="Arabic Transparent" pitchFamily="2" charset="-78"/>
              </a:rPr>
              <a:t>الأولية</a:t>
            </a:r>
            <a:endParaRPr lang="en-US" sz="4000" b="1" dirty="0">
              <a:solidFill>
                <a:srgbClr val="FF0000"/>
              </a:solidFill>
              <a:cs typeface="Arabic Transparent" pitchFamily="2" charset="-78"/>
            </a:endParaRPr>
          </a:p>
        </p:txBody>
      </p:sp>
      <p:sp>
        <p:nvSpPr>
          <p:cNvPr id="3" name="Text Box 3"/>
          <p:cNvSpPr txBox="1">
            <a:spLocks noChangeArrowheads="1"/>
          </p:cNvSpPr>
          <p:nvPr/>
        </p:nvSpPr>
        <p:spPr bwMode="auto">
          <a:xfrm>
            <a:off x="609600" y="3124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الانكشاف </a:t>
            </a:r>
            <a:r>
              <a:rPr lang="ar-BH" sz="4000" b="1" dirty="0">
                <a:solidFill>
                  <a:srgbClr val="FF0000"/>
                </a:solidFill>
                <a:cs typeface="Arabic Transparent" pitchFamily="2" charset="-78"/>
              </a:rPr>
              <a:t>الكبير في العلاقات </a:t>
            </a:r>
            <a:r>
              <a:rPr lang="ar-BH" sz="4000" b="1" dirty="0" smtClean="0">
                <a:solidFill>
                  <a:srgbClr val="FF0000"/>
                </a:solidFill>
                <a:cs typeface="Arabic Transparent" pitchFamily="2" charset="-78"/>
              </a:rPr>
              <a:t>الاقتصادية الدولية</a:t>
            </a:r>
            <a:endParaRPr lang="en-US" sz="4000" b="1" dirty="0">
              <a:solidFill>
                <a:srgbClr val="FF0000"/>
              </a:solidFill>
              <a:cs typeface="Arabic Transparent" pitchFamily="2" charset="-78"/>
            </a:endParaRPr>
          </a:p>
        </p:txBody>
      </p:sp>
      <p:sp>
        <p:nvSpPr>
          <p:cNvPr id="4" name="Text Box 5"/>
          <p:cNvSpPr txBox="1">
            <a:spLocks noChangeArrowheads="1"/>
          </p:cNvSpPr>
          <p:nvPr/>
        </p:nvSpPr>
        <p:spPr bwMode="auto">
          <a:xfrm>
            <a:off x="685800" y="4267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غياب أو محدودية المشاركة </a:t>
            </a:r>
            <a:r>
              <a:rPr lang="ar-BH" sz="4000" b="1" dirty="0" smtClean="0">
                <a:solidFill>
                  <a:srgbClr val="FF0000"/>
                </a:solidFill>
                <a:cs typeface="Arabic Transparent" pitchFamily="2" charset="-78"/>
              </a:rPr>
              <a:t>الجماهيرية</a:t>
            </a:r>
            <a:endParaRPr lang="en-US" sz="4000" b="1" dirty="0">
              <a:solidFill>
                <a:srgbClr val="FF0000"/>
              </a:solidFill>
              <a:cs typeface="Arabic Transparent" pitchFamily="2" charset="-78"/>
            </a:endParaRPr>
          </a:p>
        </p:txBody>
      </p:sp>
      <p:sp>
        <p:nvSpPr>
          <p:cNvPr id="6" name="Text Box 4"/>
          <p:cNvSpPr txBox="1">
            <a:spLocks noChangeArrowheads="1"/>
          </p:cNvSpPr>
          <p:nvPr/>
        </p:nvSpPr>
        <p:spPr bwMode="auto">
          <a:xfrm>
            <a:off x="838200" y="5334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ارتفاع </a:t>
            </a:r>
            <a:r>
              <a:rPr lang="ar-BH" sz="4000" b="1" dirty="0">
                <a:solidFill>
                  <a:srgbClr val="FF0000"/>
                </a:solidFill>
                <a:cs typeface="Arabic Transparent" pitchFamily="2" charset="-78"/>
              </a:rPr>
              <a:t>معدلات </a:t>
            </a:r>
            <a:r>
              <a:rPr lang="ar-BH" sz="4000" b="1" dirty="0" smtClean="0">
                <a:solidFill>
                  <a:srgbClr val="FF0000"/>
                </a:solidFill>
                <a:cs typeface="Arabic Transparent" pitchFamily="2" charset="-78"/>
              </a:rPr>
              <a:t>البطالة</a:t>
            </a:r>
            <a:endParaRPr lang="en-US" sz="4000" b="1" dirty="0">
              <a:solidFill>
                <a:srgbClr val="FF0000"/>
              </a:solidFill>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1066800" y="3048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أولا: </a:t>
            </a:r>
            <a:r>
              <a:rPr lang="ar-BH" sz="4000" b="1" dirty="0" smtClean="0">
                <a:solidFill>
                  <a:srgbClr val="FF0000"/>
                </a:solidFill>
                <a:cs typeface="Arabic Transparent" pitchFamily="2" charset="-78"/>
              </a:rPr>
              <a:t>انخفاض </a:t>
            </a:r>
            <a:r>
              <a:rPr lang="ar-BH" sz="4000" b="1" dirty="0">
                <a:solidFill>
                  <a:srgbClr val="FF0000"/>
                </a:solidFill>
                <a:cs typeface="Arabic Transparent" pitchFamily="2" charset="-78"/>
              </a:rPr>
              <a:t>مستويات </a:t>
            </a:r>
            <a:r>
              <a:rPr lang="ar-BH" sz="4000" b="1" dirty="0" smtClean="0">
                <a:solidFill>
                  <a:srgbClr val="FF0000"/>
                </a:solidFill>
                <a:cs typeface="Arabic Transparent" pitchFamily="2" charset="-78"/>
              </a:rPr>
              <a:t>المعيشة</a:t>
            </a:r>
            <a:endParaRPr lang="en-US" sz="4000" b="1" dirty="0">
              <a:solidFill>
                <a:srgbClr val="FF0000"/>
              </a:solidFill>
              <a:cs typeface="Arabic Transparent" pitchFamily="2" charset="-78"/>
            </a:endParaRPr>
          </a:p>
        </p:txBody>
      </p:sp>
      <p:sp>
        <p:nvSpPr>
          <p:cNvPr id="3" name="Text Box 4"/>
          <p:cNvSpPr txBox="1">
            <a:spLocks noChangeArrowheads="1"/>
          </p:cNvSpPr>
          <p:nvPr/>
        </p:nvSpPr>
        <p:spPr bwMode="auto">
          <a:xfrm>
            <a:off x="304800" y="1447800"/>
            <a:ext cx="9372600" cy="2554545"/>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تنعكس </a:t>
            </a:r>
            <a:r>
              <a:rPr lang="ar-BH" sz="4000" b="1" dirty="0">
                <a:cs typeface="Arabic Transparent" pitchFamily="2" charset="-78"/>
              </a:rPr>
              <a:t>مستويات المعيشة المنخفضة بصورة كمية ونوعية بحالة الفقر وتردي مستويات الصحة والتعليم </a:t>
            </a:r>
            <a:r>
              <a:rPr lang="ar-BH" sz="4000" b="1" dirty="0" smtClean="0">
                <a:cs typeface="Arabic Transparent" pitchFamily="2" charset="-78"/>
              </a:rPr>
              <a:t>وارتفاع </a:t>
            </a:r>
            <a:r>
              <a:rPr lang="ar-BH" sz="4000" b="1" dirty="0">
                <a:cs typeface="Arabic Transparent" pitchFamily="2" charset="-78"/>
              </a:rPr>
              <a:t>معدلات وفيات الأطفال </a:t>
            </a:r>
            <a:r>
              <a:rPr lang="ar-BH" sz="4000" b="1" dirty="0" smtClean="0">
                <a:cs typeface="Arabic Transparent" pitchFamily="2" charset="-78"/>
              </a:rPr>
              <a:t>وانخفاض </a:t>
            </a:r>
            <a:r>
              <a:rPr lang="ar-BH" sz="4000" b="1" dirty="0">
                <a:cs typeface="Arabic Transparent" pitchFamily="2" charset="-78"/>
              </a:rPr>
              <a:t>معدل العمر المتوقع.</a:t>
            </a:r>
            <a:endParaRPr lang="en-US" sz="4000" b="1" dirty="0">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0" y="4572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أ-</a:t>
            </a:r>
            <a:r>
              <a:rPr lang="ar-SA" sz="4000" b="1" dirty="0" smtClean="0">
                <a:cs typeface="Arabic Transparent" pitchFamily="2" charset="-78"/>
              </a:rPr>
              <a:t> </a:t>
            </a:r>
            <a:r>
              <a:rPr lang="ar-BH" sz="4000" b="1" dirty="0" err="1" smtClean="0">
                <a:solidFill>
                  <a:srgbClr val="FF0000"/>
                </a:solidFill>
                <a:cs typeface="Arabic Transparent" pitchFamily="2" charset="-78"/>
              </a:rPr>
              <a:t>إنخفاض</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معدلات الدخل الفردي </a:t>
            </a:r>
            <a:r>
              <a:rPr lang="ar-BH" sz="4000" b="1" dirty="0">
                <a:cs typeface="Arabic Transparent" pitchFamily="2" charset="-78"/>
              </a:rPr>
              <a:t>: يقدر الناتج المحلي الإجمالي للأقطار النامية في سنة 2004 بما يعادل 22% من الناتج المحلي العالمي بينما يشكل عدد السكان 82.4% من مجموع سكان العالم، أما بالنسبة للأقطار المتقدمة، فيشكل سكانها أقل من 18% من مجموع سكان العالم إلا أن حصتها النسبية تقدر بحوالي 78% من مجموع الإنتاج العالمي، كما يوضح الجدول </a:t>
            </a:r>
            <a:br>
              <a:rPr lang="ar-BH" sz="4000" b="1" dirty="0">
                <a:cs typeface="Arabic Transparent" pitchFamily="2" charset="-78"/>
              </a:rPr>
            </a:b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891" name="Group 323"/>
          <p:cNvGraphicFramePr>
            <a:graphicFrameLocks noGrp="1"/>
          </p:cNvGraphicFramePr>
          <p:nvPr/>
        </p:nvGraphicFramePr>
        <p:xfrm>
          <a:off x="271727" y="188913"/>
          <a:ext cx="9355666" cy="5872651"/>
        </p:xfrm>
        <a:graphic>
          <a:graphicData uri="http://schemas.openxmlformats.org/drawingml/2006/table">
            <a:tbl>
              <a:tblPr/>
              <a:tblGrid>
                <a:gridCol w="1312202"/>
                <a:gridCol w="1312201"/>
                <a:gridCol w="887412"/>
                <a:gridCol w="1092068"/>
                <a:gridCol w="1169458"/>
                <a:gridCol w="1405069"/>
                <a:gridCol w="2177256"/>
              </a:tblGrid>
              <a:tr h="307003">
                <a:tc gridSpan="7">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400" b="1" i="0" u="none" strike="noStrike" cap="none" normalizeH="0" baseline="0" dirty="0" smtClean="0">
                          <a:ln>
                            <a:noFill/>
                          </a:ln>
                          <a:solidFill>
                            <a:schemeClr val="tx1"/>
                          </a:solidFill>
                          <a:effectLst/>
                          <a:latin typeface="Arial" charset="0"/>
                          <a:cs typeface="Arabic Transparent" pitchFamily="2" charset="-78"/>
                        </a:rPr>
                        <a:t>الناتج الإجمالي، السكان، ومعدل الدخل الفردي لسنة 2004</a:t>
                      </a:r>
                      <a:endParaRPr kumimoji="0" lang="en-US" sz="14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8378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معدل الناتج الفردي على أساس القوة الشرائية المتكافئة (دولار)</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(6)</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معدل الناتج الفردي بالأسعار الجارية (دولار)</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(5)</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من سكان العالم</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(4)</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السكان</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(مليون نسمة)</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(3)</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من الناتج العالمي</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(2)</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الناتج المحلي الإجمالي (مليار دولار)</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(1)</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الأقطار / مجموعة الأقطار</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35.750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36.667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30.5</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(1) الولايات المتحدة</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25.900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21.277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27.8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(2) أقطار المجموعة الأوروبية (25)</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26.900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39.062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128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13.9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(3) اليابان</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20.000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90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1.800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(4) الأقطار المتقدمة الأخرى</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8.230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2676</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101</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(5) روسيا الإتحادية</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25.000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24.938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17.6</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1.130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78.3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28180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مجموع الأقطار المتقدمة (33)</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4.150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1.484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82.4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5270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21.7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7820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(6) الأقطار النامية : (144)</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9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4.800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4.600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1162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1152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0.509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57.8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16.9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3700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12.0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1.5</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1500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آسيا : (49)</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الصين</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الهند</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9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8.970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7.770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3928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6182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2666</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0.550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2.200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680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(2) أمريكا اللاتينية : (28)</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المكسيك</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البرازيل</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1.790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743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520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(3) أفريقيا : (48)</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5.150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2581</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310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(4) الأقطار العربية (19)</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7.800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5625</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6.400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dirty="0" smtClean="0">
                          <a:ln>
                            <a:noFill/>
                          </a:ln>
                          <a:solidFill>
                            <a:schemeClr val="tx1"/>
                          </a:solidFill>
                          <a:effectLst/>
                          <a:latin typeface="Arial" charset="0"/>
                          <a:cs typeface="Arabic Transparent" pitchFamily="2" charset="-78"/>
                        </a:rPr>
                        <a:t>100</a:t>
                      </a:r>
                      <a:endParaRPr kumimoji="0" lang="en-US" sz="1200" b="0"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36.000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(5) المجموع الكلي : (177)</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9372">
                <a:tc gridSpan="7">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000" b="0" i="0" u="none" strike="noStrike" cap="none" normalizeH="0" baseline="0" dirty="0" smtClean="0">
                          <a:ln>
                            <a:noFill/>
                          </a:ln>
                          <a:solidFill>
                            <a:schemeClr val="tx1"/>
                          </a:solidFill>
                          <a:effectLst/>
                          <a:latin typeface="Arial" charset="0"/>
                          <a:cs typeface="Arabic Transparent" pitchFamily="2" charset="-78"/>
                        </a:rPr>
                        <a:t>* تم التوصل إلى هذه التقديرات </a:t>
                      </a:r>
                      <a:r>
                        <a:rPr kumimoji="0" lang="ar-BH" sz="1000" b="0" i="0" u="none" strike="noStrike" cap="none" normalizeH="0" baseline="0" dirty="0" err="1" smtClean="0">
                          <a:ln>
                            <a:noFill/>
                          </a:ln>
                          <a:solidFill>
                            <a:schemeClr val="tx1"/>
                          </a:solidFill>
                          <a:effectLst/>
                          <a:latin typeface="Arial" charset="0"/>
                          <a:cs typeface="Arabic Transparent" pitchFamily="2" charset="-78"/>
                        </a:rPr>
                        <a:t>إستناداً</a:t>
                      </a:r>
                      <a:r>
                        <a:rPr kumimoji="0" lang="ar-BH" sz="1000" b="0" i="0" u="none" strike="noStrike" cap="none" normalizeH="0" baseline="0" dirty="0" smtClean="0">
                          <a:ln>
                            <a:noFill/>
                          </a:ln>
                          <a:solidFill>
                            <a:schemeClr val="tx1"/>
                          </a:solidFill>
                          <a:effectLst/>
                          <a:latin typeface="Arial" charset="0"/>
                          <a:cs typeface="Arabic Transparent" pitchFamily="2" charset="-78"/>
                        </a:rPr>
                        <a:t> إلى الأرقام المنشورة في التقارير الدولية.</a:t>
                      </a:r>
                      <a:endParaRPr kumimoji="0" lang="en-US" sz="1000" b="0"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228600" y="609600"/>
            <a:ext cx="9426575" cy="4401205"/>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None/>
            </a:pPr>
            <a:r>
              <a:rPr lang="ar-BH" sz="4000" b="1" dirty="0">
                <a:cs typeface="Arabic Transparent" pitchFamily="2" charset="-78"/>
              </a:rPr>
              <a:t>والجدير بالملاحظة، أن الفجوة في معدل الدخل الفردي بين الأقطار الغنية والأقطار الفقيرة قد ازدادت خلال عقد التسعينات من القرن العشرين بصورة أكبر مما كانت عليه طيلة العقود الثلاث السابقة، وذلك لأسباب عديدة يأتي في مقدمتها </a:t>
            </a:r>
            <a:r>
              <a:rPr lang="ar-BH" sz="4000" b="1" dirty="0" err="1">
                <a:cs typeface="Arabic Transparent" pitchFamily="2" charset="-78"/>
              </a:rPr>
              <a:t>إنخفاض</a:t>
            </a:r>
            <a:r>
              <a:rPr lang="ar-BH" sz="4000" b="1" dirty="0">
                <a:cs typeface="Arabic Transparent" pitchFamily="2" charset="-78"/>
              </a:rPr>
              <a:t> معدلات النمو </a:t>
            </a:r>
            <a:r>
              <a:rPr lang="ar-BH" sz="4000" b="1" dirty="0" err="1">
                <a:cs typeface="Arabic Transparent" pitchFamily="2" charset="-78"/>
              </a:rPr>
              <a:t>الإقتصادي</a:t>
            </a:r>
            <a:r>
              <a:rPr lang="ar-BH" sz="4000" b="1" dirty="0">
                <a:cs typeface="Arabic Transparent" pitchFamily="2" charset="-78"/>
              </a:rPr>
              <a:t> في معظم الأقطار النامية من جهة، واستمرار </a:t>
            </a:r>
            <a:r>
              <a:rPr lang="ar-BH" sz="4000" b="1" dirty="0" err="1">
                <a:cs typeface="Arabic Transparent" pitchFamily="2" charset="-78"/>
              </a:rPr>
              <a:t>إرتفاع</a:t>
            </a:r>
            <a:r>
              <a:rPr lang="ar-BH" sz="4000" b="1" dirty="0">
                <a:cs typeface="Arabic Transparent" pitchFamily="2" charset="-78"/>
              </a:rPr>
              <a:t> معدلات نمو السكان في هذه الأقطار من جهة أخرى.</a:t>
            </a:r>
            <a:endParaRPr lang="en-US" sz="4000" b="1" dirty="0">
              <a:cs typeface="Arabic Transparen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457200"/>
            <a:ext cx="9426575" cy="4401205"/>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None/>
            </a:pPr>
            <a:r>
              <a:rPr lang="ar-BH" sz="4000" b="1" dirty="0">
                <a:cs typeface="Arabic Transparent" pitchFamily="2" charset="-78"/>
              </a:rPr>
              <a:t>أما بالنسبة للفجوة الآخذة </a:t>
            </a:r>
            <a:r>
              <a:rPr lang="ar-BH" sz="4000" b="1" dirty="0" err="1">
                <a:cs typeface="Arabic Transparent" pitchFamily="2" charset="-78"/>
              </a:rPr>
              <a:t>بالإزدياد</a:t>
            </a:r>
            <a:r>
              <a:rPr lang="ar-BH" sz="4000" b="1" dirty="0">
                <a:cs typeface="Arabic Transparent" pitchFamily="2" charset="-78"/>
              </a:rPr>
              <a:t> في توزيع الدخل العالمي بين الأقطار الغنية والأقطار الفقيرة، فيتضح من الجدول </a:t>
            </a:r>
            <a:r>
              <a:rPr lang="ar-SA" sz="4000" b="1" dirty="0" smtClean="0">
                <a:cs typeface="Arabic Transparent" pitchFamily="2" charset="-78"/>
              </a:rPr>
              <a:t>التالي </a:t>
            </a:r>
            <a:r>
              <a:rPr lang="ar-BH" sz="4000" b="1" dirty="0" smtClean="0">
                <a:cs typeface="Arabic Transparent" pitchFamily="2" charset="-78"/>
              </a:rPr>
              <a:t>أنه </a:t>
            </a:r>
            <a:r>
              <a:rPr lang="ar-BH" sz="4000" b="1" dirty="0">
                <a:cs typeface="Arabic Transparent" pitchFamily="2" charset="-78"/>
              </a:rPr>
              <a:t>بينما كانت هذه الفجوة بين أغنى 20% بالمقارنة مع أفقر 20% من سكان العالم تبلغ (30) ضعفاً في سنة 1960، فإنها إزدادت إلى أكثر من (60) ضعفاً في نهاية عقد الثمانينات وإلى (88) ضعفاً في نهاية عقد التسعينات من القرن الماضي.</a:t>
            </a:r>
            <a:endParaRPr lang="en-US" sz="4000" b="1" dirty="0">
              <a:cs typeface="Arabic Transparen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643" name="Group 99"/>
          <p:cNvGraphicFramePr>
            <a:graphicFrameLocks noGrp="1"/>
          </p:cNvGraphicFramePr>
          <p:nvPr/>
        </p:nvGraphicFramePr>
        <p:xfrm>
          <a:off x="271727" y="228599"/>
          <a:ext cx="9362546" cy="5562596"/>
        </p:xfrm>
        <a:graphic>
          <a:graphicData uri="http://schemas.openxmlformats.org/drawingml/2006/table">
            <a:tbl>
              <a:tblPr/>
              <a:tblGrid>
                <a:gridCol w="2340637"/>
                <a:gridCol w="2340636"/>
                <a:gridCol w="2340637"/>
                <a:gridCol w="2340636"/>
              </a:tblGrid>
              <a:tr h="696091">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800" b="1" i="0" u="none" strike="noStrike" cap="none" normalizeH="0" baseline="0" dirty="0" smtClean="0">
                          <a:ln>
                            <a:noFill/>
                          </a:ln>
                          <a:solidFill>
                            <a:schemeClr val="tx1"/>
                          </a:solidFill>
                          <a:effectLst/>
                          <a:latin typeface="Arial" charset="0"/>
                          <a:cs typeface="Arabic Transparent" pitchFamily="2" charset="-78"/>
                        </a:rPr>
                        <a:t>الجدول </a:t>
                      </a:r>
                      <a:r>
                        <a:rPr kumimoji="0" lang="ar-SA" sz="2800" b="1" i="0" u="none" strike="noStrike" cap="none" normalizeH="0" baseline="0" dirty="0" smtClean="0">
                          <a:ln>
                            <a:noFill/>
                          </a:ln>
                          <a:solidFill>
                            <a:schemeClr val="tx1"/>
                          </a:solidFill>
                          <a:effectLst/>
                          <a:latin typeface="Arial" charset="0"/>
                          <a:cs typeface="Arabic Transparent" pitchFamily="2" charset="-78"/>
                        </a:rPr>
                        <a:t>يبين</a:t>
                      </a:r>
                      <a:r>
                        <a:rPr kumimoji="0" lang="ar-BH" sz="2800" b="1" i="0" u="none" strike="noStrike" cap="none" normalizeH="0" baseline="0" dirty="0" smtClean="0">
                          <a:ln>
                            <a:noFill/>
                          </a:ln>
                          <a:solidFill>
                            <a:schemeClr val="tx1"/>
                          </a:solidFill>
                          <a:effectLst/>
                          <a:latin typeface="Arial" charset="0"/>
                          <a:cs typeface="Arabic Transparent" pitchFamily="2" charset="-78"/>
                        </a:rPr>
                        <a:t> التفاوت في توزيع الدخل العالمي</a:t>
                      </a:r>
                      <a:endParaRPr kumimoji="0" lang="en-US" sz="28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معدل حصص الدخل</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نسبة الدخل العالمي</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السنة</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0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الأغنى إلى الأفقر</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أغنى 20%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أفقر 20%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70.2</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1960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0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32/1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73.9</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1970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45/1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76.3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1.7</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1980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0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61/1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85.0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1.4</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1990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88/1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86.0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dirty="0" smtClean="0">
                          <a:ln>
                            <a:noFill/>
                          </a:ln>
                          <a:solidFill>
                            <a:schemeClr val="tx1"/>
                          </a:solidFill>
                          <a:effectLst/>
                          <a:latin typeface="Arial" charset="0"/>
                          <a:cs typeface="Arabic Transparent" pitchFamily="2" charset="-78"/>
                        </a:rPr>
                        <a:t>1.0</a:t>
                      </a:r>
                      <a:endParaRPr kumimoji="0" lang="en-US" sz="1800" b="0"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abic Transparent" pitchFamily="2" charset="-78"/>
                        </a:rPr>
                        <a:t>1999</a:t>
                      </a:r>
                      <a:endParaRPr kumimoji="0" lang="en-US" sz="20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228600" y="152400"/>
            <a:ext cx="9426575" cy="6247864"/>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ب- </a:t>
            </a:r>
            <a:r>
              <a:rPr lang="ar-BH" sz="4000" b="1" dirty="0" smtClean="0">
                <a:solidFill>
                  <a:srgbClr val="FF0000"/>
                </a:solidFill>
                <a:cs typeface="Arabic Transparent" pitchFamily="2" charset="-78"/>
              </a:rPr>
              <a:t>سوء </a:t>
            </a:r>
            <a:r>
              <a:rPr lang="ar-BH" sz="4000" b="1" dirty="0">
                <a:solidFill>
                  <a:srgbClr val="FF0000"/>
                </a:solidFill>
                <a:cs typeface="Arabic Transparent" pitchFamily="2" charset="-78"/>
              </a:rPr>
              <a:t>توزيع الدخل القومي </a:t>
            </a:r>
            <a:r>
              <a:rPr lang="ar-BH" sz="4000" b="1" dirty="0">
                <a:cs typeface="Arabic Transparent" pitchFamily="2" charset="-78"/>
              </a:rPr>
              <a:t>: يتضح من الجدول السابق بأن حصة أفقر 20% من سكان العالم قد تدهورت من 2.3% من الدخل العالمي في سنة 1960 إلى 1% في سنة 1999. وتجدر الإشارة هنا بأن زيادة الفجوة في معدلات الدخل الفردي بين الأقطار الغنية والأقطار الفقيرة لا تعكس وحدها </a:t>
            </a:r>
            <a:r>
              <a:rPr lang="ar-BH" sz="4000" b="1" dirty="0" err="1">
                <a:cs typeface="Arabic Transparent" pitchFamily="2" charset="-78"/>
              </a:rPr>
              <a:t>إتساع</a:t>
            </a:r>
            <a:r>
              <a:rPr lang="ar-BH" sz="4000" b="1" dirty="0">
                <a:cs typeface="Arabic Transparent" pitchFamily="2" charset="-78"/>
              </a:rPr>
              <a:t> التفاوت </a:t>
            </a:r>
            <a:r>
              <a:rPr lang="ar-BH" sz="4000" b="1" dirty="0" smtClean="0">
                <a:cs typeface="Arabic Transparent" pitchFamily="2" charset="-78"/>
              </a:rPr>
              <a:t>الاقتصادي </a:t>
            </a:r>
            <a:r>
              <a:rPr lang="ar-BH" sz="4000" b="1" dirty="0">
                <a:cs typeface="Arabic Transparent" pitchFamily="2" charset="-78"/>
              </a:rPr>
              <a:t>الحاد بين الأغنياء والفقراء في العالم، فمن الضروري أيضاً التعرف على الفجوة المتزايدة بين الأغنياء والفقراء ضمن القطر الواحد في الأقطار الفقيرة ذاتها.</a:t>
            </a:r>
            <a:endParaRPr lang="en-US" sz="4000" b="1" dirty="0">
              <a:cs typeface="Arabic Transparent"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60350"/>
            <a:ext cx="9350375" cy="594008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ج-</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الفقر المطلق </a:t>
            </a:r>
            <a:r>
              <a:rPr lang="ar-BH" sz="4000" b="1" dirty="0">
                <a:cs typeface="Arabic Transparent" pitchFamily="2" charset="-78"/>
              </a:rPr>
              <a:t>: تعتمد حدة الفقر في أي قطر على عاملين هما </a:t>
            </a:r>
            <a:r>
              <a:rPr lang="ar-BH" sz="4000" b="1" dirty="0" smtClean="0">
                <a:cs typeface="Arabic Transparent" pitchFamily="2" charset="-78"/>
              </a:rPr>
              <a:t>:</a:t>
            </a:r>
            <a:endParaRPr lang="ar-SA" sz="4000" b="1" dirty="0" smtClean="0">
              <a:cs typeface="Arabic Transparent" pitchFamily="2" charset="-78"/>
            </a:endParaRPr>
          </a:p>
          <a:p>
            <a:pPr algn="just" rtl="1">
              <a:spcBef>
                <a:spcPct val="50000"/>
              </a:spcBef>
            </a:pPr>
            <a:r>
              <a:rPr lang="ar-SA" sz="4000" b="1" dirty="0" smtClean="0">
                <a:cs typeface="Arabic Transparent" pitchFamily="2" charset="-78"/>
              </a:rPr>
              <a:t>*-</a:t>
            </a:r>
            <a:r>
              <a:rPr lang="ar-BH" sz="4000" b="1" dirty="0" smtClean="0">
                <a:cs typeface="Arabic Transparent" pitchFamily="2" charset="-78"/>
              </a:rPr>
              <a:t> </a:t>
            </a:r>
            <a:r>
              <a:rPr lang="ar-BH" sz="4000" b="1" dirty="0">
                <a:cs typeface="Arabic Transparent" pitchFamily="2" charset="-78"/>
              </a:rPr>
              <a:t>مستوى الدخل </a:t>
            </a:r>
            <a:r>
              <a:rPr lang="ar-BH" sz="4000" b="1" dirty="0" smtClean="0">
                <a:cs typeface="Arabic Transparent" pitchFamily="2" charset="-78"/>
              </a:rPr>
              <a:t>القومي</a:t>
            </a:r>
            <a:endParaRPr lang="ar-SA" sz="4000" b="1" dirty="0" smtClean="0">
              <a:cs typeface="Arabic Transparent" pitchFamily="2" charset="-78"/>
            </a:endParaRPr>
          </a:p>
          <a:p>
            <a:pPr algn="just" rtl="1">
              <a:spcBef>
                <a:spcPct val="50000"/>
              </a:spcBef>
            </a:pPr>
            <a:r>
              <a:rPr lang="ar-SA" sz="4000" b="1" dirty="0" smtClean="0">
                <a:cs typeface="Arabic Transparent" pitchFamily="2" charset="-78"/>
              </a:rPr>
              <a:t>*- </a:t>
            </a:r>
            <a:r>
              <a:rPr lang="ar-BH" sz="4000" b="1" dirty="0" smtClean="0">
                <a:cs typeface="Arabic Transparent" pitchFamily="2" charset="-78"/>
              </a:rPr>
              <a:t>درجة </a:t>
            </a:r>
            <a:r>
              <a:rPr lang="ar-BH" sz="4000" b="1" dirty="0">
                <a:cs typeface="Arabic Transparent" pitchFamily="2" charset="-78"/>
              </a:rPr>
              <a:t>التفاوت في توزيع </a:t>
            </a:r>
            <a:r>
              <a:rPr lang="ar-BH" sz="4000" b="1" dirty="0" smtClean="0">
                <a:cs typeface="Arabic Transparent" pitchFamily="2" charset="-78"/>
              </a:rPr>
              <a:t>الدخل</a:t>
            </a:r>
            <a:endParaRPr lang="ar-SA" sz="4000" b="1" dirty="0" smtClean="0">
              <a:cs typeface="Arabic Transparent" pitchFamily="2" charset="-78"/>
            </a:endParaRPr>
          </a:p>
          <a:p>
            <a:pPr algn="just" rtl="1">
              <a:spcBef>
                <a:spcPct val="50000"/>
              </a:spcBef>
            </a:pPr>
            <a:r>
              <a:rPr lang="ar-BH" sz="4000" b="1" dirty="0" smtClean="0">
                <a:cs typeface="Arabic Transparent" pitchFamily="2" charset="-78"/>
              </a:rPr>
              <a:t>وتزداد </a:t>
            </a:r>
            <a:r>
              <a:rPr lang="ar-BH" sz="4000" b="1" dirty="0">
                <a:cs typeface="Arabic Transparent" pitchFamily="2" charset="-78"/>
              </a:rPr>
              <a:t>حدة الفقر عند أي مستوى من الدخل كلما زادت حدة التفاوت في توزيع الدخل. كذلك، تزداد </a:t>
            </a:r>
            <a:r>
              <a:rPr lang="ar-BH" sz="4000" b="1" dirty="0" err="1">
                <a:cs typeface="Arabic Transparent" pitchFamily="2" charset="-78"/>
              </a:rPr>
              <a:t>حدة</a:t>
            </a:r>
            <a:r>
              <a:rPr lang="ar-BH" sz="4000" b="1" dirty="0">
                <a:cs typeface="Arabic Transparent" pitchFamily="2" charset="-78"/>
              </a:rPr>
              <a:t> الفقر عند أي مستوى معين من نمط التوزيع كلما </a:t>
            </a:r>
            <a:r>
              <a:rPr lang="ar-BH" sz="4000" b="1" dirty="0" err="1">
                <a:cs typeface="Arabic Transparent" pitchFamily="2" charset="-78"/>
              </a:rPr>
              <a:t>إنخفض</a:t>
            </a:r>
            <a:r>
              <a:rPr lang="ar-BH" sz="4000" b="1" dirty="0">
                <a:cs typeface="Arabic Transparent" pitchFamily="2" charset="-78"/>
              </a:rPr>
              <a:t> مستوى الدخل.</a:t>
            </a:r>
            <a:endParaRPr lang="en-US" sz="4000" b="1" dirty="0">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533400"/>
            <a:ext cx="9426575" cy="501675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د- </a:t>
            </a:r>
            <a:r>
              <a:rPr lang="ar-BH" sz="4000" b="1" dirty="0" smtClean="0">
                <a:solidFill>
                  <a:srgbClr val="FF0000"/>
                </a:solidFill>
                <a:cs typeface="Arabic Transparent" pitchFamily="2" charset="-78"/>
              </a:rPr>
              <a:t>سوء </a:t>
            </a:r>
            <a:r>
              <a:rPr lang="ar-BH" sz="4000" b="1" dirty="0">
                <a:solidFill>
                  <a:srgbClr val="FF0000"/>
                </a:solidFill>
                <a:cs typeface="Arabic Transparent" pitchFamily="2" charset="-78"/>
              </a:rPr>
              <a:t>التغذية </a:t>
            </a:r>
            <a:r>
              <a:rPr lang="ar-BH" sz="4000" b="1" dirty="0">
                <a:cs typeface="Arabic Transparent" pitchFamily="2" charset="-78"/>
              </a:rPr>
              <a:t>: بالإضافة إلى إنخفاض معدلات الدخل الفردي وزيادة ظاهرة الفقر، تعاني معظم الأقطار النامية من حالة سوء التغذية، وتفشي الأمراض، لاسيما بين الأطفال دون السنة الخامسة. ويعزى تدهور الحالة الصحية في معظم الأقطار النامية بصورة رئيسية إلى حرمان نسبة كبيرة من السكان من الخدمات الصحية الأساسية والمياه الصالحة للشرب والمرافق الصحية، كما يتضح من الجدول </a:t>
            </a: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565" name="Group 69"/>
          <p:cNvGraphicFramePr>
            <a:graphicFrameLocks noGrp="1"/>
          </p:cNvGraphicFramePr>
          <p:nvPr/>
        </p:nvGraphicFramePr>
        <p:xfrm>
          <a:off x="271727" y="549275"/>
          <a:ext cx="9362546" cy="5089523"/>
        </p:xfrm>
        <a:graphic>
          <a:graphicData uri="http://schemas.openxmlformats.org/drawingml/2006/table">
            <a:tbl>
              <a:tblPr/>
              <a:tblGrid>
                <a:gridCol w="3121422"/>
                <a:gridCol w="5694230"/>
                <a:gridCol w="546894"/>
              </a:tblGrid>
              <a:tr h="954461">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400" b="1" i="0" u="none" strike="noStrike" cap="none" normalizeH="0" baseline="0" dirty="0" smtClean="0">
                          <a:ln>
                            <a:noFill/>
                          </a:ln>
                          <a:solidFill>
                            <a:schemeClr val="tx1"/>
                          </a:solidFill>
                          <a:effectLst/>
                          <a:latin typeface="Arial" charset="0"/>
                          <a:cs typeface="Arabic Transparent" pitchFamily="2" charset="-78"/>
                        </a:rPr>
                        <a:t>جدول </a:t>
                      </a:r>
                      <a:r>
                        <a:rPr kumimoji="0" lang="ar-SA" sz="2400" b="1" i="0" u="none" strike="noStrike" cap="none" normalizeH="0" baseline="0" dirty="0" smtClean="0">
                          <a:ln>
                            <a:noFill/>
                          </a:ln>
                          <a:solidFill>
                            <a:schemeClr val="tx1"/>
                          </a:solidFill>
                          <a:effectLst/>
                          <a:latin typeface="Arial" charset="0"/>
                          <a:cs typeface="Arabic Transparent" pitchFamily="2" charset="-78"/>
                        </a:rPr>
                        <a:t>يبين </a:t>
                      </a:r>
                      <a:r>
                        <a:rPr kumimoji="0" lang="ar-BH" sz="2400" b="1" i="0" u="none" strike="noStrike" cap="none" normalizeH="0" baseline="0" dirty="0" smtClean="0">
                          <a:ln>
                            <a:noFill/>
                          </a:ln>
                          <a:solidFill>
                            <a:schemeClr val="tx1"/>
                          </a:solidFill>
                          <a:effectLst/>
                          <a:latin typeface="Arial" charset="0"/>
                          <a:cs typeface="Arabic Transparent" pitchFamily="2" charset="-78"/>
                        </a:rPr>
                        <a:t>الحرمان الصحي في الأقطار النامية 2000</a:t>
                      </a:r>
                      <a:endParaRPr kumimoji="0" lang="en-US" sz="24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العدد (مليون)</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طبيعة الحرمان الصحي</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766</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عدم توفر الخدمات الصحية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1</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1.160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عدم توفر المياه الصالحة للشرب</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2</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2.360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عدم توفر المرافق الصحية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3</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الأطفال الذين يفارقون الحياة قبل بلوغهم السنة الخامسة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4</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850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الأشخاص الذين يعانون من سوء التغذية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dirty="0" smtClean="0">
                          <a:ln>
                            <a:noFill/>
                          </a:ln>
                          <a:solidFill>
                            <a:schemeClr val="tx1"/>
                          </a:solidFill>
                          <a:effectLst/>
                          <a:latin typeface="Arial" charset="0"/>
                          <a:cs typeface="Arabic Transparent" pitchFamily="2" charset="-78"/>
                        </a:rPr>
                        <a:t>5</a:t>
                      </a:r>
                      <a:endParaRPr kumimoji="0" lang="en-US" sz="18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28600" y="3810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هـ </a:t>
            </a:r>
            <a:r>
              <a:rPr lang="ar-BH" sz="4000" b="1" dirty="0" smtClean="0">
                <a:solidFill>
                  <a:srgbClr val="FF0000"/>
                </a:solidFill>
                <a:cs typeface="Arabic Transparent" pitchFamily="2" charset="-78"/>
              </a:rPr>
              <a:t>ارتفاع </a:t>
            </a:r>
            <a:r>
              <a:rPr lang="ar-BH" sz="4000" b="1" dirty="0">
                <a:solidFill>
                  <a:srgbClr val="FF0000"/>
                </a:solidFill>
                <a:cs typeface="Arabic Transparent" pitchFamily="2" charset="-78"/>
              </a:rPr>
              <a:t>نسبة الأمية </a:t>
            </a:r>
            <a:r>
              <a:rPr lang="ar-BH" sz="4000" b="1" dirty="0">
                <a:cs typeface="Arabic Transparent" pitchFamily="2" charset="-78"/>
              </a:rPr>
              <a:t>: بالرغم من الإنجازات الملموسة (الكمية) التي حققتها معظم الأقطار النامية في مجال توفير الخدمات التعليمية، وخاصة بالنسبة لمرحلة التعليم الإبتدائي وتخفيض نسبة الأمية بين الكبار، فما زالت نسبة الأمية مرتفعة. وتنتشر ظاهرة الأمية بين الإناث، حيث تبلغ النسبة 60% ويعيش أكثر من 75% من السكان الأميين في العالم في قارة آسيا.</a:t>
            </a:r>
            <a:endParaRPr lang="en-US" sz="4000" b="1" dirty="0">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762000" y="5334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SA" sz="4000" b="1" dirty="0" smtClean="0">
                <a:solidFill>
                  <a:srgbClr val="FF0000"/>
                </a:solidFill>
                <a:cs typeface="Arabic Transparent" pitchFamily="2" charset="-78"/>
              </a:rPr>
              <a:t>ثانيا:</a:t>
            </a:r>
            <a:r>
              <a:rPr lang="ar-BH" sz="4000" b="1" dirty="0" smtClean="0">
                <a:solidFill>
                  <a:srgbClr val="FF0000"/>
                </a:solidFill>
                <a:cs typeface="Arabic Transparent" pitchFamily="2" charset="-78"/>
              </a:rPr>
              <a:t> </a:t>
            </a:r>
            <a:r>
              <a:rPr lang="ar-BH" sz="4000" b="1" dirty="0" err="1">
                <a:solidFill>
                  <a:srgbClr val="FF0000"/>
                </a:solidFill>
                <a:cs typeface="Arabic Transparent" pitchFamily="2" charset="-78"/>
              </a:rPr>
              <a:t>إنخفاض</a:t>
            </a: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الإنتاجية</a:t>
            </a:r>
            <a:endParaRPr lang="en-US" sz="4000" b="1" dirty="0">
              <a:solidFill>
                <a:srgbClr val="FF0000"/>
              </a:solidFill>
              <a:cs typeface="Arabic Transparent" pitchFamily="2" charset="-78"/>
            </a:endParaRPr>
          </a:p>
        </p:txBody>
      </p:sp>
      <p:sp>
        <p:nvSpPr>
          <p:cNvPr id="3" name="Text Box 5"/>
          <p:cNvSpPr txBox="1">
            <a:spLocks noChangeArrowheads="1"/>
          </p:cNvSpPr>
          <p:nvPr/>
        </p:nvSpPr>
        <p:spPr bwMode="auto">
          <a:xfrm>
            <a:off x="228600" y="16002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تتسم </a:t>
            </a:r>
            <a:r>
              <a:rPr lang="ar-BH" sz="4000" b="1" dirty="0">
                <a:cs typeface="Arabic Transparent" pitchFamily="2" charset="-78"/>
              </a:rPr>
              <a:t>الأقطار النامية إضافة </a:t>
            </a:r>
            <a:r>
              <a:rPr lang="ar-BH" sz="4000" b="1" dirty="0" err="1">
                <a:cs typeface="Arabic Transparent" pitchFamily="2" charset="-78"/>
              </a:rPr>
              <a:t>لإنخفاض</a:t>
            </a:r>
            <a:r>
              <a:rPr lang="ar-BH" sz="4000" b="1" dirty="0">
                <a:cs typeface="Arabic Transparent" pitchFamily="2" charset="-78"/>
              </a:rPr>
              <a:t> مستوى المعيشة، </a:t>
            </a:r>
            <a:r>
              <a:rPr lang="ar-BH" sz="4000" b="1" dirty="0" err="1">
                <a:cs typeface="Arabic Transparent" pitchFamily="2" charset="-78"/>
              </a:rPr>
              <a:t>بإنخفاض</a:t>
            </a:r>
            <a:r>
              <a:rPr lang="ar-BH" sz="4000" b="1" dirty="0">
                <a:cs typeface="Arabic Transparent" pitchFamily="2" charset="-78"/>
              </a:rPr>
              <a:t> إنتاجية العمل (أي معدل الإنتاج لكل عامل) بالمقارنة مع الأقطار المتقدمة، ويعزى إنخفاض الإنتاجية إلى النقص الحاد في عوامل الإنتاج المكملة الأخرى، مثل رأس المال والإدارة الكفؤة وكذلك غياب الحوافز الإقتصادية.</a:t>
            </a:r>
            <a:endParaRPr lang="en-US" sz="4000" b="1" dirty="0">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990600" y="3810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ثالثا: </a:t>
            </a:r>
            <a:r>
              <a:rPr lang="ar-BH" sz="4000" b="1" dirty="0" err="1" smtClean="0">
                <a:solidFill>
                  <a:srgbClr val="FF0000"/>
                </a:solidFill>
                <a:cs typeface="Arabic Transparent" pitchFamily="2" charset="-78"/>
              </a:rPr>
              <a:t>إرتفاع</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معدلات نمو </a:t>
            </a:r>
            <a:r>
              <a:rPr lang="ar-BH" sz="4000" b="1" dirty="0" smtClean="0">
                <a:solidFill>
                  <a:srgbClr val="FF0000"/>
                </a:solidFill>
                <a:cs typeface="Arabic Transparent" pitchFamily="2" charset="-78"/>
              </a:rPr>
              <a:t>السكان</a:t>
            </a:r>
            <a:endParaRPr lang="en-US" sz="4000" b="1" dirty="0">
              <a:solidFill>
                <a:srgbClr val="FF0000"/>
              </a:solidFill>
              <a:cs typeface="Arabic Transparent" pitchFamily="2" charset="-78"/>
            </a:endParaRPr>
          </a:p>
        </p:txBody>
      </p:sp>
      <p:sp>
        <p:nvSpPr>
          <p:cNvPr id="3" name="Text Box 7"/>
          <p:cNvSpPr txBox="1">
            <a:spLocks noChangeArrowheads="1"/>
          </p:cNvSpPr>
          <p:nvPr/>
        </p:nvSpPr>
        <p:spPr bwMode="auto">
          <a:xfrm>
            <a:off x="381000" y="2209800"/>
            <a:ext cx="92964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تعتبر معدلات نمو السكان في معظم الأقطار النامية، </a:t>
            </a:r>
            <a:r>
              <a:rPr lang="ar-BH" sz="4000" b="1" dirty="0" err="1">
                <a:cs typeface="Arabic Transparent" pitchFamily="2" charset="-78"/>
              </a:rPr>
              <a:t>وبضمنها</a:t>
            </a:r>
            <a:r>
              <a:rPr lang="ar-BH" sz="4000" b="1" dirty="0">
                <a:cs typeface="Arabic Transparent" pitchFamily="2" charset="-78"/>
              </a:rPr>
              <a:t> الأقطار العربية، مرتفعة بصورة عامة، حيث تتراوح بين 2-3% سنويا بالمقارنة مع 0.6% سنوياً في الأقطار المتقدمة.</a:t>
            </a:r>
            <a:endParaRPr lang="en-US" sz="4000" b="1" dirty="0">
              <a:cs typeface="Arabic Transparent"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609600"/>
            <a:ext cx="9350375"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وتتمثل الخصائص الرئيسية </a:t>
            </a:r>
            <a:r>
              <a:rPr lang="ar-BH" sz="4000" b="1" dirty="0" err="1">
                <a:cs typeface="Arabic Transparent" pitchFamily="2" charset="-78"/>
              </a:rPr>
              <a:t>للإقتصادات</a:t>
            </a:r>
            <a:r>
              <a:rPr lang="ar-BH" sz="4000" b="1" dirty="0">
                <a:cs typeface="Arabic Transparent" pitchFamily="2" charset="-78"/>
              </a:rPr>
              <a:t> النامية فيما يعرف بظاهرة الحلقة المفرغة للفقر </a:t>
            </a:r>
            <a:r>
              <a:rPr lang="en-US" sz="4000" b="1" dirty="0">
                <a:cs typeface="Arabic Transparent" pitchFamily="2" charset="-78"/>
              </a:rPr>
              <a:t>(Vicious Circle of Poverty)</a:t>
            </a:r>
            <a:r>
              <a:rPr lang="ar-BH" sz="4000" b="1" dirty="0">
                <a:cs typeface="Arabic Transparent" pitchFamily="2" charset="-78"/>
              </a:rPr>
              <a:t> المتمثلة </a:t>
            </a:r>
            <a:r>
              <a:rPr lang="ar-BH" sz="4000" b="1" dirty="0" err="1">
                <a:cs typeface="Arabic Transparent" pitchFamily="2" charset="-78"/>
              </a:rPr>
              <a:t>بإنخفاض</a:t>
            </a:r>
            <a:r>
              <a:rPr lang="ar-BH" sz="4000" b="1" dirty="0">
                <a:cs typeface="Arabic Transparent" pitchFamily="2" charset="-78"/>
              </a:rPr>
              <a:t> معدل الدخل الفردي الذي يؤدي إلى </a:t>
            </a:r>
            <a:r>
              <a:rPr lang="ar-BH" sz="4000" b="1" dirty="0" err="1">
                <a:cs typeface="Arabic Transparent" pitchFamily="2" charset="-78"/>
              </a:rPr>
              <a:t>إنخفاض</a:t>
            </a:r>
            <a:r>
              <a:rPr lang="ar-BH" sz="4000" b="1" dirty="0">
                <a:cs typeface="Arabic Transparent" pitchFamily="2" charset="-78"/>
              </a:rPr>
              <a:t> مستوى الطلب </a:t>
            </a:r>
            <a:r>
              <a:rPr lang="ar-BH" sz="4000" b="1" dirty="0" err="1">
                <a:cs typeface="Arabic Transparent" pitchFamily="2" charset="-78"/>
              </a:rPr>
              <a:t>وإنخفاض</a:t>
            </a:r>
            <a:r>
              <a:rPr lang="ar-BH" sz="4000" b="1" dirty="0">
                <a:cs typeface="Arabic Transparent" pitchFamily="2" charset="-78"/>
              </a:rPr>
              <a:t> </a:t>
            </a:r>
            <a:r>
              <a:rPr lang="ar-BH" sz="4000" b="1" dirty="0" err="1">
                <a:cs typeface="Arabic Transparent" pitchFamily="2" charset="-78"/>
              </a:rPr>
              <a:t>الإدخار</a:t>
            </a:r>
            <a:r>
              <a:rPr lang="ar-BH" sz="4000" b="1" dirty="0">
                <a:cs typeface="Arabic Transparent" pitchFamily="2" charset="-78"/>
              </a:rPr>
              <a:t>، ومن ثم </a:t>
            </a:r>
            <a:r>
              <a:rPr lang="ar-BH" sz="4000" b="1" dirty="0" err="1">
                <a:cs typeface="Arabic Transparent" pitchFamily="2" charset="-78"/>
              </a:rPr>
              <a:t>إنخفاض</a:t>
            </a:r>
            <a:r>
              <a:rPr lang="ar-BH" sz="4000" b="1" dirty="0">
                <a:cs typeface="Arabic Transparent" pitchFamily="2" charset="-78"/>
              </a:rPr>
              <a:t> </a:t>
            </a:r>
            <a:r>
              <a:rPr lang="ar-BH" sz="4000" b="1" dirty="0" err="1">
                <a:cs typeface="Arabic Transparent" pitchFamily="2" charset="-78"/>
              </a:rPr>
              <a:t>الإستثمار</a:t>
            </a:r>
            <a:r>
              <a:rPr lang="ar-BH" sz="4000" b="1" dirty="0">
                <a:cs typeface="Arabic Transparent" pitchFamily="2" charset="-78"/>
              </a:rPr>
              <a:t> الذي يؤدي إلى </a:t>
            </a:r>
            <a:r>
              <a:rPr lang="ar-BH" sz="4000" b="1" dirty="0" err="1">
                <a:cs typeface="Arabic Transparent" pitchFamily="2" charset="-78"/>
              </a:rPr>
              <a:t>إنخفاض</a:t>
            </a:r>
            <a:r>
              <a:rPr lang="ar-BH" sz="4000" b="1" dirty="0">
                <a:cs typeface="Arabic Transparent" pitchFamily="2" charset="-78"/>
              </a:rPr>
              <a:t> الإنتاجية، وبالتالي </a:t>
            </a:r>
            <a:r>
              <a:rPr lang="ar-BH" sz="4000" b="1" dirty="0" err="1">
                <a:cs typeface="Arabic Transparent" pitchFamily="2" charset="-78"/>
              </a:rPr>
              <a:t>إنخفاض</a:t>
            </a:r>
            <a:r>
              <a:rPr lang="ar-BH" sz="4000" b="1" dirty="0">
                <a:cs typeface="Arabic Transparent" pitchFamily="2" charset="-78"/>
              </a:rPr>
              <a:t> معدل الدخل الفردي، الذي يزداد تدهوراً بسبب </a:t>
            </a:r>
            <a:r>
              <a:rPr lang="ar-BH" sz="4000" b="1" dirty="0" err="1">
                <a:cs typeface="Arabic Transparent" pitchFamily="2" charset="-78"/>
              </a:rPr>
              <a:t>إرتفاع</a:t>
            </a:r>
            <a:r>
              <a:rPr lang="ar-BH" sz="4000" b="1" dirty="0">
                <a:cs typeface="Arabic Transparent" pitchFamily="2" charset="-78"/>
              </a:rPr>
              <a:t> معدل نمو السكان، كما يتضح من الشكل </a:t>
            </a: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61" name="Group 13"/>
          <p:cNvGraphicFramePr>
            <a:graphicFrameLocks noGrp="1"/>
          </p:cNvGraphicFramePr>
          <p:nvPr/>
        </p:nvGraphicFramePr>
        <p:xfrm>
          <a:off x="662121" y="2420939"/>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smtClean="0">
                          <a:ln>
                            <a:noFill/>
                          </a:ln>
                          <a:solidFill>
                            <a:schemeClr val="tx1"/>
                          </a:solidFill>
                          <a:effectLst/>
                          <a:latin typeface="Arial" charset="0"/>
                          <a:cs typeface="Arial" charset="0"/>
                        </a:rPr>
                        <a:t>الاستثمار</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62" name="Group 14"/>
          <p:cNvGraphicFramePr>
            <a:graphicFrameLocks noGrp="1"/>
          </p:cNvGraphicFramePr>
          <p:nvPr/>
        </p:nvGraphicFramePr>
        <p:xfrm>
          <a:off x="2847975" y="2420939"/>
          <a:ext cx="1976041" cy="1223963"/>
        </p:xfrm>
        <a:graphic>
          <a:graphicData uri="http://schemas.openxmlformats.org/drawingml/2006/table">
            <a:tbl>
              <a:tblPr/>
              <a:tblGrid>
                <a:gridCol w="1976041"/>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ا</a:t>
                      </a:r>
                      <a:r>
                        <a:rPr kumimoji="0" lang="ar-DZ" sz="2000" b="1" i="0" u="none" strike="noStrike" cap="none" normalizeH="0" baseline="0" dirty="0" smtClean="0">
                          <a:ln>
                            <a:noFill/>
                          </a:ln>
                          <a:solidFill>
                            <a:schemeClr val="tx1"/>
                          </a:solidFill>
                          <a:effectLst/>
                          <a:latin typeface="Arial" charset="0"/>
                          <a:cs typeface="Arial" charset="0"/>
                        </a:rPr>
                        <a:t>الإنتاج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68" name="Group 20"/>
          <p:cNvGraphicFramePr>
            <a:graphicFrameLocks noGrp="1"/>
          </p:cNvGraphicFramePr>
          <p:nvPr/>
        </p:nvGraphicFramePr>
        <p:xfrm>
          <a:off x="5032111" y="2420939"/>
          <a:ext cx="1976041" cy="1223963"/>
        </p:xfrm>
        <a:graphic>
          <a:graphicData uri="http://schemas.openxmlformats.org/drawingml/2006/table">
            <a:tbl>
              <a:tblPr/>
              <a:tblGrid>
                <a:gridCol w="1976041"/>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dirty="0" smtClean="0">
                          <a:ln>
                            <a:noFill/>
                          </a:ln>
                          <a:solidFill>
                            <a:schemeClr val="tx1"/>
                          </a:solidFill>
                          <a:effectLst/>
                          <a:latin typeface="Arial" charset="0"/>
                          <a:cs typeface="Arial" charset="0"/>
                        </a:rPr>
                        <a:t>الطلب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74" name="Group 26"/>
          <p:cNvGraphicFramePr>
            <a:graphicFrameLocks noGrp="1"/>
          </p:cNvGraphicFramePr>
          <p:nvPr/>
        </p:nvGraphicFramePr>
        <p:xfrm>
          <a:off x="7190450" y="2420939"/>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dirty="0" smtClean="0">
                          <a:ln>
                            <a:noFill/>
                          </a:ln>
                          <a:solidFill>
                            <a:schemeClr val="tx1"/>
                          </a:solidFill>
                          <a:effectLst/>
                          <a:latin typeface="Arial" charset="0"/>
                          <a:cs typeface="Arial" charset="0"/>
                        </a:rPr>
                        <a:t>الدخل الفردي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86" name="Group 38"/>
          <p:cNvGraphicFramePr>
            <a:graphicFrameLocks noGrp="1"/>
          </p:cNvGraphicFramePr>
          <p:nvPr/>
        </p:nvGraphicFramePr>
        <p:xfrm>
          <a:off x="2846256" y="404813"/>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الإنتاجي</a:t>
                      </a:r>
                      <a:r>
                        <a:rPr kumimoji="0" lang="ar-DZ" sz="2000" b="1" i="0" u="none" strike="noStrike" cap="none" normalizeH="0" baseline="0" dirty="0" smtClean="0">
                          <a:ln>
                            <a:noFill/>
                          </a:ln>
                          <a:solidFill>
                            <a:schemeClr val="tx1"/>
                          </a:solidFill>
                          <a:effectLst/>
                          <a:latin typeface="Arial" charset="0"/>
                          <a:cs typeface="Arial" charset="0"/>
                        </a:rPr>
                        <a:t>ة</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DZ" sz="2000" b="1" i="0" u="none" strike="noStrike" cap="none" normalizeH="0" baseline="0" dirty="0" smtClean="0">
                          <a:ln>
                            <a:noFill/>
                          </a:ln>
                          <a:solidFill>
                            <a:schemeClr val="tx1"/>
                          </a:solidFill>
                          <a:effectLst/>
                          <a:latin typeface="Arial" charset="0"/>
                          <a:cs typeface="Arial" charset="0"/>
                        </a:rPr>
                        <a:t>وارتفاع النمو السكاني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92" name="Group 44"/>
          <p:cNvGraphicFramePr>
            <a:graphicFrameLocks noGrp="1"/>
          </p:cNvGraphicFramePr>
          <p:nvPr/>
        </p:nvGraphicFramePr>
        <p:xfrm>
          <a:off x="2846256" y="4292601"/>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dirty="0" smtClean="0">
                          <a:ln>
                            <a:noFill/>
                          </a:ln>
                          <a:solidFill>
                            <a:schemeClr val="tx1"/>
                          </a:solidFill>
                          <a:effectLst/>
                          <a:latin typeface="Arial" charset="0"/>
                          <a:cs typeface="Arial" charset="0"/>
                        </a:rPr>
                        <a:t>الادخار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4498" name="Line 50"/>
          <p:cNvSpPr>
            <a:spLocks noChangeShapeType="1"/>
          </p:cNvSpPr>
          <p:nvPr/>
        </p:nvSpPr>
        <p:spPr bwMode="auto">
          <a:xfrm>
            <a:off x="1599406" y="3644901"/>
            <a:ext cx="0" cy="1223963"/>
          </a:xfrm>
          <a:prstGeom prst="line">
            <a:avLst/>
          </a:prstGeom>
          <a:noFill/>
          <a:ln w="28575">
            <a:solidFill>
              <a:schemeClr val="tx1"/>
            </a:solidFill>
            <a:round/>
            <a:headEnd type="stealth" w="lg" len="lg"/>
            <a:tailEnd/>
          </a:ln>
          <a:effectLst/>
        </p:spPr>
        <p:txBody>
          <a:bodyPr/>
          <a:lstStyle/>
          <a:p>
            <a:endParaRPr lang="en-US"/>
          </a:p>
        </p:txBody>
      </p:sp>
      <p:sp>
        <p:nvSpPr>
          <p:cNvPr id="104499" name="Line 51"/>
          <p:cNvSpPr>
            <a:spLocks noChangeShapeType="1"/>
          </p:cNvSpPr>
          <p:nvPr/>
        </p:nvSpPr>
        <p:spPr bwMode="auto">
          <a:xfrm>
            <a:off x="1599406" y="4868863"/>
            <a:ext cx="1246850" cy="0"/>
          </a:xfrm>
          <a:prstGeom prst="line">
            <a:avLst/>
          </a:prstGeom>
          <a:noFill/>
          <a:ln w="28575">
            <a:solidFill>
              <a:schemeClr val="tx1"/>
            </a:solidFill>
            <a:round/>
            <a:headEnd type="none" w="lg" len="lg"/>
            <a:tailEnd/>
          </a:ln>
          <a:effectLst/>
        </p:spPr>
        <p:txBody>
          <a:bodyPr/>
          <a:lstStyle/>
          <a:p>
            <a:endParaRPr lang="en-US"/>
          </a:p>
        </p:txBody>
      </p:sp>
      <p:sp>
        <p:nvSpPr>
          <p:cNvPr id="104500" name="Line 52"/>
          <p:cNvSpPr>
            <a:spLocks noChangeShapeType="1"/>
          </p:cNvSpPr>
          <p:nvPr/>
        </p:nvSpPr>
        <p:spPr bwMode="auto">
          <a:xfrm>
            <a:off x="4796499" y="4652963"/>
            <a:ext cx="1325959" cy="0"/>
          </a:xfrm>
          <a:prstGeom prst="line">
            <a:avLst/>
          </a:prstGeom>
          <a:noFill/>
          <a:ln w="28575">
            <a:solidFill>
              <a:schemeClr val="tx1"/>
            </a:solidFill>
            <a:round/>
            <a:headEnd type="stealth" w="lg" len="lg"/>
            <a:tailEnd/>
          </a:ln>
          <a:effectLst/>
        </p:spPr>
        <p:txBody>
          <a:bodyPr/>
          <a:lstStyle/>
          <a:p>
            <a:endParaRPr lang="en-US"/>
          </a:p>
        </p:txBody>
      </p:sp>
      <p:sp>
        <p:nvSpPr>
          <p:cNvPr id="104501" name="Line 53"/>
          <p:cNvSpPr>
            <a:spLocks noChangeShapeType="1"/>
          </p:cNvSpPr>
          <p:nvPr/>
        </p:nvSpPr>
        <p:spPr bwMode="auto">
          <a:xfrm>
            <a:off x="4796499" y="5229225"/>
            <a:ext cx="3355313" cy="0"/>
          </a:xfrm>
          <a:prstGeom prst="line">
            <a:avLst/>
          </a:prstGeom>
          <a:noFill/>
          <a:ln w="28575">
            <a:solidFill>
              <a:schemeClr val="tx1"/>
            </a:solidFill>
            <a:round/>
            <a:headEnd type="stealth" w="lg" len="lg"/>
            <a:tailEnd/>
          </a:ln>
          <a:effectLst/>
        </p:spPr>
        <p:txBody>
          <a:bodyPr/>
          <a:lstStyle/>
          <a:p>
            <a:endParaRPr lang="en-US"/>
          </a:p>
        </p:txBody>
      </p:sp>
      <p:sp>
        <p:nvSpPr>
          <p:cNvPr id="104502" name="Line 54"/>
          <p:cNvSpPr>
            <a:spLocks noChangeShapeType="1"/>
          </p:cNvSpPr>
          <p:nvPr/>
        </p:nvSpPr>
        <p:spPr bwMode="auto">
          <a:xfrm>
            <a:off x="6122458" y="3644901"/>
            <a:ext cx="0" cy="1008063"/>
          </a:xfrm>
          <a:prstGeom prst="line">
            <a:avLst/>
          </a:prstGeom>
          <a:noFill/>
          <a:ln w="28575">
            <a:solidFill>
              <a:schemeClr val="tx1"/>
            </a:solidFill>
            <a:round/>
            <a:headEnd type="none" w="lg" len="lg"/>
            <a:tailEnd/>
          </a:ln>
          <a:effectLst/>
        </p:spPr>
        <p:txBody>
          <a:bodyPr/>
          <a:lstStyle/>
          <a:p>
            <a:endParaRPr lang="en-US"/>
          </a:p>
        </p:txBody>
      </p:sp>
      <p:sp>
        <p:nvSpPr>
          <p:cNvPr id="104503" name="Line 55"/>
          <p:cNvSpPr>
            <a:spLocks noChangeShapeType="1"/>
          </p:cNvSpPr>
          <p:nvPr/>
        </p:nvSpPr>
        <p:spPr bwMode="auto">
          <a:xfrm>
            <a:off x="8151813" y="3644901"/>
            <a:ext cx="0" cy="1584325"/>
          </a:xfrm>
          <a:prstGeom prst="line">
            <a:avLst/>
          </a:prstGeom>
          <a:noFill/>
          <a:ln w="28575">
            <a:solidFill>
              <a:schemeClr val="tx1"/>
            </a:solidFill>
            <a:round/>
            <a:headEnd type="none" w="lg" len="lg"/>
            <a:tailEnd/>
          </a:ln>
          <a:effectLst/>
        </p:spPr>
        <p:txBody>
          <a:bodyPr/>
          <a:lstStyle/>
          <a:p>
            <a:endParaRPr lang="en-US"/>
          </a:p>
        </p:txBody>
      </p:sp>
      <p:sp>
        <p:nvSpPr>
          <p:cNvPr id="104504" name="Line 56"/>
          <p:cNvSpPr>
            <a:spLocks noChangeShapeType="1"/>
          </p:cNvSpPr>
          <p:nvPr/>
        </p:nvSpPr>
        <p:spPr bwMode="auto">
          <a:xfrm>
            <a:off x="8151813" y="765176"/>
            <a:ext cx="0" cy="1655763"/>
          </a:xfrm>
          <a:prstGeom prst="line">
            <a:avLst/>
          </a:prstGeom>
          <a:noFill/>
          <a:ln w="28575">
            <a:solidFill>
              <a:schemeClr val="tx1"/>
            </a:solidFill>
            <a:round/>
            <a:headEnd type="none" w="lg" len="lg"/>
            <a:tailEnd type="stealth" w="lg" len="lg"/>
          </a:ln>
          <a:effectLst/>
        </p:spPr>
        <p:txBody>
          <a:bodyPr/>
          <a:lstStyle/>
          <a:p>
            <a:endParaRPr lang="en-US"/>
          </a:p>
        </p:txBody>
      </p:sp>
      <p:sp>
        <p:nvSpPr>
          <p:cNvPr id="104505" name="Line 57"/>
          <p:cNvSpPr>
            <a:spLocks noChangeShapeType="1"/>
          </p:cNvSpPr>
          <p:nvPr/>
        </p:nvSpPr>
        <p:spPr bwMode="auto">
          <a:xfrm>
            <a:off x="6122458" y="1268414"/>
            <a:ext cx="0" cy="1152525"/>
          </a:xfrm>
          <a:prstGeom prst="line">
            <a:avLst/>
          </a:prstGeom>
          <a:noFill/>
          <a:ln w="28575">
            <a:solidFill>
              <a:schemeClr val="tx1"/>
            </a:solidFill>
            <a:round/>
            <a:headEnd type="none" w="lg" len="lg"/>
            <a:tailEnd type="stealth" w="lg" len="lg"/>
          </a:ln>
          <a:effectLst/>
        </p:spPr>
        <p:txBody>
          <a:bodyPr/>
          <a:lstStyle/>
          <a:p>
            <a:endParaRPr lang="en-US"/>
          </a:p>
        </p:txBody>
      </p:sp>
      <p:sp>
        <p:nvSpPr>
          <p:cNvPr id="104506" name="Line 58"/>
          <p:cNvSpPr>
            <a:spLocks noChangeShapeType="1"/>
          </p:cNvSpPr>
          <p:nvPr/>
        </p:nvSpPr>
        <p:spPr bwMode="auto">
          <a:xfrm>
            <a:off x="4796499" y="1268413"/>
            <a:ext cx="1325959" cy="0"/>
          </a:xfrm>
          <a:prstGeom prst="line">
            <a:avLst/>
          </a:prstGeom>
          <a:noFill/>
          <a:ln w="28575">
            <a:solidFill>
              <a:schemeClr val="tx1"/>
            </a:solidFill>
            <a:round/>
            <a:headEnd type="none" w="lg" len="lg"/>
            <a:tailEnd/>
          </a:ln>
          <a:effectLst/>
        </p:spPr>
        <p:txBody>
          <a:bodyPr/>
          <a:lstStyle/>
          <a:p>
            <a:endParaRPr lang="en-US"/>
          </a:p>
        </p:txBody>
      </p:sp>
      <p:sp>
        <p:nvSpPr>
          <p:cNvPr id="104507" name="Line 59"/>
          <p:cNvSpPr>
            <a:spLocks noChangeShapeType="1"/>
          </p:cNvSpPr>
          <p:nvPr/>
        </p:nvSpPr>
        <p:spPr bwMode="auto">
          <a:xfrm>
            <a:off x="4796499" y="765175"/>
            <a:ext cx="3355313" cy="0"/>
          </a:xfrm>
          <a:prstGeom prst="line">
            <a:avLst/>
          </a:prstGeom>
          <a:noFill/>
          <a:ln w="28575">
            <a:solidFill>
              <a:schemeClr val="tx1"/>
            </a:solidFill>
            <a:round/>
            <a:headEnd type="none" w="lg" len="lg"/>
            <a:tailEnd/>
          </a:ln>
          <a:effectLst/>
        </p:spPr>
        <p:txBody>
          <a:bodyPr/>
          <a:lstStyle/>
          <a:p>
            <a:endParaRPr lang="en-US"/>
          </a:p>
        </p:txBody>
      </p:sp>
      <p:sp>
        <p:nvSpPr>
          <p:cNvPr id="104508" name="Line 60"/>
          <p:cNvSpPr>
            <a:spLocks noChangeShapeType="1"/>
          </p:cNvSpPr>
          <p:nvPr/>
        </p:nvSpPr>
        <p:spPr bwMode="auto">
          <a:xfrm>
            <a:off x="3783542" y="1628775"/>
            <a:ext cx="0" cy="792163"/>
          </a:xfrm>
          <a:prstGeom prst="line">
            <a:avLst/>
          </a:prstGeom>
          <a:noFill/>
          <a:ln w="28575">
            <a:solidFill>
              <a:schemeClr val="tx1"/>
            </a:solidFill>
            <a:round/>
            <a:headEnd type="stealth" w="lg" len="lg"/>
            <a:tailEnd type="none" w="lg" len="lg"/>
          </a:ln>
          <a:effectLst/>
        </p:spPr>
        <p:txBody>
          <a:bodyPr/>
          <a:lstStyle/>
          <a:p>
            <a:endParaRPr lang="en-US"/>
          </a:p>
        </p:txBody>
      </p:sp>
      <p:sp>
        <p:nvSpPr>
          <p:cNvPr id="104509" name="Line 61"/>
          <p:cNvSpPr>
            <a:spLocks noChangeShapeType="1"/>
          </p:cNvSpPr>
          <p:nvPr/>
        </p:nvSpPr>
        <p:spPr bwMode="auto">
          <a:xfrm flipH="1">
            <a:off x="1599406" y="981075"/>
            <a:ext cx="1246850" cy="0"/>
          </a:xfrm>
          <a:prstGeom prst="line">
            <a:avLst/>
          </a:prstGeom>
          <a:noFill/>
          <a:ln w="28575">
            <a:solidFill>
              <a:schemeClr val="tx1"/>
            </a:solidFill>
            <a:round/>
            <a:headEnd type="stealth" w="lg" len="lg"/>
            <a:tailEnd type="none" w="lg" len="lg"/>
          </a:ln>
          <a:effectLst/>
        </p:spPr>
        <p:txBody>
          <a:bodyPr/>
          <a:lstStyle/>
          <a:p>
            <a:endParaRPr lang="en-US"/>
          </a:p>
        </p:txBody>
      </p:sp>
      <p:sp>
        <p:nvSpPr>
          <p:cNvPr id="104510" name="Line 62"/>
          <p:cNvSpPr>
            <a:spLocks noChangeShapeType="1"/>
          </p:cNvSpPr>
          <p:nvPr/>
        </p:nvSpPr>
        <p:spPr bwMode="auto">
          <a:xfrm>
            <a:off x="1599406" y="981076"/>
            <a:ext cx="0" cy="1439863"/>
          </a:xfrm>
          <a:prstGeom prst="line">
            <a:avLst/>
          </a:prstGeom>
          <a:noFill/>
          <a:ln w="28575">
            <a:solidFill>
              <a:schemeClr val="tx1"/>
            </a:solidFill>
            <a:round/>
            <a:headEnd type="none" w="lg" len="lg"/>
            <a:tailEnd/>
          </a:ln>
          <a:effectLst/>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600" y="838200"/>
            <a:ext cx="9514946"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من خلال </a:t>
            </a:r>
            <a:r>
              <a:rPr lang="ar-BH" sz="4000" b="1" dirty="0" smtClean="0">
                <a:cs typeface="Arabic Transparent" pitchFamily="2" charset="-78"/>
              </a:rPr>
              <a:t>الشكل </a:t>
            </a:r>
            <a:r>
              <a:rPr lang="ar-SA" sz="4000" b="1" dirty="0" smtClean="0">
                <a:cs typeface="Arabic Transparent" pitchFamily="2" charset="-78"/>
              </a:rPr>
              <a:t>السابق والذي يبين </a:t>
            </a:r>
            <a:r>
              <a:rPr lang="ar-BH" sz="4000" b="1" dirty="0" smtClean="0">
                <a:cs typeface="Arabic Transparent" pitchFamily="2" charset="-78"/>
              </a:rPr>
              <a:t>الحلقة </a:t>
            </a:r>
            <a:r>
              <a:rPr lang="ar-BH" sz="4000" b="1" dirty="0">
                <a:cs typeface="Arabic Transparent" pitchFamily="2" charset="-78"/>
              </a:rPr>
              <a:t>المفرغة للفقر، حيث يؤدي إنخفاض الإنتاجية وإرتفاع النمو السكاني إلى إنخفاض الدخل الفردي الذي يؤدي بدوره إلى إنخفاض الطلب والإدخار مما يؤدي إلى إنخفاض الإستثمار وبالتالي إلى إستمرار ظاهرة الفقر.</a:t>
            </a:r>
            <a:endParaRPr lang="en-US" sz="4000" b="1" dirty="0">
              <a:cs typeface="Arabic Transparent"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14400" y="3810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رابعا: </a:t>
            </a:r>
            <a:r>
              <a:rPr lang="ar-BH" sz="4000" b="1" dirty="0" err="1" smtClean="0">
                <a:solidFill>
                  <a:srgbClr val="FF0000"/>
                </a:solidFill>
                <a:cs typeface="Arabic Transparent" pitchFamily="2" charset="-78"/>
              </a:rPr>
              <a:t>إرتفاع</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معدلات </a:t>
            </a:r>
            <a:r>
              <a:rPr lang="ar-BH" sz="4000" b="1" dirty="0" smtClean="0">
                <a:solidFill>
                  <a:srgbClr val="FF0000"/>
                </a:solidFill>
                <a:cs typeface="Arabic Transparent" pitchFamily="2" charset="-78"/>
              </a:rPr>
              <a:t>البطالة</a:t>
            </a:r>
            <a:endParaRPr lang="en-US" sz="4000" b="1" dirty="0">
              <a:solidFill>
                <a:srgbClr val="FF0000"/>
              </a:solidFill>
              <a:cs typeface="Arabic Transparent" pitchFamily="2" charset="-78"/>
            </a:endParaRPr>
          </a:p>
        </p:txBody>
      </p:sp>
      <p:sp>
        <p:nvSpPr>
          <p:cNvPr id="3" name="Text Box 3"/>
          <p:cNvSpPr txBox="1">
            <a:spLocks noChangeArrowheads="1"/>
          </p:cNvSpPr>
          <p:nvPr/>
        </p:nvSpPr>
        <p:spPr bwMode="auto">
          <a:xfrm>
            <a:off x="228600" y="1066800"/>
            <a:ext cx="93503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تعتبر ظاهرة سوء </a:t>
            </a:r>
            <a:r>
              <a:rPr lang="ar-BH" sz="4000" b="1" dirty="0" err="1">
                <a:cs typeface="Arabic Transparent" pitchFamily="2" charset="-78"/>
              </a:rPr>
              <a:t>إستغلال</a:t>
            </a:r>
            <a:r>
              <a:rPr lang="ar-BH" sz="4000" b="1" dirty="0">
                <a:cs typeface="Arabic Transparent" pitchFamily="2" charset="-78"/>
              </a:rPr>
              <a:t> الموارد البشرية من أهم أسباب </a:t>
            </a:r>
            <a:r>
              <a:rPr lang="ar-BH" sz="4000" b="1" dirty="0" err="1">
                <a:cs typeface="Arabic Transparent" pitchFamily="2" charset="-78"/>
              </a:rPr>
              <a:t>إنخفاض</a:t>
            </a:r>
            <a:r>
              <a:rPr lang="ar-BH" sz="4000" b="1" dirty="0">
                <a:cs typeface="Arabic Transparent" pitchFamily="2" charset="-78"/>
              </a:rPr>
              <a:t> مستويات المعيشة في الأقطار النامية. وتتجسم هذه الظاهرة بشكلين : الأول : هو الإستغلال غير الكامل لمورد العمل في المناطق الريفية والحضرية على حد سواء، أي أن الأفراد لا يعملون بكل طاقاتهم خلال فترة العمل اليومي، بالغرم من إشتغال نسبة كبيرة منهم بدوام كامل من الناحية الشكلية. </a:t>
            </a:r>
            <a:endParaRPr lang="en-US" sz="4000" b="1" dirty="0">
              <a:cs typeface="Arabic Transparent"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525000" cy="2554545"/>
          </a:xfrm>
          <a:prstGeom prst="rect">
            <a:avLst/>
          </a:prstGeom>
        </p:spPr>
        <p:txBody>
          <a:bodyPr wrap="square">
            <a:spAutoFit/>
          </a:bodyPr>
          <a:lstStyle/>
          <a:p>
            <a:pPr algn="just"/>
            <a:r>
              <a:rPr lang="ar-BH" sz="4000" b="1" dirty="0" smtClean="0">
                <a:cs typeface="Arabic Transparent" pitchFamily="2" charset="-78"/>
              </a:rPr>
              <a:t>ويطلق على هذه الظاهرة بالبطالة المقنعة </a:t>
            </a:r>
            <a:r>
              <a:rPr lang="en-US" sz="4000" b="1" dirty="0" smtClean="0">
                <a:cs typeface="Arabic Transparent" pitchFamily="2" charset="-78"/>
              </a:rPr>
              <a:t>(Disguised Unemployment)</a:t>
            </a:r>
            <a:r>
              <a:rPr lang="ar-BH" sz="4000" b="1" dirty="0" smtClean="0">
                <a:cs typeface="Arabic Transparent" pitchFamily="2" charset="-78"/>
              </a:rPr>
              <a:t>، والتي تنتشر بصورة خاصة في المناطق الريفية حيث تنخفض الإنتاجية الحدية للعمل إلى الصفر تقريباً.</a:t>
            </a:r>
            <a:endParaRPr lang="ar-SA" sz="4000" dirty="0"/>
          </a:p>
        </p:txBody>
      </p:sp>
      <p:sp>
        <p:nvSpPr>
          <p:cNvPr id="3" name="Text Box 5"/>
          <p:cNvSpPr txBox="1">
            <a:spLocks noChangeArrowheads="1"/>
          </p:cNvSpPr>
          <p:nvPr/>
        </p:nvSpPr>
        <p:spPr bwMode="auto">
          <a:xfrm>
            <a:off x="228600" y="2971800"/>
            <a:ext cx="93726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أما الشكل الثاني لظاهرة سوء </a:t>
            </a:r>
            <a:r>
              <a:rPr lang="ar-BH" sz="4000" b="1" dirty="0" err="1">
                <a:cs typeface="Arabic Transparent" pitchFamily="2" charset="-78"/>
              </a:rPr>
              <a:t>إستغلال</a:t>
            </a:r>
            <a:r>
              <a:rPr lang="ar-BH" sz="4000" b="1" dirty="0">
                <a:cs typeface="Arabic Transparent" pitchFamily="2" charset="-78"/>
              </a:rPr>
              <a:t> الموارد البشرية، فيتمثل بالبطالة الهيكلية </a:t>
            </a:r>
            <a:r>
              <a:rPr lang="en-US" sz="4000" b="1" dirty="0">
                <a:cs typeface="Arabic Transparent" pitchFamily="2" charset="-78"/>
              </a:rPr>
              <a:t>(Structural Unemployment)</a:t>
            </a:r>
            <a:r>
              <a:rPr lang="ar-BH" sz="4000" b="1" dirty="0">
                <a:cs typeface="Arabic Transparent" pitchFamily="2" charset="-78"/>
              </a:rPr>
              <a:t>، والتي تعني عجز </a:t>
            </a:r>
            <a:r>
              <a:rPr lang="ar-BH" sz="4000" b="1" dirty="0" err="1">
                <a:cs typeface="Arabic Transparent" pitchFamily="2" charset="-78"/>
              </a:rPr>
              <a:t>الإقتصاد</a:t>
            </a:r>
            <a:r>
              <a:rPr lang="ar-BH" sz="4000" b="1" dirty="0">
                <a:cs typeface="Arabic Transparent" pitchFamily="2" charset="-78"/>
              </a:rPr>
              <a:t> القومي عن خلق فرص عمل جديدة </a:t>
            </a:r>
            <a:r>
              <a:rPr lang="ar-BH" sz="4000" b="1" dirty="0" err="1">
                <a:cs typeface="Arabic Transparent" pitchFamily="2" charset="-78"/>
              </a:rPr>
              <a:t>لإمتصاص</a:t>
            </a:r>
            <a:r>
              <a:rPr lang="ar-BH" sz="4000" b="1" dirty="0">
                <a:cs typeface="Arabic Transparent" pitchFamily="2" charset="-78"/>
              </a:rPr>
              <a:t> الأيدي العاملة العاطلة.</a:t>
            </a:r>
            <a:endParaRPr lang="en-US" sz="4000" b="1" dirty="0">
              <a:cs typeface="Arabic Transparent"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0" y="228600"/>
            <a:ext cx="9753600" cy="1323439"/>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خامسا: </a:t>
            </a:r>
            <a:r>
              <a:rPr lang="ar-BH" sz="4000" b="1" dirty="0" err="1" smtClean="0">
                <a:solidFill>
                  <a:srgbClr val="FF0000"/>
                </a:solidFill>
                <a:cs typeface="Arabic Transparent" pitchFamily="2" charset="-78"/>
              </a:rPr>
              <a:t>الإعتماد</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الكبير على الإنتاج الزراعي والصادرات </a:t>
            </a:r>
            <a:r>
              <a:rPr lang="ar-BH" sz="4000" b="1" dirty="0" smtClean="0">
                <a:solidFill>
                  <a:srgbClr val="FF0000"/>
                </a:solidFill>
                <a:cs typeface="Arabic Transparent" pitchFamily="2" charset="-78"/>
              </a:rPr>
              <a:t>الأولية</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304800" y="17526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تتراوح نسبة العاملين في القطاع الزراعي بين 25% من مجموع الأيدي العاملة في أمريكا اللاتينية، 70% في شرق آسيا، 64% في جنوب آسيا، 86% في أفريقيا، بالمقارنة مع 5% في الأقطار </a:t>
            </a:r>
            <a:r>
              <a:rPr lang="ar-BH" sz="4000" b="1" dirty="0" smtClean="0">
                <a:cs typeface="Arabic Transparent" pitchFamily="2" charset="-78"/>
              </a:rPr>
              <a:t>المتقدمة، </a:t>
            </a:r>
            <a:r>
              <a:rPr lang="ar-BH" sz="4000" b="1" dirty="0">
                <a:cs typeface="Arabic Transparent" pitchFamily="2" charset="-78"/>
              </a:rPr>
              <a:t>علماً بأن هذه النسبة تبلغ أقل من 2% في كل من الولايات المتحدة وكندا. </a:t>
            </a:r>
            <a:endParaRPr lang="en-US" sz="4000" b="1" dirty="0">
              <a:cs typeface="Arabic Transparent"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1143000"/>
            <a:ext cx="9296400" cy="3785652"/>
          </a:xfrm>
          <a:prstGeom prst="rect">
            <a:avLst/>
          </a:prstGeom>
        </p:spPr>
        <p:txBody>
          <a:bodyPr wrap="square">
            <a:spAutoFit/>
          </a:bodyPr>
          <a:lstStyle/>
          <a:p>
            <a:pPr algn="just"/>
            <a:r>
              <a:rPr lang="ar-BH" sz="4000" b="1" dirty="0" smtClean="0">
                <a:cs typeface="Arabic Transparent" pitchFamily="2" charset="-78"/>
              </a:rPr>
              <a:t>أما من حيث مساهمة القطاع الزراعي في الناتج المحلي القومي الإجمالي، فتتراوح بين 10% في أمريكا اللاتينية، 18% في شرق آسيا، و30% في جنوب آسيا و20% في أفريقيا، بالمقارنة مع 7% في أقطار أوروبا الغربية وأقل من 3% في أمريكا الشمالية.</a:t>
            </a:r>
            <a:endParaRPr lang="ar-SA"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1219200"/>
            <a:ext cx="94488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ويعزى السبب الرئيسي لتركز السكان والإنتاج في الأنشطة الزراعية والأولية في معظم الأقطار النامية إلى حقيقة أنه عند المستويات المنخفضة للدخل تكون الأولوية بالنسبة للسكان هي محاولة إشباع الحاجات الأساسية وفي مقدمتها الغذاء.</a:t>
            </a:r>
            <a:endParaRPr lang="en-US" sz="4000" b="1" dirty="0">
              <a:cs typeface="Arabic Transparent"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685800"/>
            <a:ext cx="9328150" cy="1323439"/>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SA" sz="4000" b="1" dirty="0" smtClean="0">
                <a:solidFill>
                  <a:srgbClr val="FF0000"/>
                </a:solidFill>
                <a:cs typeface="Arabic Transparent" pitchFamily="2" charset="-78"/>
              </a:rPr>
              <a:t>سادسا: </a:t>
            </a:r>
            <a:r>
              <a:rPr lang="ar-BH" sz="4000" b="1" dirty="0" err="1" smtClean="0">
                <a:solidFill>
                  <a:srgbClr val="FF0000"/>
                </a:solidFill>
                <a:cs typeface="Arabic Transparent" pitchFamily="2" charset="-78"/>
              </a:rPr>
              <a:t>الإنكشاف</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الكبير في العلاقات </a:t>
            </a:r>
            <a:r>
              <a:rPr lang="ar-BH" sz="4000" b="1" dirty="0" err="1">
                <a:solidFill>
                  <a:srgbClr val="FF0000"/>
                </a:solidFill>
                <a:cs typeface="Arabic Transparent" pitchFamily="2" charset="-78"/>
              </a:rPr>
              <a:t>الإقتصادية</a:t>
            </a: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2"/>
          <p:cNvSpPr txBox="1">
            <a:spLocks noChangeArrowheads="1"/>
          </p:cNvSpPr>
          <p:nvPr/>
        </p:nvSpPr>
        <p:spPr bwMode="auto">
          <a:xfrm>
            <a:off x="228600" y="2286000"/>
            <a:ext cx="93726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لقد أسهم التوزيع غير </a:t>
            </a:r>
            <a:r>
              <a:rPr lang="ar-BH" sz="4000" b="1" dirty="0" smtClean="0">
                <a:cs typeface="Arabic Transparent" pitchFamily="2" charset="-78"/>
              </a:rPr>
              <a:t>المتكافئ </a:t>
            </a:r>
            <a:r>
              <a:rPr lang="ar-BH" sz="4000" b="1" dirty="0">
                <a:cs typeface="Arabic Transparent" pitchFamily="2" charset="-78"/>
              </a:rPr>
              <a:t>للقوة </a:t>
            </a:r>
            <a:r>
              <a:rPr lang="ar-BH" sz="4000" b="1" dirty="0" smtClean="0">
                <a:cs typeface="Arabic Transparent" pitchFamily="2" charset="-78"/>
              </a:rPr>
              <a:t>الاقتصادية </a:t>
            </a:r>
            <a:r>
              <a:rPr lang="ar-BH" sz="4000" b="1" dirty="0">
                <a:cs typeface="Arabic Transparent" pitchFamily="2" charset="-78"/>
              </a:rPr>
              <a:t>والسياسية في العالم في تعميق الفجوة بين الأقطار المتقدمة (أقطار الشمال) والأقطار النامية (أقطار الجنوب). </a:t>
            </a:r>
            <a:endParaRPr lang="en-US" sz="4000" b="1" dirty="0">
              <a:cs typeface="Arabic Transparent"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85800"/>
            <a:ext cx="9372600" cy="3785652"/>
          </a:xfrm>
          <a:prstGeom prst="rect">
            <a:avLst/>
          </a:prstGeom>
        </p:spPr>
        <p:txBody>
          <a:bodyPr wrap="square">
            <a:spAutoFit/>
          </a:bodyPr>
          <a:lstStyle/>
          <a:p>
            <a:pPr algn="just"/>
            <a:r>
              <a:rPr lang="ar-BH" sz="4000" b="1" dirty="0" smtClean="0">
                <a:cs typeface="Arabic Transparent" pitchFamily="2" charset="-78"/>
              </a:rPr>
              <a:t>ويتجسم تدهور القوة </a:t>
            </a:r>
            <a:r>
              <a:rPr lang="ar-BH" sz="4000" b="1" dirty="0" err="1" smtClean="0">
                <a:cs typeface="Arabic Transparent" pitchFamily="2" charset="-78"/>
              </a:rPr>
              <a:t>التساومية</a:t>
            </a:r>
            <a:r>
              <a:rPr lang="ar-BH" sz="4000" b="1" dirty="0" smtClean="0">
                <a:cs typeface="Arabic Transparent" pitchFamily="2" charset="-78"/>
              </a:rPr>
              <a:t> لأقطار الجنوب على الصعيدين </a:t>
            </a:r>
            <a:r>
              <a:rPr lang="ar-BH" sz="4000" b="1" dirty="0" err="1" smtClean="0">
                <a:cs typeface="Arabic Transparent" pitchFamily="2" charset="-78"/>
              </a:rPr>
              <a:t>الإقتصادي</a:t>
            </a:r>
            <a:r>
              <a:rPr lang="ar-BH" sz="4000" b="1" dirty="0" smtClean="0">
                <a:cs typeface="Arabic Transparent" pitchFamily="2" charset="-78"/>
              </a:rPr>
              <a:t> والسياسي في زيادة هيمنة أقطار الشمال (وفي مقدمتها الولايات المتحدة) على الإقتصاد العالمي والتجارة الدولية وكذلك في التحكم بشروط نقل التقنية والتدخل في توجيه سياسات المؤسسات الإئتمانية الدولية لخدمة مصالحها السياسية.</a:t>
            </a:r>
            <a:endParaRPr lang="ar-SA"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990600" y="457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err="1" smtClean="0">
                <a:solidFill>
                  <a:srgbClr val="FF0000"/>
                </a:solidFill>
                <a:cs typeface="Arabic Transparent" pitchFamily="2" charset="-78"/>
              </a:rPr>
              <a:t>سابعأ</a:t>
            </a:r>
            <a:r>
              <a:rPr lang="ar-SA" sz="4000" b="1" dirty="0" smtClean="0">
                <a:solidFill>
                  <a:srgbClr val="FF0000"/>
                </a:solidFill>
                <a:cs typeface="Arabic Transparent" pitchFamily="2" charset="-78"/>
              </a:rPr>
              <a:t>:</a:t>
            </a:r>
            <a:r>
              <a:rPr lang="ar-BH" sz="4000" b="1" dirty="0" smtClean="0">
                <a:solidFill>
                  <a:srgbClr val="FF0000"/>
                </a:solidFill>
                <a:cs typeface="Arabic Transparent" pitchFamily="2" charset="-78"/>
              </a:rPr>
              <a:t>غياب </a:t>
            </a:r>
            <a:r>
              <a:rPr lang="ar-BH" sz="4000" b="1" dirty="0">
                <a:solidFill>
                  <a:srgbClr val="FF0000"/>
                </a:solidFill>
                <a:cs typeface="Arabic Transparent" pitchFamily="2" charset="-78"/>
              </a:rPr>
              <a:t>أو محدودية المشاركة </a:t>
            </a:r>
            <a:r>
              <a:rPr lang="ar-BH" sz="4000" b="1" dirty="0" smtClean="0">
                <a:solidFill>
                  <a:srgbClr val="FF0000"/>
                </a:solidFill>
                <a:cs typeface="Arabic Transparent" pitchFamily="2" charset="-78"/>
              </a:rPr>
              <a:t>الجماهيرية</a:t>
            </a:r>
            <a:endParaRPr lang="en-US" sz="4000" b="1" dirty="0">
              <a:solidFill>
                <a:srgbClr val="FF0000"/>
              </a:solidFill>
              <a:cs typeface="Arabic Transparent" pitchFamily="2" charset="-78"/>
            </a:endParaRPr>
          </a:p>
        </p:txBody>
      </p:sp>
      <p:sp>
        <p:nvSpPr>
          <p:cNvPr id="3" name="Text Box 4"/>
          <p:cNvSpPr txBox="1">
            <a:spLocks noChangeArrowheads="1"/>
          </p:cNvSpPr>
          <p:nvPr/>
        </p:nvSpPr>
        <p:spPr bwMode="auto">
          <a:xfrm>
            <a:off x="228600" y="13716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يعزى غياب أو محدودية المشاركة الجماهيرية في عملية </a:t>
            </a:r>
            <a:r>
              <a:rPr lang="ar-BH" sz="4000" b="1" dirty="0" err="1">
                <a:cs typeface="Arabic Transparent" pitchFamily="2" charset="-78"/>
              </a:rPr>
              <a:t>إتخاذ</a:t>
            </a:r>
            <a:r>
              <a:rPr lang="ar-BH" sz="4000" b="1" dirty="0">
                <a:cs typeface="Arabic Transparent" pitchFamily="2" charset="-78"/>
              </a:rPr>
              <a:t> القرار إلى غياب مؤسسات المجتمع المدني في معظم الأقطار النامية. حيث تتسم النظم السياسية في العديد من هذه الأقطار بوجود حكومات غير شرعية، أي أنها لم تأت إلى الحكم عن طريق </a:t>
            </a:r>
            <a:r>
              <a:rPr lang="ar-BH" sz="4000" b="1" dirty="0" smtClean="0">
                <a:cs typeface="Arabic Transparent" pitchFamily="2" charset="-78"/>
              </a:rPr>
              <a:t>الانتخاب </a:t>
            </a:r>
            <a:r>
              <a:rPr lang="ar-BH" sz="4000" b="1" dirty="0">
                <a:cs typeface="Arabic Transparent" pitchFamily="2" charset="-78"/>
              </a:rPr>
              <a:t>الحر، وإنما عن طريق </a:t>
            </a:r>
            <a:r>
              <a:rPr lang="ar-BH" sz="4000" b="1" dirty="0" smtClean="0">
                <a:cs typeface="Arabic Transparent" pitchFamily="2" charset="-78"/>
              </a:rPr>
              <a:t>الانقلابات </a:t>
            </a:r>
            <a:r>
              <a:rPr lang="ar-BH" sz="4000" b="1" dirty="0">
                <a:cs typeface="Arabic Transparent" pitchFamily="2" charset="-78"/>
              </a:rPr>
              <a:t>العسكرية أو هيمنة الحزب الواحد على السلطة لفترة طويلة.</a:t>
            </a:r>
            <a:endParaRPr lang="en-US" sz="4000" b="1" dirty="0">
              <a:cs typeface="Arabic Transparent" pitchFamily="2"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152400" y="457200"/>
            <a:ext cx="9525000"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المسئولية </a:t>
            </a:r>
            <a:r>
              <a:rPr lang="ar-BH" sz="4000" b="1" dirty="0">
                <a:solidFill>
                  <a:srgbClr val="FF0000"/>
                </a:solidFill>
                <a:cs typeface="Arabic Transparent" pitchFamily="2" charset="-78"/>
              </a:rPr>
              <a:t>الدولية والمحلية لظاهرة التخلف </a:t>
            </a:r>
            <a:r>
              <a:rPr lang="ar-BH" sz="4000" b="1" dirty="0" err="1" smtClean="0">
                <a:solidFill>
                  <a:srgbClr val="FF0000"/>
                </a:solidFill>
                <a:cs typeface="Arabic Transparent" pitchFamily="2" charset="-78"/>
              </a:rPr>
              <a:t>الإقتصادي</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228600" y="14478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ويجب التأكيد بأن ظاهرة التخلف </a:t>
            </a:r>
            <a:r>
              <a:rPr lang="ar-BH" sz="4000" b="1" dirty="0" smtClean="0">
                <a:cs typeface="Arabic Transparent" pitchFamily="2" charset="-78"/>
              </a:rPr>
              <a:t>الاقتصادي </a:t>
            </a:r>
            <a:r>
              <a:rPr lang="en-US" sz="4000" b="1" dirty="0">
                <a:cs typeface="Arabic Transparent" pitchFamily="2" charset="-78"/>
              </a:rPr>
              <a:t>(Economic Underdevelopment)</a:t>
            </a:r>
            <a:r>
              <a:rPr lang="ar-BH" sz="4000" b="1" dirty="0">
                <a:cs typeface="Arabic Transparent" pitchFamily="2" charset="-78"/>
              </a:rPr>
              <a:t> لا بد أن ينظر إليها من المنظورين الدولي والمحلي. فالمشكلات </a:t>
            </a:r>
            <a:r>
              <a:rPr lang="ar-BH" sz="4000" b="1" dirty="0" smtClean="0">
                <a:cs typeface="Arabic Transparent" pitchFamily="2" charset="-78"/>
              </a:rPr>
              <a:t>الاقتصادية </a:t>
            </a:r>
            <a:r>
              <a:rPr lang="ar-BH" sz="4000" b="1" dirty="0">
                <a:cs typeface="Arabic Transparent" pitchFamily="2" charset="-78"/>
              </a:rPr>
              <a:t>التي تعاني منها معظم الأقطار النامية لها جذورها المحلية والأجنبية. كذلك الحال بالنسبة للسياسات والإجراءات الهادفة لإيجاد الحلول المناسبة لهذه المشكلات.</a:t>
            </a:r>
            <a:endParaRPr lang="en-US" sz="4000" b="1" dirty="0">
              <a:cs typeface="Arabic Transparent" pitchFamily="2"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304800" y="1371600"/>
            <a:ext cx="9350375"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أما على الصعيد الدولي، فيمكن إرجاع حالة </a:t>
            </a:r>
            <a:r>
              <a:rPr lang="ar-BH" sz="4000" b="1" dirty="0" err="1">
                <a:cs typeface="Arabic Transparent" pitchFamily="2" charset="-78"/>
              </a:rPr>
              <a:t>النخلف</a:t>
            </a:r>
            <a:r>
              <a:rPr lang="ar-BH" sz="4000" b="1" dirty="0">
                <a:cs typeface="Arabic Transparent" pitchFamily="2" charset="-78"/>
              </a:rPr>
              <a:t> إلى فترة </a:t>
            </a:r>
            <a:r>
              <a:rPr lang="ar-BH" sz="4000" b="1" dirty="0" err="1">
                <a:cs typeface="Arabic Transparent" pitchFamily="2" charset="-78"/>
              </a:rPr>
              <a:t>الإستعمار</a:t>
            </a:r>
            <a:r>
              <a:rPr lang="ar-BH" sz="4000" b="1" dirty="0">
                <a:cs typeface="Arabic Transparent" pitchFamily="2" charset="-78"/>
              </a:rPr>
              <a:t> </a:t>
            </a:r>
            <a:r>
              <a:rPr lang="ar-BH" sz="4000" b="1" dirty="0" err="1">
                <a:cs typeface="Arabic Transparent" pitchFamily="2" charset="-78"/>
              </a:rPr>
              <a:t>الإستيطاني</a:t>
            </a:r>
            <a:r>
              <a:rPr lang="ar-BH" sz="4000" b="1" dirty="0">
                <a:cs typeface="Arabic Transparent" pitchFamily="2" charset="-78"/>
              </a:rPr>
              <a:t>، حيث تعرضت شعوب المستعمرات في آسيا وأفريقيا إلى أبشع أنواع </a:t>
            </a:r>
            <a:r>
              <a:rPr lang="ar-BH" sz="4000" b="1" dirty="0" err="1">
                <a:cs typeface="Arabic Transparent" pitchFamily="2" charset="-78"/>
              </a:rPr>
              <a:t>الإستغلال</a:t>
            </a:r>
            <a:r>
              <a:rPr lang="ar-BH" sz="4000" b="1" dirty="0">
                <a:cs typeface="Arabic Transparent" pitchFamily="2" charset="-78"/>
              </a:rPr>
              <a:t> </a:t>
            </a:r>
            <a:r>
              <a:rPr lang="ar-BH" sz="4000" b="1" dirty="0" err="1">
                <a:cs typeface="Arabic Transparent" pitchFamily="2" charset="-78"/>
              </a:rPr>
              <a:t>الإقتصادي</a:t>
            </a:r>
            <a:r>
              <a:rPr lang="ar-BH" sz="4000" b="1" dirty="0">
                <a:cs typeface="Arabic Transparent" pitchFamily="2" charset="-78"/>
              </a:rPr>
              <a:t> من قبل الدول </a:t>
            </a:r>
            <a:r>
              <a:rPr lang="ar-BH" sz="4000" b="1" dirty="0" err="1">
                <a:cs typeface="Arabic Transparent" pitchFamily="2" charset="-78"/>
              </a:rPr>
              <a:t>الإستعمارية</a:t>
            </a:r>
            <a:r>
              <a:rPr lang="ar-BH" sz="4000" b="1" dirty="0">
                <a:cs typeface="Arabic Transparent" pitchFamily="2" charset="-78"/>
              </a:rPr>
              <a:t>، وبصورة خاصة بريطانيا وفرنسا.</a:t>
            </a:r>
            <a:endParaRPr lang="en-US" sz="4000" b="1" dirty="0">
              <a:cs typeface="Arabic Transparent" pitchFamily="2"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66800" y="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السياسات </a:t>
            </a:r>
            <a:r>
              <a:rPr lang="ar-BH" sz="4000" b="1" dirty="0" err="1">
                <a:solidFill>
                  <a:srgbClr val="FF0000"/>
                </a:solidFill>
                <a:cs typeface="Arabic Transparent" pitchFamily="2" charset="-78"/>
              </a:rPr>
              <a:t>الإئتمانية</a:t>
            </a: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الهادفة</a:t>
            </a:r>
            <a:endParaRPr lang="en-US" sz="4000" b="1" dirty="0">
              <a:solidFill>
                <a:srgbClr val="FF0000"/>
              </a:solidFill>
              <a:cs typeface="Arabic Transparent" pitchFamily="2" charset="-78"/>
            </a:endParaRPr>
          </a:p>
        </p:txBody>
      </p:sp>
      <p:sp>
        <p:nvSpPr>
          <p:cNvPr id="3" name="Text Box 2"/>
          <p:cNvSpPr txBox="1">
            <a:spLocks noChangeArrowheads="1"/>
          </p:cNvSpPr>
          <p:nvPr/>
        </p:nvSpPr>
        <p:spPr bwMode="auto">
          <a:xfrm>
            <a:off x="228600" y="685800"/>
            <a:ext cx="9448800" cy="5632311"/>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لا شك أن معالجة ظاهرة التخلف </a:t>
            </a:r>
            <a:r>
              <a:rPr lang="ar-BH" sz="4000" b="1" dirty="0" smtClean="0">
                <a:cs typeface="Arabic Transparent" pitchFamily="2" charset="-78"/>
              </a:rPr>
              <a:t>الاقتصادي </a:t>
            </a:r>
            <a:r>
              <a:rPr lang="ar-BH" sz="4000" b="1" dirty="0">
                <a:cs typeface="Arabic Transparent" pitchFamily="2" charset="-78"/>
              </a:rPr>
              <a:t>والفقر تعتبر من أهم التحديات التي تواجه الأقطار الفقيرة. ويمكن التقليل من التأثيرات السلبية لهذه الظاهرة على عملية النمو </a:t>
            </a:r>
            <a:r>
              <a:rPr lang="ar-BH" sz="4000" b="1" dirty="0" smtClean="0">
                <a:cs typeface="Arabic Transparent" pitchFamily="2" charset="-78"/>
              </a:rPr>
              <a:t>الاقتصادي </a:t>
            </a:r>
            <a:r>
              <a:rPr lang="ar-BH" sz="4000" b="1" dirty="0">
                <a:cs typeface="Arabic Transparent" pitchFamily="2" charset="-78"/>
              </a:rPr>
              <a:t>وتحسين مستوى معيشة السكان من خلال تبني السياسات </a:t>
            </a:r>
            <a:r>
              <a:rPr lang="ar-BH" sz="4000" b="1" dirty="0" smtClean="0">
                <a:cs typeface="Arabic Transparent" pitchFamily="2" charset="-78"/>
              </a:rPr>
              <a:t>الاقتصادية والاجتماعية </a:t>
            </a:r>
            <a:r>
              <a:rPr lang="ar-BH" sz="4000" b="1" dirty="0">
                <a:cs typeface="Arabic Transparent" pitchFamily="2" charset="-78"/>
              </a:rPr>
              <a:t>الهادفة لزيادة الطاقة الإنتاجية </a:t>
            </a:r>
            <a:r>
              <a:rPr lang="ar-BH" sz="4000" b="1" dirty="0" smtClean="0">
                <a:cs typeface="Arabic Transparent" pitchFamily="2" charset="-78"/>
              </a:rPr>
              <a:t>للاقتصاد </a:t>
            </a:r>
            <a:r>
              <a:rPr lang="ar-BH" sz="4000" b="1" dirty="0">
                <a:cs typeface="Arabic Transparent" pitchFamily="2" charset="-78"/>
              </a:rPr>
              <a:t>القومي من خلال تكثيف </a:t>
            </a:r>
            <a:r>
              <a:rPr lang="ar-BH" sz="4000" b="1" dirty="0" smtClean="0">
                <a:cs typeface="Arabic Transparent" pitchFamily="2" charset="-78"/>
              </a:rPr>
              <a:t>الاستثمارات </a:t>
            </a:r>
            <a:r>
              <a:rPr lang="ar-BH" sz="4000" b="1" dirty="0">
                <a:cs typeface="Arabic Transparent" pitchFamily="2" charset="-78"/>
              </a:rPr>
              <a:t>في المشروعات الإنتاجية وتوفير الحوافز اللازمة للقطاع الخاص للمشاركة الفاعلة مع القطاع العام لتحقيق أهداف التنمية. </a:t>
            </a:r>
            <a:endParaRPr lang="en-US" sz="4000" b="1" dirty="0">
              <a:cs typeface="Arabic Transparent"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762000"/>
            <a:ext cx="9372600" cy="4401205"/>
          </a:xfrm>
          <a:prstGeom prst="rect">
            <a:avLst/>
          </a:prstGeom>
        </p:spPr>
        <p:txBody>
          <a:bodyPr wrap="square">
            <a:spAutoFit/>
          </a:bodyPr>
          <a:lstStyle/>
          <a:p>
            <a:pPr algn="just"/>
            <a:r>
              <a:rPr lang="ar-BH" sz="4000" b="1" dirty="0" smtClean="0">
                <a:cs typeface="Arabic Transparent" pitchFamily="2" charset="-78"/>
              </a:rPr>
              <a:t>كذلك، لا بد من تبني السياسات الهادفة لتحسين نمط توزيع الدخل من خلال توجيه الإنفاق الحكومي بما يضمن حصول أكبر نسبة ممكنة من السكان على ثمار التنمية </a:t>
            </a:r>
            <a:r>
              <a:rPr lang="ar-BH" sz="4000" b="1" dirty="0" err="1" smtClean="0">
                <a:cs typeface="Arabic Transparent" pitchFamily="2" charset="-78"/>
              </a:rPr>
              <a:t>الإقتصادية</a:t>
            </a:r>
            <a:r>
              <a:rPr lang="ar-BH" sz="4000" b="1" dirty="0" smtClean="0">
                <a:cs typeface="Arabic Transparent" pitchFamily="2" charset="-78"/>
              </a:rPr>
              <a:t> </a:t>
            </a:r>
            <a:r>
              <a:rPr lang="ar-BH" sz="4000" b="1" dirty="0" err="1" smtClean="0">
                <a:cs typeface="Arabic Transparent" pitchFamily="2" charset="-78"/>
              </a:rPr>
              <a:t>والإجتماعية</a:t>
            </a:r>
            <a:r>
              <a:rPr lang="ar-BH" sz="4000" b="1" dirty="0" smtClean="0">
                <a:cs typeface="Arabic Transparent" pitchFamily="2" charset="-78"/>
              </a:rPr>
              <a:t> المتمثلة في توفير الفرص المتكافئة للجميع للحصول على التعليم والرعاية الصحية وفرص العمل، وبالتالي خروج نسبة متزايدة من السكان من دائرة الفقر.</a:t>
            </a:r>
            <a:endParaRPr lang="ar-SA" sz="4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الرابعة عشر      </a:t>
            </a:r>
          </a:p>
          <a:p>
            <a:pPr eaLnBrk="1" hangingPunct="1"/>
            <a:r>
              <a:rPr lang="ar-SA" sz="6000" b="1" spc="-150" dirty="0" smtClean="0">
                <a:solidFill>
                  <a:srgbClr val="FF0000"/>
                </a:solidFill>
                <a:latin typeface="ae_AlMateen" pitchFamily="2" charset="-78"/>
                <a:cs typeface="ae_AlMateen" pitchFamily="2" charset="-78"/>
              </a:rPr>
              <a:t>التنمية الاقتصادية </a:t>
            </a:r>
            <a:endParaRPr lang="ar-SA" sz="6000" spc="-150" dirty="0" smtClean="0">
              <a:solidFill>
                <a:srgbClr val="00B050"/>
              </a:solidFill>
              <a:latin typeface="ae_AlMateen" pitchFamily="2" charset="-78"/>
              <a:cs typeface="ae_AlMateen" pitchFamily="2" charset="-78"/>
            </a:endParaRP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التاسع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3313</TotalTime>
  <Words>2003</Words>
  <Application>Microsoft Office PowerPoint</Application>
  <PresentationFormat>A4 Paper (210x297 mm)‎</PresentationFormat>
  <Paragraphs>259</Paragraphs>
  <Slides>38</Slides>
  <Notes>0</Notes>
  <HiddenSlides>0</HiddenSlides>
  <MMClips>0</MMClips>
  <ScaleCrop>false</ScaleCrop>
  <HeadingPairs>
    <vt:vector size="4" baseType="variant">
      <vt:variant>
        <vt:lpstr>سمة</vt:lpstr>
      </vt:variant>
      <vt:variant>
        <vt:i4>1</vt:i4>
      </vt:variant>
      <vt:variant>
        <vt:lpstr>عناوين الشرائح</vt:lpstr>
      </vt:variant>
      <vt:variant>
        <vt:i4>38</vt:i4>
      </vt:variant>
    </vt:vector>
  </HeadingPairs>
  <TitlesOfParts>
    <vt:vector size="39"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417</cp:revision>
  <dcterms:created xsi:type="dcterms:W3CDTF">2009-10-14T19:14:34Z</dcterms:created>
  <dcterms:modified xsi:type="dcterms:W3CDTF">2011-05-01T05:29:35Z</dcterms:modified>
</cp:coreProperties>
</file>