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200" b="1" dirty="0" smtClean="0">
                <a:solidFill>
                  <a:srgbClr val="376092"/>
                </a:solidFill>
              </a:rPr>
              <a:t>الصحة واللياقة </a:t>
            </a:r>
          </a:p>
          <a:p>
            <a:pPr algn="ctr"/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د.عبدالحكيم جواد المطر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الحادية 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E6582C"/>
                </a:solidFill>
                <a:cs typeface="Arial" pitchFamily="34" charset="0"/>
              </a:rPr>
              <a:t>المخدرات والادمان</a:t>
            </a:r>
            <a:endParaRPr lang="en-US" dirty="0" smtClean="0">
              <a:solidFill>
                <a:srgbClr val="E6582C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dirty="0" smtClean="0"/>
              <a:t>الفهرس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smtClean="0">
                <a:cs typeface="Arial" pitchFamily="34" charset="0"/>
              </a:rPr>
              <a:t>علاقة المخدرات بالتدخين</a:t>
            </a:r>
          </a:p>
          <a:p>
            <a:pPr rtl="1">
              <a:buFont typeface="Arial" pitchFamily="34" charset="0"/>
              <a:buChar char="•"/>
            </a:pPr>
            <a:r>
              <a:rPr lang="ar-SA" b="1" smtClean="0">
                <a:cs typeface="Arial" pitchFamily="34" charset="0"/>
              </a:rPr>
              <a:t>العوامل المؤدية للإدمان</a:t>
            </a:r>
          </a:p>
          <a:p>
            <a:pPr rtl="1">
              <a:buFont typeface="Arial" pitchFamily="34" charset="0"/>
              <a:buChar char="•"/>
            </a:pPr>
            <a:r>
              <a:rPr lang="ar-SA" b="1" smtClean="0">
                <a:cs typeface="Arial" pitchFamily="34" charset="0"/>
              </a:rPr>
              <a:t>أنواع المخدرات</a:t>
            </a:r>
          </a:p>
          <a:p>
            <a:pPr rtl="1">
              <a:buFont typeface="Arial" pitchFamily="34" charset="0"/>
              <a:buChar char="•"/>
            </a:pPr>
            <a:r>
              <a:rPr lang="ar-SA" b="1" smtClean="0">
                <a:cs typeface="Arial" pitchFamily="34" charset="0"/>
              </a:rPr>
              <a:t>آثار تعاطي المخدرات</a:t>
            </a:r>
          </a:p>
          <a:p>
            <a:pPr rtl="1">
              <a:buFont typeface="Arial" pitchFamily="34" charset="0"/>
              <a:buChar char="•"/>
            </a:pPr>
            <a:r>
              <a:rPr lang="ar-SA" b="1" smtClean="0">
                <a:cs typeface="Arial" pitchFamily="34" charset="0"/>
              </a:rPr>
              <a:t>طرق الوقاية من المخدرات</a:t>
            </a:r>
            <a:r>
              <a:rPr lang="en-US" smtClean="0">
                <a:cs typeface="Arial" pitchFamily="34" charset="0"/>
              </a:rPr>
              <a:t> </a:t>
            </a:r>
            <a:endParaRPr lang="ar-EG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95350" y="333375"/>
            <a:ext cx="8420100" cy="863600"/>
          </a:xfrm>
        </p:spPr>
        <p:txBody>
          <a:bodyPr/>
          <a:lstStyle/>
          <a:p>
            <a:pPr eaLnBrk="1" hangingPunct="1"/>
            <a:r>
              <a:rPr lang="ar-KW" sz="4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التدخين بوابة الإدمان </a:t>
            </a:r>
            <a:endParaRPr lang="ar-SA" sz="4000" b="1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6913" y="1822450"/>
            <a:ext cx="8420100" cy="4343400"/>
          </a:xfrm>
        </p:spPr>
        <p:txBody>
          <a:bodyPr/>
          <a:lstStyle/>
          <a:p>
            <a:pPr algn="just" eaLnBrk="1" hangingPunct="1">
              <a:buFont typeface="Arial" pitchFamily="34" charset="0"/>
              <a:buNone/>
            </a:pPr>
            <a:r>
              <a:rPr lang="ar-KW" b="1" smtClean="0">
                <a:cs typeface="Arial" pitchFamily="34" charset="0"/>
              </a:rPr>
              <a:t>صنفت منظمة الصحة العالمية مادة النيكوتين ضمن </a:t>
            </a:r>
            <a:r>
              <a:rPr lang="ar-SA" b="1" smtClean="0">
                <a:cs typeface="Arial" pitchFamily="34" charset="0"/>
              </a:rPr>
              <a:t> </a:t>
            </a:r>
            <a:r>
              <a:rPr lang="ar-KW" b="1" smtClean="0">
                <a:cs typeface="Arial" pitchFamily="34" charset="0"/>
              </a:rPr>
              <a:t>مجموعة المواد المخدرة التي تؤدي إلى الإدمان وعلى هذا يعتبر التدخين إدمان وليس عادة كما كان يعرف من قبل.</a:t>
            </a:r>
            <a:r>
              <a:rPr lang="ar-SA" b="1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96913" y="642938"/>
            <a:ext cx="8420100" cy="1143000"/>
          </a:xfrm>
        </p:spPr>
        <p:txBody>
          <a:bodyPr/>
          <a:lstStyle/>
          <a:p>
            <a:pPr eaLnBrk="1" hangingPunct="1"/>
            <a:r>
              <a:rPr lang="ar-KW" sz="36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ما</a:t>
            </a:r>
            <a:r>
              <a:rPr lang="ar-SA" sz="36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</a:t>
            </a:r>
            <a:r>
              <a:rPr lang="ar-KW" sz="36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هو الإدمان؟ </a:t>
            </a:r>
            <a:endParaRPr lang="ar-SA" sz="3600" b="1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6913" y="1928813"/>
            <a:ext cx="8420100" cy="2940050"/>
          </a:xfrm>
        </p:spPr>
        <p:txBody>
          <a:bodyPr/>
          <a:lstStyle/>
          <a:p>
            <a:pPr algn="just" rtl="1" eaLnBrk="1" hangingPunct="1">
              <a:buFont typeface="Arial" pitchFamily="34" charset="0"/>
              <a:buNone/>
            </a:pPr>
            <a:r>
              <a:rPr lang="ar-SA" b="1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هو حالة تعود قهري مزمن على تعاطي مادة معينة من المواد المخدرة بصورة دورية متكررة فهو سلوك قهري استحواذي اندفاعي تعودي</a:t>
            </a:r>
            <a:r>
              <a:rPr lang="ar-KW" b="1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.</a:t>
            </a:r>
            <a:r>
              <a:rPr lang="ar-SA" b="1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ar-SA" sz="36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العوامل التي تدفع إلى الإدمان </a:t>
            </a:r>
            <a:endParaRPr lang="en-US" sz="3600" b="1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600200"/>
            <a:ext cx="8915400" cy="36290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ar-SA" b="1" smtClean="0">
                <a:cs typeface="Arial" pitchFamily="34" charset="0"/>
              </a:rPr>
              <a:t>1- ضعف المشاعر الدينية والوعي الديني</a:t>
            </a:r>
          </a:p>
          <a:p>
            <a:pPr eaLnBrk="1" hangingPunct="1">
              <a:buFont typeface="Arial" pitchFamily="34" charset="0"/>
              <a:buNone/>
            </a:pPr>
            <a:r>
              <a:rPr lang="ar-SA" b="1" smtClean="0">
                <a:cs typeface="Arial" pitchFamily="34" charset="0"/>
              </a:rPr>
              <a:t>2-</a:t>
            </a:r>
            <a:r>
              <a:rPr lang="ar-KW" b="1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مجاراة رفاق السوء في المناسبات الاجتماعية</a:t>
            </a:r>
          </a:p>
          <a:p>
            <a:pPr eaLnBrk="1" hangingPunct="1">
              <a:buFont typeface="Arial" pitchFamily="34" charset="0"/>
              <a:buNone/>
            </a:pPr>
            <a:r>
              <a:rPr lang="ar-SA" b="1" smtClean="0">
                <a:cs typeface="Arial" pitchFamily="34" charset="0"/>
              </a:rPr>
              <a:t>3-</a:t>
            </a:r>
            <a:r>
              <a:rPr lang="ar-KW" b="1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التجربة والبحث عن النشوة</a:t>
            </a:r>
          </a:p>
          <a:p>
            <a:pPr eaLnBrk="1" hangingPunct="1">
              <a:buFont typeface="Arial" pitchFamily="34" charset="0"/>
              <a:buNone/>
            </a:pPr>
            <a:r>
              <a:rPr lang="en-US" b="1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4-</a:t>
            </a:r>
            <a:r>
              <a:rPr lang="ar-KW" b="1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الهروب من المشاكل والأزمات</a:t>
            </a:r>
            <a:endParaRPr lang="ar-KW" b="1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KW" b="1" smtClean="0">
                <a:cs typeface="Arial" pitchFamily="34" charset="0"/>
              </a:rPr>
              <a:t>5</a:t>
            </a:r>
            <a:r>
              <a:rPr lang="ar-SA" b="1" smtClean="0">
                <a:cs typeface="Arial" pitchFamily="34" charset="0"/>
              </a:rPr>
              <a:t>-</a:t>
            </a:r>
            <a:r>
              <a:rPr lang="ar-KW" b="1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الرغبة في إزالة التوتر والقلق والصراع النفسي المشاكل الأسرية</a:t>
            </a:r>
            <a:endParaRPr lang="en-US" b="1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b="1" smtClean="0">
              <a:cs typeface="Arial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ar-SA" sz="36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العوامل التي تدفع إلى الإدمان</a:t>
            </a:r>
            <a:endParaRPr lang="ar-KW" sz="3600" b="1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65539" name="Content Placeholder 2"/>
          <p:cNvSpPr>
            <a:spLocks noGrp="1"/>
          </p:cNvSpPr>
          <p:nvPr>
            <p:ph idx="4294967295"/>
          </p:nvPr>
        </p:nvSpPr>
        <p:spPr>
          <a:xfrm>
            <a:off x="661988" y="1412875"/>
            <a:ext cx="8420100" cy="4895850"/>
          </a:xfrm>
        </p:spPr>
        <p:txBody>
          <a:bodyPr/>
          <a:lstStyle/>
          <a:p>
            <a:pPr algn="just" rtl="1" eaLnBrk="1" hangingPunct="1">
              <a:buFont typeface="Arial" pitchFamily="34" charset="0"/>
              <a:buNone/>
            </a:pPr>
            <a:r>
              <a:rPr lang="ar-SA" b="1" smtClean="0">
                <a:cs typeface="Arial" pitchFamily="34" charset="0"/>
              </a:rPr>
              <a:t>6-</a:t>
            </a:r>
            <a:r>
              <a:rPr lang="ar-KW" b="1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الفشل والإحباط أو الإحساس بالظلم الاجتماعى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SA" b="1" smtClean="0">
                <a:cs typeface="Arial" pitchFamily="34" charset="0"/>
              </a:rPr>
              <a:t>7-</a:t>
            </a:r>
            <a:r>
              <a:rPr lang="ar-KW" b="1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أخطاء أجهزة الإعلام بتصوير مشاهد من الإدمان تغري ضعاف النفوس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SA" b="1" smtClean="0">
                <a:cs typeface="Arial" pitchFamily="34" charset="0"/>
              </a:rPr>
              <a:t>8-</a:t>
            </a:r>
            <a:r>
              <a:rPr lang="ar-KW" b="1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عدم توفر فرص النشاط الإيجابي للانتفاع من أوقات الفراغ التي يعاني منها الشباب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SA" b="1" smtClean="0">
                <a:cs typeface="Arial" pitchFamily="34" charset="0"/>
              </a:rPr>
              <a:t>9- عدم وجود الرقابة الواعية من الوالدين وتفهم مرحلة المراهقة للأبناء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SA" b="1" smtClean="0">
                <a:cs typeface="Arial" pitchFamily="34" charset="0"/>
              </a:rPr>
              <a:t>10-</a:t>
            </a:r>
            <a:r>
              <a:rPr lang="ar-KW" b="1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الجهل وقلة الوعي الصحي لمشكلة الإدمان للفرد والمجتمع</a:t>
            </a:r>
            <a:endParaRPr lang="en-US" b="1" smtClean="0">
              <a:cs typeface="Arial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ar-SA" sz="8000" b="1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 </a:t>
            </a:r>
            <a:r>
              <a:rPr lang="ar-SA" sz="36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المخدرات</a:t>
            </a:r>
            <a:endParaRPr lang="en-US" sz="3600" b="1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ar-SA" b="1" smtClean="0">
                <a:cs typeface="Arial" pitchFamily="34" charset="0"/>
              </a:rPr>
              <a:t>تطلق كلمة مخدرات على جميع المواد التى تصيب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ar-SA" b="1" smtClean="0">
                <a:cs typeface="Arial" pitchFamily="34" charset="0"/>
              </a:rPr>
              <a:t> الإنسان بالإدمان و منها:</a:t>
            </a:r>
          </a:p>
          <a:p>
            <a:pPr lvl="1" eaLnBrk="1" hangingPunct="1">
              <a:lnSpc>
                <a:spcPct val="90000"/>
              </a:lnSpc>
            </a:pPr>
            <a:r>
              <a:rPr lang="ar-SA" sz="3200" b="1" smtClean="0"/>
              <a:t>مثبطات المخ ( الكحول و الهيروين و الافيون) و </a:t>
            </a:r>
          </a:p>
          <a:p>
            <a:pPr lvl="1" eaLnBrk="1" hangingPunct="1">
              <a:lnSpc>
                <a:spcPct val="90000"/>
              </a:lnSpc>
            </a:pPr>
            <a:r>
              <a:rPr lang="ar-SA" sz="3200" b="1" smtClean="0"/>
              <a:t>المهدئات ( الفاليوم و الريفوتريل و غيرها).</a:t>
            </a:r>
          </a:p>
          <a:p>
            <a:pPr lvl="1" eaLnBrk="1" hangingPunct="1">
              <a:lnSpc>
                <a:spcPct val="90000"/>
              </a:lnSpc>
            </a:pPr>
            <a:r>
              <a:rPr lang="ar-SA" sz="3200" b="1" smtClean="0"/>
              <a:t>المنشطات ( كبتاجون و القات و الكوكايين و الكافيين)</a:t>
            </a:r>
          </a:p>
          <a:p>
            <a:pPr lvl="1" eaLnBrk="1" hangingPunct="1">
              <a:lnSpc>
                <a:spcPct val="90000"/>
              </a:lnSpc>
            </a:pPr>
            <a:r>
              <a:rPr lang="ar-SA" sz="3200" b="1" smtClean="0"/>
              <a:t>الحشيش.</a:t>
            </a:r>
          </a:p>
          <a:p>
            <a:pPr lvl="1" eaLnBrk="1" hangingPunct="1">
              <a:lnSpc>
                <a:spcPct val="90000"/>
              </a:lnSpc>
            </a:pPr>
            <a:r>
              <a:rPr lang="ar-SA" sz="3200" b="1" smtClean="0"/>
              <a:t>المواد الطيارة.</a:t>
            </a:r>
          </a:p>
          <a:p>
            <a:pPr lvl="1" eaLnBrk="1" hangingPunct="1">
              <a:lnSpc>
                <a:spcPct val="90000"/>
              </a:lnSpc>
            </a:pPr>
            <a:r>
              <a:rPr lang="ar-SA" sz="3200" b="1" smtClean="0"/>
              <a:t>النيكوتين.</a:t>
            </a:r>
          </a:p>
          <a:p>
            <a:pPr lvl="1" eaLnBrk="1" hangingPunct="1">
              <a:lnSpc>
                <a:spcPct val="90000"/>
              </a:lnSpc>
            </a:pPr>
            <a:r>
              <a:rPr lang="ar-SA" sz="3200" b="1" smtClean="0"/>
              <a:t>المهلوسات.</a:t>
            </a:r>
          </a:p>
          <a:p>
            <a:pPr eaLnBrk="1" hangingPunct="1">
              <a:lnSpc>
                <a:spcPct val="90000"/>
              </a:lnSpc>
            </a:pPr>
            <a:endParaRPr lang="en-US" b="1" smtClean="0">
              <a:cs typeface="Arial" pitchFamily="34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5300" y="1743075"/>
            <a:ext cx="8915400" cy="3741738"/>
          </a:xfrm>
          <a:noFill/>
        </p:spPr>
      </p:pic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0" y="776288"/>
            <a:ext cx="9906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defRPr/>
            </a:pPr>
            <a:r>
              <a:rPr lang="ar-SA" sz="36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إدمان المخدرات في </a:t>
            </a:r>
            <a:r>
              <a:rPr lang="ar-AE" sz="36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العــالــم</a:t>
            </a:r>
            <a:endParaRPr lang="en-US" sz="3600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  <a:cs typeface="Arial" charset="0"/>
            </a:endParaRPr>
          </a:p>
        </p:txBody>
      </p:sp>
      <p:sp>
        <p:nvSpPr>
          <p:cNvPr id="101380" name="Oval 4"/>
          <p:cNvSpPr>
            <a:spLocks noChangeArrowheads="1"/>
          </p:cNvSpPr>
          <p:nvPr/>
        </p:nvSpPr>
        <p:spPr bwMode="auto">
          <a:xfrm>
            <a:off x="8007350" y="5562600"/>
            <a:ext cx="9906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EG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افيونات</a:t>
            </a:r>
            <a:endParaRPr lang="en-US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01381" name="Oval 5"/>
          <p:cNvSpPr>
            <a:spLocks noChangeArrowheads="1"/>
          </p:cNvSpPr>
          <p:nvPr/>
        </p:nvSpPr>
        <p:spPr bwMode="auto">
          <a:xfrm>
            <a:off x="5861050" y="5562600"/>
            <a:ext cx="990600" cy="533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EG" b="1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كوكايين</a:t>
            </a:r>
            <a:endParaRPr lang="en-US" b="1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01382" name="Oval 6"/>
          <p:cNvSpPr>
            <a:spLocks noChangeArrowheads="1"/>
          </p:cNvSpPr>
          <p:nvPr/>
        </p:nvSpPr>
        <p:spPr bwMode="auto">
          <a:xfrm>
            <a:off x="6934200" y="5562600"/>
            <a:ext cx="990600" cy="533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EG" b="1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قنابيات</a:t>
            </a:r>
            <a:endParaRPr lang="en-US" b="1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01383" name="Oval 7"/>
          <p:cNvSpPr>
            <a:spLocks noChangeArrowheads="1"/>
          </p:cNvSpPr>
          <p:nvPr/>
        </p:nvSpPr>
        <p:spPr bwMode="auto">
          <a:xfrm>
            <a:off x="4787900" y="5562600"/>
            <a:ext cx="990600" cy="533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EG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امفيتامينات</a:t>
            </a:r>
            <a:endParaRPr lang="en-US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495300" y="5638800"/>
            <a:ext cx="371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EG" b="1">
                <a:solidFill>
                  <a:srgbClr val="000099"/>
                </a:solidFill>
                <a:latin typeface="Verdana" pitchFamily="34" charset="0"/>
              </a:rPr>
              <a:t>من التقرير العالمى للمخدرات لعام</a:t>
            </a:r>
            <a:r>
              <a:rPr lang="ar-AE" b="1">
                <a:solidFill>
                  <a:srgbClr val="000099"/>
                </a:solidFill>
                <a:latin typeface="Verdana" pitchFamily="34" charset="0"/>
              </a:rPr>
              <a:t> </a:t>
            </a:r>
            <a:r>
              <a:rPr lang="en-US" b="1">
                <a:solidFill>
                  <a:srgbClr val="000099"/>
                </a:solidFill>
                <a:latin typeface="Verdana" pitchFamily="34" charset="0"/>
              </a:rPr>
              <a:t>2004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ar-SA" sz="36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آثار تعاطي المخدرات</a:t>
            </a:r>
            <a:endParaRPr lang="en-US" sz="3600" b="1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rtl="1" eaLnBrk="1" hangingPunct="1"/>
            <a:r>
              <a:rPr lang="ar-SA" b="1" smtClean="0">
                <a:cs typeface="Arial" pitchFamily="34" charset="0"/>
              </a:rPr>
              <a:t>آثار صحية عضوية</a:t>
            </a:r>
          </a:p>
          <a:p>
            <a:pPr rtl="1" eaLnBrk="1" hangingPunct="1"/>
            <a:r>
              <a:rPr lang="ar-SA" b="1" smtClean="0">
                <a:cs typeface="Arial" pitchFamily="34" charset="0"/>
              </a:rPr>
              <a:t>آثار صحية نفسية</a:t>
            </a:r>
          </a:p>
          <a:p>
            <a:pPr rtl="1" eaLnBrk="1" hangingPunct="1"/>
            <a:r>
              <a:rPr lang="ar-SA" b="1" smtClean="0">
                <a:cs typeface="Arial" pitchFamily="34" charset="0"/>
              </a:rPr>
              <a:t>آثار إجتماعية</a:t>
            </a:r>
          </a:p>
          <a:p>
            <a:pPr rtl="1" eaLnBrk="1" hangingPunct="1"/>
            <a:r>
              <a:rPr lang="ar-SA" b="1" smtClean="0">
                <a:cs typeface="Arial" pitchFamily="34" charset="0"/>
              </a:rPr>
              <a:t>آثار اقتصادية</a:t>
            </a:r>
            <a:endParaRPr lang="en-US" b="1" smtClean="0">
              <a:cs typeface="Arial" pitchFamily="34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ar-SA" sz="36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آثار صحية عضوية</a:t>
            </a:r>
            <a:endParaRPr lang="en-US" sz="3600" b="1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 eaLnBrk="1" hangingPunct="1">
              <a:lnSpc>
                <a:spcPct val="90000"/>
              </a:lnSpc>
            </a:pPr>
            <a:r>
              <a:rPr lang="ar-SA" b="1" smtClean="0">
                <a:cs typeface="Arial" pitchFamily="34" charset="0"/>
              </a:rPr>
              <a:t>تعاطي عن طريق الفم:</a:t>
            </a:r>
          </a:p>
          <a:p>
            <a:pPr lvl="1" rtl="1" eaLnBrk="1" hangingPunct="1">
              <a:lnSpc>
                <a:spcPct val="90000"/>
              </a:lnSpc>
            </a:pPr>
            <a:r>
              <a:rPr lang="ar-SA" sz="3200" b="1" smtClean="0"/>
              <a:t>أمراض الكبد و الكلى.</a:t>
            </a:r>
          </a:p>
          <a:p>
            <a:pPr rtl="1" eaLnBrk="1" hangingPunct="1">
              <a:lnSpc>
                <a:spcPct val="90000"/>
              </a:lnSpc>
            </a:pPr>
            <a:r>
              <a:rPr lang="ar-SA" b="1" smtClean="0">
                <a:cs typeface="Arial" pitchFamily="34" charset="0"/>
              </a:rPr>
              <a:t>تعاطي عن طريق التشفيط:</a:t>
            </a:r>
          </a:p>
          <a:p>
            <a:pPr lvl="1" rtl="1" eaLnBrk="1" hangingPunct="1">
              <a:lnSpc>
                <a:spcPct val="90000"/>
              </a:lnSpc>
            </a:pPr>
            <a:r>
              <a:rPr lang="ar-SA" sz="3200" b="1" smtClean="0"/>
              <a:t>امراض الرئتين و الدم و الكلى و الكبد.</a:t>
            </a:r>
          </a:p>
          <a:p>
            <a:pPr rtl="1" eaLnBrk="1" hangingPunct="1">
              <a:lnSpc>
                <a:spcPct val="90000"/>
              </a:lnSpc>
            </a:pPr>
            <a:r>
              <a:rPr lang="ar-SA" b="1" smtClean="0">
                <a:cs typeface="Arial" pitchFamily="34" charset="0"/>
              </a:rPr>
              <a:t>تعاطي عن طريق التدخين:</a:t>
            </a:r>
          </a:p>
          <a:p>
            <a:pPr lvl="1" rtl="1" eaLnBrk="1" hangingPunct="1">
              <a:lnSpc>
                <a:spcPct val="90000"/>
              </a:lnSpc>
            </a:pPr>
            <a:r>
              <a:rPr lang="ar-SA" sz="3200" b="1" smtClean="0"/>
              <a:t>امراض اللثة و الشفتين و الرئتين و القلب و الشرايين.</a:t>
            </a:r>
          </a:p>
          <a:p>
            <a:pPr rtl="1" eaLnBrk="1" hangingPunct="1">
              <a:lnSpc>
                <a:spcPct val="90000"/>
              </a:lnSpc>
            </a:pPr>
            <a:r>
              <a:rPr lang="ar-SA" b="1" smtClean="0">
                <a:cs typeface="Arial" pitchFamily="34" charset="0"/>
              </a:rPr>
              <a:t>تعاطي عن طريق الحقن:</a:t>
            </a:r>
          </a:p>
          <a:p>
            <a:pPr lvl="1" rtl="1" eaLnBrk="1" hangingPunct="1">
              <a:lnSpc>
                <a:spcPct val="90000"/>
              </a:lnSpc>
            </a:pPr>
            <a:r>
              <a:rPr lang="ar-SA" sz="3200" b="1" smtClean="0"/>
              <a:t>فيروسات الكبد و الإيدز و جلطات الأوردة .</a:t>
            </a:r>
            <a:endParaRPr lang="en-US" sz="3200" b="1" smtClean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ar-SA" sz="36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آثار صحية نفسية</a:t>
            </a:r>
            <a:endParaRPr lang="en-US" sz="3600" b="1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rtl="1" eaLnBrk="1" hangingPunct="1"/>
            <a:r>
              <a:rPr lang="ar-SA" b="1" smtClean="0">
                <a:cs typeface="Arial" pitchFamily="34" charset="0"/>
              </a:rPr>
              <a:t>عدم القدرة على ضبط النفس والإتزان</a:t>
            </a:r>
          </a:p>
          <a:p>
            <a:pPr rtl="1" eaLnBrk="1" hangingPunct="1"/>
            <a:r>
              <a:rPr lang="ar-SA" b="1" smtClean="0">
                <a:cs typeface="Arial" pitchFamily="34" charset="0"/>
              </a:rPr>
              <a:t>عدم إستطاعة تكون علاقات إجتماعية سليمة</a:t>
            </a:r>
          </a:p>
          <a:p>
            <a:pPr rtl="1" eaLnBrk="1" hangingPunct="1"/>
            <a:r>
              <a:rPr lang="ar-SA" b="1" smtClean="0">
                <a:cs typeface="Arial" pitchFamily="34" charset="0"/>
              </a:rPr>
              <a:t>تذبذب المزاج</a:t>
            </a:r>
          </a:p>
          <a:p>
            <a:pPr rtl="1" eaLnBrk="1" hangingPunct="1"/>
            <a:r>
              <a:rPr lang="ar-SA" b="1" smtClean="0">
                <a:cs typeface="Arial" pitchFamily="34" charset="0"/>
              </a:rPr>
              <a:t>إنخفاض الثقة بالنفس</a:t>
            </a:r>
          </a:p>
          <a:p>
            <a:pPr rtl="1" eaLnBrk="1" hangingPunct="1"/>
            <a:r>
              <a:rPr lang="ar-SA" b="1" smtClean="0">
                <a:cs typeface="Arial" pitchFamily="34" charset="0"/>
              </a:rPr>
              <a:t>الإصابة بالأمراض النفسية (مثل الذهان – الإكتئاب – الهوس والقلق)</a:t>
            </a:r>
            <a:endParaRPr lang="en-US" b="1" smtClean="0">
              <a:cs typeface="Arial" pitchFamily="34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rtl="1" eaLnBrk="1" hangingPunct="1"/>
            <a:r>
              <a:rPr lang="ar-SA" b="1" smtClean="0">
                <a:cs typeface="Arial" pitchFamily="34" charset="0"/>
              </a:rPr>
              <a:t>آثار إجتماعية : </a:t>
            </a:r>
          </a:p>
          <a:p>
            <a:pPr rtl="1" eaLnBrk="1" hangingPunct="1"/>
            <a:r>
              <a:rPr lang="ar-SA" b="1" smtClean="0">
                <a:cs typeface="Arial" pitchFamily="34" charset="0"/>
              </a:rPr>
              <a:t>انتشار المشكلات الإجتماعة بمختلف صورها</a:t>
            </a:r>
          </a:p>
          <a:p>
            <a:pPr rtl="1" eaLnBrk="1" hangingPunct="1">
              <a:buFont typeface="Arial" pitchFamily="34" charset="0"/>
              <a:buNone/>
            </a:pPr>
            <a:endParaRPr lang="ar-SA" b="1" smtClean="0">
              <a:cs typeface="Arial" pitchFamily="34" charset="0"/>
            </a:endParaRPr>
          </a:p>
          <a:p>
            <a:pPr rtl="1" eaLnBrk="1" hangingPunct="1"/>
            <a:r>
              <a:rPr lang="ar-SA" b="1" smtClean="0">
                <a:cs typeface="Arial" pitchFamily="34" charset="0"/>
              </a:rPr>
              <a:t>آثار اقتصادية :</a:t>
            </a:r>
          </a:p>
          <a:p>
            <a:pPr rtl="1" eaLnBrk="1" hangingPunct="1"/>
            <a:r>
              <a:rPr lang="ar-SA" b="1" smtClean="0">
                <a:cs typeface="Arial" pitchFamily="34" charset="0"/>
              </a:rPr>
              <a:t> خسارة العصب الرئيسي في الأمة وأموالها واقتصادها.</a:t>
            </a:r>
            <a:endParaRPr lang="en-US" b="1" smtClean="0">
              <a:cs typeface="Arial" pitchFamily="34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ar-SA" sz="36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طرق الوقاية من تعاطي المخدرات</a:t>
            </a:r>
            <a:endParaRPr lang="en-US" sz="3600" b="1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just" rtl="1" eaLnBrk="1" hangingPunct="1"/>
            <a:r>
              <a:rPr lang="ar-SA" b="1" smtClean="0">
                <a:cs typeface="Arial" pitchFamily="34" charset="0"/>
              </a:rPr>
              <a:t>الالتزام بكتاب الله عز وجل والتأسي برسوله صلى الله عليه وسلم</a:t>
            </a:r>
          </a:p>
          <a:p>
            <a:pPr algn="just" rtl="1" eaLnBrk="1" hangingPunct="1"/>
            <a:r>
              <a:rPr lang="ar-SA" b="1" smtClean="0">
                <a:cs typeface="Arial" pitchFamily="34" charset="0"/>
              </a:rPr>
              <a:t>التثقيف الصحي فيما يخص أنواع المخدرات وتأثيرها.</a:t>
            </a:r>
          </a:p>
          <a:p>
            <a:pPr algn="just" rtl="1" eaLnBrk="1" hangingPunct="1"/>
            <a:r>
              <a:rPr lang="ar-SA" b="1" smtClean="0">
                <a:cs typeface="Arial" pitchFamily="34" charset="0"/>
              </a:rPr>
              <a:t>زيادة الوعي الاجتماعي</a:t>
            </a:r>
          </a:p>
          <a:p>
            <a:pPr algn="just" rtl="1" eaLnBrk="1" hangingPunct="1"/>
            <a:r>
              <a:rPr lang="ar-SA" b="1" smtClean="0">
                <a:cs typeface="Arial" pitchFamily="34" charset="0"/>
              </a:rPr>
              <a:t>تطوير مهارات العلاقات الاجتماعية كي لا يحدث أي خلل في العلاقات الشخصية والاجتماعية.</a:t>
            </a:r>
          </a:p>
          <a:p>
            <a:pPr algn="just" rtl="1" eaLnBrk="1" hangingPunct="1"/>
            <a:r>
              <a:rPr lang="ar-SA" b="1" smtClean="0">
                <a:cs typeface="Arial" pitchFamily="34" charset="0"/>
              </a:rPr>
              <a:t>عمل أنشطة رياضية وترفيهية.</a:t>
            </a:r>
            <a:endParaRPr lang="en-US" b="1" smtClean="0">
              <a:cs typeface="Arial" pitchFamily="34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1376</TotalTime>
  <Words>425</Words>
  <Application>Microsoft Office PowerPoint</Application>
  <PresentationFormat>A4 Paper (210x297 mm)</PresentationFormat>
  <Paragraphs>79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المحاضرة الحادية عشرة</vt:lpstr>
      <vt:lpstr>الفهرس</vt:lpstr>
      <vt:lpstr> التدخين بوابة الإدمان </vt:lpstr>
      <vt:lpstr>ما هو الإدمان؟ </vt:lpstr>
      <vt:lpstr>العوامل التي تدفع إلى الإدمان </vt:lpstr>
      <vt:lpstr>العوامل التي تدفع إلى الإدمان</vt:lpstr>
      <vt:lpstr>  المخدرات</vt:lpstr>
      <vt:lpstr>Slide 9</vt:lpstr>
      <vt:lpstr>آثار تعاطي المخدرات</vt:lpstr>
      <vt:lpstr>آثار صحية عضوية</vt:lpstr>
      <vt:lpstr>آثار صحية نفسية</vt:lpstr>
      <vt:lpstr>Slide 13</vt:lpstr>
      <vt:lpstr>طرق الوقاية من تعاطي المخدرات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97</cp:revision>
  <dcterms:created xsi:type="dcterms:W3CDTF">2009-10-14T19:14:34Z</dcterms:created>
  <dcterms:modified xsi:type="dcterms:W3CDTF">2011-03-21T10:11:27Z</dcterms:modified>
</cp:coreProperties>
</file>