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048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81E81D-021D-4A8C-98BA-234608E4C5E7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0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32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3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المحاضرة السابعة_ملحق</a:t>
            </a:r>
            <a:endParaRPr lang="en-US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6387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مجال الدالة: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تعريف:</a:t>
            </a:r>
            <a:r>
              <a:rPr lang="ar-SA" sz="3000" dirty="0" smtClean="0">
                <a:solidFill>
                  <a:srgbClr val="FF0000"/>
                </a:solidFill>
              </a:rPr>
              <a:t>  </a:t>
            </a:r>
            <a:r>
              <a:rPr lang="ar-SA" dirty="0" smtClean="0"/>
              <a:t>مجال الدالة هو مجموعة الأعداد </a:t>
            </a:r>
            <a:r>
              <a:rPr lang="ar-SA" dirty="0" err="1" smtClean="0"/>
              <a:t>الحقيقية</a:t>
            </a:r>
            <a:r>
              <a:rPr lang="ar-SA" dirty="0" smtClean="0"/>
              <a:t> التي تكون عندها قاعدة الدالة معرفة. وكثيرات الحدود مجالها </a:t>
            </a:r>
            <a:r>
              <a:rPr lang="en-US" dirty="0" smtClean="0"/>
              <a:t>R</a:t>
            </a:r>
            <a:endParaRPr lang="ar-SA" dirty="0" smtClean="0"/>
          </a:p>
          <a:p>
            <a:pPr rtl="1">
              <a:defRPr/>
            </a:pPr>
            <a:r>
              <a:rPr lang="ar-SA" dirty="0" smtClean="0"/>
              <a:t> عند البحث عن مجال الدالة لابد من الانتباه للأمور الآتية: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أن لا يكون المقسوم عليه صفراً 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أن لا يكون هناك مقدار سالب تحت جذر دليله زوجي.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أن لا يكون مقدار اخذ لوغاريتمه مقداراً سالباً.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النقاط الفاصلة للدوال المعرفة وفق أكثر من قاعدة.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الشروط الإضافية الموضوعة على قاعدة الدالة.</a:t>
            </a:r>
            <a:endParaRPr lang="en-US" dirty="0" smtClean="0"/>
          </a:p>
          <a:p>
            <a:pPr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895350" y="2819400"/>
          <a:ext cx="7204075" cy="914400"/>
        </p:xfrm>
        <a:graphic>
          <a:graphicData uri="http://schemas.openxmlformats.org/presentationml/2006/ole">
            <p:oleObj spid="_x0000_s1026" name="Equation" r:id="rId3" imgW="1422360" imgH="228600" progId="Equation.3">
              <p:embed/>
            </p:oleObj>
          </a:graphicData>
        </a:graphic>
      </p:graphicFrame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7467600" y="1524000"/>
            <a:ext cx="1828800" cy="533400"/>
          </a:xfrm>
          <a:prstGeom prst="rect">
            <a:avLst/>
          </a:prstGeom>
        </p:spPr>
        <p:txBody>
          <a:bodyPr rtlCol="1">
            <a:normAutofit lnSpcReduction="1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3200" b="1" dirty="0">
                <a:solidFill>
                  <a:srgbClr val="FF0000"/>
                </a:solidFill>
                <a:latin typeface="+mn-lt"/>
                <a:cs typeface="+mn-cs"/>
              </a:rPr>
              <a:t>أمثلة:</a:t>
            </a: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5105400" y="1981200"/>
            <a:ext cx="4191000" cy="685800"/>
          </a:xfrm>
          <a:prstGeom prst="rect">
            <a:avLst/>
          </a:prstGeom>
        </p:spPr>
        <p:txBody>
          <a:bodyPr rtlCol="1"/>
          <a:lstStyle/>
          <a:p>
            <a:pPr marL="514350" indent="-514350">
              <a:defRPr/>
            </a:pPr>
            <a:r>
              <a:rPr lang="ar-SA" sz="3200" dirty="0">
                <a:latin typeface="+mn-lt"/>
              </a:rPr>
              <a:t>أوجد مجال الدوال التالية </a:t>
            </a:r>
            <a:r>
              <a:rPr lang="ar-SA" sz="3200" dirty="0"/>
              <a:t>: </a:t>
            </a: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7696200" y="3733800"/>
            <a:ext cx="1828800" cy="533400"/>
          </a:xfrm>
          <a:prstGeom prst="rect">
            <a:avLst/>
          </a:prstGeom>
        </p:spPr>
        <p:txBody>
          <a:bodyPr rtlCol="1">
            <a:normAutofit lnSpcReduction="1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3200" b="1" dirty="0">
                <a:solidFill>
                  <a:srgbClr val="FF0000"/>
                </a:solidFill>
                <a:latin typeface="+mn-lt"/>
                <a:cs typeface="+mn-cs"/>
              </a:rPr>
              <a:t>الحل:</a:t>
            </a:r>
          </a:p>
        </p:txBody>
      </p:sp>
      <p:sp>
        <p:nvSpPr>
          <p:cNvPr id="12" name="عنصر نائب للمحتوى 2"/>
          <p:cNvSpPr txBox="1">
            <a:spLocks/>
          </p:cNvSpPr>
          <p:nvPr/>
        </p:nvSpPr>
        <p:spPr bwMode="auto">
          <a:xfrm>
            <a:off x="3200400" y="4572000"/>
            <a:ext cx="6248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/>
            <a:r>
              <a:rPr lang="ar-SA" sz="3200"/>
              <a:t>الدالة معرفة لجميع قيم  </a:t>
            </a:r>
            <a:r>
              <a:rPr lang="en-US" sz="3200"/>
              <a:t>x</a:t>
            </a:r>
            <a:r>
              <a:rPr lang="ar-SA" sz="3200"/>
              <a:t>  اذاً المجال هو </a:t>
            </a:r>
            <a:r>
              <a:rPr lang="en-US" sz="3200"/>
              <a:t>R</a:t>
            </a:r>
            <a:r>
              <a:rPr lang="ar-SA" sz="320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 build="allAtOnce"/>
      <p:bldP spid="1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5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يجب أن يكون المقدار </a:t>
            </a:r>
            <a:r>
              <a:rPr lang="en-US" smtClean="0">
                <a:cs typeface="Arial" pitchFamily="34" charset="0"/>
              </a:rPr>
              <a:t>x+4≥0</a:t>
            </a:r>
            <a:r>
              <a:rPr lang="ar-SA" smtClean="0">
                <a:cs typeface="Arial" pitchFamily="34" charset="0"/>
              </a:rPr>
              <a:t> وذلك لوجود الجذر التربيعي        أي </a:t>
            </a:r>
            <a:r>
              <a:rPr lang="en-US" smtClean="0">
                <a:cs typeface="Arial" pitchFamily="34" charset="0"/>
              </a:rPr>
              <a:t>x≥-4</a:t>
            </a:r>
            <a:r>
              <a:rPr lang="ar-SA" smtClean="0">
                <a:cs typeface="Arial" pitchFamily="34" charset="0"/>
              </a:rPr>
              <a:t> اذاً المجال هو الفترة </a:t>
            </a:r>
            <a:r>
              <a:rPr lang="en-US" smtClean="0">
                <a:cs typeface="Arial" pitchFamily="34" charset="0"/>
              </a:rPr>
              <a:t>[-4,∞)</a:t>
            </a:r>
            <a:r>
              <a:rPr lang="ar-SA" smtClean="0">
                <a:cs typeface="Arial" pitchFamily="34" charset="0"/>
              </a:rPr>
              <a:t>.</a:t>
            </a:r>
          </a:p>
          <a:p>
            <a:pPr marL="514350" indent="-514350" rtl="1"/>
            <a:endParaRPr lang="ar-SA" b="1" smtClean="0">
              <a:cs typeface="Arial" pitchFamily="34" charset="0"/>
            </a:endParaRPr>
          </a:p>
          <a:p>
            <a:pPr marL="514350" indent="-514350" rtl="1"/>
            <a:endParaRPr lang="ar-SA" b="1" smtClean="0">
              <a:cs typeface="Arial" pitchFamily="34" charset="0"/>
            </a:endParaRPr>
          </a:p>
          <a:p>
            <a:pPr marL="514350" indent="-514350" rtl="1"/>
            <a:r>
              <a:rPr lang="ar-SA" sz="2400" smtClean="0">
                <a:cs typeface="Arial" pitchFamily="34" charset="0"/>
              </a:rPr>
              <a:t>      </a:t>
            </a:r>
            <a:endParaRPr lang="ar-SA" sz="30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1436688" y="1752600"/>
          <a:ext cx="6072187" cy="990600"/>
        </p:xfrm>
        <a:graphic>
          <a:graphicData uri="http://schemas.openxmlformats.org/presentationml/2006/ole">
            <p:oleObj spid="_x0000_s2050" name="Equation" r:id="rId3" imgW="110484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       المجال </a:t>
            </a:r>
            <a:r>
              <a:rPr lang="en-US" smtClean="0">
                <a:cs typeface="Arial" pitchFamily="34" charset="0"/>
              </a:rPr>
              <a:t>R</a:t>
            </a:r>
            <a:r>
              <a:rPr lang="ar-SA" smtClean="0">
                <a:cs typeface="Arial" pitchFamily="34" charset="0"/>
              </a:rPr>
              <a:t> لان دليل الجذر فردي.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1327150" y="1981200"/>
          <a:ext cx="5422900" cy="838200"/>
        </p:xfrm>
        <a:graphic>
          <a:graphicData uri="http://schemas.openxmlformats.org/presentationml/2006/ole">
            <p:oleObj spid="_x0000_s3074" name="Equation" r:id="rId3" imgW="109188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لوجود الجذر التربيعي يجب أن يكون </a:t>
            </a:r>
            <a:r>
              <a:rPr lang="en-US" smtClean="0">
                <a:cs typeface="Arial" pitchFamily="34" charset="0"/>
              </a:rPr>
              <a:t>x</a:t>
            </a:r>
            <a:r>
              <a:rPr lang="en-US" baseline="30000" smtClean="0">
                <a:cs typeface="Arial" pitchFamily="34" charset="0"/>
              </a:rPr>
              <a:t>2</a:t>
            </a:r>
            <a:r>
              <a:rPr lang="en-US" smtClean="0">
                <a:cs typeface="Arial" pitchFamily="34" charset="0"/>
              </a:rPr>
              <a:t>+4≥0</a:t>
            </a:r>
            <a:r>
              <a:rPr lang="ar-SA" smtClean="0">
                <a:cs typeface="Arial" pitchFamily="34" charset="0"/>
              </a:rPr>
              <a:t> وهذا صحيح لجميع قيم  </a:t>
            </a:r>
            <a:r>
              <a:rPr lang="en-US" smtClean="0">
                <a:cs typeface="Arial" pitchFamily="34" charset="0"/>
              </a:rPr>
              <a:t>x</a:t>
            </a:r>
            <a:r>
              <a:rPr lang="ar-SA" smtClean="0">
                <a:cs typeface="Arial" pitchFamily="34" charset="0"/>
              </a:rPr>
              <a:t> اذاً المجال  هو </a:t>
            </a:r>
            <a:r>
              <a:rPr lang="en-US" smtClean="0">
                <a:cs typeface="Arial" pitchFamily="34" charset="0"/>
              </a:rPr>
              <a:t>R</a:t>
            </a:r>
            <a:r>
              <a:rPr lang="ar-SA" smtClean="0">
                <a:cs typeface="Arial" pitchFamily="34" charset="0"/>
              </a:rPr>
              <a:t>. </a:t>
            </a:r>
            <a:endParaRPr lang="en-US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958850" y="1905000"/>
          <a:ext cx="5245100" cy="990600"/>
        </p:xfrm>
        <a:graphic>
          <a:graphicData uri="http://schemas.openxmlformats.org/presentationml/2006/ole">
            <p:oleObj spid="_x0000_s4098" name="Equation" r:id="rId3" imgW="1231560" imgH="2664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1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يجب أن لا يكون المقام صفراً ، ويكون </a:t>
            </a:r>
            <a:r>
              <a:rPr lang="en-US" smtClean="0">
                <a:cs typeface="Arial" pitchFamily="34" charset="0"/>
              </a:rPr>
              <a:t>x-2=0</a:t>
            </a:r>
            <a:r>
              <a:rPr lang="ar-SA" smtClean="0">
                <a:cs typeface="Arial" pitchFamily="34" charset="0"/>
              </a:rPr>
              <a:t> عندما </a:t>
            </a:r>
            <a:r>
              <a:rPr lang="en-US" smtClean="0">
                <a:cs typeface="Arial" pitchFamily="34" charset="0"/>
              </a:rPr>
              <a:t>x=2 </a:t>
            </a:r>
            <a:r>
              <a:rPr lang="ar-SA" smtClean="0">
                <a:cs typeface="Arial" pitchFamily="34" charset="0"/>
              </a:rPr>
              <a:t>، اذاً المجال هو </a:t>
            </a:r>
            <a:r>
              <a:rPr lang="en-US" smtClean="0">
                <a:cs typeface="Arial" pitchFamily="34" charset="0"/>
              </a:rPr>
              <a:t>R</a:t>
            </a:r>
            <a:r>
              <a:rPr lang="ar-SA" smtClean="0">
                <a:cs typeface="Arial" pitchFamily="34" charset="0"/>
              </a:rPr>
              <a:t> ما عدا 2 .</a:t>
            </a: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1371600" y="1981200"/>
          <a:ext cx="5638800" cy="1066800"/>
        </p:xfrm>
        <a:graphic>
          <a:graphicData uri="http://schemas.openxmlformats.org/presentationml/2006/ole">
            <p:oleObj spid="_x0000_s5122" name="Equation" r:id="rId3" imgW="107928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48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الدالة معرفة وفق أكثر من قاعدة ولكنها غير معرفة عند</a:t>
            </a:r>
            <a:r>
              <a:rPr lang="en-US" smtClean="0">
                <a:cs typeface="Arial" pitchFamily="34" charset="0"/>
              </a:rPr>
              <a:t>x=1 </a:t>
            </a:r>
            <a:r>
              <a:rPr lang="ar-SA" smtClean="0">
                <a:cs typeface="Arial" pitchFamily="34" charset="0"/>
              </a:rPr>
              <a:t>، اذاً المجال هو </a:t>
            </a:r>
            <a:r>
              <a:rPr lang="en-US" smtClean="0">
                <a:cs typeface="Arial" pitchFamily="34" charset="0"/>
              </a:rPr>
              <a:t>R-{1}</a:t>
            </a:r>
            <a:r>
              <a:rPr lang="ar-SA" smtClean="0">
                <a:cs typeface="Arial" pitchFamily="34" charset="0"/>
              </a:rPr>
              <a:t> .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1143000" y="1524000"/>
          <a:ext cx="6781800" cy="2133600"/>
        </p:xfrm>
        <a:graphic>
          <a:graphicData uri="http://schemas.openxmlformats.org/presentationml/2006/ole">
            <p:oleObj spid="_x0000_s6146" name="Equation" r:id="rId3" imgW="1676160" imgH="8632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uild="allAtOnce"/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 الدالة معرفة بقاعدتين وهناك قيدا بان </a:t>
            </a:r>
            <a:r>
              <a:rPr lang="en-US" smtClean="0">
                <a:cs typeface="Arial" pitchFamily="34" charset="0"/>
              </a:rPr>
              <a:t> 1&lt;x≤8</a:t>
            </a:r>
            <a:r>
              <a:rPr lang="ar-SA" smtClean="0">
                <a:cs typeface="Arial" pitchFamily="34" charset="0"/>
              </a:rPr>
              <a:t>اذاً المجال هو الفترة </a:t>
            </a:r>
            <a:r>
              <a:rPr lang="en-US" smtClean="0">
                <a:cs typeface="Arial" pitchFamily="34" charset="0"/>
              </a:rPr>
              <a:t>(1,8]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1057275" y="1752600"/>
          <a:ext cx="6529388" cy="1905000"/>
        </p:xfrm>
        <a:graphic>
          <a:graphicData uri="http://schemas.openxmlformats.org/presentationml/2006/ole">
            <p:oleObj spid="_x0000_s7170" name="Equation" r:id="rId3" imgW="1930320" imgH="8632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allAtOnce"/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بسبب وجود  اللوغاريتم يجب أن يكون </a:t>
            </a:r>
            <a:r>
              <a:rPr lang="en-US" smtClean="0">
                <a:cs typeface="Arial" pitchFamily="34" charset="0"/>
              </a:rPr>
              <a:t>2x+4&gt;0</a:t>
            </a:r>
            <a:r>
              <a:rPr lang="ar-SA" smtClean="0">
                <a:cs typeface="Arial" pitchFamily="34" charset="0"/>
              </a:rPr>
              <a:t>، أي </a:t>
            </a:r>
            <a:r>
              <a:rPr lang="en-US" smtClean="0">
                <a:cs typeface="Arial" pitchFamily="34" charset="0"/>
              </a:rPr>
              <a:t> x&gt;-2</a:t>
            </a:r>
            <a:r>
              <a:rPr lang="ar-SA" smtClean="0">
                <a:cs typeface="Arial" pitchFamily="34" charset="0"/>
              </a:rPr>
              <a:t>، اذاً المجال هو الفترة </a:t>
            </a:r>
            <a:r>
              <a:rPr lang="en-US" smtClean="0">
                <a:cs typeface="Arial" pitchFamily="34" charset="0"/>
              </a:rPr>
              <a:t>(-2,∞)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11"/>
          <p:cNvGraphicFramePr>
            <a:graphicFrameLocks noChangeAspect="1"/>
          </p:cNvGraphicFramePr>
          <p:nvPr/>
        </p:nvGraphicFramePr>
        <p:xfrm>
          <a:off x="1004888" y="1752600"/>
          <a:ext cx="6907212" cy="762000"/>
        </p:xfrm>
        <a:graphic>
          <a:graphicData uri="http://schemas.openxmlformats.org/presentationml/2006/ole">
            <p:oleObj spid="_x0000_s8194" name="Equation" r:id="rId3" imgW="1384200" imgH="203040" progId="Equation.3">
              <p:embed/>
            </p:oleObj>
          </a:graphicData>
        </a:graphic>
      </p:graphicFrame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allAtOnce"/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      يوجد جذران ، في الأول يجب ان يكون  </a:t>
            </a:r>
            <a:r>
              <a:rPr lang="en-US" sz="3000" smtClean="0">
                <a:cs typeface="Arial" pitchFamily="34" charset="0"/>
              </a:rPr>
              <a:t>x+4≥0</a:t>
            </a:r>
            <a:r>
              <a:rPr lang="ar-SA" sz="3000" smtClean="0">
                <a:cs typeface="Arial" pitchFamily="34" charset="0"/>
              </a:rPr>
              <a:t> أي </a:t>
            </a:r>
            <a:r>
              <a:rPr lang="en-US" sz="3000" smtClean="0">
                <a:cs typeface="Arial" pitchFamily="34" charset="0"/>
              </a:rPr>
              <a:t>x≥-4</a:t>
            </a:r>
            <a:r>
              <a:rPr lang="ar-SA" sz="3000" smtClean="0">
                <a:cs typeface="Arial" pitchFamily="34" charset="0"/>
              </a:rPr>
              <a:t> وفى الثاني يجب أن يكون </a:t>
            </a:r>
            <a:r>
              <a:rPr lang="en-US" sz="3000" smtClean="0">
                <a:cs typeface="Arial" pitchFamily="34" charset="0"/>
              </a:rPr>
              <a:t>3-x≥0</a:t>
            </a:r>
            <a:r>
              <a:rPr lang="ar-SA" sz="3000" smtClean="0">
                <a:cs typeface="Arial" pitchFamily="34" charset="0"/>
              </a:rPr>
              <a:t> أي </a:t>
            </a:r>
            <a:r>
              <a:rPr lang="en-US" sz="3000" smtClean="0">
                <a:cs typeface="Arial" pitchFamily="34" charset="0"/>
              </a:rPr>
              <a:t>3≥x</a:t>
            </a:r>
            <a:r>
              <a:rPr lang="ar-SA" sz="3000" smtClean="0">
                <a:cs typeface="Arial" pitchFamily="34" charset="0"/>
              </a:rPr>
              <a:t> ، اذاً المجال هو الفترة التي تحقق الشرطين معاً، أي هو الفترة </a:t>
            </a:r>
            <a:r>
              <a:rPr lang="en-US" sz="3000" smtClean="0">
                <a:cs typeface="Arial" pitchFamily="34" charset="0"/>
              </a:rPr>
              <a:t>[-4,3]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3"/>
          <p:cNvGraphicFramePr>
            <a:graphicFrameLocks noChangeAspect="1"/>
          </p:cNvGraphicFramePr>
          <p:nvPr/>
        </p:nvGraphicFramePr>
        <p:xfrm>
          <a:off x="869950" y="1828800"/>
          <a:ext cx="5803900" cy="762000"/>
        </p:xfrm>
        <a:graphic>
          <a:graphicData uri="http://schemas.openxmlformats.org/presentationml/2006/ole">
            <p:oleObj spid="_x0000_s9218" name="Equation" r:id="rId3" imgW="166356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 build="allAtOnce"/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أوجد مجالات الدوال التالية: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</a:t>
            </a:r>
          </a:p>
          <a:p>
            <a:pPr marL="514350" indent="-514350" algn="l">
              <a:buFont typeface="+mj-lt"/>
              <a:buAutoNum type="arabicPeriod" startAt="2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buFont typeface="+mj-lt"/>
              <a:buAutoNum type="arabicPeriod" startAt="3"/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514350" indent="-514350" algn="l">
              <a:buFont typeface="+mj-lt"/>
              <a:buAutoNum type="arabicPeriod" startAt="4"/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66800" y="2133600"/>
          <a:ext cx="2590800" cy="609600"/>
        </p:xfrm>
        <a:graphic>
          <a:graphicData uri="http://schemas.openxmlformats.org/presentationml/2006/ole">
            <p:oleObj spid="_x0000_s10242" name="Equation" r:id="rId3" imgW="1206360" imgH="228600" progId="Equation.3">
              <p:embed/>
            </p:oleObj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100138" y="3352800"/>
          <a:ext cx="2862262" cy="457200"/>
        </p:xfrm>
        <a:graphic>
          <a:graphicData uri="http://schemas.openxmlformats.org/presentationml/2006/ole">
            <p:oleObj spid="_x0000_s10243" name="Equation" r:id="rId4" imgW="1155600" imgH="203040" progId="Equation.3">
              <p:embed/>
            </p:oleObj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166813" y="4089400"/>
          <a:ext cx="2033587" cy="939800"/>
        </p:xfrm>
        <a:graphic>
          <a:graphicData uri="http://schemas.openxmlformats.org/presentationml/2006/ole">
            <p:oleObj spid="_x0000_s10244" name="Equation" r:id="rId5" imgW="876240" imgH="393480" progId="Equation.3">
              <p:embed/>
            </p:oleObj>
          </a:graphicData>
        </a:graphic>
      </p:graphicFrame>
      <p:graphicFrame>
        <p:nvGraphicFramePr>
          <p:cNvPr id="10245" name="Object 6"/>
          <p:cNvGraphicFramePr>
            <a:graphicFrameLocks noChangeAspect="1"/>
          </p:cNvGraphicFramePr>
          <p:nvPr/>
        </p:nvGraphicFramePr>
        <p:xfrm>
          <a:off x="1219200" y="5334000"/>
          <a:ext cx="2209800" cy="609600"/>
        </p:xfrm>
        <a:graphic>
          <a:graphicData uri="http://schemas.openxmlformats.org/presentationml/2006/ole">
            <p:oleObj spid="_x0000_s10245" name="Equation" r:id="rId6" imgW="87624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 : تمارين: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smtClean="0">
              <a:cs typeface="Arial" pitchFamily="34" charset="0"/>
            </a:endParaRPr>
          </a:p>
          <a:p>
            <a:pPr marL="514350" indent="-514350" algn="l">
              <a:buFont typeface="Calibri" pitchFamily="34" charset="0"/>
              <a:buAutoNum type="arabicPeriod" startAt="6"/>
            </a:pPr>
            <a:r>
              <a:rPr lang="en-US" sz="280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Calibri" pitchFamily="34" charset="0"/>
              <a:buAutoNum type="arabicPeriod" startAt="6"/>
            </a:pPr>
            <a:endParaRPr lang="en-US" sz="2800" smtClean="0">
              <a:cs typeface="Arial" pitchFamily="34" charset="0"/>
            </a:endParaRPr>
          </a:p>
          <a:p>
            <a:pPr marL="514350" indent="-514350" algn="l"/>
            <a:r>
              <a:rPr lang="en-US" sz="2800" smtClean="0">
                <a:cs typeface="Arial" pitchFamily="34" charset="0"/>
              </a:rPr>
              <a:t> </a:t>
            </a:r>
          </a:p>
          <a:p>
            <a:pPr marL="514350" indent="-514350" algn="l"/>
            <a:endParaRPr lang="en-US" sz="2800" smtClean="0">
              <a:cs typeface="Arial" pitchFamily="34" charset="0"/>
            </a:endParaRPr>
          </a:p>
          <a:p>
            <a:pPr marL="514350" indent="-514350" algn="l">
              <a:buFont typeface="Calibri" pitchFamily="34" charset="0"/>
              <a:buAutoNum type="arabicPeriod" startAt="7"/>
            </a:pPr>
            <a:r>
              <a:rPr lang="en-US" sz="280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arabicPeriod" startAt="7"/>
            </a:pPr>
            <a:endParaRPr lang="en-US" smtClean="0">
              <a:cs typeface="Arial" pitchFamily="34" charset="0"/>
            </a:endParaRPr>
          </a:p>
          <a:p>
            <a:pPr marL="514350" indent="-514350" algn="l"/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1143000" y="3429000"/>
          <a:ext cx="5389563" cy="1981200"/>
        </p:xfrm>
        <a:graphic>
          <a:graphicData uri="http://schemas.openxmlformats.org/presentationml/2006/ole">
            <p:oleObj spid="_x0000_s11266" name="Equation" r:id="rId3" imgW="1663560" imgH="863280" progId="Equation.3">
              <p:embed/>
            </p:oleObj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295400" y="1981200"/>
          <a:ext cx="2667000" cy="990600"/>
        </p:xfrm>
        <a:graphic>
          <a:graphicData uri="http://schemas.openxmlformats.org/presentationml/2006/ole">
            <p:oleObj spid="_x0000_s11267" name="Equation" r:id="rId4" imgW="86328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1363</TotalTime>
  <Words>391</Words>
  <Application>Microsoft Office PowerPoint</Application>
  <PresentationFormat>A4 Paper (210x297 mm)</PresentationFormat>
  <Paragraphs>112</Paragraphs>
  <Slides>15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Microsoft Equation 3.0</vt:lpstr>
      <vt:lpstr>Slide 1</vt:lpstr>
      <vt:lpstr>المحاضرة السابعة_ملحق</vt:lpstr>
      <vt:lpstr>مجال الدالة:</vt:lpstr>
      <vt:lpstr>تابع: مجال الدالة:</vt:lpstr>
      <vt:lpstr>تابع: مجال الدالة:</vt:lpstr>
      <vt:lpstr>تابع: مجال الدالة:</vt:lpstr>
      <vt:lpstr>تابع: مجال الدالة:</vt:lpstr>
      <vt:lpstr>تابع: مجال الدالة:</vt:lpstr>
      <vt:lpstr>تابع: مجال الدالة :</vt:lpstr>
      <vt:lpstr>تابع: مجال الدالة :</vt:lpstr>
      <vt:lpstr>تابع: مجال الدالة :</vt:lpstr>
      <vt:lpstr>تابع: مجال الدالة :</vt:lpstr>
      <vt:lpstr>تمارين:</vt:lpstr>
      <vt:lpstr>تابع : تمارين: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99</cp:revision>
  <dcterms:created xsi:type="dcterms:W3CDTF">2009-10-14T19:14:34Z</dcterms:created>
  <dcterms:modified xsi:type="dcterms:W3CDTF">2011-03-23T05:14:40Z</dcterms:modified>
</cp:coreProperties>
</file>