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66" r:id="rId22"/>
  </p:sldIdLst>
  <p:sldSz cx="9906000" cy="6858000" type="A4"/>
  <p:notesSz cx="6669088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642" y="-29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4.wmf"/><Relationship Id="rId1" Type="http://schemas.openxmlformats.org/officeDocument/2006/relationships/image" Target="../media/image18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30.wmf"/><Relationship Id="rId1" Type="http://schemas.openxmlformats.org/officeDocument/2006/relationships/image" Target="../media/image14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33.wmf"/><Relationship Id="rId5" Type="http://schemas.openxmlformats.org/officeDocument/2006/relationships/image" Target="../media/image34.wmf"/><Relationship Id="rId4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5" Type="http://schemas.openxmlformats.org/officeDocument/2006/relationships/image" Target="../media/image39.wmf"/><Relationship Id="rId4" Type="http://schemas.openxmlformats.org/officeDocument/2006/relationships/image" Target="../media/image4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4" Type="http://schemas.openxmlformats.org/officeDocument/2006/relationships/image" Target="../media/image51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image" Target="../media/image54.wmf"/><Relationship Id="rId7" Type="http://schemas.openxmlformats.org/officeDocument/2006/relationships/image" Target="../media/image58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Relationship Id="rId9" Type="http://schemas.openxmlformats.org/officeDocument/2006/relationships/image" Target="../media/image6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4" Type="http://schemas.openxmlformats.org/officeDocument/2006/relationships/image" Target="../media/image64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image" Target="../media/image65.wmf"/><Relationship Id="rId7" Type="http://schemas.openxmlformats.org/officeDocument/2006/relationships/image" Target="../media/image68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67.wmf"/><Relationship Id="rId5" Type="http://schemas.openxmlformats.org/officeDocument/2006/relationships/image" Target="../media/image66.wmf"/><Relationship Id="rId10" Type="http://schemas.openxmlformats.org/officeDocument/2006/relationships/image" Target="../media/image71.wmf"/><Relationship Id="rId4" Type="http://schemas.openxmlformats.org/officeDocument/2006/relationships/image" Target="../media/image55.wmf"/><Relationship Id="rId9" Type="http://schemas.openxmlformats.org/officeDocument/2006/relationships/image" Target="../media/image7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64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6113" y="744538"/>
            <a:ext cx="53768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26628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B6C51A1-D60E-435C-B929-2564FC7F27F3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27652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844A56A-6F46-4DBA-96CC-D57FFEC2D93B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28676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CE93587-B956-4BD3-A380-071D3B3DCF99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2.bin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Relationship Id="rId9" Type="http://schemas.openxmlformats.org/officeDocument/2006/relationships/oleObject" Target="../embeddings/oleObject4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3.bin"/><Relationship Id="rId5" Type="http://schemas.openxmlformats.org/officeDocument/2006/relationships/oleObject" Target="../embeddings/oleObject52.bin"/><Relationship Id="rId4" Type="http://schemas.openxmlformats.org/officeDocument/2006/relationships/oleObject" Target="../embeddings/oleObject5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8.bin"/><Relationship Id="rId5" Type="http://schemas.openxmlformats.org/officeDocument/2006/relationships/oleObject" Target="../embeddings/oleObject57.bin"/><Relationship Id="rId4" Type="http://schemas.openxmlformats.org/officeDocument/2006/relationships/oleObject" Target="../embeddings/oleObject56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2.bin"/><Relationship Id="rId11" Type="http://schemas.openxmlformats.org/officeDocument/2006/relationships/oleObject" Target="../embeddings/oleObject67.bin"/><Relationship Id="rId5" Type="http://schemas.openxmlformats.org/officeDocument/2006/relationships/oleObject" Target="../embeddings/oleObject61.bin"/><Relationship Id="rId10" Type="http://schemas.openxmlformats.org/officeDocument/2006/relationships/oleObject" Target="../embeddings/oleObject66.bin"/><Relationship Id="rId4" Type="http://schemas.openxmlformats.org/officeDocument/2006/relationships/oleObject" Target="../embeddings/oleObject60.bin"/><Relationship Id="rId9" Type="http://schemas.openxmlformats.org/officeDocument/2006/relationships/oleObject" Target="../embeddings/oleObject6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1.bin"/><Relationship Id="rId5" Type="http://schemas.openxmlformats.org/officeDocument/2006/relationships/oleObject" Target="../embeddings/oleObject70.bin"/><Relationship Id="rId4" Type="http://schemas.openxmlformats.org/officeDocument/2006/relationships/oleObject" Target="../embeddings/oleObject69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7.bin"/><Relationship Id="rId3" Type="http://schemas.openxmlformats.org/officeDocument/2006/relationships/oleObject" Target="../embeddings/oleObject72.bin"/><Relationship Id="rId7" Type="http://schemas.openxmlformats.org/officeDocument/2006/relationships/oleObject" Target="../embeddings/oleObject76.bin"/><Relationship Id="rId12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75.bin"/><Relationship Id="rId11" Type="http://schemas.openxmlformats.org/officeDocument/2006/relationships/oleObject" Target="../embeddings/oleObject80.bin"/><Relationship Id="rId5" Type="http://schemas.openxmlformats.org/officeDocument/2006/relationships/oleObject" Target="../embeddings/oleObject74.bin"/><Relationship Id="rId10" Type="http://schemas.openxmlformats.org/officeDocument/2006/relationships/oleObject" Target="../embeddings/oleObject79.bin"/><Relationship Id="rId4" Type="http://schemas.openxmlformats.org/officeDocument/2006/relationships/oleObject" Target="../embeddings/oleObject73.bin"/><Relationship Id="rId9" Type="http://schemas.openxmlformats.org/officeDocument/2006/relationships/oleObject" Target="../embeddings/oleObject7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oleObject84.bin"/><Relationship Id="rId4" Type="http://schemas.openxmlformats.org/officeDocument/2006/relationships/oleObject" Target="../embeddings/oleObject8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8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3500" b="1" smtClean="0">
                <a:solidFill>
                  <a:srgbClr val="C00000"/>
                </a:solidFill>
                <a:cs typeface="Arial" pitchFamily="34" charset="0"/>
              </a:rPr>
              <a:t>المحاضرة الحادية عشرة_ ملحق </a:t>
            </a:r>
            <a:r>
              <a:rPr lang="ar-SA" sz="4000" b="1" smtClean="0">
                <a:solidFill>
                  <a:srgbClr val="C00000"/>
                </a:solidFill>
                <a:cs typeface="Arial" pitchFamily="34" charset="0"/>
              </a:rPr>
              <a:t/>
            </a:r>
            <a:br>
              <a:rPr lang="ar-SA" sz="4000" b="1" smtClean="0">
                <a:solidFill>
                  <a:srgbClr val="C00000"/>
                </a:solidFill>
                <a:cs typeface="Arial" pitchFamily="34" charset="0"/>
              </a:rPr>
            </a:br>
            <a:endParaRPr lang="en-US" sz="4000" b="1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3555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تطبيقات التفاضل: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إيجاد القيم العظمى والصغرى للدالة: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1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أسلوب المشتقة الثانية:</a:t>
            </a:r>
          </a:p>
          <a:p>
            <a:pPr rtl="1">
              <a:defRPr/>
            </a:pPr>
            <a:r>
              <a:rPr lang="ar-SA" dirty="0" smtClean="0">
                <a:solidFill>
                  <a:srgbClr val="009900"/>
                </a:solidFill>
              </a:rPr>
              <a:t>الخطوات :</a:t>
            </a:r>
            <a:endParaRPr lang="en-US" dirty="0" smtClean="0">
              <a:solidFill>
                <a:srgbClr val="009900"/>
              </a:solidFill>
            </a:endParaRPr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إيجاد المشتقة الأولى للدالة  (          </a:t>
            </a:r>
            <a:r>
              <a:rPr lang="en-US" dirty="0" smtClean="0"/>
              <a:t>(</a:t>
            </a:r>
            <a:r>
              <a:rPr lang="ar-SA" dirty="0" smtClean="0"/>
              <a:t>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نضع                لإيجاد قيم </a:t>
            </a:r>
            <a:r>
              <a:rPr lang="en-US" dirty="0" smtClean="0"/>
              <a:t>x</a:t>
            </a:r>
            <a:r>
              <a:rPr lang="ar-SA" dirty="0" smtClean="0"/>
              <a:t> التي تحقق المعادلة (القيم الحرجة).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إيجاد المشتقة الثانية للدالة (            ).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عند القيمة الحرجة </a:t>
            </a:r>
            <a:r>
              <a:rPr lang="en-US" dirty="0" smtClean="0"/>
              <a:t>              </a:t>
            </a:r>
            <a:r>
              <a:rPr lang="ar-SA" dirty="0" smtClean="0"/>
              <a:t>تكون للدالة ......</a:t>
            </a:r>
            <a:endParaRPr lang="en-US" dirty="0" smtClean="0"/>
          </a:p>
          <a:p>
            <a:pPr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3886200" y="2667000"/>
          <a:ext cx="1143000" cy="406400"/>
        </p:xfrm>
        <a:graphic>
          <a:graphicData uri="http://schemas.openxmlformats.org/presentationml/2006/ole">
            <p:oleObj spid="_x0000_s38914" name="Equation" r:id="rId4" imgW="507960" imgH="20304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6477000" y="3276600"/>
          <a:ext cx="1628775" cy="406400"/>
        </p:xfrm>
        <a:graphic>
          <a:graphicData uri="http://schemas.openxmlformats.org/presentationml/2006/ole">
            <p:oleObj spid="_x0000_s38915" name="Equation" r:id="rId5" imgW="723600" imgH="20304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3886200" y="4318000"/>
          <a:ext cx="1200150" cy="406400"/>
        </p:xfrm>
        <a:graphic>
          <a:graphicData uri="http://schemas.openxmlformats.org/presentationml/2006/ole">
            <p:oleObj spid="_x0000_s38916" name="Equation" r:id="rId6" imgW="533160" imgH="203040" progId="Equation.3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5105400" y="4800600"/>
          <a:ext cx="1143000" cy="431800"/>
        </p:xfrm>
        <a:graphic>
          <a:graphicData uri="http://schemas.openxmlformats.org/presentationml/2006/ole">
            <p:oleObj spid="_x0000_s38917" name="Equation" r:id="rId7" imgW="507960" imgH="215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en-US" dirty="0" smtClean="0">
              <a:solidFill>
                <a:srgbClr val="FF6600"/>
              </a:solidFill>
            </a:endParaRPr>
          </a:p>
          <a:p>
            <a:pPr marL="571500" indent="-571500" rtl="1">
              <a:buFont typeface="+mj-lt"/>
              <a:buAutoNum type="romanLcPeriod"/>
              <a:defRPr/>
            </a:pPr>
            <a:r>
              <a:rPr lang="ar-SA" dirty="0" smtClean="0"/>
              <a:t> قيمة صغرى محلية إذا كانت </a:t>
            </a:r>
            <a:endParaRPr lang="en-US" dirty="0" smtClean="0"/>
          </a:p>
          <a:p>
            <a:pPr marL="514350" indent="-514350" rtl="1">
              <a:buFont typeface="+mj-cs"/>
              <a:buAutoNum type="romanLcPeriod"/>
              <a:defRPr/>
            </a:pPr>
            <a:r>
              <a:rPr lang="ar-SA" dirty="0" smtClean="0"/>
              <a:t> قيمة عظمى محلية إذا كانت</a:t>
            </a:r>
            <a:endParaRPr lang="en-US" dirty="0" smtClean="0"/>
          </a:p>
          <a:p>
            <a:pPr marL="514350" indent="-514350" rtl="1">
              <a:buFont typeface="+mj-cs"/>
              <a:buAutoNum type="romanLcPeriod"/>
              <a:defRPr/>
            </a:pPr>
            <a:r>
              <a:rPr lang="ar-SA" dirty="0" smtClean="0"/>
              <a:t> ويفشل الاختبار إذا كانت  </a:t>
            </a:r>
            <a:endParaRPr lang="en-US" dirty="0" smtClean="0"/>
          </a:p>
          <a:p>
            <a:pPr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3124200" y="2057400"/>
          <a:ext cx="1800225" cy="431800"/>
        </p:xfrm>
        <a:graphic>
          <a:graphicData uri="http://schemas.openxmlformats.org/presentationml/2006/ole">
            <p:oleObj spid="_x0000_s39938" name="Equation" r:id="rId4" imgW="799920" imgH="215640" progId="Equation.3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3124200" y="2667000"/>
          <a:ext cx="1800225" cy="431800"/>
        </p:xfrm>
        <a:graphic>
          <a:graphicData uri="http://schemas.openxmlformats.org/presentationml/2006/ole">
            <p:oleObj spid="_x0000_s39939" name="Equation" r:id="rId5" imgW="799920" imgH="215640" progId="Equation.3">
              <p:embed/>
            </p:oleObj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/>
        </p:nvGraphicFramePr>
        <p:xfrm>
          <a:off x="3124200" y="3149600"/>
          <a:ext cx="1800225" cy="431800"/>
        </p:xfrm>
        <a:graphic>
          <a:graphicData uri="http://schemas.openxmlformats.org/presentationml/2006/ole">
            <p:oleObj spid="_x0000_s39940" name="Equation" r:id="rId6" imgW="799920" imgH="215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07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مثال(1):</a:t>
            </a:r>
            <a:r>
              <a:rPr lang="ar-SA" dirty="0" smtClean="0">
                <a:cs typeface="Arial" pitchFamily="34" charset="0"/>
              </a:rPr>
              <a:t> إذا كان                                       فما هي نقط القيم العظمى والصغرى إن وجدت؟ لهذه الدالة.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2971800" y="1371600"/>
          <a:ext cx="4033838" cy="533400"/>
        </p:xfrm>
        <a:graphic>
          <a:graphicData uri="http://schemas.openxmlformats.org/presentationml/2006/ole">
            <p:oleObj spid="_x0000_s40962" name="Equation" r:id="rId3" imgW="1473120" imgH="22860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914400" y="2895600"/>
          <a:ext cx="3373438" cy="533400"/>
        </p:xfrm>
        <a:graphic>
          <a:graphicData uri="http://schemas.openxmlformats.org/presentationml/2006/ole">
            <p:oleObj spid="_x0000_s40963" name="Equation" r:id="rId4" imgW="1231560" imgH="228600" progId="Equation.3">
              <p:embed/>
            </p:oleObj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806450" y="3567113"/>
          <a:ext cx="4657725" cy="2757487"/>
        </p:xfrm>
        <a:graphic>
          <a:graphicData uri="http://schemas.openxmlformats.org/presentationml/2006/ole">
            <p:oleObj spid="_x0000_s40964" name="Equation" r:id="rId5" imgW="1701720" imgH="11808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إما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أو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6497638" y="2009775"/>
          <a:ext cx="1808162" cy="474663"/>
        </p:xfrm>
        <a:graphic>
          <a:graphicData uri="http://schemas.openxmlformats.org/presentationml/2006/ole">
            <p:oleObj spid="_x0000_s41986" name="Equation" r:id="rId3" imgW="660240" imgH="203040" progId="Equation.3">
              <p:embed/>
            </p:oleObj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6492875" y="4419600"/>
          <a:ext cx="2538413" cy="473075"/>
        </p:xfrm>
        <a:graphic>
          <a:graphicData uri="http://schemas.openxmlformats.org/presentationml/2006/ole">
            <p:oleObj spid="_x0000_s41987" name="Equation" r:id="rId4" imgW="927000" imgH="203040" progId="Equation.3">
              <p:embed/>
            </p:oleObj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6986588" y="2543175"/>
          <a:ext cx="939800" cy="415925"/>
        </p:xfrm>
        <a:graphic>
          <a:graphicData uri="http://schemas.openxmlformats.org/presentationml/2006/ole">
            <p:oleObj spid="_x0000_s41988" name="Equation" r:id="rId5" imgW="342720" imgH="177480" progId="Equation.3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6781800" y="3048000"/>
          <a:ext cx="1738313" cy="474663"/>
        </p:xfrm>
        <a:graphic>
          <a:graphicData uri="http://schemas.openxmlformats.org/presentationml/2006/ole">
            <p:oleObj spid="_x0000_s41989" name="Equation" r:id="rId6" imgW="634680" imgH="203040" progId="Equation.3">
              <p:embed/>
            </p:oleObj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7042150" y="3657600"/>
          <a:ext cx="1182688" cy="415925"/>
        </p:xfrm>
        <a:graphic>
          <a:graphicData uri="http://schemas.openxmlformats.org/presentationml/2006/ole">
            <p:oleObj spid="_x0000_s41990" name="Equation" r:id="rId7" imgW="431640" imgH="177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12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3200400" y="2057400"/>
          <a:ext cx="5529263" cy="473075"/>
        </p:xfrm>
        <a:graphic>
          <a:graphicData uri="http://schemas.openxmlformats.org/presentationml/2006/ole">
            <p:oleObj spid="_x0000_s43010" name="Equation" r:id="rId3" imgW="2019240" imgH="203040" progId="Equation.3">
              <p:embed/>
            </p:oleObj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/>
        </p:nvGraphicFramePr>
        <p:xfrm>
          <a:off x="7594600" y="1447800"/>
          <a:ext cx="939800" cy="415925"/>
        </p:xfrm>
        <a:graphic>
          <a:graphicData uri="http://schemas.openxmlformats.org/presentationml/2006/ole">
            <p:oleObj spid="_x0000_s43011" name="Equation" r:id="rId4" imgW="342720" imgH="177480" progId="Equation.3">
              <p:embed/>
            </p:oleObj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/>
        </p:nvGraphicFramePr>
        <p:xfrm>
          <a:off x="8736013" y="2751138"/>
          <a:ext cx="382587" cy="296862"/>
        </p:xfrm>
        <a:graphic>
          <a:graphicData uri="http://schemas.openxmlformats.org/presentationml/2006/ole">
            <p:oleObj spid="_x0000_s43012" name="Equation" r:id="rId5" imgW="139680" imgH="126720" progId="Equation.3">
              <p:embed/>
            </p:oleObj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/>
        </p:nvGraphicFramePr>
        <p:xfrm>
          <a:off x="3657600" y="2590800"/>
          <a:ext cx="939800" cy="457200"/>
        </p:xfrm>
        <a:graphic>
          <a:graphicData uri="http://schemas.openxmlformats.org/presentationml/2006/ole">
            <p:oleObj spid="_x0000_s43013" name="Equation" r:id="rId6" imgW="342720" imgH="177480" progId="Equation.3">
              <p:embed/>
            </p:oleObj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/>
        </p:nvGraphicFramePr>
        <p:xfrm>
          <a:off x="2157413" y="3429000"/>
          <a:ext cx="4902200" cy="1066800"/>
        </p:xfrm>
        <a:graphic>
          <a:graphicData uri="http://schemas.openxmlformats.org/presentationml/2006/ole">
            <p:oleObj spid="_x0000_s43014" name="Equation" r:id="rId7" imgW="1790640" imgH="457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2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توجد قيمة عظمى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en-US" dirty="0" smtClean="0">
                <a:cs typeface="Arial" pitchFamily="34" charset="0"/>
              </a:rPr>
              <a:t>      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/>
        </p:nvGraphicFramePr>
        <p:xfrm>
          <a:off x="7427913" y="1524000"/>
          <a:ext cx="1182687" cy="415925"/>
        </p:xfrm>
        <a:graphic>
          <a:graphicData uri="http://schemas.openxmlformats.org/presentationml/2006/ole">
            <p:oleObj spid="_x0000_s44034" name="Equation" r:id="rId3" imgW="431640" imgH="177480" progId="Equation.3">
              <p:embed/>
            </p:oleObj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2419350" y="2057400"/>
          <a:ext cx="6329363" cy="473075"/>
        </p:xfrm>
        <a:graphic>
          <a:graphicData uri="http://schemas.openxmlformats.org/presentationml/2006/ole">
            <p:oleObj spid="_x0000_s44035" name="Equation" r:id="rId4" imgW="2311200" imgH="203040" progId="Equation.3">
              <p:embed/>
            </p:oleObj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/>
        </p:nvGraphicFramePr>
        <p:xfrm>
          <a:off x="8736013" y="2598738"/>
          <a:ext cx="382587" cy="296862"/>
        </p:xfrm>
        <a:graphic>
          <a:graphicData uri="http://schemas.openxmlformats.org/presentationml/2006/ole">
            <p:oleObj spid="_x0000_s44036" name="Equation" r:id="rId5" imgW="139680" imgH="126720" progId="Equation.3">
              <p:embed/>
            </p:oleObj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/>
        </p:nvGraphicFramePr>
        <p:xfrm>
          <a:off x="3387725" y="2590800"/>
          <a:ext cx="1184275" cy="457200"/>
        </p:xfrm>
        <a:graphic>
          <a:graphicData uri="http://schemas.openxmlformats.org/presentationml/2006/ole">
            <p:oleObj spid="_x0000_s44037" name="Equation" r:id="rId6" imgW="431640" imgH="177480" progId="Equation.3">
              <p:embed/>
            </p:oleObj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/>
        </p:nvGraphicFramePr>
        <p:xfrm>
          <a:off x="1601788" y="3200400"/>
          <a:ext cx="6015037" cy="1066800"/>
        </p:xfrm>
        <a:graphic>
          <a:graphicData uri="http://schemas.openxmlformats.org/presentationml/2006/ole">
            <p:oleObj spid="_x0000_s44038" name="Equation" r:id="rId7" imgW="2197080" imgH="457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مثال(2):   </a:t>
            </a:r>
            <a:r>
              <a:rPr lang="ar-SA" dirty="0" smtClean="0">
                <a:cs typeface="Arial" pitchFamily="34" charset="0"/>
              </a:rPr>
              <a:t>إذا كان                                       </a:t>
            </a:r>
            <a:r>
              <a:rPr lang="ar-SA" dirty="0" smtClean="0">
                <a:cs typeface="Arial" pitchFamily="34" charset="0"/>
              </a:rPr>
              <a:t>  فما </a:t>
            </a:r>
            <a:r>
              <a:rPr lang="ar-SA" dirty="0" smtClean="0">
                <a:cs typeface="Arial" pitchFamily="34" charset="0"/>
              </a:rPr>
              <a:t>هي نقط القيم العظمى والصغرى إن وجدت؟ لهذه الدالة.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2514600" y="1371600"/>
          <a:ext cx="4381500" cy="533400"/>
        </p:xfrm>
        <a:graphic>
          <a:graphicData uri="http://schemas.openxmlformats.org/presentationml/2006/ole">
            <p:oleObj spid="_x0000_s45058" name="Equation" r:id="rId3" imgW="1600200" imgH="22860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066800" y="2895600"/>
          <a:ext cx="3825875" cy="533400"/>
        </p:xfrm>
        <a:graphic>
          <a:graphicData uri="http://schemas.openxmlformats.org/presentationml/2006/ole">
            <p:oleObj spid="_x0000_s45059" name="Equation" r:id="rId4" imgW="1396800" imgH="228600" progId="Equation.3">
              <p:embed/>
            </p:oleObj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927100" y="3581400"/>
          <a:ext cx="4414838" cy="2254250"/>
        </p:xfrm>
        <a:graphic>
          <a:graphicData uri="http://schemas.openxmlformats.org/presentationml/2006/ole">
            <p:oleObj spid="_x0000_s45060" name="Equation" r:id="rId5" imgW="1612800" imgH="96516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20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إما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أو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6497638" y="2009775"/>
          <a:ext cx="1808162" cy="474663"/>
        </p:xfrm>
        <a:graphic>
          <a:graphicData uri="http://schemas.openxmlformats.org/presentationml/2006/ole">
            <p:oleObj spid="_x0000_s46082" name="Equation" r:id="rId3" imgW="660240" imgH="203040" progId="Equation.3">
              <p:embed/>
            </p:oleObj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6388100" y="4419600"/>
          <a:ext cx="2747963" cy="473075"/>
        </p:xfrm>
        <a:graphic>
          <a:graphicData uri="http://schemas.openxmlformats.org/presentationml/2006/ole">
            <p:oleObj spid="_x0000_s46083" name="Equation" r:id="rId4" imgW="1002960" imgH="203040" progId="Equation.3">
              <p:embed/>
            </p:oleObj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6986588" y="2543175"/>
          <a:ext cx="939800" cy="415925"/>
        </p:xfrm>
        <a:graphic>
          <a:graphicData uri="http://schemas.openxmlformats.org/presentationml/2006/ole">
            <p:oleObj spid="_x0000_s46084" name="Equation" r:id="rId5" imgW="342720" imgH="177480" progId="Equation.3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6705600" y="3124200"/>
          <a:ext cx="1808163" cy="474663"/>
        </p:xfrm>
        <a:graphic>
          <a:graphicData uri="http://schemas.openxmlformats.org/presentationml/2006/ole">
            <p:oleObj spid="_x0000_s46085" name="Equation" r:id="rId6" imgW="660240" imgH="203040" progId="Equation.3">
              <p:embed/>
            </p:oleObj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7164388" y="3657600"/>
          <a:ext cx="938212" cy="457200"/>
        </p:xfrm>
        <a:graphic>
          <a:graphicData uri="http://schemas.openxmlformats.org/presentationml/2006/ole">
            <p:oleObj spid="_x0000_s46086" name="Equation" r:id="rId7" imgW="342720" imgH="177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   توجد قيمة عظمى محلية عند            وهي: 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2957513" y="2057400"/>
          <a:ext cx="6015037" cy="473075"/>
        </p:xfrm>
        <a:graphic>
          <a:graphicData uri="http://schemas.openxmlformats.org/presentationml/2006/ole">
            <p:oleObj spid="_x0000_s47106" name="Equation" r:id="rId3" imgW="2197080" imgH="203040" progId="Equation.3">
              <p:embed/>
            </p:oleObj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/>
        </p:nvGraphicFramePr>
        <p:xfrm>
          <a:off x="7366000" y="1447800"/>
          <a:ext cx="939800" cy="415925"/>
        </p:xfrm>
        <a:graphic>
          <a:graphicData uri="http://schemas.openxmlformats.org/presentationml/2006/ole">
            <p:oleObj spid="_x0000_s47107" name="Equation" r:id="rId4" imgW="342720" imgH="177480" progId="Equation.3">
              <p:embed/>
            </p:oleObj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/>
        </p:nvGraphicFramePr>
        <p:xfrm>
          <a:off x="8736013" y="2751138"/>
          <a:ext cx="382587" cy="296862"/>
        </p:xfrm>
        <a:graphic>
          <a:graphicData uri="http://schemas.openxmlformats.org/presentationml/2006/ole">
            <p:oleObj spid="_x0000_s47108" name="Equation" r:id="rId5" imgW="139680" imgH="126720" progId="Equation.3">
              <p:embed/>
            </p:oleObj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/>
        </p:nvGraphicFramePr>
        <p:xfrm>
          <a:off x="3657600" y="2590800"/>
          <a:ext cx="939800" cy="457200"/>
        </p:xfrm>
        <a:graphic>
          <a:graphicData uri="http://schemas.openxmlformats.org/presentationml/2006/ole">
            <p:oleObj spid="_x0000_s47109" name="Equation" r:id="rId6" imgW="342720" imgH="177480" progId="Equation.3">
              <p:embed/>
            </p:oleObj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/>
        </p:nvGraphicFramePr>
        <p:xfrm>
          <a:off x="1184275" y="3429000"/>
          <a:ext cx="6848475" cy="1066800"/>
        </p:xfrm>
        <a:graphic>
          <a:graphicData uri="http://schemas.openxmlformats.org/presentationml/2006/ole">
            <p:oleObj spid="_x0000_s47110" name="Equation" r:id="rId7" imgW="2501640" imgH="457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cs typeface="Arial" pitchFamily="34" charset="0"/>
              </a:rPr>
              <a:t> عند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     توجد قيمة صغرى محلية عند            وهي: 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/>
        </p:nvGraphicFramePr>
        <p:xfrm>
          <a:off x="7550150" y="1524000"/>
          <a:ext cx="938213" cy="415925"/>
        </p:xfrm>
        <a:graphic>
          <a:graphicData uri="http://schemas.openxmlformats.org/presentationml/2006/ole">
            <p:oleObj spid="_x0000_s48130" name="Equation" r:id="rId3" imgW="342720" imgH="177480" progId="Equation.3">
              <p:embed/>
            </p:oleObj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2660650" y="2057400"/>
          <a:ext cx="5843588" cy="473075"/>
        </p:xfrm>
        <a:graphic>
          <a:graphicData uri="http://schemas.openxmlformats.org/presentationml/2006/ole">
            <p:oleObj spid="_x0000_s48131" name="Equation" r:id="rId4" imgW="2133360" imgH="203040" progId="Equation.3">
              <p:embed/>
            </p:oleObj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/>
        </p:nvGraphicFramePr>
        <p:xfrm>
          <a:off x="8736013" y="2598738"/>
          <a:ext cx="382587" cy="296862"/>
        </p:xfrm>
        <a:graphic>
          <a:graphicData uri="http://schemas.openxmlformats.org/presentationml/2006/ole">
            <p:oleObj spid="_x0000_s48132" name="Equation" r:id="rId5" imgW="139680" imgH="126720" progId="Equation.3">
              <p:embed/>
            </p:oleObj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/>
        </p:nvGraphicFramePr>
        <p:xfrm>
          <a:off x="3352800" y="2590800"/>
          <a:ext cx="939800" cy="457200"/>
        </p:xfrm>
        <a:graphic>
          <a:graphicData uri="http://schemas.openxmlformats.org/presentationml/2006/ole">
            <p:oleObj spid="_x0000_s48133" name="Equation" r:id="rId6" imgW="342720" imgH="177480" progId="Equation.3">
              <p:embed/>
            </p:oleObj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/>
        </p:nvGraphicFramePr>
        <p:xfrm>
          <a:off x="1063625" y="3200400"/>
          <a:ext cx="7092950" cy="1066800"/>
        </p:xfrm>
        <a:graphic>
          <a:graphicData uri="http://schemas.openxmlformats.org/presentationml/2006/ole">
            <p:oleObj spid="_x0000_s48134" name="Equation" r:id="rId7" imgW="2590560" imgH="457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نقطة الانقلاب ومجالات التقعر: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تعريف:</a:t>
            </a:r>
          </a:p>
          <a:p>
            <a:pPr rtl="1">
              <a:defRPr/>
            </a:pPr>
            <a:r>
              <a:rPr lang="ar-SA" dirty="0" smtClean="0"/>
              <a:t>تسمى النقطة </a:t>
            </a:r>
            <a:r>
              <a:rPr lang="en-US" dirty="0" smtClean="0"/>
              <a:t>                       </a:t>
            </a:r>
            <a:r>
              <a:rPr lang="ar-SA" dirty="0" smtClean="0"/>
              <a:t>نقطة انقلاب لمنحنى الدالة</a:t>
            </a:r>
            <a:r>
              <a:rPr lang="en-US" dirty="0" smtClean="0"/>
              <a:t>        </a:t>
            </a:r>
            <a:r>
              <a:rPr lang="ar-SA" dirty="0" smtClean="0"/>
              <a:t>إذا كان منحنى الدالة مقعراً إلى أسفل مباشرة إلى يسار </a:t>
            </a:r>
            <a:r>
              <a:rPr lang="en-US" dirty="0" smtClean="0"/>
              <a:t>     </a:t>
            </a:r>
            <a:r>
              <a:rPr lang="ar-SA" dirty="0" smtClean="0"/>
              <a:t>ومقعرا إلى أعلى مباشرة إلى يمين </a:t>
            </a:r>
            <a:r>
              <a:rPr lang="en-US" dirty="0" smtClean="0"/>
              <a:t>      </a:t>
            </a:r>
            <a:r>
              <a:rPr lang="ar-SA" dirty="0" smtClean="0"/>
              <a:t>أو العكس.</a:t>
            </a:r>
          </a:p>
          <a:p>
            <a:pPr rtl="1">
              <a:defRPr/>
            </a:pPr>
            <a:r>
              <a:rPr lang="ar-SA" dirty="0" smtClean="0">
                <a:solidFill>
                  <a:srgbClr val="009900"/>
                </a:solidFill>
              </a:rPr>
              <a:t>الخطوات :</a:t>
            </a:r>
            <a:endParaRPr lang="en-US" dirty="0" smtClean="0">
              <a:solidFill>
                <a:srgbClr val="009900"/>
              </a:solidFill>
            </a:endParaRPr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نوجد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نوجد النقاط الحرجة للمشتقة الثانية (              )</a:t>
            </a:r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نضع القيم على خط الأعداد </a:t>
            </a:r>
            <a:endParaRPr lang="en-US" dirty="0" smtClean="0"/>
          </a:p>
          <a:p>
            <a:pPr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5486400" y="1981200"/>
          <a:ext cx="2000250" cy="482600"/>
        </p:xfrm>
        <a:graphic>
          <a:graphicData uri="http://schemas.openxmlformats.org/presentationml/2006/ole">
            <p:oleObj spid="_x0000_s49154" name="Equation" r:id="rId4" imgW="888840" imgH="241200" progId="Equation.3">
              <p:embed/>
            </p:oleObj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7289800" y="4191000"/>
          <a:ext cx="731838" cy="482600"/>
        </p:xfrm>
        <a:graphic>
          <a:graphicData uri="http://schemas.openxmlformats.org/presentationml/2006/ole">
            <p:oleObj spid="_x0000_s49155" name="Equation" r:id="rId5" imgW="444240" imgH="241200" progId="Equation.3">
              <p:embed/>
            </p:oleObj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/>
        </p:nvGraphicFramePr>
        <p:xfrm>
          <a:off x="1447800" y="2057400"/>
          <a:ext cx="714375" cy="457200"/>
        </p:xfrm>
        <a:graphic>
          <a:graphicData uri="http://schemas.openxmlformats.org/presentationml/2006/ole">
            <p:oleObj spid="_x0000_s49156" name="Equation" r:id="rId6" imgW="317160" imgH="228600" progId="Equation.3">
              <p:embed/>
            </p:oleObj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/>
        </p:nvGraphicFramePr>
        <p:xfrm>
          <a:off x="2438400" y="2667000"/>
          <a:ext cx="628650" cy="381000"/>
        </p:xfrm>
        <a:graphic>
          <a:graphicData uri="http://schemas.openxmlformats.org/presentationml/2006/ole">
            <p:oleObj spid="_x0000_s49157" name="Equation" r:id="rId7" imgW="279360" imgH="190440" progId="Equation.3">
              <p:embed/>
            </p:oleObj>
          </a:graphicData>
        </a:graphic>
      </p:graphicFrame>
      <p:graphicFrame>
        <p:nvGraphicFramePr>
          <p:cNvPr id="14" name="Object 8"/>
          <p:cNvGraphicFramePr>
            <a:graphicFrameLocks noChangeAspect="1"/>
          </p:cNvGraphicFramePr>
          <p:nvPr/>
        </p:nvGraphicFramePr>
        <p:xfrm>
          <a:off x="5391150" y="3124200"/>
          <a:ext cx="628650" cy="381000"/>
        </p:xfrm>
        <a:graphic>
          <a:graphicData uri="http://schemas.openxmlformats.org/presentationml/2006/ole">
            <p:oleObj spid="_x0000_s49158" name="Equation" r:id="rId8" imgW="279360" imgH="190440" progId="Equation.3">
              <p:embed/>
            </p:oleObj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2676525" y="4800600"/>
          <a:ext cx="1171575" cy="482600"/>
        </p:xfrm>
        <a:graphic>
          <a:graphicData uri="http://schemas.openxmlformats.org/presentationml/2006/ole">
            <p:oleObj spid="_x0000_s49159" name="Equation" r:id="rId9" imgW="71100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نقطة الانقلاب: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229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cs typeface="Arial" pitchFamily="34" charset="0"/>
              </a:rPr>
              <a:t> د- نحدد إشارة         حول النقاط الحرجة ويكون المنحنى: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- مقعرا نحو الأعلى إذا كان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- مقعرا نحو الأسفل إذا كان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إذا حصل التغير في التقعر قبل وبعد نقطة حرجة    مثلا اذاً توجد نقطة انقلاب وهي 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3886200" y="2057400"/>
          <a:ext cx="1171575" cy="482600"/>
        </p:xfrm>
        <a:graphic>
          <a:graphicData uri="http://schemas.openxmlformats.org/presentationml/2006/ole">
            <p:oleObj spid="_x0000_s50178" name="Equation" r:id="rId3" imgW="711000" imgH="241200" progId="Equation.3">
              <p:embed/>
            </p:oleObj>
          </a:graphicData>
        </a:graphic>
      </p:graphicFrame>
      <p:graphicFrame>
        <p:nvGraphicFramePr>
          <p:cNvPr id="13" name="Object 8"/>
          <p:cNvGraphicFramePr>
            <a:graphicFrameLocks noChangeAspect="1"/>
          </p:cNvGraphicFramePr>
          <p:nvPr/>
        </p:nvGraphicFramePr>
        <p:xfrm>
          <a:off x="3819525" y="2667000"/>
          <a:ext cx="1150938" cy="482600"/>
        </p:xfrm>
        <a:graphic>
          <a:graphicData uri="http://schemas.openxmlformats.org/presentationml/2006/ole">
            <p:oleObj spid="_x0000_s50179" name="Equation" r:id="rId4" imgW="698400" imgH="241200" progId="Equation.3">
              <p:embed/>
            </p:oleObj>
          </a:graphicData>
        </a:graphic>
      </p:graphicFrame>
      <p:graphicFrame>
        <p:nvGraphicFramePr>
          <p:cNvPr id="18" name="Object 9"/>
          <p:cNvGraphicFramePr>
            <a:graphicFrameLocks noChangeAspect="1"/>
          </p:cNvGraphicFramePr>
          <p:nvPr/>
        </p:nvGraphicFramePr>
        <p:xfrm>
          <a:off x="6634163" y="1476375"/>
          <a:ext cx="731837" cy="482600"/>
        </p:xfrm>
        <a:graphic>
          <a:graphicData uri="http://schemas.openxmlformats.org/presentationml/2006/ole">
            <p:oleObj spid="_x0000_s50180" name="Equation" r:id="rId5" imgW="444240" imgH="241200" progId="Equation.3">
              <p:embed/>
            </p:oleObj>
          </a:graphicData>
        </a:graphic>
      </p:graphicFrame>
      <p:graphicFrame>
        <p:nvGraphicFramePr>
          <p:cNvPr id="20" name="Object 11"/>
          <p:cNvGraphicFramePr>
            <a:graphicFrameLocks noChangeAspect="1"/>
          </p:cNvGraphicFramePr>
          <p:nvPr/>
        </p:nvGraphicFramePr>
        <p:xfrm>
          <a:off x="2819400" y="3200400"/>
          <a:ext cx="293688" cy="482600"/>
        </p:xfrm>
        <a:graphic>
          <a:graphicData uri="http://schemas.openxmlformats.org/presentationml/2006/ole">
            <p:oleObj spid="_x0000_s50181" name="Equation" r:id="rId6" imgW="177480" imgH="241200" progId="Equation.3">
              <p:embed/>
            </p:oleObj>
          </a:graphicData>
        </a:graphic>
      </p:graphicFrame>
      <p:graphicFrame>
        <p:nvGraphicFramePr>
          <p:cNvPr id="3" name="Object 7"/>
          <p:cNvGraphicFramePr>
            <a:graphicFrameLocks noChangeAspect="1"/>
          </p:cNvGraphicFramePr>
          <p:nvPr/>
        </p:nvGraphicFramePr>
        <p:xfrm>
          <a:off x="4419600" y="3733800"/>
          <a:ext cx="2000250" cy="482600"/>
        </p:xfrm>
        <a:graphic>
          <a:graphicData uri="http://schemas.openxmlformats.org/presentationml/2006/ole">
            <p:oleObj spid="_x0000_s50182" name="Equation" r:id="rId7" imgW="88884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نقطة الانقلاب: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331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مثال(1):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أوجد نقطة الانقلاب (ان وجدت) للدالة</a:t>
            </a:r>
          </a:p>
          <a:p>
            <a:pPr marL="514350" indent="-514350" rtl="1"/>
            <a:r>
              <a:rPr lang="ar-SA" b="1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609600" y="2005013"/>
          <a:ext cx="3657600" cy="496887"/>
        </p:xfrm>
        <a:graphic>
          <a:graphicData uri="http://schemas.openxmlformats.org/presentationml/2006/ole">
            <p:oleObj spid="_x0000_s51202" name="Equation" r:id="rId3" imgW="1752480" imgH="27936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515938" y="2836863"/>
          <a:ext cx="4171950" cy="652462"/>
        </p:xfrm>
        <a:graphic>
          <a:graphicData uri="http://schemas.openxmlformats.org/presentationml/2006/ole">
            <p:oleObj spid="_x0000_s51203" name="Equation" r:id="rId4" imgW="1523880" imgH="279360" progId="Equation.3">
              <p:embed/>
            </p:oleObj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793750" y="4167188"/>
          <a:ext cx="1981200" cy="2005012"/>
        </p:xfrm>
        <a:graphic>
          <a:graphicData uri="http://schemas.openxmlformats.org/presentationml/2006/ole">
            <p:oleObj spid="_x0000_s51204" name="Equation" r:id="rId5" imgW="812520" imgH="965160" progId="Equation.3">
              <p:embed/>
            </p:oleObj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/>
        </p:nvGraphicFramePr>
        <p:xfrm>
          <a:off x="533400" y="3551238"/>
          <a:ext cx="3059113" cy="563562"/>
        </p:xfrm>
        <a:graphic>
          <a:graphicData uri="http://schemas.openxmlformats.org/presentationml/2006/ole">
            <p:oleObj spid="_x0000_s51205" name="Equation" r:id="rId6" imgW="111744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algn="l">
              <a:defRPr/>
            </a:pPr>
            <a:r>
              <a:rPr lang="en-US" sz="3000" dirty="0" smtClean="0"/>
              <a:t>        </a:t>
            </a:r>
          </a:p>
          <a:p>
            <a:pPr algn="l">
              <a:defRPr/>
            </a:pPr>
            <a:r>
              <a:rPr lang="en-US" sz="3000" dirty="0" smtClean="0"/>
              <a:t>                                             -                         +  </a:t>
            </a: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بما أن حصل تغير في التقعر قبل وبعد  2 </a:t>
            </a:r>
            <a:r>
              <a:rPr lang="ar-SA" sz="2000" b="1" dirty="0" err="1" smtClean="0">
                <a:cs typeface="Arial" pitchFamily="34" charset="0"/>
              </a:rPr>
              <a:t>اذا</a:t>
            </a:r>
            <a:r>
              <a:rPr lang="ar-SA" sz="2000" b="1" dirty="0" smtClean="0">
                <a:cs typeface="Arial" pitchFamily="34" charset="0"/>
              </a:rPr>
              <a:t> توجد نقطة انقلاب عند </a:t>
            </a:r>
            <a:r>
              <a:rPr lang="en-US" sz="2000" b="1" dirty="0" smtClean="0">
                <a:cs typeface="Arial" pitchFamily="34" charset="0"/>
              </a:rPr>
              <a:t>x= 2</a:t>
            </a:r>
            <a:r>
              <a:rPr lang="ar-SA" sz="2000" b="1" dirty="0" smtClean="0">
                <a:cs typeface="Arial" pitchFamily="34" charset="0"/>
              </a:rPr>
              <a:t> وهي</a:t>
            </a: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000" b="1" dirty="0" smtClean="0">
                <a:cs typeface="Arial" pitchFamily="34" charset="0"/>
              </a:rPr>
              <a:t>                 نقطة الانقلاب هي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24" name="رابط كسهم مستقيم 23"/>
          <p:cNvCxnSpPr/>
          <p:nvPr/>
        </p:nvCxnSpPr>
        <p:spPr>
          <a:xfrm rot="10800000">
            <a:off x="762000" y="2667000"/>
            <a:ext cx="74676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4495800" y="2728913"/>
          <a:ext cx="182563" cy="319087"/>
        </p:xfrm>
        <a:graphic>
          <a:graphicData uri="http://schemas.openxmlformats.org/presentationml/2006/ole">
            <p:oleObj spid="_x0000_s52226" name="Equation" r:id="rId3" imgW="101520" imgH="177480" progId="Equation.3">
              <p:embed/>
            </p:oleObj>
          </a:graphicData>
        </a:graphic>
      </p:graphicFrame>
      <p:graphicFrame>
        <p:nvGraphicFramePr>
          <p:cNvPr id="14339" name="Object 7"/>
          <p:cNvGraphicFramePr>
            <a:graphicFrameLocks noChangeAspect="1"/>
          </p:cNvGraphicFramePr>
          <p:nvPr/>
        </p:nvGraphicFramePr>
        <p:xfrm>
          <a:off x="3352800" y="2732088"/>
          <a:ext cx="228600" cy="341312"/>
        </p:xfrm>
        <a:graphic>
          <a:graphicData uri="http://schemas.openxmlformats.org/presentationml/2006/ole">
            <p:oleObj spid="_x0000_s52227" name="Equation" r:id="rId4" imgW="126720" imgH="190440" progId="Equation.3">
              <p:embed/>
            </p:oleObj>
          </a:graphicData>
        </a:graphic>
      </p:graphicFrame>
      <p:graphicFrame>
        <p:nvGraphicFramePr>
          <p:cNvPr id="14340" name="Object 8"/>
          <p:cNvGraphicFramePr>
            <a:graphicFrameLocks noChangeAspect="1"/>
          </p:cNvGraphicFramePr>
          <p:nvPr/>
        </p:nvGraphicFramePr>
        <p:xfrm>
          <a:off x="5562600" y="2728913"/>
          <a:ext cx="250825" cy="319087"/>
        </p:xfrm>
        <a:graphic>
          <a:graphicData uri="http://schemas.openxmlformats.org/presentationml/2006/ole">
            <p:oleObj spid="_x0000_s52228" name="Equation" r:id="rId5" imgW="139680" imgH="177480" progId="Equation.3">
              <p:embed/>
            </p:oleObj>
          </a:graphicData>
        </a:graphic>
      </p:graphicFrame>
      <p:graphicFrame>
        <p:nvGraphicFramePr>
          <p:cNvPr id="14341" name="Object 9"/>
          <p:cNvGraphicFramePr>
            <a:graphicFrameLocks noChangeAspect="1"/>
          </p:cNvGraphicFramePr>
          <p:nvPr/>
        </p:nvGraphicFramePr>
        <p:xfrm>
          <a:off x="6716713" y="2732088"/>
          <a:ext cx="228600" cy="341312"/>
        </p:xfrm>
        <a:graphic>
          <a:graphicData uri="http://schemas.openxmlformats.org/presentationml/2006/ole">
            <p:oleObj spid="_x0000_s52229" name="Equation" r:id="rId6" imgW="126720" imgH="19044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869950" y="3352800"/>
          <a:ext cx="4768850" cy="465138"/>
        </p:xfrm>
        <a:graphic>
          <a:graphicData uri="http://schemas.openxmlformats.org/presentationml/2006/ole">
            <p:oleObj spid="_x0000_s52230" name="Equation" r:id="rId7" imgW="2108160" imgH="241200" progId="Equation.3">
              <p:embed/>
            </p:oleObj>
          </a:graphicData>
        </a:graphic>
      </p:graphicFrame>
      <p:graphicFrame>
        <p:nvGraphicFramePr>
          <p:cNvPr id="22" name="Object 11"/>
          <p:cNvGraphicFramePr>
            <a:graphicFrameLocks noChangeAspect="1"/>
          </p:cNvGraphicFramePr>
          <p:nvPr/>
        </p:nvGraphicFramePr>
        <p:xfrm>
          <a:off x="914400" y="3886200"/>
          <a:ext cx="4937125" cy="457200"/>
        </p:xfrm>
        <a:graphic>
          <a:graphicData uri="http://schemas.openxmlformats.org/presentationml/2006/ole">
            <p:oleObj spid="_x0000_s52231" name="Equation" r:id="rId8" imgW="2222280" imgH="241200" progId="Equation.3">
              <p:embed/>
            </p:oleObj>
          </a:graphicData>
        </a:graphic>
      </p:graphicFrame>
      <p:sp>
        <p:nvSpPr>
          <p:cNvPr id="26" name="شكل حر 25"/>
          <p:cNvSpPr/>
          <p:nvPr/>
        </p:nvSpPr>
        <p:spPr>
          <a:xfrm rot="21423662">
            <a:off x="6543675" y="1487488"/>
            <a:ext cx="530225" cy="481012"/>
          </a:xfrm>
          <a:custGeom>
            <a:avLst/>
            <a:gdLst>
              <a:gd name="connsiteX0" fmla="*/ 0 w 491319"/>
              <a:gd name="connsiteY0" fmla="*/ 25021 h 552735"/>
              <a:gd name="connsiteX1" fmla="*/ 191068 w 491319"/>
              <a:gd name="connsiteY1" fmla="*/ 543636 h 552735"/>
              <a:gd name="connsiteX2" fmla="*/ 450376 w 491319"/>
              <a:gd name="connsiteY2" fmla="*/ 79612 h 552735"/>
              <a:gd name="connsiteX3" fmla="*/ 436728 w 491319"/>
              <a:gd name="connsiteY3" fmla="*/ 65965 h 552735"/>
              <a:gd name="connsiteX4" fmla="*/ 436728 w 491319"/>
              <a:gd name="connsiteY4" fmla="*/ 65965 h 552735"/>
              <a:gd name="connsiteX5" fmla="*/ 450376 w 491319"/>
              <a:gd name="connsiteY5" fmla="*/ 52317 h 55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19" h="552735">
                <a:moveTo>
                  <a:pt x="0" y="25021"/>
                </a:moveTo>
                <a:cubicBezTo>
                  <a:pt x="58002" y="279779"/>
                  <a:pt x="116005" y="534538"/>
                  <a:pt x="191068" y="543636"/>
                </a:cubicBezTo>
                <a:cubicBezTo>
                  <a:pt x="266131" y="552735"/>
                  <a:pt x="409433" y="159224"/>
                  <a:pt x="450376" y="79612"/>
                </a:cubicBezTo>
                <a:cubicBezTo>
                  <a:pt x="491319" y="0"/>
                  <a:pt x="436728" y="65965"/>
                  <a:pt x="436728" y="65965"/>
                </a:cubicBezTo>
                <a:lnTo>
                  <a:pt x="436728" y="65965"/>
                </a:lnTo>
                <a:cubicBezTo>
                  <a:pt x="439003" y="63690"/>
                  <a:pt x="452651" y="54592"/>
                  <a:pt x="450376" y="52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27" name="شكل حر 26"/>
          <p:cNvSpPr/>
          <p:nvPr/>
        </p:nvSpPr>
        <p:spPr>
          <a:xfrm>
            <a:off x="4191000" y="1524000"/>
            <a:ext cx="450850" cy="400050"/>
          </a:xfrm>
          <a:custGeom>
            <a:avLst/>
            <a:gdLst>
              <a:gd name="connsiteX0" fmla="*/ 0 w 450376"/>
              <a:gd name="connsiteY0" fmla="*/ 400334 h 400334"/>
              <a:gd name="connsiteX1" fmla="*/ 204717 w 450376"/>
              <a:gd name="connsiteY1" fmla="*/ 4549 h 400334"/>
              <a:gd name="connsiteX2" fmla="*/ 450376 w 450376"/>
              <a:gd name="connsiteY2" fmla="*/ 373039 h 400334"/>
              <a:gd name="connsiteX3" fmla="*/ 450376 w 450376"/>
              <a:gd name="connsiteY3" fmla="*/ 373039 h 40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376" h="400334">
                <a:moveTo>
                  <a:pt x="0" y="400334"/>
                </a:moveTo>
                <a:cubicBezTo>
                  <a:pt x="64827" y="204716"/>
                  <a:pt x="129654" y="9098"/>
                  <a:pt x="204717" y="4549"/>
                </a:cubicBezTo>
                <a:cubicBezTo>
                  <a:pt x="279780" y="0"/>
                  <a:pt x="450376" y="373039"/>
                  <a:pt x="450376" y="373039"/>
                </a:cubicBezTo>
                <a:lnTo>
                  <a:pt x="450376" y="373039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28" name="Object 8"/>
          <p:cNvGraphicFramePr>
            <a:graphicFrameLocks noChangeAspect="1"/>
          </p:cNvGraphicFramePr>
          <p:nvPr/>
        </p:nvGraphicFramePr>
        <p:xfrm>
          <a:off x="1295400" y="4419600"/>
          <a:ext cx="1266825" cy="381000"/>
        </p:xfrm>
        <a:graphic>
          <a:graphicData uri="http://schemas.openxmlformats.org/presentationml/2006/ole">
            <p:oleObj spid="_x0000_s52232" name="Equation" r:id="rId9" imgW="647640" imgH="228600" progId="Equation.3">
              <p:embed/>
            </p:oleObj>
          </a:graphicData>
        </a:graphic>
      </p:graphicFrame>
      <p:graphicFrame>
        <p:nvGraphicFramePr>
          <p:cNvPr id="67591" name="Object 9"/>
          <p:cNvGraphicFramePr>
            <a:graphicFrameLocks noChangeAspect="1"/>
          </p:cNvGraphicFramePr>
          <p:nvPr/>
        </p:nvGraphicFramePr>
        <p:xfrm>
          <a:off x="892175" y="4819650"/>
          <a:ext cx="4213225" cy="971550"/>
        </p:xfrm>
        <a:graphic>
          <a:graphicData uri="http://schemas.openxmlformats.org/presentationml/2006/ole">
            <p:oleObj spid="_x0000_s52233" name="Equation" r:id="rId10" imgW="2019240" imgH="545760" progId="Equation.3">
              <p:embed/>
            </p:oleObj>
          </a:graphicData>
        </a:graphic>
      </p:graphicFrame>
      <p:graphicFrame>
        <p:nvGraphicFramePr>
          <p:cNvPr id="29" name="Object 14"/>
          <p:cNvGraphicFramePr>
            <a:graphicFrameLocks noChangeAspect="1"/>
          </p:cNvGraphicFramePr>
          <p:nvPr/>
        </p:nvGraphicFramePr>
        <p:xfrm>
          <a:off x="5707063" y="5410200"/>
          <a:ext cx="769937" cy="381000"/>
        </p:xfrm>
        <a:graphic>
          <a:graphicData uri="http://schemas.openxmlformats.org/presentationml/2006/ole">
            <p:oleObj spid="_x0000_s52234" name="Equation" r:id="rId11" imgW="39348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نقطة الانقلاب: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مثال(2):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أوجد نقطة الانقلاب (ان وجدت) للدالة</a:t>
            </a:r>
          </a:p>
          <a:p>
            <a:pPr marL="514350" indent="-514350" rtl="1"/>
            <a:r>
              <a:rPr lang="ar-SA" b="1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395288" y="2836863"/>
          <a:ext cx="4414837" cy="652462"/>
        </p:xfrm>
        <a:graphic>
          <a:graphicData uri="http://schemas.openxmlformats.org/presentationml/2006/ole">
            <p:oleObj spid="_x0000_s53250" name="Equation" r:id="rId3" imgW="1612800" imgH="279360" progId="Equation.3">
              <p:embed/>
            </p:oleObj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809625" y="4167188"/>
          <a:ext cx="1949450" cy="2005012"/>
        </p:xfrm>
        <a:graphic>
          <a:graphicData uri="http://schemas.openxmlformats.org/presentationml/2006/ole">
            <p:oleObj spid="_x0000_s53251" name="Equation" r:id="rId4" imgW="799920" imgH="965160" progId="Equation.3">
              <p:embed/>
            </p:oleObj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/>
        </p:nvGraphicFramePr>
        <p:xfrm>
          <a:off x="533400" y="3551238"/>
          <a:ext cx="3059113" cy="563562"/>
        </p:xfrm>
        <a:graphic>
          <a:graphicData uri="http://schemas.openxmlformats.org/presentationml/2006/ole">
            <p:oleObj spid="_x0000_s53252" name="Equation" r:id="rId5" imgW="1117440" imgH="241200" progId="Equation.3">
              <p:embed/>
            </p:oleObj>
          </a:graphicData>
        </a:graphic>
      </p:graphicFrame>
      <p:graphicFrame>
        <p:nvGraphicFramePr>
          <p:cNvPr id="15365" name="Object 2"/>
          <p:cNvGraphicFramePr>
            <a:graphicFrameLocks noChangeAspect="1"/>
          </p:cNvGraphicFramePr>
          <p:nvPr/>
        </p:nvGraphicFramePr>
        <p:xfrm>
          <a:off x="685800" y="2079625"/>
          <a:ext cx="3581400" cy="511175"/>
        </p:xfrm>
        <a:graphic>
          <a:graphicData uri="http://schemas.openxmlformats.org/presentationml/2006/ole">
            <p:oleObj spid="_x0000_s53253" name="Equation" r:id="rId6" imgW="135864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algn="l">
              <a:defRPr/>
            </a:pPr>
            <a:r>
              <a:rPr lang="en-US" sz="3000" dirty="0" smtClean="0"/>
              <a:t>        </a:t>
            </a:r>
          </a:p>
          <a:p>
            <a:pPr algn="l">
              <a:defRPr/>
            </a:pPr>
            <a:r>
              <a:rPr lang="en-US" sz="3000" dirty="0" smtClean="0"/>
              <a:t>                                                       -                    +  </a:t>
            </a: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بما أن حصل تغير في التقعر قبل وبعد  2 </a:t>
            </a:r>
            <a:r>
              <a:rPr lang="ar-SA" sz="2000" b="1" dirty="0" err="1" smtClean="0">
                <a:cs typeface="Arial" pitchFamily="34" charset="0"/>
              </a:rPr>
              <a:t>اذا</a:t>
            </a:r>
            <a:r>
              <a:rPr lang="ar-SA" sz="2000" b="1" dirty="0" smtClean="0">
                <a:cs typeface="Arial" pitchFamily="34" charset="0"/>
              </a:rPr>
              <a:t> توجد نقطة انقلاب عند </a:t>
            </a:r>
            <a:r>
              <a:rPr lang="en-US" sz="2000" b="1" dirty="0" smtClean="0">
                <a:cs typeface="Arial" pitchFamily="34" charset="0"/>
              </a:rPr>
              <a:t>x= 2</a:t>
            </a:r>
            <a:r>
              <a:rPr lang="ar-SA" sz="2000" b="1" dirty="0" smtClean="0">
                <a:cs typeface="Arial" pitchFamily="34" charset="0"/>
              </a:rPr>
              <a:t> وهي</a:t>
            </a: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000" b="1" dirty="0" smtClean="0">
                <a:cs typeface="Arial" pitchFamily="34" charset="0"/>
              </a:rPr>
              <a:t>                 نقطة الانقلاب هي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24" name="رابط كسهم مستقيم 23"/>
          <p:cNvCxnSpPr/>
          <p:nvPr/>
        </p:nvCxnSpPr>
        <p:spPr>
          <a:xfrm rot="10800000">
            <a:off x="762000" y="2667000"/>
            <a:ext cx="74676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386" name="Object 4"/>
          <p:cNvGraphicFramePr>
            <a:graphicFrameLocks noChangeAspect="1"/>
          </p:cNvGraphicFramePr>
          <p:nvPr/>
        </p:nvGraphicFramePr>
        <p:xfrm>
          <a:off x="4465638" y="2728913"/>
          <a:ext cx="182562" cy="319087"/>
        </p:xfrm>
        <a:graphic>
          <a:graphicData uri="http://schemas.openxmlformats.org/presentationml/2006/ole">
            <p:oleObj spid="_x0000_s54274" name="Equation" r:id="rId3" imgW="101520" imgH="177480" progId="Equation.3">
              <p:embed/>
            </p:oleObj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3352800" y="2732088"/>
          <a:ext cx="228600" cy="341312"/>
        </p:xfrm>
        <a:graphic>
          <a:graphicData uri="http://schemas.openxmlformats.org/presentationml/2006/ole">
            <p:oleObj spid="_x0000_s54275" name="Equation" r:id="rId4" imgW="126720" imgH="190440" progId="Equation.3">
              <p:embed/>
            </p:oleObj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5235575" y="2728913"/>
          <a:ext cx="250825" cy="319087"/>
        </p:xfrm>
        <a:graphic>
          <a:graphicData uri="http://schemas.openxmlformats.org/presentationml/2006/ole">
            <p:oleObj spid="_x0000_s54276" name="Equation" r:id="rId5" imgW="139680" imgH="177480" progId="Equation.3">
              <p:embed/>
            </p:oleObj>
          </a:graphicData>
        </a:graphic>
      </p:graphicFrame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6096000" y="2732088"/>
          <a:ext cx="228600" cy="341312"/>
        </p:xfrm>
        <a:graphic>
          <a:graphicData uri="http://schemas.openxmlformats.org/presentationml/2006/ole">
            <p:oleObj spid="_x0000_s54277" name="Equation" r:id="rId6" imgW="126720" imgH="19044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85800" y="3276600"/>
          <a:ext cx="5084762" cy="465138"/>
        </p:xfrm>
        <a:graphic>
          <a:graphicData uri="http://schemas.openxmlformats.org/presentationml/2006/ole">
            <p:oleObj spid="_x0000_s54278" name="Equation" r:id="rId7" imgW="2247840" imgH="241200" progId="Equation.3">
              <p:embed/>
            </p:oleObj>
          </a:graphicData>
        </a:graphic>
      </p:graphicFrame>
      <p:graphicFrame>
        <p:nvGraphicFramePr>
          <p:cNvPr id="22" name="Object 7"/>
          <p:cNvGraphicFramePr>
            <a:graphicFrameLocks noChangeAspect="1"/>
          </p:cNvGraphicFramePr>
          <p:nvPr/>
        </p:nvGraphicFramePr>
        <p:xfrm>
          <a:off x="873125" y="3886200"/>
          <a:ext cx="5021263" cy="457200"/>
        </p:xfrm>
        <a:graphic>
          <a:graphicData uri="http://schemas.openxmlformats.org/presentationml/2006/ole">
            <p:oleObj spid="_x0000_s54279" name="Equation" r:id="rId8" imgW="2260440" imgH="241200" progId="Equation.3">
              <p:embed/>
            </p:oleObj>
          </a:graphicData>
        </a:graphic>
      </p:graphicFrame>
      <p:sp>
        <p:nvSpPr>
          <p:cNvPr id="26" name="شكل حر 25"/>
          <p:cNvSpPr/>
          <p:nvPr/>
        </p:nvSpPr>
        <p:spPr>
          <a:xfrm rot="21423662">
            <a:off x="6543675" y="1487488"/>
            <a:ext cx="530225" cy="481012"/>
          </a:xfrm>
          <a:custGeom>
            <a:avLst/>
            <a:gdLst>
              <a:gd name="connsiteX0" fmla="*/ 0 w 491319"/>
              <a:gd name="connsiteY0" fmla="*/ 25021 h 552735"/>
              <a:gd name="connsiteX1" fmla="*/ 191068 w 491319"/>
              <a:gd name="connsiteY1" fmla="*/ 543636 h 552735"/>
              <a:gd name="connsiteX2" fmla="*/ 450376 w 491319"/>
              <a:gd name="connsiteY2" fmla="*/ 79612 h 552735"/>
              <a:gd name="connsiteX3" fmla="*/ 436728 w 491319"/>
              <a:gd name="connsiteY3" fmla="*/ 65965 h 552735"/>
              <a:gd name="connsiteX4" fmla="*/ 436728 w 491319"/>
              <a:gd name="connsiteY4" fmla="*/ 65965 h 552735"/>
              <a:gd name="connsiteX5" fmla="*/ 450376 w 491319"/>
              <a:gd name="connsiteY5" fmla="*/ 52317 h 55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19" h="552735">
                <a:moveTo>
                  <a:pt x="0" y="25021"/>
                </a:moveTo>
                <a:cubicBezTo>
                  <a:pt x="58002" y="279779"/>
                  <a:pt x="116005" y="534538"/>
                  <a:pt x="191068" y="543636"/>
                </a:cubicBezTo>
                <a:cubicBezTo>
                  <a:pt x="266131" y="552735"/>
                  <a:pt x="409433" y="159224"/>
                  <a:pt x="450376" y="79612"/>
                </a:cubicBezTo>
                <a:cubicBezTo>
                  <a:pt x="491319" y="0"/>
                  <a:pt x="436728" y="65965"/>
                  <a:pt x="436728" y="65965"/>
                </a:cubicBezTo>
                <a:lnTo>
                  <a:pt x="436728" y="65965"/>
                </a:lnTo>
                <a:cubicBezTo>
                  <a:pt x="439003" y="63690"/>
                  <a:pt x="452651" y="54592"/>
                  <a:pt x="450376" y="52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27" name="شكل حر 26"/>
          <p:cNvSpPr/>
          <p:nvPr/>
        </p:nvSpPr>
        <p:spPr>
          <a:xfrm>
            <a:off x="5035550" y="1524000"/>
            <a:ext cx="450850" cy="400050"/>
          </a:xfrm>
          <a:custGeom>
            <a:avLst/>
            <a:gdLst>
              <a:gd name="connsiteX0" fmla="*/ 0 w 450376"/>
              <a:gd name="connsiteY0" fmla="*/ 400334 h 400334"/>
              <a:gd name="connsiteX1" fmla="*/ 204717 w 450376"/>
              <a:gd name="connsiteY1" fmla="*/ 4549 h 400334"/>
              <a:gd name="connsiteX2" fmla="*/ 450376 w 450376"/>
              <a:gd name="connsiteY2" fmla="*/ 373039 h 400334"/>
              <a:gd name="connsiteX3" fmla="*/ 450376 w 450376"/>
              <a:gd name="connsiteY3" fmla="*/ 373039 h 40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376" h="400334">
                <a:moveTo>
                  <a:pt x="0" y="400334"/>
                </a:moveTo>
                <a:cubicBezTo>
                  <a:pt x="64827" y="204716"/>
                  <a:pt x="129654" y="9098"/>
                  <a:pt x="204717" y="4549"/>
                </a:cubicBezTo>
                <a:cubicBezTo>
                  <a:pt x="279780" y="0"/>
                  <a:pt x="450376" y="373039"/>
                  <a:pt x="450376" y="373039"/>
                </a:cubicBezTo>
                <a:lnTo>
                  <a:pt x="450376" y="373039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28" name="Object 11"/>
          <p:cNvGraphicFramePr>
            <a:graphicFrameLocks noChangeAspect="1"/>
          </p:cNvGraphicFramePr>
          <p:nvPr/>
        </p:nvGraphicFramePr>
        <p:xfrm>
          <a:off x="1308100" y="4419600"/>
          <a:ext cx="1241425" cy="381000"/>
        </p:xfrm>
        <a:graphic>
          <a:graphicData uri="http://schemas.openxmlformats.org/presentationml/2006/ole">
            <p:oleObj spid="_x0000_s54280" name="Equation" r:id="rId9" imgW="634680" imgH="228600" progId="Equation.3">
              <p:embed/>
            </p:oleObj>
          </a:graphicData>
        </a:graphic>
      </p:graphicFrame>
      <p:graphicFrame>
        <p:nvGraphicFramePr>
          <p:cNvPr id="67591" name="Object 9"/>
          <p:cNvGraphicFramePr>
            <a:graphicFrameLocks noChangeAspect="1"/>
          </p:cNvGraphicFramePr>
          <p:nvPr/>
        </p:nvGraphicFramePr>
        <p:xfrm>
          <a:off x="1076325" y="4819650"/>
          <a:ext cx="3841750" cy="971550"/>
        </p:xfrm>
        <a:graphic>
          <a:graphicData uri="http://schemas.openxmlformats.org/presentationml/2006/ole">
            <p:oleObj spid="_x0000_s54281" name="Equation" r:id="rId10" imgW="1841400" imgH="545760" progId="Equation.3">
              <p:embed/>
            </p:oleObj>
          </a:graphicData>
        </a:graphic>
      </p:graphicFrame>
      <p:graphicFrame>
        <p:nvGraphicFramePr>
          <p:cNvPr id="29" name="Object 10"/>
          <p:cNvGraphicFramePr>
            <a:graphicFrameLocks noChangeAspect="1"/>
          </p:cNvGraphicFramePr>
          <p:nvPr/>
        </p:nvGraphicFramePr>
        <p:xfrm>
          <a:off x="5657850" y="5410200"/>
          <a:ext cx="868363" cy="381000"/>
        </p:xfrm>
        <a:graphic>
          <a:graphicData uri="http://schemas.openxmlformats.org/presentationml/2006/ole">
            <p:oleObj spid="_x0000_s54282" name="Equation" r:id="rId11" imgW="444240" imgH="228600" progId="Equation.3">
              <p:embed/>
            </p:oleObj>
          </a:graphicData>
        </a:graphic>
      </p:graphicFrame>
      <p:graphicFrame>
        <p:nvGraphicFramePr>
          <p:cNvPr id="16395" name="Object 11"/>
          <p:cNvGraphicFramePr>
            <a:graphicFrameLocks noChangeAspect="1"/>
          </p:cNvGraphicFramePr>
          <p:nvPr/>
        </p:nvGraphicFramePr>
        <p:xfrm>
          <a:off x="7075488" y="2678113"/>
          <a:ext cx="252412" cy="319087"/>
        </p:xfrm>
        <a:graphic>
          <a:graphicData uri="http://schemas.openxmlformats.org/presentationml/2006/ole">
            <p:oleObj spid="_x0000_s54283" name="Equation" r:id="rId12" imgW="139680" imgH="177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1- ما هي نقط القيم العظمى والصغرى إن وجدت؟ للدوال التالية: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3000" dirty="0" smtClean="0"/>
              <a:t> </a:t>
            </a:r>
          </a:p>
          <a:p>
            <a:pPr marL="571500" indent="-571500" algn="l">
              <a:defRPr/>
            </a:pPr>
            <a:r>
              <a:rPr lang="en-US" sz="3000" dirty="0" smtClean="0"/>
              <a:t>                             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3000" dirty="0" smtClean="0"/>
              <a:t>                             </a:t>
            </a:r>
          </a:p>
          <a:p>
            <a:pPr marL="571500" indent="-571500" algn="l">
              <a:defRPr/>
            </a:pPr>
            <a:r>
              <a:rPr lang="en-US" sz="3000" dirty="0" smtClean="0"/>
              <a:t>                      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3000" dirty="0" smtClean="0"/>
              <a:t>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066800" y="2133600"/>
          <a:ext cx="4267200" cy="609600"/>
        </p:xfrm>
        <a:graphic>
          <a:graphicData uri="http://schemas.openxmlformats.org/presentationml/2006/ole">
            <p:oleObj spid="_x0000_s55298" name="Equation" r:id="rId3" imgW="1358640" imgH="228600" progId="Equation.3">
              <p:embed/>
            </p:oleObj>
          </a:graphicData>
        </a:graphic>
      </p:graphicFrame>
      <p:graphicFrame>
        <p:nvGraphicFramePr>
          <p:cNvPr id="17411" name="Object 4"/>
          <p:cNvGraphicFramePr>
            <a:graphicFrameLocks noChangeAspect="1"/>
          </p:cNvGraphicFramePr>
          <p:nvPr/>
        </p:nvGraphicFramePr>
        <p:xfrm>
          <a:off x="914400" y="3200400"/>
          <a:ext cx="3448050" cy="544513"/>
        </p:xfrm>
        <a:graphic>
          <a:graphicData uri="http://schemas.openxmlformats.org/presentationml/2006/ole">
            <p:oleObj spid="_x0000_s55299" name="Equation" r:id="rId4" imgW="1485720" imgH="228600" progId="Equation.3">
              <p:embed/>
            </p:oleObj>
          </a:graphicData>
        </a:graphic>
      </p:graphicFrame>
      <p:graphicFrame>
        <p:nvGraphicFramePr>
          <p:cNvPr id="17412" name="Object 6"/>
          <p:cNvGraphicFramePr>
            <a:graphicFrameLocks noChangeAspect="1"/>
          </p:cNvGraphicFramePr>
          <p:nvPr/>
        </p:nvGraphicFramePr>
        <p:xfrm>
          <a:off x="1143000" y="4343400"/>
          <a:ext cx="3043238" cy="577850"/>
        </p:xfrm>
        <a:graphic>
          <a:graphicData uri="http://schemas.openxmlformats.org/presentationml/2006/ole">
            <p:oleObj spid="_x0000_s55300" name="Equation" r:id="rId5" imgW="120636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2- </a:t>
            </a:r>
            <a:r>
              <a:rPr lang="ar-SA" dirty="0" smtClean="0">
                <a:cs typeface="Arial" pitchFamily="34" charset="0"/>
              </a:rPr>
              <a:t>أوجد نقطة الانقلاب (ان وجدت) للدالة</a:t>
            </a:r>
            <a:r>
              <a:rPr lang="ar-SA" dirty="0" smtClean="0"/>
              <a:t>                          </a:t>
            </a:r>
            <a:r>
              <a:rPr lang="ar-SA" sz="3000" dirty="0" smtClean="0"/>
              <a:t>  </a:t>
            </a:r>
          </a:p>
          <a:p>
            <a:pPr marL="571500" indent="-571500">
              <a:defRPr/>
            </a:pPr>
            <a:endParaRPr lang="en-US" sz="3000" dirty="0" smtClean="0"/>
          </a:p>
          <a:p>
            <a:pPr marL="571500" indent="-571500" rtl="1">
              <a:defRPr/>
            </a:pPr>
            <a:r>
              <a:rPr lang="ar-SA" dirty="0" smtClean="0">
                <a:cs typeface="Arial" pitchFamily="34" charset="0"/>
              </a:rPr>
              <a:t>3- أوجد نقطة الانقلاب (ان وجدت) للدالة</a:t>
            </a:r>
            <a:endParaRPr lang="ar-SA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8434" name="Object 3"/>
          <p:cNvGraphicFramePr>
            <a:graphicFrameLocks noChangeAspect="1"/>
          </p:cNvGraphicFramePr>
          <p:nvPr/>
        </p:nvGraphicFramePr>
        <p:xfrm>
          <a:off x="685800" y="1663700"/>
          <a:ext cx="3124200" cy="469900"/>
        </p:xfrm>
        <a:graphic>
          <a:graphicData uri="http://schemas.openxmlformats.org/presentationml/2006/ole">
            <p:oleObj spid="_x0000_s56322" name="Equation" r:id="rId3" imgW="1612800" imgH="228600" progId="Equation.3">
              <p:embed/>
            </p:oleObj>
          </a:graphicData>
        </a:graphic>
      </p:graphicFrame>
      <p:graphicFrame>
        <p:nvGraphicFramePr>
          <p:cNvPr id="18435" name="Object 7"/>
          <p:cNvGraphicFramePr>
            <a:graphicFrameLocks noChangeAspect="1"/>
          </p:cNvGraphicFramePr>
          <p:nvPr/>
        </p:nvGraphicFramePr>
        <p:xfrm>
          <a:off x="685800" y="2705100"/>
          <a:ext cx="3200400" cy="533400"/>
        </p:xfrm>
        <a:graphic>
          <a:graphicData uri="http://schemas.openxmlformats.org/presentationml/2006/ole">
            <p:oleObj spid="_x0000_s56323" name="Equation" r:id="rId4" imgW="1638000" imgH="2664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1375</TotalTime>
  <Words>471</Words>
  <Application>Microsoft Office PowerPoint</Application>
  <PresentationFormat>A4 Paper (210x297 mm)‎</PresentationFormat>
  <Paragraphs>174</Paragraphs>
  <Slides>21</Slides>
  <Notes>3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3" baseType="lpstr">
      <vt:lpstr>Office Theme</vt:lpstr>
      <vt:lpstr>Equation</vt:lpstr>
      <vt:lpstr>الشريحة 1</vt:lpstr>
      <vt:lpstr>المحاضرة الحادية عشرة_ ملحق  </vt:lpstr>
      <vt:lpstr>إيجاد القيم العظمى والصغرى للدالة:</vt:lpstr>
      <vt:lpstr>تابع: القيم العظمى والصغرى :</vt:lpstr>
      <vt:lpstr>تابع: القيم العظمى والصغرى:</vt:lpstr>
      <vt:lpstr>تابع: القيم العظمى والصغرى:</vt:lpstr>
      <vt:lpstr>تابع: القيم العظمى والصغرى:</vt:lpstr>
      <vt:lpstr>تابع: القيم العظمى والصغرى:</vt:lpstr>
      <vt:lpstr>تابع: القيم العظمى والصغرى:</vt:lpstr>
      <vt:lpstr>تابع: القيم العظمى والصغرى:</vt:lpstr>
      <vt:lpstr>تابع: القيم العظمى والصغرى:</vt:lpstr>
      <vt:lpstr>تابع: القيم العظمى والصغرى:</vt:lpstr>
      <vt:lpstr>نقطة الانقلاب ومجالات التقعر:</vt:lpstr>
      <vt:lpstr>نقطة الانقلاب:</vt:lpstr>
      <vt:lpstr>تابع: نقطة الانقلاب:</vt:lpstr>
      <vt:lpstr>تابع: الحل:</vt:lpstr>
      <vt:lpstr>تابع: نقطة الانقلاب:</vt:lpstr>
      <vt:lpstr>تابع: الحل:</vt:lpstr>
      <vt:lpstr>تمارين:</vt:lpstr>
      <vt:lpstr>تمارين:</vt:lpstr>
      <vt:lpstr>الشريحة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esalim</cp:lastModifiedBy>
  <cp:revision>103</cp:revision>
  <dcterms:created xsi:type="dcterms:W3CDTF">2009-10-14T19:14:34Z</dcterms:created>
  <dcterms:modified xsi:type="dcterms:W3CDTF">2011-04-18T09:23:50Z</dcterms:modified>
</cp:coreProperties>
</file>