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310" r:id="rId3"/>
    <p:sldId id="311" r:id="rId4"/>
    <p:sldId id="312" r:id="rId5"/>
    <p:sldId id="313" r:id="rId6"/>
    <p:sldId id="314" r:id="rId7"/>
    <p:sldId id="315" r:id="rId8"/>
    <p:sldId id="316" r:id="rId9"/>
    <p:sldId id="317" r:id="rId10"/>
    <p:sldId id="329"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00" autoAdjust="0"/>
    <p:restoredTop sz="94664" autoAdjust="0"/>
  </p:normalViewPr>
  <p:slideViewPr>
    <p:cSldViewPr>
      <p:cViewPr varScale="1">
        <p:scale>
          <a:sx n="73" d="100"/>
          <a:sy n="73" d="100"/>
        </p:scale>
        <p:origin x="-1050" y="-10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2142444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3197072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27561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2940727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2839294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1748932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2552728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تكنولوجيا المعلومات1 </a:t>
            </a:r>
            <a:endParaRPr lang="en-US" sz="2800" b="1" dirty="0" smtClean="0">
              <a:solidFill>
                <a:srgbClr val="7F7F7F"/>
              </a:solidFill>
              <a:latin typeface="Calibri" pitchFamily="34" charset="0"/>
              <a:cs typeface="Times New Roman" pitchFamily="18" charset="0"/>
            </a:endParaRP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أحمد محمد الشريف</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التمهيدية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معلومات عامة عن</a:t>
            </a:r>
          </a:p>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النظم المتكاملة للمؤسسات</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5" name="Text Box 3"/>
          <p:cNvSpPr txBox="1">
            <a:spLocks noChangeArrowheads="1"/>
          </p:cNvSpPr>
          <p:nvPr/>
        </p:nvSpPr>
        <p:spPr bwMode="auto">
          <a:xfrm>
            <a:off x="350838" y="2308473"/>
            <a:ext cx="9204325"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توصيف </a:t>
            </a:r>
            <a:r>
              <a:rPr lang="ar-SA" altLang="en-US" sz="2400" b="1" dirty="0" smtClean="0">
                <a:solidFill>
                  <a:schemeClr val="bg2">
                    <a:lumMod val="10000"/>
                  </a:schemeClr>
                </a:solidFill>
                <a:cs typeface="Traditional Arabic" panose="02020603050405020304" pitchFamily="18" charset="-78"/>
              </a:rPr>
              <a:t>المقرر</a:t>
            </a:r>
            <a:endParaRPr lang="ar-SA" altLang="en-US" sz="2400" b="1" dirty="0">
              <a:solidFill>
                <a:schemeClr val="bg2">
                  <a:lumMod val="10000"/>
                </a:schemeClr>
              </a:solidFill>
              <a:cs typeface="Traditional Arabic" panose="02020603050405020304" pitchFamily="18" charset="-78"/>
            </a:endParaRP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الخطة الدراسية </a:t>
            </a:r>
            <a:r>
              <a:rPr lang="ar-SA" altLang="en-US" sz="2400" b="1" dirty="0" smtClean="0">
                <a:solidFill>
                  <a:schemeClr val="bg2">
                    <a:lumMod val="10000"/>
                  </a:schemeClr>
                </a:solidFill>
                <a:cs typeface="Traditional Arabic" panose="02020603050405020304" pitchFamily="18" charset="-78"/>
              </a:rPr>
              <a:t>للمقرر</a:t>
            </a:r>
            <a:endParaRPr lang="ar-SA" altLang="en-US" sz="2400" b="1" dirty="0">
              <a:solidFill>
                <a:schemeClr val="bg2">
                  <a:lumMod val="10000"/>
                </a:schemeClr>
              </a:solidFill>
              <a:cs typeface="Traditional Arabic" panose="02020603050405020304" pitchFamily="18" charset="-78"/>
            </a:endParaRP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المرجع </a:t>
            </a:r>
            <a:r>
              <a:rPr lang="ar-SA" altLang="en-US" sz="2400" b="1" dirty="0" smtClean="0">
                <a:solidFill>
                  <a:schemeClr val="bg2">
                    <a:lumMod val="10000"/>
                  </a:schemeClr>
                </a:solidFill>
                <a:cs typeface="Traditional Arabic" panose="02020603050405020304" pitchFamily="18" charset="-78"/>
              </a:rPr>
              <a:t>المعتمد</a:t>
            </a:r>
            <a:endParaRPr lang="ar-SA" altLang="en-US" sz="2400" b="1" dirty="0">
              <a:solidFill>
                <a:schemeClr val="bg2">
                  <a:lumMod val="10000"/>
                </a:schemeClr>
              </a:solidFill>
              <a:cs typeface="Traditional Arabic" panose="02020603050405020304" pitchFamily="18" charset="-78"/>
            </a:endParaRP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طريقة التقييم </a:t>
            </a:r>
            <a:r>
              <a:rPr lang="ar-SA" altLang="en-US" sz="2400" b="1" dirty="0" smtClean="0">
                <a:solidFill>
                  <a:schemeClr val="bg2">
                    <a:lumMod val="10000"/>
                  </a:schemeClr>
                </a:solidFill>
                <a:cs typeface="Traditional Arabic" panose="02020603050405020304" pitchFamily="18" charset="-78"/>
              </a:rPr>
              <a:t>بالمقرر</a:t>
            </a:r>
            <a:endParaRPr lang="ar-SA" altLang="en-US" sz="2400" b="1" dirty="0">
              <a:solidFill>
                <a:schemeClr val="bg2">
                  <a:lumMod val="10000"/>
                </a:schemeClr>
              </a:solidFill>
              <a:cs typeface="Traditional Arabic" panose="02020603050405020304" pitchFamily="18" charset="-78"/>
            </a:endParaRP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الساعات المكتبية وجوال المقرر والبريد </a:t>
            </a:r>
            <a:r>
              <a:rPr lang="ar-SA" altLang="en-US" sz="2400" b="1" dirty="0" smtClean="0">
                <a:solidFill>
                  <a:schemeClr val="bg2">
                    <a:lumMod val="10000"/>
                  </a:schemeClr>
                </a:solidFill>
                <a:cs typeface="Traditional Arabic" panose="02020603050405020304" pitchFamily="18" charset="-78"/>
              </a:rPr>
              <a:t>الإلكتروني</a:t>
            </a:r>
            <a:endParaRPr lang="ar-SA"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6753200" y="1556792"/>
            <a:ext cx="272417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عناصر المحاضرة</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5" name="Text Box 3"/>
          <p:cNvSpPr txBox="1">
            <a:spLocks noChangeArrowheads="1"/>
          </p:cNvSpPr>
          <p:nvPr/>
        </p:nvSpPr>
        <p:spPr bwMode="auto">
          <a:xfrm>
            <a:off x="350838" y="2308473"/>
            <a:ext cx="9204325"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يتناول هذا المقرر نظم المعلومات المتكاملة والمعروفة باسم نظم تخطيط الموارد الشاملة والمصممة لدعم حاجات المنظمة من شتى المعلومات. بالإضافة إلى  ذلك،  يتطرق المقرر بمنظور شمولي إلى أنظمة المعلومات، إجراءات  الأعمال العامة، اعادة الهندسة وإدارة التغيير وكذلك إلى نماذج المؤسسة المرجعية. كما يتم عرض بعض القضايا  المتعلقة بتحليل وتصميم وتنفيذ وتهيئة تلك النظم. </a:t>
            </a:r>
          </a:p>
        </p:txBody>
      </p:sp>
      <p:sp>
        <p:nvSpPr>
          <p:cNvPr id="7" name="Text Box 2"/>
          <p:cNvSpPr txBox="1">
            <a:spLocks noChangeArrowheads="1"/>
          </p:cNvSpPr>
          <p:nvPr/>
        </p:nvSpPr>
        <p:spPr bwMode="auto">
          <a:xfrm>
            <a:off x="7041232" y="1556792"/>
            <a:ext cx="2436143"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توصيف المقرر</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23578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5" name="Text Box 3"/>
          <p:cNvSpPr txBox="1">
            <a:spLocks noChangeArrowheads="1"/>
          </p:cNvSpPr>
          <p:nvPr/>
        </p:nvSpPr>
        <p:spPr bwMode="auto">
          <a:xfrm>
            <a:off x="350838" y="2308473"/>
            <a:ext cx="9204325" cy="304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في نهاية المقرر يكون الطلبة قادرين على:    </a:t>
            </a: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تعريف المسائل المتعلقة نظم المؤسسات </a:t>
            </a:r>
            <a:r>
              <a:rPr lang="en-US" altLang="en-US" sz="2400" b="1" dirty="0">
                <a:solidFill>
                  <a:schemeClr val="bg2">
                    <a:lumMod val="10000"/>
                  </a:schemeClr>
                </a:solidFill>
                <a:cs typeface="Traditional Arabic" panose="02020603050405020304" pitchFamily="18" charset="-78"/>
              </a:rPr>
              <a:t>Enterprise Systems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وتكامل </a:t>
            </a:r>
            <a:r>
              <a:rPr lang="ar-SA" altLang="en-US" sz="2400" b="1" dirty="0">
                <a:solidFill>
                  <a:schemeClr val="bg2">
                    <a:lumMod val="10000"/>
                  </a:schemeClr>
                </a:solidFill>
                <a:cs typeface="Traditional Arabic" panose="02020603050405020304" pitchFamily="18" charset="-78"/>
              </a:rPr>
              <a:t>النظم  </a:t>
            </a:r>
            <a:r>
              <a:rPr lang="en-US" altLang="en-US" sz="2400" b="1" dirty="0">
                <a:solidFill>
                  <a:schemeClr val="bg2">
                    <a:lumMod val="10000"/>
                  </a:schemeClr>
                </a:solidFill>
                <a:cs typeface="Traditional Arabic" panose="02020603050405020304" pitchFamily="18" charset="-78"/>
              </a:rPr>
              <a:t>System Integration </a:t>
            </a: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التعرف على المعماريات الأساسية لنظم المؤسسات واستراتيجيات التنفيذ  </a:t>
            </a:r>
            <a:r>
              <a:rPr lang="en-US" altLang="en-US" sz="2400" b="1" dirty="0">
                <a:solidFill>
                  <a:schemeClr val="bg2">
                    <a:lumMod val="10000"/>
                  </a:schemeClr>
                </a:solidFill>
                <a:cs typeface="Traditional Arabic" panose="02020603050405020304" pitchFamily="18" charset="-78"/>
              </a:rPr>
              <a:t>Implementation   </a:t>
            </a: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اختيار البرمجيات المناسبة والشركة المنفذة  </a:t>
            </a:r>
            <a:r>
              <a:rPr lang="en-US" altLang="en-US" sz="2400" b="1" dirty="0">
                <a:solidFill>
                  <a:schemeClr val="bg2">
                    <a:lumMod val="10000"/>
                  </a:schemeClr>
                </a:solidFill>
                <a:cs typeface="Traditional Arabic" panose="02020603050405020304" pitchFamily="18" charset="-78"/>
              </a:rPr>
              <a:t>Vendor </a:t>
            </a:r>
          </a:p>
          <a:p>
            <a:pPr marL="342900" indent="-342900">
              <a:spcBef>
                <a:spcPct val="5000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التعرف على المسائل الأساسية في إدارة المشاريع</a:t>
            </a:r>
          </a:p>
        </p:txBody>
      </p:sp>
      <p:sp>
        <p:nvSpPr>
          <p:cNvPr id="7" name="Text Box 2"/>
          <p:cNvSpPr txBox="1">
            <a:spLocks noChangeArrowheads="1"/>
          </p:cNvSpPr>
          <p:nvPr/>
        </p:nvSpPr>
        <p:spPr bwMode="auto">
          <a:xfrm>
            <a:off x="8001000" y="1556792"/>
            <a:ext cx="147637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a:solidFill>
                  <a:srgbClr val="C00000"/>
                </a:solidFill>
                <a:cs typeface="Traditional Arabic" panose="02020603050405020304" pitchFamily="18" charset="-78"/>
              </a:rPr>
              <a:t>نتائج التعلم</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256003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5" name="Text Box 3"/>
          <p:cNvSpPr txBox="1">
            <a:spLocks noChangeArrowheads="1"/>
          </p:cNvSpPr>
          <p:nvPr/>
        </p:nvSpPr>
        <p:spPr bwMode="auto">
          <a:xfrm>
            <a:off x="350838" y="2154336"/>
            <a:ext cx="9204325" cy="41549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SA" altLang="en-US" sz="2400" b="1" dirty="0">
                <a:solidFill>
                  <a:schemeClr val="bg2">
                    <a:lumMod val="10000"/>
                  </a:schemeClr>
                </a:solidFill>
                <a:cs typeface="Traditional Arabic" panose="02020603050405020304" pitchFamily="18" charset="-78"/>
              </a:rPr>
              <a:t> يغطي  المقرر الأجزاء التالية</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a:p>
            <a:pPr marL="457200" indent="-457200">
              <a:spcBef>
                <a:spcPts val="0"/>
              </a:spcBef>
              <a:buFont typeface="+mj-lt"/>
              <a:buAutoNum type="arabicPeriod"/>
            </a:pPr>
            <a:r>
              <a:rPr lang="ar-SA" altLang="en-US" sz="2400" b="1" dirty="0">
                <a:solidFill>
                  <a:schemeClr val="bg2">
                    <a:lumMod val="10000"/>
                  </a:schemeClr>
                </a:solidFill>
                <a:cs typeface="Traditional Arabic" panose="02020603050405020304" pitchFamily="18" charset="-78"/>
              </a:rPr>
              <a:t>مقدمة عن نظم المؤسسات </a:t>
            </a:r>
            <a:r>
              <a:rPr lang="en-US" altLang="en-US" sz="2000" b="1" dirty="0" smtClean="0">
                <a:solidFill>
                  <a:schemeClr val="bg2">
                    <a:lumMod val="10000"/>
                  </a:schemeClr>
                </a:solidFill>
                <a:cs typeface="Traditional Arabic" panose="02020603050405020304" pitchFamily="18" charset="-78"/>
              </a:rPr>
              <a:t>Introduction </a:t>
            </a:r>
            <a:r>
              <a:rPr lang="en-US" altLang="en-US" sz="2000" b="1" dirty="0">
                <a:solidFill>
                  <a:schemeClr val="bg2">
                    <a:lumMod val="10000"/>
                  </a:schemeClr>
                </a:solidFill>
                <a:cs typeface="Traditional Arabic" panose="02020603050405020304" pitchFamily="18" charset="-78"/>
              </a:rPr>
              <a:t>to Enterprise Systems for Management</a:t>
            </a:r>
          </a:p>
          <a:p>
            <a:pPr marL="457200" indent="-457200">
              <a:spcBef>
                <a:spcPts val="0"/>
              </a:spcBef>
              <a:buFont typeface="+mj-lt"/>
              <a:buAutoNum type="arabicPeriod"/>
            </a:pPr>
            <a:r>
              <a:rPr lang="ar-SA" altLang="en-US" sz="2400" b="1" dirty="0">
                <a:solidFill>
                  <a:schemeClr val="bg2">
                    <a:lumMod val="10000"/>
                  </a:schemeClr>
                </a:solidFill>
                <a:cs typeface="Traditional Arabic" panose="02020603050405020304" pitchFamily="18" charset="-78"/>
              </a:rPr>
              <a:t>تكامل النظم  </a:t>
            </a:r>
            <a:r>
              <a:rPr lang="en-US" altLang="en-US" sz="2000" b="1" dirty="0">
                <a:solidFill>
                  <a:schemeClr val="bg2">
                    <a:lumMod val="10000"/>
                  </a:schemeClr>
                </a:solidFill>
                <a:cs typeface="Traditional Arabic" panose="02020603050405020304" pitchFamily="18" charset="-78"/>
              </a:rPr>
              <a:t>Systems Integration</a:t>
            </a:r>
          </a:p>
          <a:p>
            <a:pPr marL="457200" indent="-457200">
              <a:spcBef>
                <a:spcPts val="0"/>
              </a:spcBef>
              <a:buFont typeface="+mj-lt"/>
              <a:buAutoNum type="arabicPeriod"/>
            </a:pPr>
            <a:r>
              <a:rPr lang="ar-SA" altLang="en-US" sz="2400" b="1" dirty="0">
                <a:solidFill>
                  <a:schemeClr val="bg2">
                    <a:lumMod val="10000"/>
                  </a:schemeClr>
                </a:solidFill>
                <a:cs typeface="Traditional Arabic" panose="02020603050405020304" pitchFamily="18" charset="-78"/>
              </a:rPr>
              <a:t>معمارية نظم المؤسسات</a:t>
            </a:r>
            <a:r>
              <a:rPr lang="en-US" altLang="en-US" sz="2000" b="1" dirty="0">
                <a:solidFill>
                  <a:schemeClr val="bg2">
                    <a:lumMod val="10000"/>
                  </a:schemeClr>
                </a:solidFill>
                <a:cs typeface="Traditional Arabic" panose="02020603050405020304" pitchFamily="18" charset="-78"/>
              </a:rPr>
              <a:t>Enterprise Systems Architecture       </a:t>
            </a:r>
          </a:p>
          <a:p>
            <a:pPr marL="457200" indent="-457200">
              <a:spcBef>
                <a:spcPts val="0"/>
              </a:spcBef>
              <a:buFont typeface="+mj-lt"/>
              <a:buAutoNum type="arabicPeriod"/>
            </a:pPr>
            <a:r>
              <a:rPr lang="ar-SA" altLang="en-US" sz="2400" b="1" dirty="0">
                <a:solidFill>
                  <a:schemeClr val="bg2">
                    <a:lumMod val="10000"/>
                  </a:schemeClr>
                </a:solidFill>
                <a:cs typeface="Traditional Arabic" panose="02020603050405020304" pitchFamily="18" charset="-78"/>
              </a:rPr>
              <a:t>دورة حياة تطوير النظم  </a:t>
            </a:r>
            <a:r>
              <a:rPr lang="en-US" altLang="en-US" sz="2000" b="1" dirty="0">
                <a:solidFill>
                  <a:schemeClr val="bg2">
                    <a:lumMod val="10000"/>
                  </a:schemeClr>
                </a:solidFill>
                <a:cs typeface="Traditional Arabic" panose="02020603050405020304" pitchFamily="18" charset="-78"/>
              </a:rPr>
              <a:t>Development Life Cycle</a:t>
            </a:r>
          </a:p>
          <a:p>
            <a:pPr marL="457200" indent="-457200">
              <a:spcBef>
                <a:spcPts val="0"/>
              </a:spcBef>
              <a:buFont typeface="+mj-lt"/>
              <a:buAutoNum type="arabicPeriod"/>
            </a:pPr>
            <a:r>
              <a:rPr lang="ar-SA" altLang="en-US" sz="2400" b="1" dirty="0">
                <a:solidFill>
                  <a:schemeClr val="bg2">
                    <a:lumMod val="10000"/>
                  </a:schemeClr>
                </a:solidFill>
                <a:cs typeface="Traditional Arabic" panose="02020603050405020304" pitchFamily="18" charset="-78"/>
              </a:rPr>
              <a:t>استراتيجيات  التنفيذ     </a:t>
            </a:r>
            <a:r>
              <a:rPr lang="en-US" altLang="en-US" sz="2000" b="1" dirty="0">
                <a:solidFill>
                  <a:schemeClr val="bg2">
                    <a:lumMod val="10000"/>
                  </a:schemeClr>
                </a:solidFill>
                <a:cs typeface="Traditional Arabic" panose="02020603050405020304" pitchFamily="18" charset="-78"/>
              </a:rPr>
              <a:t>Implementation Strategies   </a:t>
            </a:r>
          </a:p>
          <a:p>
            <a:pPr marL="457200" indent="-457200">
              <a:spcBef>
                <a:spcPts val="0"/>
              </a:spcBef>
              <a:buFont typeface="+mj-lt"/>
              <a:buAutoNum type="arabicPeriod"/>
            </a:pPr>
            <a:r>
              <a:rPr lang="ar-SA" altLang="en-US" sz="2400" b="1" dirty="0">
                <a:solidFill>
                  <a:schemeClr val="bg2">
                    <a:lumMod val="10000"/>
                  </a:schemeClr>
                </a:solidFill>
                <a:cs typeface="Traditional Arabic" panose="02020603050405020304" pitchFamily="18" charset="-78"/>
              </a:rPr>
              <a:t>اختيار البرمجيات والباعة      </a:t>
            </a:r>
            <a:r>
              <a:rPr lang="en-US" altLang="en-US" sz="2000" b="1" dirty="0">
                <a:solidFill>
                  <a:schemeClr val="bg2">
                    <a:lumMod val="10000"/>
                  </a:schemeClr>
                </a:solidFill>
                <a:cs typeface="Traditional Arabic" panose="02020603050405020304" pitchFamily="18" charset="-78"/>
              </a:rPr>
              <a:t>Software and Vendor Selection        </a:t>
            </a:r>
          </a:p>
          <a:p>
            <a:pPr marL="457200" indent="-457200">
              <a:spcBef>
                <a:spcPts val="0"/>
              </a:spcBef>
              <a:buFont typeface="+mj-lt"/>
              <a:buAutoNum type="arabicPeriod"/>
            </a:pPr>
            <a:r>
              <a:rPr lang="ar-SA" altLang="en-US" sz="2400" b="1" dirty="0">
                <a:solidFill>
                  <a:schemeClr val="bg2">
                    <a:lumMod val="10000"/>
                  </a:schemeClr>
                </a:solidFill>
                <a:cs typeface="Traditional Arabic" panose="02020603050405020304" pitchFamily="18" charset="-78"/>
              </a:rPr>
              <a:t>تشغيل النظم وادارة مرحلة ما بعد التنفيذ </a:t>
            </a:r>
            <a:r>
              <a:rPr lang="ar-SA" altLang="en-US" sz="2400" b="1" dirty="0" smtClean="0">
                <a:solidFill>
                  <a:schemeClr val="bg2">
                    <a:lumMod val="10000"/>
                  </a:schemeClr>
                </a:solidFill>
                <a:cs typeface="Traditional Arabic" panose="02020603050405020304" pitchFamily="18" charset="-78"/>
              </a:rPr>
              <a:t> </a:t>
            </a:r>
            <a:r>
              <a:rPr lang="en-US" altLang="en-US" sz="2000" b="1" dirty="0">
                <a:solidFill>
                  <a:schemeClr val="bg2">
                    <a:lumMod val="10000"/>
                  </a:schemeClr>
                </a:solidFill>
                <a:cs typeface="Traditional Arabic" panose="02020603050405020304" pitchFamily="18" charset="-78"/>
              </a:rPr>
              <a:t>Operations and </a:t>
            </a:r>
            <a:r>
              <a:rPr lang="en-US" altLang="en-US" sz="2000" b="1" dirty="0" err="1" smtClean="0">
                <a:solidFill>
                  <a:schemeClr val="bg2">
                    <a:lumMod val="10000"/>
                  </a:schemeClr>
                </a:solidFill>
                <a:cs typeface="Traditional Arabic" panose="02020603050405020304" pitchFamily="18" charset="-78"/>
              </a:rPr>
              <a:t>Postimplementation</a:t>
            </a:r>
            <a:endParaRPr lang="en-US" altLang="en-US" sz="2000" b="1" dirty="0">
              <a:solidFill>
                <a:schemeClr val="bg2">
                  <a:lumMod val="10000"/>
                </a:schemeClr>
              </a:solidFill>
              <a:cs typeface="Traditional Arabic" panose="02020603050405020304" pitchFamily="18" charset="-78"/>
            </a:endParaRPr>
          </a:p>
          <a:p>
            <a:pPr marL="457200" indent="-457200">
              <a:spcBef>
                <a:spcPts val="0"/>
              </a:spcBef>
              <a:buFont typeface="+mj-lt"/>
              <a:buAutoNum type="arabicPeriod"/>
            </a:pPr>
            <a:r>
              <a:rPr lang="ar-SA" altLang="en-US" sz="2400" b="1" dirty="0">
                <a:solidFill>
                  <a:schemeClr val="bg2">
                    <a:lumMod val="10000"/>
                  </a:schemeClr>
                </a:solidFill>
                <a:cs typeface="Traditional Arabic" panose="02020603050405020304" pitchFamily="18" charset="-78"/>
              </a:rPr>
              <a:t>إدارة البرامج والمشاريع     </a:t>
            </a:r>
            <a:r>
              <a:rPr lang="en-US" altLang="en-US" sz="2000" b="1" dirty="0">
                <a:solidFill>
                  <a:schemeClr val="bg2">
                    <a:lumMod val="10000"/>
                  </a:schemeClr>
                </a:solidFill>
                <a:cs typeface="Traditional Arabic" panose="02020603050405020304" pitchFamily="18" charset="-78"/>
              </a:rPr>
              <a:t>Program and Project Management </a:t>
            </a:r>
            <a:r>
              <a:rPr lang="en-US" altLang="en-US" sz="2400" b="1" dirty="0">
                <a:solidFill>
                  <a:schemeClr val="bg2">
                    <a:lumMod val="10000"/>
                  </a:schemeClr>
                </a:solidFill>
                <a:cs typeface="Traditional Arabic" panose="02020603050405020304" pitchFamily="18" charset="-78"/>
              </a:rPr>
              <a:t>    </a:t>
            </a:r>
          </a:p>
          <a:p>
            <a:pPr marL="457200" indent="-457200">
              <a:spcBef>
                <a:spcPts val="0"/>
              </a:spcBef>
              <a:buFont typeface="+mj-lt"/>
              <a:buAutoNum type="arabicPeriod"/>
            </a:pPr>
            <a:r>
              <a:rPr lang="ar-SA" altLang="en-US" sz="2400" b="1" dirty="0">
                <a:solidFill>
                  <a:schemeClr val="bg2">
                    <a:lumMod val="10000"/>
                  </a:schemeClr>
                </a:solidFill>
                <a:cs typeface="Traditional Arabic" panose="02020603050405020304" pitchFamily="18" charset="-78"/>
              </a:rPr>
              <a:t>التغيير التنظيمي وإعادة هندسة </a:t>
            </a:r>
            <a:r>
              <a:rPr lang="ar-SA" altLang="en-US" sz="2400" b="1" dirty="0" smtClean="0">
                <a:solidFill>
                  <a:schemeClr val="bg2">
                    <a:lumMod val="10000"/>
                  </a:schemeClr>
                </a:solidFill>
                <a:cs typeface="Traditional Arabic" panose="02020603050405020304" pitchFamily="18" charset="-78"/>
              </a:rPr>
              <a:t>العمليات</a:t>
            </a:r>
            <a:r>
              <a:rPr lang="en-US" altLang="en-US" sz="2000" b="1" dirty="0" smtClean="0">
                <a:solidFill>
                  <a:schemeClr val="bg2">
                    <a:lumMod val="10000"/>
                  </a:schemeClr>
                </a:solidFill>
                <a:cs typeface="Traditional Arabic" panose="02020603050405020304" pitchFamily="18" charset="-78"/>
              </a:rPr>
              <a:t>Organizational </a:t>
            </a:r>
            <a:r>
              <a:rPr lang="en-US" altLang="en-US" sz="2000" b="1" dirty="0">
                <a:solidFill>
                  <a:schemeClr val="bg2">
                    <a:lumMod val="10000"/>
                  </a:schemeClr>
                </a:solidFill>
                <a:cs typeface="Traditional Arabic" panose="02020603050405020304" pitchFamily="18" charset="-78"/>
              </a:rPr>
              <a:t>Change and </a:t>
            </a:r>
            <a:r>
              <a:rPr lang="en-US" altLang="en-US" sz="2000" b="1" dirty="0" smtClean="0">
                <a:solidFill>
                  <a:schemeClr val="bg2">
                    <a:lumMod val="10000"/>
                  </a:schemeClr>
                </a:solidFill>
                <a:cs typeface="Traditional Arabic" panose="02020603050405020304" pitchFamily="18" charset="-78"/>
              </a:rPr>
              <a:t>Business </a:t>
            </a:r>
            <a:r>
              <a:rPr lang="en-US" altLang="en-US" sz="2000" b="1" dirty="0">
                <a:solidFill>
                  <a:schemeClr val="bg2">
                    <a:lumMod val="10000"/>
                  </a:schemeClr>
                </a:solidFill>
                <a:cs typeface="Traditional Arabic" panose="02020603050405020304" pitchFamily="18" charset="-78"/>
              </a:rPr>
              <a:t>Process Reengineering</a:t>
            </a:r>
            <a:r>
              <a:rPr lang="en-US" altLang="en-US" sz="2400" b="1" dirty="0">
                <a:solidFill>
                  <a:schemeClr val="bg2">
                    <a:lumMod val="10000"/>
                  </a:schemeClr>
                </a:solidFill>
                <a:cs typeface="Traditional Arabic" panose="02020603050405020304" pitchFamily="18" charset="-78"/>
              </a:rPr>
              <a:t> </a:t>
            </a:r>
          </a:p>
        </p:txBody>
      </p:sp>
      <p:sp>
        <p:nvSpPr>
          <p:cNvPr id="7" name="Text Box 2"/>
          <p:cNvSpPr txBox="1">
            <a:spLocks noChangeArrowheads="1"/>
          </p:cNvSpPr>
          <p:nvPr/>
        </p:nvSpPr>
        <p:spPr bwMode="auto">
          <a:xfrm>
            <a:off x="4520952" y="1556792"/>
            <a:ext cx="4956423"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الخطة الدراسية للمقرر</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34354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5" name="Text Box 3"/>
          <p:cNvSpPr txBox="1">
            <a:spLocks noChangeArrowheads="1"/>
          </p:cNvSpPr>
          <p:nvPr/>
        </p:nvSpPr>
        <p:spPr bwMode="auto">
          <a:xfrm>
            <a:off x="350838" y="2308473"/>
            <a:ext cx="9204325" cy="4093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EG" altLang="en-US" sz="2400" b="1" dirty="0" smtClean="0">
                <a:solidFill>
                  <a:schemeClr val="bg2">
                    <a:lumMod val="10000"/>
                  </a:schemeClr>
                </a:solidFill>
                <a:cs typeface="Traditional Arabic" panose="02020603050405020304" pitchFamily="18" charset="-78"/>
              </a:rPr>
              <a:t>10. </a:t>
            </a:r>
            <a:r>
              <a:rPr lang="ar-SA" altLang="en-US" sz="2400" b="1" dirty="0" smtClean="0">
                <a:solidFill>
                  <a:schemeClr val="bg2">
                    <a:lumMod val="10000"/>
                  </a:schemeClr>
                </a:solidFill>
                <a:cs typeface="Traditional Arabic" panose="02020603050405020304" pitchFamily="18" charset="-78"/>
              </a:rPr>
              <a:t>أخلاقيات </a:t>
            </a:r>
            <a:r>
              <a:rPr lang="ar-SA" altLang="en-US" sz="2400" b="1" dirty="0">
                <a:solidFill>
                  <a:schemeClr val="bg2">
                    <a:lumMod val="10000"/>
                  </a:schemeClr>
                </a:solidFill>
                <a:cs typeface="Traditional Arabic" panose="02020603050405020304" pitchFamily="18" charset="-78"/>
              </a:rPr>
              <a:t>و إدارة الأمن    </a:t>
            </a:r>
            <a:r>
              <a:rPr lang="en-US" altLang="en-US" sz="2000" b="1" dirty="0">
                <a:solidFill>
                  <a:schemeClr val="bg2">
                    <a:lumMod val="10000"/>
                  </a:schemeClr>
                </a:solidFill>
                <a:cs typeface="Traditional Arabic" panose="02020603050405020304" pitchFamily="18" charset="-78"/>
              </a:rPr>
              <a:t>Global, Ethics and Security </a:t>
            </a:r>
            <a:r>
              <a:rPr lang="en-US" altLang="en-US" sz="2000" b="1" dirty="0" smtClean="0">
                <a:solidFill>
                  <a:schemeClr val="bg2">
                    <a:lumMod val="10000"/>
                  </a:schemeClr>
                </a:solidFill>
                <a:cs typeface="Traditional Arabic" panose="02020603050405020304" pitchFamily="18" charset="-78"/>
              </a:rPr>
              <a:t>Management</a:t>
            </a:r>
            <a:endParaRPr lang="en-US" altLang="en-US" sz="2000" b="1" dirty="0">
              <a:solidFill>
                <a:schemeClr val="bg2">
                  <a:lumMod val="10000"/>
                </a:schemeClr>
              </a:solidFill>
              <a:cs typeface="Traditional Arabic" panose="02020603050405020304" pitchFamily="18" charset="-78"/>
            </a:endParaRPr>
          </a:p>
          <a:p>
            <a:pPr>
              <a:spcBef>
                <a:spcPts val="0"/>
              </a:spcBef>
            </a:pPr>
            <a:r>
              <a:rPr lang="ar-EG" altLang="en-US" sz="2400" b="1" dirty="0" smtClean="0">
                <a:solidFill>
                  <a:schemeClr val="bg2">
                    <a:lumMod val="10000"/>
                  </a:schemeClr>
                </a:solidFill>
                <a:cs typeface="Traditional Arabic" panose="02020603050405020304" pitchFamily="18" charset="-78"/>
              </a:rPr>
              <a:t>11. </a:t>
            </a:r>
            <a:r>
              <a:rPr lang="ar-SA" altLang="en-US" sz="2400" b="1" dirty="0" smtClean="0">
                <a:solidFill>
                  <a:schemeClr val="bg2">
                    <a:lumMod val="10000"/>
                  </a:schemeClr>
                </a:solidFill>
                <a:cs typeface="Traditional Arabic" panose="02020603050405020304" pitchFamily="18" charset="-78"/>
              </a:rPr>
              <a:t>إدارة </a:t>
            </a:r>
            <a:r>
              <a:rPr lang="ar-SA" altLang="en-US" sz="2400" b="1" dirty="0">
                <a:solidFill>
                  <a:schemeClr val="bg2">
                    <a:lumMod val="10000"/>
                  </a:schemeClr>
                </a:solidFill>
                <a:cs typeface="Traditional Arabic" panose="02020603050405020304" pitchFamily="18" charset="-78"/>
              </a:rPr>
              <a:t>سلسلة التموين    </a:t>
            </a:r>
            <a:r>
              <a:rPr lang="en-US" altLang="en-US" sz="2000" b="1" dirty="0">
                <a:solidFill>
                  <a:schemeClr val="bg2">
                    <a:lumMod val="10000"/>
                  </a:schemeClr>
                </a:solidFill>
                <a:cs typeface="Traditional Arabic" panose="02020603050405020304" pitchFamily="18" charset="-78"/>
              </a:rPr>
              <a:t>Supply Chain Management    </a:t>
            </a:r>
          </a:p>
          <a:p>
            <a:pPr>
              <a:spcBef>
                <a:spcPts val="0"/>
              </a:spcBef>
            </a:pPr>
            <a:r>
              <a:rPr lang="ar-EG" altLang="en-US" sz="2400" b="1" dirty="0" smtClean="0">
                <a:solidFill>
                  <a:schemeClr val="bg2">
                    <a:lumMod val="10000"/>
                  </a:schemeClr>
                </a:solidFill>
                <a:cs typeface="Traditional Arabic" panose="02020603050405020304" pitchFamily="18" charset="-78"/>
              </a:rPr>
              <a:t>12. </a:t>
            </a:r>
            <a:r>
              <a:rPr lang="ar-SA" altLang="en-US" sz="2400" b="1" dirty="0" smtClean="0">
                <a:solidFill>
                  <a:schemeClr val="bg2">
                    <a:lumMod val="10000"/>
                  </a:schemeClr>
                </a:solidFill>
                <a:cs typeface="Traditional Arabic" panose="02020603050405020304" pitchFamily="18" charset="-78"/>
              </a:rPr>
              <a:t>إدارة </a:t>
            </a:r>
            <a:r>
              <a:rPr lang="ar-SA" altLang="en-US" sz="2400" b="1" dirty="0">
                <a:solidFill>
                  <a:schemeClr val="bg2">
                    <a:lumMod val="10000"/>
                  </a:schemeClr>
                </a:solidFill>
                <a:cs typeface="Traditional Arabic" panose="02020603050405020304" pitchFamily="18" charset="-78"/>
              </a:rPr>
              <a:t>العلاقات مع العملاء     </a:t>
            </a:r>
            <a:r>
              <a:rPr lang="en-US" altLang="en-US" sz="2000" b="1" dirty="0" smtClean="0">
                <a:solidFill>
                  <a:schemeClr val="bg2">
                    <a:lumMod val="10000"/>
                  </a:schemeClr>
                </a:solidFill>
                <a:cs typeface="Traditional Arabic" panose="02020603050405020304" pitchFamily="18" charset="-78"/>
              </a:rPr>
              <a:t>Customer </a:t>
            </a:r>
            <a:r>
              <a:rPr lang="en-US" altLang="en-US" sz="2000" b="1" dirty="0">
                <a:solidFill>
                  <a:schemeClr val="bg2">
                    <a:lumMod val="10000"/>
                  </a:schemeClr>
                </a:solidFill>
                <a:cs typeface="Traditional Arabic" panose="02020603050405020304" pitchFamily="18" charset="-78"/>
              </a:rPr>
              <a:t>Relationship Management    </a:t>
            </a:r>
            <a:endParaRPr lang="ar-EG" altLang="en-US" sz="2000" b="1" dirty="0" smtClean="0">
              <a:solidFill>
                <a:schemeClr val="bg2">
                  <a:lumMod val="10000"/>
                </a:schemeClr>
              </a:solidFill>
              <a:cs typeface="Traditional Arabic" panose="02020603050405020304" pitchFamily="18" charset="-78"/>
            </a:endParaRPr>
          </a:p>
          <a:p>
            <a:pPr>
              <a:spcBef>
                <a:spcPts val="0"/>
              </a:spcBef>
            </a:pPr>
            <a:endParaRPr lang="en-US" altLang="en-US" sz="2000" b="1" dirty="0">
              <a:solidFill>
                <a:schemeClr val="bg2">
                  <a:lumMod val="10000"/>
                </a:schemeClr>
              </a:solidFill>
              <a:cs typeface="Traditional Arabic" panose="02020603050405020304" pitchFamily="18" charset="-78"/>
            </a:endParaRPr>
          </a:p>
          <a:p>
            <a:pPr>
              <a:spcBef>
                <a:spcPts val="0"/>
              </a:spcBef>
            </a:pPr>
            <a:r>
              <a:rPr lang="en-US" altLang="en-US" sz="2400" b="1" dirty="0" smtClean="0">
                <a:solidFill>
                  <a:schemeClr val="bg2">
                    <a:lumMod val="10000"/>
                  </a:schemeClr>
                </a:solidFill>
                <a:cs typeface="Traditional Arabic" panose="02020603050405020304" pitchFamily="18" charset="-78"/>
              </a:rPr>
              <a:t>    </a:t>
            </a:r>
            <a:r>
              <a:rPr lang="en-US" altLang="en-US" sz="2400" b="1" dirty="0">
                <a:solidFill>
                  <a:schemeClr val="bg2">
                    <a:lumMod val="10000"/>
                  </a:schemeClr>
                </a:solidFill>
                <a:cs typeface="Traditional Arabic" panose="02020603050405020304" pitchFamily="18" charset="-78"/>
              </a:rPr>
              <a:t>---&lt; : 3+2</a:t>
            </a:r>
            <a:r>
              <a:rPr lang="ar-SA" altLang="en-US" sz="2400" b="1" dirty="0" smtClean="0">
                <a:solidFill>
                  <a:schemeClr val="bg2">
                    <a:lumMod val="10000"/>
                  </a:schemeClr>
                </a:solidFill>
                <a:cs typeface="Traditional Arabic" panose="02020603050405020304" pitchFamily="18" charset="-78"/>
              </a:rPr>
              <a:t>المواصفات </a:t>
            </a:r>
            <a:r>
              <a:rPr lang="ar-SA" altLang="en-US" sz="2400" b="1" dirty="0">
                <a:solidFill>
                  <a:schemeClr val="bg2">
                    <a:lumMod val="10000"/>
                  </a:schemeClr>
                </a:solidFill>
                <a:cs typeface="Traditional Arabic" panose="02020603050405020304" pitchFamily="18" charset="-78"/>
              </a:rPr>
              <a:t>التقنية لنظم ال</a:t>
            </a:r>
            <a:r>
              <a:rPr lang="en-US" altLang="en-US" sz="2000" b="1" dirty="0">
                <a:solidFill>
                  <a:schemeClr val="bg2">
                    <a:lumMod val="10000"/>
                  </a:schemeClr>
                </a:solidFill>
                <a:cs typeface="Traditional Arabic" panose="02020603050405020304" pitchFamily="18" charset="-78"/>
              </a:rPr>
              <a:t>ERP + </a:t>
            </a:r>
            <a:r>
              <a:rPr lang="ar-EG" altLang="en-US" sz="20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حافز </a:t>
            </a:r>
            <a:r>
              <a:rPr lang="ar-SA" altLang="en-US" sz="2400" b="1" dirty="0">
                <a:solidFill>
                  <a:schemeClr val="bg2">
                    <a:lumMod val="10000"/>
                  </a:schemeClr>
                </a:solidFill>
                <a:cs typeface="Traditional Arabic" panose="02020603050405020304" pitchFamily="18" charset="-78"/>
              </a:rPr>
              <a:t>لدراسة عملية التنفيذ دون  </a:t>
            </a:r>
          </a:p>
          <a:p>
            <a:pPr>
              <a:spcBef>
                <a:spcPts val="0"/>
              </a:spcBef>
            </a:pPr>
            <a:r>
              <a:rPr lang="ar-SA"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a:t>
            </a:r>
            <a:r>
              <a:rPr lang="ar-SA" altLang="en-US" sz="2400" b="1" dirty="0" smtClean="0">
                <a:solidFill>
                  <a:schemeClr val="bg2">
                    <a:lumMod val="10000"/>
                  </a:schemeClr>
                </a:solidFill>
                <a:cs typeface="Traditional Arabic" panose="02020603050405020304" pitchFamily="18" charset="-78"/>
              </a:rPr>
              <a:t>             </a:t>
            </a:r>
            <a:r>
              <a:rPr lang="en-US"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التطرق </a:t>
            </a:r>
            <a:r>
              <a:rPr lang="ar-SA" altLang="en-US" sz="2400" b="1" dirty="0">
                <a:solidFill>
                  <a:schemeClr val="bg2">
                    <a:lumMod val="10000"/>
                  </a:schemeClr>
                </a:solidFill>
                <a:cs typeface="Traditional Arabic" panose="02020603050405020304" pitchFamily="18" charset="-78"/>
              </a:rPr>
              <a:t>الى مسألة التكامل</a:t>
            </a:r>
          </a:p>
          <a:p>
            <a:pPr>
              <a:spcBef>
                <a:spcPts val="0"/>
              </a:spcBef>
            </a:pPr>
            <a:r>
              <a:rPr lang="ar-SA" altLang="en-US" sz="2400" b="1" dirty="0">
                <a:solidFill>
                  <a:schemeClr val="bg2">
                    <a:lumMod val="10000"/>
                  </a:schemeClr>
                </a:solidFill>
                <a:cs typeface="Traditional Arabic" panose="02020603050405020304" pitchFamily="18" charset="-78"/>
              </a:rPr>
              <a:t>  4-7: </a:t>
            </a:r>
            <a:r>
              <a:rPr lang="en-US" altLang="en-US" sz="2400" b="1" dirty="0" smtClean="0">
                <a:solidFill>
                  <a:schemeClr val="bg2">
                    <a:lumMod val="10000"/>
                  </a:schemeClr>
                </a:solidFill>
                <a:cs typeface="Traditional Arabic" panose="02020603050405020304" pitchFamily="18" charset="-78"/>
              </a:rPr>
              <a:t>---&lt;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دورة </a:t>
            </a:r>
            <a:r>
              <a:rPr lang="ar-SA" altLang="en-US" sz="2400" b="1" dirty="0">
                <a:solidFill>
                  <a:schemeClr val="bg2">
                    <a:lumMod val="10000"/>
                  </a:schemeClr>
                </a:solidFill>
                <a:cs typeface="Traditional Arabic" panose="02020603050405020304" pitchFamily="18" charset="-78"/>
              </a:rPr>
              <a:t>حياة نظم  ال</a:t>
            </a:r>
            <a:r>
              <a:rPr lang="en-US" altLang="en-US" sz="2000" b="1" dirty="0">
                <a:solidFill>
                  <a:schemeClr val="bg2">
                    <a:lumMod val="10000"/>
                  </a:schemeClr>
                </a:solidFill>
                <a:cs typeface="Traditional Arabic" panose="02020603050405020304" pitchFamily="18" charset="-78"/>
              </a:rPr>
              <a:t>ERP +</a:t>
            </a: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اختيار البرمجيات والشركة المنفذة والرخص</a:t>
            </a:r>
          </a:p>
          <a:p>
            <a:pPr>
              <a:spcBef>
                <a:spcPts val="0"/>
              </a:spcBef>
            </a:pPr>
            <a:r>
              <a:rPr lang="ar-SA" altLang="en-US" sz="2400" b="1" dirty="0">
                <a:solidFill>
                  <a:schemeClr val="bg2">
                    <a:lumMod val="10000"/>
                  </a:schemeClr>
                </a:solidFill>
                <a:cs typeface="Traditional Arabic" panose="02020603050405020304" pitchFamily="18" charset="-78"/>
              </a:rPr>
              <a:t>8-10 : </a:t>
            </a:r>
            <a:r>
              <a:rPr lang="en-US" altLang="en-US" sz="2400" b="1" dirty="0">
                <a:solidFill>
                  <a:schemeClr val="bg2">
                    <a:lumMod val="10000"/>
                  </a:schemeClr>
                </a:solidFill>
                <a:cs typeface="Traditional Arabic" panose="02020603050405020304" pitchFamily="18" charset="-78"/>
              </a:rPr>
              <a:t>---&lt;</a:t>
            </a:r>
            <a:r>
              <a:rPr lang="ar-SA"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المسائل </a:t>
            </a:r>
            <a:r>
              <a:rPr lang="ar-SA" altLang="en-US" sz="2400" b="1" dirty="0">
                <a:solidFill>
                  <a:schemeClr val="bg2">
                    <a:lumMod val="10000"/>
                  </a:schemeClr>
                </a:solidFill>
                <a:cs typeface="Traditional Arabic" panose="02020603050405020304" pitchFamily="18" charset="-78"/>
              </a:rPr>
              <a:t>المتعلقة بالأفراد  وإدارة التغيير في المنظمة + مراحل التنفيذ وما  </a:t>
            </a:r>
          </a:p>
          <a:p>
            <a:pPr>
              <a:spcBef>
                <a:spcPts val="0"/>
              </a:spcBef>
            </a:pPr>
            <a:r>
              <a:rPr lang="ar-SA" altLang="en-US" sz="2400" b="1" dirty="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بعدها</a:t>
            </a:r>
            <a:endParaRPr lang="ar-SA" altLang="en-US" sz="2400" b="1" dirty="0">
              <a:solidFill>
                <a:schemeClr val="bg2">
                  <a:lumMod val="10000"/>
                </a:schemeClr>
              </a:solidFill>
              <a:cs typeface="Traditional Arabic" panose="02020603050405020304" pitchFamily="18" charset="-78"/>
            </a:endParaRPr>
          </a:p>
          <a:p>
            <a:pPr>
              <a:spcBef>
                <a:spcPts val="0"/>
              </a:spcBef>
            </a:pPr>
            <a:r>
              <a:rPr lang="ar-SA" altLang="en-US" sz="2400" b="1" dirty="0">
                <a:solidFill>
                  <a:schemeClr val="bg2">
                    <a:lumMod val="10000"/>
                  </a:schemeClr>
                </a:solidFill>
                <a:cs typeface="Traditional Arabic" panose="02020603050405020304" pitchFamily="18" charset="-78"/>
              </a:rPr>
              <a:t>11 -12: </a:t>
            </a:r>
            <a:r>
              <a:rPr lang="en-US" altLang="en-US" sz="2400" b="1" dirty="0">
                <a:solidFill>
                  <a:schemeClr val="bg2">
                    <a:lumMod val="10000"/>
                  </a:schemeClr>
                </a:solidFill>
                <a:cs typeface="Traditional Arabic" panose="02020603050405020304" pitchFamily="18" charset="-78"/>
              </a:rPr>
              <a:t>---&lt;</a:t>
            </a:r>
            <a:r>
              <a:rPr lang="ar-SA" altLang="en-US" sz="2400" b="1" dirty="0" smtClean="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ملحقات </a:t>
            </a:r>
            <a:r>
              <a:rPr lang="ar-SA" altLang="en-US" sz="2400" b="1" dirty="0">
                <a:solidFill>
                  <a:schemeClr val="bg2">
                    <a:lumMod val="10000"/>
                  </a:schemeClr>
                </a:solidFill>
                <a:cs typeface="Traditional Arabic" panose="02020603050405020304" pitchFamily="18" charset="-78"/>
              </a:rPr>
              <a:t>نظم ال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ERP</a:t>
            </a:r>
            <a:r>
              <a:rPr lang="ar-SA" altLang="en-US" sz="2400" b="1" dirty="0" smtClean="0">
                <a:solidFill>
                  <a:schemeClr val="bg2">
                    <a:lumMod val="10000"/>
                  </a:schemeClr>
                </a:solidFill>
                <a:cs typeface="Traditional Arabic" panose="02020603050405020304" pitchFamily="18" charset="-78"/>
              </a:rPr>
              <a:t>أي </a:t>
            </a:r>
            <a:r>
              <a:rPr lang="ar-SA" altLang="en-US" sz="2400" b="1" dirty="0">
                <a:solidFill>
                  <a:schemeClr val="bg2">
                    <a:lumMod val="10000"/>
                  </a:schemeClr>
                </a:solidFill>
                <a:cs typeface="Traditional Arabic" panose="02020603050405020304" pitchFamily="18" charset="-78"/>
              </a:rPr>
              <a:t>إدارة سلسلة التموين </a:t>
            </a:r>
            <a:r>
              <a:rPr lang="en-US" altLang="en-US" sz="2400" b="1" dirty="0" smtClean="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SCM   </a:t>
            </a:r>
            <a:r>
              <a:rPr lang="en-US" altLang="en-US" sz="2000" b="1" dirty="0">
                <a:solidFill>
                  <a:schemeClr val="bg2">
                    <a:lumMod val="10000"/>
                  </a:schemeClr>
                </a:solidFill>
                <a:cs typeface="Traditional Arabic" panose="02020603050405020304" pitchFamily="18" charset="-78"/>
              </a:rPr>
              <a:t>+</a:t>
            </a:r>
            <a:r>
              <a:rPr lang="en-US" altLang="en-US" sz="2400" b="1" dirty="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إدارة موارد  </a:t>
            </a:r>
          </a:p>
          <a:p>
            <a:pPr>
              <a:spcBef>
                <a:spcPts val="0"/>
              </a:spcBef>
            </a:pPr>
            <a:r>
              <a:rPr lang="ar-SA" altLang="en-US" sz="2400" b="1" dirty="0">
                <a:solidFill>
                  <a:schemeClr val="bg2">
                    <a:lumMod val="10000"/>
                  </a:schemeClr>
                </a:solidFill>
                <a:cs typeface="Traditional Arabic" panose="02020603050405020304" pitchFamily="18" charset="-78"/>
              </a:rPr>
              <a:t>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 </a:t>
            </a:r>
            <a:r>
              <a:rPr lang="ar-SA" altLang="en-US" sz="2400" b="1" dirty="0">
                <a:solidFill>
                  <a:schemeClr val="bg2">
                    <a:lumMod val="10000"/>
                  </a:schemeClr>
                </a:solidFill>
                <a:cs typeface="Traditional Arabic" panose="02020603050405020304" pitchFamily="18" charset="-78"/>
              </a:rPr>
              <a:t>العملاء </a:t>
            </a:r>
            <a:r>
              <a:rPr lang="en-US" altLang="en-US" sz="2000" dirty="0">
                <a:solidFill>
                  <a:schemeClr val="bg2">
                    <a:lumMod val="10000"/>
                  </a:schemeClr>
                </a:solidFill>
                <a:cs typeface="Traditional Arabic" panose="02020603050405020304" pitchFamily="18" charset="-78"/>
              </a:rPr>
              <a:t>)</a:t>
            </a:r>
            <a:r>
              <a:rPr lang="en-US" altLang="en-US" sz="2400" b="1" dirty="0">
                <a:solidFill>
                  <a:schemeClr val="bg2">
                    <a:lumMod val="10000"/>
                  </a:schemeClr>
                </a:solidFill>
                <a:cs typeface="Traditional Arabic" panose="02020603050405020304" pitchFamily="18" charset="-78"/>
              </a:rPr>
              <a:t> </a:t>
            </a:r>
            <a:r>
              <a:rPr lang="en-US" altLang="en-US" sz="2000" b="1" dirty="0" smtClean="0">
                <a:solidFill>
                  <a:schemeClr val="bg2">
                    <a:lumMod val="10000"/>
                  </a:schemeClr>
                </a:solidFill>
                <a:cs typeface="Traditional Arabic" panose="02020603050405020304" pitchFamily="18" charset="-78"/>
              </a:rPr>
              <a:t>CRM </a:t>
            </a:r>
            <a:r>
              <a:rPr lang="ar-SA" altLang="en-US" sz="2400" b="1" dirty="0" smtClean="0">
                <a:solidFill>
                  <a:schemeClr val="bg2">
                    <a:lumMod val="10000"/>
                  </a:schemeClr>
                </a:solidFill>
                <a:cs typeface="Traditional Arabic" panose="02020603050405020304" pitchFamily="18" charset="-78"/>
              </a:rPr>
              <a:t>العلاقات </a:t>
            </a:r>
            <a:r>
              <a:rPr lang="ar-SA" altLang="en-US" sz="2400" b="1" dirty="0">
                <a:solidFill>
                  <a:schemeClr val="bg2">
                    <a:lumMod val="10000"/>
                  </a:schemeClr>
                </a:solidFill>
                <a:cs typeface="Traditional Arabic" panose="02020603050405020304" pitchFamily="18" charset="-78"/>
              </a:rPr>
              <a:t>مع العملاء : الجودة والفاعلية + تقليص التكاليف) </a:t>
            </a:r>
            <a:endParaRPr lang="en-US"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5889104" y="1556792"/>
            <a:ext cx="358827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الخطة الدراسية للمقرر</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380420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5" name="Text Box 3"/>
          <p:cNvSpPr txBox="1">
            <a:spLocks noChangeArrowheads="1"/>
          </p:cNvSpPr>
          <p:nvPr/>
        </p:nvSpPr>
        <p:spPr bwMode="auto">
          <a:xfrm>
            <a:off x="350838" y="2308473"/>
            <a:ext cx="9204325" cy="21236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bg2">
                    <a:lumMod val="10000"/>
                  </a:schemeClr>
                </a:solidFill>
                <a:cs typeface="Traditional Arabic" panose="02020603050405020304" pitchFamily="18" charset="-78"/>
              </a:rPr>
              <a:t>المرجع المعتمد للمقرر هو الكتاب </a:t>
            </a:r>
            <a:r>
              <a:rPr lang="ar-SA" altLang="en-US" sz="2400" b="1" dirty="0" smtClean="0">
                <a:solidFill>
                  <a:schemeClr val="bg2">
                    <a:lumMod val="10000"/>
                  </a:schemeClr>
                </a:solidFill>
                <a:cs typeface="Traditional Arabic" panose="02020603050405020304" pitchFamily="18" charset="-78"/>
              </a:rPr>
              <a:t>:</a:t>
            </a:r>
            <a:endParaRPr lang="ar-SA" altLang="en-US" sz="2400" b="1" dirty="0">
              <a:solidFill>
                <a:schemeClr val="bg2">
                  <a:lumMod val="10000"/>
                </a:schemeClr>
              </a:solidFill>
              <a:cs typeface="Traditional Arabic" panose="02020603050405020304" pitchFamily="18" charset="-78"/>
            </a:endParaRPr>
          </a:p>
          <a:p>
            <a:pPr>
              <a:spcBef>
                <a:spcPct val="50000"/>
              </a:spcBef>
            </a:pPr>
            <a:r>
              <a:rPr lang="en-US" altLang="en-US" sz="2400" b="1" dirty="0">
                <a:solidFill>
                  <a:schemeClr val="bg2">
                    <a:lumMod val="10000"/>
                  </a:schemeClr>
                </a:solidFill>
                <a:cs typeface="Traditional Arabic" panose="02020603050405020304" pitchFamily="18" charset="-78"/>
              </a:rPr>
              <a:t>Enterprise Systems For </a:t>
            </a:r>
            <a:r>
              <a:rPr lang="en-US" altLang="en-US" sz="2400" b="1" dirty="0" smtClean="0">
                <a:solidFill>
                  <a:schemeClr val="bg2">
                    <a:lumMod val="10000"/>
                  </a:schemeClr>
                </a:solidFill>
                <a:cs typeface="Traditional Arabic" panose="02020603050405020304" pitchFamily="18" charset="-78"/>
              </a:rPr>
              <a:t>Management</a:t>
            </a:r>
            <a:endParaRPr lang="en-US" altLang="en-US" sz="2400" b="1" dirty="0">
              <a:solidFill>
                <a:schemeClr val="bg2">
                  <a:lumMod val="10000"/>
                </a:schemeClr>
              </a:solidFill>
              <a:cs typeface="Traditional Arabic" panose="02020603050405020304" pitchFamily="18" charset="-78"/>
            </a:endParaRPr>
          </a:p>
          <a:p>
            <a:pPr>
              <a:spcBef>
                <a:spcPct val="50000"/>
              </a:spcBef>
            </a:pPr>
            <a:r>
              <a:rPr lang="en-US" altLang="en-US" sz="2400" b="1" dirty="0" err="1">
                <a:solidFill>
                  <a:schemeClr val="bg2">
                    <a:lumMod val="10000"/>
                  </a:schemeClr>
                </a:solidFill>
                <a:cs typeface="Traditional Arabic" panose="02020603050405020304" pitchFamily="18" charset="-78"/>
              </a:rPr>
              <a:t>Luvai</a:t>
            </a:r>
            <a:r>
              <a:rPr lang="en-US" altLang="en-US" sz="2400" b="1" dirty="0">
                <a:solidFill>
                  <a:schemeClr val="bg2">
                    <a:lumMod val="10000"/>
                  </a:schemeClr>
                </a:solidFill>
                <a:cs typeface="Traditional Arabic" panose="02020603050405020304" pitchFamily="18" charset="-78"/>
              </a:rPr>
              <a:t> </a:t>
            </a:r>
            <a:r>
              <a:rPr lang="en-US" altLang="en-US" sz="2400" b="1" dirty="0" err="1">
                <a:solidFill>
                  <a:schemeClr val="bg2">
                    <a:lumMod val="10000"/>
                  </a:schemeClr>
                </a:solidFill>
                <a:cs typeface="Traditional Arabic" panose="02020603050405020304" pitchFamily="18" charset="-78"/>
              </a:rPr>
              <a:t>Motiwalla</a:t>
            </a:r>
            <a:r>
              <a:rPr lang="en-US" altLang="en-US" sz="2400" b="1" dirty="0">
                <a:solidFill>
                  <a:schemeClr val="bg2">
                    <a:lumMod val="10000"/>
                  </a:schemeClr>
                </a:solidFill>
                <a:cs typeface="Traditional Arabic" panose="02020603050405020304" pitchFamily="18" charset="-78"/>
              </a:rPr>
              <a:t> and Jeff </a:t>
            </a:r>
            <a:r>
              <a:rPr lang="en-US" altLang="en-US" sz="2400" b="1" dirty="0" smtClean="0">
                <a:solidFill>
                  <a:schemeClr val="bg2">
                    <a:lumMod val="10000"/>
                  </a:schemeClr>
                </a:solidFill>
                <a:cs typeface="Traditional Arabic" panose="02020603050405020304" pitchFamily="18" charset="-78"/>
              </a:rPr>
              <a:t>Thompson</a:t>
            </a:r>
            <a:endParaRPr lang="en-US" altLang="en-US" sz="2400" b="1" dirty="0">
              <a:solidFill>
                <a:schemeClr val="bg2">
                  <a:lumMod val="10000"/>
                </a:schemeClr>
              </a:solidFill>
              <a:cs typeface="Traditional Arabic" panose="02020603050405020304" pitchFamily="18" charset="-78"/>
            </a:endParaRPr>
          </a:p>
          <a:p>
            <a:pPr>
              <a:spcBef>
                <a:spcPct val="50000"/>
              </a:spcBef>
            </a:pPr>
            <a:r>
              <a:rPr lang="en-US" altLang="en-US" sz="2400" b="1" dirty="0">
                <a:solidFill>
                  <a:schemeClr val="bg2">
                    <a:lumMod val="10000"/>
                  </a:schemeClr>
                </a:solidFill>
                <a:cs typeface="Traditional Arabic" panose="02020603050405020304" pitchFamily="18" charset="-78"/>
              </a:rPr>
              <a:t> Prentice Hall, </a:t>
            </a:r>
            <a:r>
              <a:rPr lang="en-US" altLang="en-US" sz="2400" b="1" dirty="0" smtClean="0">
                <a:solidFill>
                  <a:schemeClr val="bg2">
                    <a:lumMod val="10000"/>
                  </a:schemeClr>
                </a:solidFill>
                <a:cs typeface="Traditional Arabic" panose="02020603050405020304" pitchFamily="18" charset="-78"/>
              </a:rPr>
              <a:t>2009</a:t>
            </a:r>
            <a:endParaRPr lang="en-US"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6897216" y="1556792"/>
            <a:ext cx="258015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المرجع المعتمد</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126351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5" name="Text Box 3"/>
          <p:cNvSpPr txBox="1">
            <a:spLocks noChangeArrowheads="1"/>
          </p:cNvSpPr>
          <p:nvPr/>
        </p:nvSpPr>
        <p:spPr bwMode="auto">
          <a:xfrm>
            <a:off x="350838" y="2308473"/>
            <a:ext cx="9204325"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0"/>
              </a:spcBef>
            </a:pPr>
            <a:r>
              <a:rPr lang="ar-EG" altLang="en-US" sz="2400" b="1" dirty="0" smtClean="0">
                <a:solidFill>
                  <a:schemeClr val="bg2">
                    <a:lumMod val="10000"/>
                  </a:schemeClr>
                </a:solidFill>
                <a:cs typeface="Traditional Arabic" panose="02020603050405020304" pitchFamily="18" charset="-78"/>
              </a:rPr>
              <a:t>1. </a:t>
            </a:r>
            <a:r>
              <a:rPr lang="ar-SA" altLang="en-US" sz="2400" b="1" dirty="0" smtClean="0">
                <a:solidFill>
                  <a:schemeClr val="bg2">
                    <a:lumMod val="10000"/>
                  </a:schemeClr>
                </a:solidFill>
                <a:cs typeface="Traditional Arabic" panose="02020603050405020304" pitchFamily="18" charset="-78"/>
              </a:rPr>
              <a:t>الأعمال </a:t>
            </a:r>
            <a:r>
              <a:rPr lang="ar-SA" altLang="en-US" sz="2400" b="1" dirty="0">
                <a:solidFill>
                  <a:schemeClr val="bg2">
                    <a:lumMod val="10000"/>
                  </a:schemeClr>
                </a:solidFill>
                <a:cs typeface="Traditional Arabic" panose="02020603050405020304" pitchFamily="18" charset="-78"/>
              </a:rPr>
              <a:t>الفصلية من 30 درجة على النحو التالي: </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المشاركة في منتدى المقرر والمنتدى العام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10 </a:t>
            </a:r>
            <a:r>
              <a:rPr lang="ar-SA" altLang="en-US" sz="2400" b="1" dirty="0">
                <a:solidFill>
                  <a:schemeClr val="bg2">
                    <a:lumMod val="10000"/>
                  </a:schemeClr>
                </a:solidFill>
                <a:cs typeface="Traditional Arabic" panose="02020603050405020304" pitchFamily="18" charset="-78"/>
              </a:rPr>
              <a:t>درجات</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حضور المحاضرات المسجلة والمحاضرات المباشرة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10 </a:t>
            </a:r>
            <a:r>
              <a:rPr lang="ar-SA" altLang="en-US" sz="2400" b="1" dirty="0">
                <a:solidFill>
                  <a:schemeClr val="bg2">
                    <a:lumMod val="10000"/>
                  </a:schemeClr>
                </a:solidFill>
                <a:cs typeface="Traditional Arabic" panose="02020603050405020304" pitchFamily="18" charset="-78"/>
              </a:rPr>
              <a:t>درجات</a:t>
            </a:r>
          </a:p>
          <a:p>
            <a:pPr>
              <a:spcBef>
                <a:spcPts val="0"/>
              </a:spcBef>
            </a:pPr>
            <a:r>
              <a:rPr lang="ar-EG" altLang="en-US" sz="2400" b="1" dirty="0" smtClean="0">
                <a:solidFill>
                  <a:schemeClr val="bg2">
                    <a:lumMod val="10000"/>
                  </a:schemeClr>
                </a:solidFill>
                <a:cs typeface="Traditional Arabic" panose="02020603050405020304" pitchFamily="18" charset="-78"/>
              </a:rPr>
              <a:t>     </a:t>
            </a:r>
            <a:r>
              <a:rPr lang="ar-EG" altLang="en-US" sz="2000" b="1" dirty="0" smtClean="0">
                <a:solidFill>
                  <a:schemeClr val="bg2">
                    <a:lumMod val="10000"/>
                  </a:schemeClr>
                </a:solidFill>
                <a:cs typeface="Traditional Arabic" panose="02020603050405020304" pitchFamily="18" charset="-78"/>
              </a:rPr>
              <a:t>يجب</a:t>
            </a:r>
            <a:r>
              <a:rPr lang="ar-EG" altLang="en-US" sz="2400" b="1" dirty="0" smtClean="0">
                <a:solidFill>
                  <a:schemeClr val="bg2">
                    <a:lumMod val="10000"/>
                  </a:schemeClr>
                </a:solidFill>
                <a:cs typeface="Traditional Arabic" panose="02020603050405020304" pitchFamily="18" charset="-78"/>
              </a:rPr>
              <a:t> </a:t>
            </a:r>
            <a:r>
              <a:rPr lang="ar-SA" altLang="en-US" sz="2000" b="1" dirty="0" smtClean="0">
                <a:solidFill>
                  <a:schemeClr val="bg2">
                    <a:lumMod val="10000"/>
                  </a:schemeClr>
                </a:solidFill>
                <a:cs typeface="Traditional Arabic" panose="02020603050405020304" pitchFamily="18" charset="-78"/>
              </a:rPr>
              <a:t>عدم </a:t>
            </a:r>
            <a:r>
              <a:rPr lang="ar-SA" altLang="en-US" sz="2000" b="1" dirty="0">
                <a:solidFill>
                  <a:schemeClr val="bg2">
                    <a:lumMod val="10000"/>
                  </a:schemeClr>
                </a:solidFill>
                <a:cs typeface="Traditional Arabic" panose="02020603050405020304" pitchFamily="18" charset="-78"/>
              </a:rPr>
              <a:t>التأخر في حضور المحاضرات لأنها قد تحجب بعد فترة محددة</a:t>
            </a:r>
          </a:p>
          <a:p>
            <a:pPr marL="342900" indent="-342900">
              <a:spcBef>
                <a:spcPts val="0"/>
              </a:spcBef>
              <a:buFont typeface="Arial" panose="020B0604020202020204" pitchFamily="34" charset="0"/>
              <a:buChar char="•"/>
            </a:pPr>
            <a:r>
              <a:rPr lang="ar-SA" altLang="en-US" sz="2400" b="1" dirty="0">
                <a:solidFill>
                  <a:schemeClr val="bg2">
                    <a:lumMod val="10000"/>
                  </a:schemeClr>
                </a:solidFill>
                <a:cs typeface="Traditional Arabic" panose="02020603050405020304" pitchFamily="18" charset="-78"/>
              </a:rPr>
              <a:t>الواجبات المنزلية							</a:t>
            </a:r>
            <a:r>
              <a:rPr lang="ar-EG" altLang="en-US" sz="2400" b="1" dirty="0" smtClean="0">
                <a:solidFill>
                  <a:schemeClr val="bg2">
                    <a:lumMod val="10000"/>
                  </a:schemeClr>
                </a:solidFill>
                <a:cs typeface="Traditional Arabic" panose="02020603050405020304" pitchFamily="18" charset="-78"/>
              </a:rPr>
              <a:t>        </a:t>
            </a:r>
            <a:r>
              <a:rPr lang="ar-SA" altLang="en-US" sz="2400" b="1" dirty="0" smtClean="0">
                <a:solidFill>
                  <a:schemeClr val="bg2">
                    <a:lumMod val="10000"/>
                  </a:schemeClr>
                </a:solidFill>
                <a:cs typeface="Traditional Arabic" panose="02020603050405020304" pitchFamily="18" charset="-78"/>
              </a:rPr>
              <a:t>10 </a:t>
            </a:r>
            <a:r>
              <a:rPr lang="ar-SA" altLang="en-US" sz="2400" b="1" dirty="0">
                <a:solidFill>
                  <a:schemeClr val="bg2">
                    <a:lumMod val="10000"/>
                  </a:schemeClr>
                </a:solidFill>
                <a:cs typeface="Traditional Arabic" panose="02020603050405020304" pitchFamily="18" charset="-78"/>
              </a:rPr>
              <a:t>درجات</a:t>
            </a:r>
          </a:p>
          <a:p>
            <a:pPr>
              <a:spcBef>
                <a:spcPts val="0"/>
              </a:spcBef>
            </a:pPr>
            <a:r>
              <a:rPr lang="ar-EG" altLang="en-US" sz="2000" b="1" dirty="0" smtClean="0">
                <a:solidFill>
                  <a:schemeClr val="bg2">
                    <a:lumMod val="10000"/>
                  </a:schemeClr>
                </a:solidFill>
                <a:cs typeface="Traditional Arabic" panose="02020603050405020304" pitchFamily="18" charset="-78"/>
              </a:rPr>
              <a:t>       </a:t>
            </a:r>
            <a:r>
              <a:rPr lang="ar-SA" altLang="en-US" sz="2000" b="1" dirty="0" smtClean="0">
                <a:solidFill>
                  <a:schemeClr val="bg2">
                    <a:lumMod val="10000"/>
                  </a:schemeClr>
                </a:solidFill>
                <a:cs typeface="Traditional Arabic" panose="02020603050405020304" pitchFamily="18" charset="-78"/>
              </a:rPr>
              <a:t>ستقسم </a:t>
            </a:r>
            <a:r>
              <a:rPr lang="ar-SA" altLang="en-US" sz="2000" b="1" dirty="0">
                <a:solidFill>
                  <a:schemeClr val="bg2">
                    <a:lumMod val="10000"/>
                  </a:schemeClr>
                </a:solidFill>
                <a:cs typeface="Traditional Arabic" panose="02020603050405020304" pitchFamily="18" charset="-78"/>
              </a:rPr>
              <a:t>الدرجات على عدد من الواجبات التي سترفع على النظام حيث ستكون مفتوحة لفترة محددة وسيكون عدد المحاولات </a:t>
            </a:r>
            <a:r>
              <a:rPr lang="ar-EG" altLang="en-US" sz="2000" b="1" dirty="0" smtClean="0">
                <a:solidFill>
                  <a:schemeClr val="bg2">
                    <a:lumMod val="10000"/>
                  </a:schemeClr>
                </a:solidFill>
                <a:cs typeface="Traditional Arabic" panose="02020603050405020304" pitchFamily="18" charset="-78"/>
              </a:rPr>
              <a:t> </a:t>
            </a:r>
          </a:p>
          <a:p>
            <a:pPr>
              <a:spcBef>
                <a:spcPts val="0"/>
              </a:spcBef>
            </a:pPr>
            <a:r>
              <a:rPr lang="ar-EG" altLang="en-US" sz="2000" b="1" dirty="0">
                <a:solidFill>
                  <a:schemeClr val="bg2">
                    <a:lumMod val="10000"/>
                  </a:schemeClr>
                </a:solidFill>
                <a:cs typeface="Traditional Arabic" panose="02020603050405020304" pitchFamily="18" charset="-78"/>
              </a:rPr>
              <a:t> </a:t>
            </a:r>
            <a:r>
              <a:rPr lang="ar-EG" altLang="en-US" sz="2000" b="1" dirty="0" smtClean="0">
                <a:solidFill>
                  <a:schemeClr val="bg2">
                    <a:lumMod val="10000"/>
                  </a:schemeClr>
                </a:solidFill>
                <a:cs typeface="Traditional Arabic" panose="02020603050405020304" pitchFamily="18" charset="-78"/>
              </a:rPr>
              <a:t>      </a:t>
            </a:r>
            <a:r>
              <a:rPr lang="ar-SA" altLang="en-US" sz="2000" b="1" dirty="0" smtClean="0">
                <a:solidFill>
                  <a:schemeClr val="bg2">
                    <a:lumMod val="10000"/>
                  </a:schemeClr>
                </a:solidFill>
                <a:cs typeface="Traditional Arabic" panose="02020603050405020304" pitchFamily="18" charset="-78"/>
              </a:rPr>
              <a:t>فيها </a:t>
            </a:r>
            <a:r>
              <a:rPr lang="ar-SA" altLang="en-US" sz="2000" b="1" dirty="0">
                <a:solidFill>
                  <a:schemeClr val="bg2">
                    <a:lumMod val="10000"/>
                  </a:schemeClr>
                </a:solidFill>
                <a:cs typeface="Traditional Arabic" panose="02020603050405020304" pitchFamily="18" charset="-78"/>
              </a:rPr>
              <a:t>محدود</a:t>
            </a:r>
            <a:r>
              <a:rPr lang="ar-SA" altLang="en-US" sz="2000" b="1" dirty="0" smtClean="0">
                <a:solidFill>
                  <a:schemeClr val="bg2">
                    <a:lumMod val="10000"/>
                  </a:schemeClr>
                </a:solidFill>
                <a:cs typeface="Traditional Arabic" panose="02020603050405020304" pitchFamily="18" charset="-78"/>
              </a:rPr>
              <a:t>.</a:t>
            </a:r>
            <a:endParaRPr lang="en-US" altLang="en-US" sz="2000" b="1" dirty="0" smtClean="0">
              <a:solidFill>
                <a:schemeClr val="bg2">
                  <a:lumMod val="10000"/>
                </a:schemeClr>
              </a:solidFill>
              <a:cs typeface="Traditional Arabic" panose="02020603050405020304" pitchFamily="18" charset="-78"/>
            </a:endParaRPr>
          </a:p>
          <a:p>
            <a:pPr>
              <a:spcBef>
                <a:spcPts val="0"/>
              </a:spcBef>
            </a:pPr>
            <a:endParaRPr lang="ar-SA" altLang="en-US" sz="2400" b="1" dirty="0">
              <a:solidFill>
                <a:schemeClr val="bg2">
                  <a:lumMod val="10000"/>
                </a:schemeClr>
              </a:solidFill>
              <a:cs typeface="Traditional Arabic" panose="02020603050405020304" pitchFamily="18" charset="-78"/>
            </a:endParaRPr>
          </a:p>
          <a:p>
            <a:pPr>
              <a:spcBef>
                <a:spcPts val="0"/>
              </a:spcBef>
            </a:pPr>
            <a:r>
              <a:rPr lang="ar-EG" altLang="en-US" sz="2400" b="1" dirty="0" smtClean="0">
                <a:solidFill>
                  <a:schemeClr val="bg2">
                    <a:lumMod val="10000"/>
                  </a:schemeClr>
                </a:solidFill>
                <a:cs typeface="Traditional Arabic" panose="02020603050405020304" pitchFamily="18" charset="-78"/>
              </a:rPr>
              <a:t>2. </a:t>
            </a:r>
            <a:r>
              <a:rPr lang="ar-SA" altLang="en-US" sz="2400" b="1" dirty="0" smtClean="0">
                <a:solidFill>
                  <a:schemeClr val="bg2">
                    <a:lumMod val="10000"/>
                  </a:schemeClr>
                </a:solidFill>
                <a:cs typeface="Traditional Arabic" panose="02020603050405020304" pitchFamily="18" charset="-78"/>
              </a:rPr>
              <a:t>الإختبار </a:t>
            </a:r>
            <a:r>
              <a:rPr lang="ar-SA" altLang="en-US" sz="2400" b="1" dirty="0">
                <a:solidFill>
                  <a:schemeClr val="bg2">
                    <a:lumMod val="10000"/>
                  </a:schemeClr>
                </a:solidFill>
                <a:cs typeface="Traditional Arabic" panose="02020603050405020304" pitchFamily="18" charset="-78"/>
              </a:rPr>
              <a:t>النهائي من 70 درجة:</a:t>
            </a:r>
          </a:p>
          <a:p>
            <a:pPr>
              <a:spcBef>
                <a:spcPts val="0"/>
              </a:spcBef>
            </a:pPr>
            <a:r>
              <a:rPr lang="ar-SA" altLang="en-US" sz="2400" b="1" dirty="0">
                <a:solidFill>
                  <a:schemeClr val="bg2">
                    <a:lumMod val="10000"/>
                  </a:schemeClr>
                </a:solidFill>
                <a:cs typeface="Traditional Arabic" panose="02020603050405020304" pitchFamily="18" charset="-78"/>
              </a:rPr>
              <a:t>يتألف الاختبار النهائي لهذا المقرر من 70 سؤال من الاسئلة متعددة الخيارات </a:t>
            </a:r>
            <a:r>
              <a:rPr lang="ar-SA" altLang="en-US" sz="2400" b="1" dirty="0" smtClean="0">
                <a:solidFill>
                  <a:schemeClr val="bg2">
                    <a:lumMod val="10000"/>
                  </a:schemeClr>
                </a:solidFill>
                <a:cs typeface="Traditional Arabic" panose="02020603050405020304" pitchFamily="18" charset="-78"/>
              </a:rPr>
              <a:t>حصرياً</a:t>
            </a:r>
            <a:endParaRPr lang="ar-SA" altLang="en-US" sz="24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6177136" y="1556792"/>
            <a:ext cx="330023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طريقة التقييم بالمقرر</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32705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5" name="Text Box 3"/>
          <p:cNvSpPr txBox="1">
            <a:spLocks noChangeArrowheads="1"/>
          </p:cNvSpPr>
          <p:nvPr/>
        </p:nvSpPr>
        <p:spPr bwMode="auto">
          <a:xfrm>
            <a:off x="350838" y="2308473"/>
            <a:ext cx="9204325" cy="30623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ts val="600"/>
              </a:spcBef>
            </a:pPr>
            <a:r>
              <a:rPr lang="ar-SA" altLang="en-US" sz="2400" b="1" dirty="0">
                <a:solidFill>
                  <a:schemeClr val="bg2">
                    <a:lumMod val="10000"/>
                  </a:schemeClr>
                </a:solidFill>
                <a:cs typeface="Traditional Arabic" panose="02020603050405020304" pitchFamily="18" charset="-78"/>
              </a:rPr>
              <a:t>الساعات المكتبية:    </a:t>
            </a:r>
            <a:r>
              <a:rPr lang="ar-SA" altLang="en-US" sz="2400" b="1" dirty="0" smtClean="0">
                <a:solidFill>
                  <a:schemeClr val="bg2">
                    <a:lumMod val="10000"/>
                  </a:schemeClr>
                </a:solidFill>
                <a:cs typeface="Traditional Arabic" panose="02020603050405020304" pitchFamily="18" charset="-78"/>
              </a:rPr>
              <a:t>موقع المقرر</a:t>
            </a:r>
            <a:endParaRPr lang="ar-SA" altLang="en-US" sz="2400" b="1" dirty="0">
              <a:solidFill>
                <a:schemeClr val="bg2">
                  <a:lumMod val="10000"/>
                </a:schemeClr>
              </a:solidFill>
              <a:cs typeface="Traditional Arabic" panose="02020603050405020304" pitchFamily="18" charset="-78"/>
            </a:endParaRPr>
          </a:p>
          <a:p>
            <a:pPr>
              <a:spcBef>
                <a:spcPts val="600"/>
              </a:spcBef>
            </a:pPr>
            <a:r>
              <a:rPr lang="ar-SA" altLang="en-US" sz="2400" b="1" dirty="0">
                <a:solidFill>
                  <a:schemeClr val="bg2">
                    <a:lumMod val="10000"/>
                  </a:schemeClr>
                </a:solidFill>
                <a:cs typeface="Traditional Arabic" panose="02020603050405020304" pitchFamily="18" charset="-78"/>
              </a:rPr>
              <a:t>رقم جوال المقرر:    موقع المقرر</a:t>
            </a:r>
          </a:p>
          <a:p>
            <a:pPr>
              <a:spcBef>
                <a:spcPts val="600"/>
              </a:spcBef>
            </a:pPr>
            <a:r>
              <a:rPr lang="ar-SA" altLang="en-US" sz="2400" b="1" dirty="0" smtClean="0">
                <a:solidFill>
                  <a:schemeClr val="bg2">
                    <a:lumMod val="10000"/>
                  </a:schemeClr>
                </a:solidFill>
                <a:cs typeface="Traditional Arabic" panose="02020603050405020304" pitchFamily="18" charset="-78"/>
              </a:rPr>
              <a:t>سيتم </a:t>
            </a:r>
            <a:r>
              <a:rPr lang="ar-SA" altLang="en-US" sz="2400" b="1" dirty="0">
                <a:solidFill>
                  <a:schemeClr val="bg2">
                    <a:lumMod val="10000"/>
                  </a:schemeClr>
                </a:solidFill>
                <a:cs typeface="Traditional Arabic" panose="02020603050405020304" pitchFamily="18" charset="-78"/>
              </a:rPr>
              <a:t>فتح الجوال في الأوقات المحددة أعلاه وسيغلق خارج هذه الأوقات، لذا على الجميع التقيد بهذه الأوقات على أن تكون المواضيع خاصة </a:t>
            </a:r>
            <a:r>
              <a:rPr lang="ar-SA" altLang="en-US" sz="2400" b="1" dirty="0" smtClean="0">
                <a:solidFill>
                  <a:schemeClr val="bg2">
                    <a:lumMod val="10000"/>
                  </a:schemeClr>
                </a:solidFill>
                <a:cs typeface="Traditional Arabic" panose="02020603050405020304" pitchFamily="18" charset="-78"/>
              </a:rPr>
              <a:t>بالمقرر</a:t>
            </a:r>
            <a:endParaRPr lang="ar-EG" altLang="en-US" sz="2400" b="1" dirty="0" smtClean="0">
              <a:solidFill>
                <a:schemeClr val="bg2">
                  <a:lumMod val="10000"/>
                </a:schemeClr>
              </a:solidFill>
              <a:cs typeface="Traditional Arabic" panose="02020603050405020304" pitchFamily="18" charset="-78"/>
            </a:endParaRPr>
          </a:p>
          <a:p>
            <a:pPr>
              <a:spcBef>
                <a:spcPts val="600"/>
              </a:spcBef>
            </a:pPr>
            <a:endParaRPr lang="ar-SA" altLang="en-US" sz="2400" b="1" dirty="0">
              <a:solidFill>
                <a:schemeClr val="bg2">
                  <a:lumMod val="10000"/>
                </a:schemeClr>
              </a:solidFill>
              <a:cs typeface="Traditional Arabic" panose="02020603050405020304" pitchFamily="18" charset="-78"/>
            </a:endParaRPr>
          </a:p>
          <a:p>
            <a:pPr>
              <a:spcBef>
                <a:spcPts val="600"/>
              </a:spcBef>
            </a:pPr>
            <a:r>
              <a:rPr lang="ar-SA" altLang="en-US" sz="2400" b="1" dirty="0">
                <a:solidFill>
                  <a:schemeClr val="bg2">
                    <a:lumMod val="10000"/>
                  </a:schemeClr>
                </a:solidFill>
                <a:cs typeface="Traditional Arabic" panose="02020603050405020304" pitchFamily="18" charset="-78"/>
              </a:rPr>
              <a:t>البريد الإلكتروني:</a:t>
            </a:r>
          </a:p>
          <a:p>
            <a:pPr>
              <a:spcBef>
                <a:spcPts val="600"/>
              </a:spcBef>
            </a:pPr>
            <a:r>
              <a:rPr lang="en-US" altLang="en-US" sz="2000" b="1" dirty="0" err="1" smtClean="0">
                <a:solidFill>
                  <a:schemeClr val="bg2">
                    <a:lumMod val="10000"/>
                  </a:schemeClr>
                </a:solidFill>
                <a:cs typeface="Traditional Arabic" panose="02020603050405020304" pitchFamily="18" charset="-78"/>
              </a:rPr>
              <a:t>am.echerif@gmailcom</a:t>
            </a:r>
            <a:endParaRPr lang="en-US" altLang="en-US" sz="20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2936776" y="1556792"/>
            <a:ext cx="6540599"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الساعات المكتبية وجوال المقرر والبريد الإلكتروني: </a:t>
            </a:r>
            <a:endParaRPr lang="en-US" alt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تكنولوجيا</a:t>
            </a:r>
            <a:r>
              <a:rPr lang="ar-SA" sz="2000" dirty="0">
                <a:solidFill>
                  <a:srgbClr val="7F7F7F"/>
                </a:solidFill>
                <a:latin typeface="Calibri" pitchFamily="34" charset="0"/>
                <a:cs typeface="Times New Roman" pitchFamily="18" charset="0"/>
              </a:rPr>
              <a:t> </a:t>
            </a:r>
            <a:r>
              <a:rPr lang="ar-SA" sz="2000" dirty="0">
                <a:solidFill>
                  <a:schemeClr val="accent1">
                    <a:lumMod val="75000"/>
                  </a:schemeClr>
                </a:solidFill>
              </a:rPr>
              <a:t>المعلومات1</a:t>
            </a:r>
            <a:r>
              <a:rPr lang="ar-SA" sz="2000" dirty="0">
                <a:solidFill>
                  <a:srgbClr val="7F7F7F"/>
                </a:solidFill>
                <a:latin typeface="Calibri" pitchFamily="34" charset="0"/>
                <a:cs typeface="Times New Roman" pitchFamily="18" charset="0"/>
              </a:rPr>
              <a:t> </a:t>
            </a:r>
            <a:r>
              <a:rPr lang="ar-SA" sz="2000" dirty="0" smtClean="0">
                <a:solidFill>
                  <a:schemeClr val="accent1">
                    <a:lumMod val="75000"/>
                  </a:schemeClr>
                </a:solidFill>
              </a:rPr>
              <a:t>                                                                    </a:t>
            </a:r>
            <a:r>
              <a:rPr lang="ar-EG" sz="2000" dirty="0" smtClean="0">
                <a:solidFill>
                  <a:schemeClr val="accent1">
                    <a:lumMod val="75000"/>
                  </a:schemeClr>
                </a:solidFill>
              </a:rPr>
              <a:t>     </a:t>
            </a:r>
            <a:r>
              <a:rPr lang="ar-SA" sz="2000" dirty="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xmlns="" val="400261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178</TotalTime>
  <Words>484</Words>
  <Application>Microsoft Office PowerPoint</Application>
  <PresentationFormat>A4 Paper (210x297 mm)‎</PresentationFormat>
  <Paragraphs>105</Paragraphs>
  <Slides>11</Slides>
  <Notes>8</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المحاضرة التمهيدية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TOSHIBA</cp:lastModifiedBy>
  <cp:revision>10</cp:revision>
  <dcterms:created xsi:type="dcterms:W3CDTF">2014-09-11T06:47:01Z</dcterms:created>
  <dcterms:modified xsi:type="dcterms:W3CDTF">2016-10-04T16:03:03Z</dcterms:modified>
</cp:coreProperties>
</file>