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0" autoAdjust="0"/>
    <p:restoredTop sz="94664" autoAdjust="0"/>
  </p:normalViewPr>
  <p:slideViewPr>
    <p:cSldViewPr>
      <p:cViewPr varScale="1">
        <p:scale>
          <a:sx n="73" d="100"/>
          <a:sy n="73" d="100"/>
        </p:scale>
        <p:origin x="-105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21424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319707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27561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294072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839294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1748932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186590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1244898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770500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2366365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2291843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2690282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2232682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1764770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1361298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260448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3475303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2552728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699767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15404248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xmlns="" val="1721231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xmlns="" val="1472648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xmlns="" val="644053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xmlns="" val="1064188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xmlns="" val="34433325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xmlns="" val="3692224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xmlns="" val="306132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xmlns="" val="3977443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xmlns="" val="3313662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xmlns="" val="290086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xmlns="" val="1914072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xmlns="" val="3871270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google.com.sa/imgres?imgurl=http://diamondphoenix.tripod.com/pentium4_775.jpg&amp;imgrefurl=http://diamondphoenix.tripod.com/&amp;usg=__77FK1e6CGTHi2NVVD0SinmGaIYo=&amp;h=300&amp;w=300&amp;sz=20&amp;hl=en&amp;start=2&amp;itbs=1&amp;tbnid=t4W9tcggihdJBM:&amp;tbnh=116&amp;tbnw=116&amp;prev=/images?q=pentium+4+processor&amp;hl=en&amp;safe=active&amp;gbv=2&amp;tbs=isch:1" TargetMode="External"/><Relationship Id="rId7" Type="http://schemas.openxmlformats.org/officeDocument/2006/relationships/hyperlink" Target="http://g-ecx.images-amazon.com/images/G/01/ciu/df/88/6620810ae7a05703fb1d1210.L._SL500_AA300_.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apple-macintosh-128k.com/images/apple-logo-macintosh-128k.png" TargetMode="Externa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sa/imgres?imgurl=http://www.bycameron.com/images/compaq.jpg&amp;imgrefurl=http://www.bycameron.com/&amp;usg=__RSxn7bXTm0sFkjSkKqI-ijowIDA=&amp;h=245&amp;w=508&amp;sz=27&amp;hl=en&amp;start=1&amp;itbs=1&amp;tbnid=c3xmiqQ2LmaepM:&amp;tbnh=63&amp;tbnw=131&amp;prev=/images?q=compaq+portable+computer&amp;hl=en&amp;safe=active&amp;sa=G&amp;gbv=2&amp;tbs=isch: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www.google.com.sa/imgres?imgurl=http://www.nationalterroralert.com/images/palmtop_computer.jpg&amp;imgrefurl=http://www.nationalterroralert.com/updates/tag/stolen/&amp;usg=__hdrJGCuhyyTtgWRNtCSMdPKiLm4=&amp;h=248&amp;w=280&amp;sz=15&amp;hl=en&amp;start=1&amp;itbs=1&amp;tbnid=mG8VtP9PS8g4XM:&amp;tbnh=101&amp;tbnw=114&amp;prev=/images?q=palmtop+computer&amp;hl=en&amp;safe=active&amp;gbv=2&amp;tbs=isch:1" TargetMode="External"/><Relationship Id="rId7" Type="http://schemas.openxmlformats.org/officeDocument/2006/relationships/hyperlink" Target="http://www.google.com.sa/imgres?imgurl=http://www.compuled.be/catalog/images/PDA6.jpg&amp;imgrefurl=http://compuled.be/catalog/index.php?cPath=21&amp;usg=__27A5EKvv8h9JSHUhY6RgAoiM1nM=&amp;h=429&amp;w=500&amp;sz=46&amp;hl=en&amp;start=13&amp;itbs=1&amp;tbnid=2CJReRNUBzqcNM:&amp;tbnh=112&amp;tbnw=130&amp;prev=/images?q=pda&amp;hl=en&amp;safe=active&amp;gbv=2&amp;tbs=isch:1"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www.google.com.sa/imgres?imgurl=http://www.thinkgeek.com/images/products/zoom/imobile_cellphone_watch.jpg&amp;imgrefurl=http://blog.synapticsugar.net/?tag=thinkgeek&amp;usg=__Htt9EWReZv6oqvSwsJY2fG8zIVc=&amp;h=484&amp;w=400&amp;sz=85&amp;hl=en&amp;start=11&amp;itbs=1&amp;tbnid=ON26CtkPI-x5NM:&amp;tbnh=129&amp;tbnw=107&amp;prev=/images?q=palmtop+computer&amp;hl=en&amp;safe=active&amp;gbv=2&amp;tbs=isch:1" TargetMode="Externa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com.sa/imgres?imgurl=http://img.zdnet.com/techDirectory/_NCIBM.GIF&amp;imgrefurl=http://www.zdnet.com/topics/network+computer&amp;usg=__iqzs-1TkHZzAAliJuW9OS3kgJXg=&amp;h=317&amp;w=365&amp;sz=52&amp;hl=en&amp;start=3&amp;itbs=1&amp;tbnid=lpfGsm_oHXIjvM:&amp;tbnh=105&amp;tbnw=121&amp;prev=/images?q=network+computer&amp;hl=en&amp;safe=active&amp;gbv=2&amp;tbs=isch:1"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hyperlink" Target="http://www.functionx.com/illustrations/network2.gif" TargetMode="Externa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openxmlformats.org/officeDocument/2006/relationships/hyperlink" Target="http://www.google.com.sa/imgres?imgurl=http://img.tootoo.com/mytootoo/upload/94/94297/product/94297_56c961e74210ddbd243903dcc32d2f46.jpg&amp;imgrefurl=http://www.himfr.com/d-p114076192963301900-sell_computer_cable_and_adapter/&amp;usg=__D7monlHwppkG0p8kbqFWrqtETjY=&amp;h=800&amp;w=800&amp;sz=130&amp;hl=en&amp;start=14&amp;itbs=1&amp;tbnid=mdbqyKbdHZfJVM:&amp;tbnh=143&amp;tbnw=143&amp;prev=/images?q=computer+peripherals&amp;hl=en&amp;safe=active&amp;gbv=2&amp;tbs=isch:1" TargetMode="External"/><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hyperlink" Target="http://mypartition.com/images/Kif_0326_Small.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hyperlink" Target="http://www.google.com.sa/imgres?imgurl=http://www.techfuels.com/attachments/everything-else/8347d1227615004-optimizing-expansion-cards-untitled.jpg&amp;imgrefurl=http://www.techfuels.com/everything-else/10153-optimizing-expansion-cards.html&amp;usg=__U1VRnkaMViIM9YyflDq5Z2rfgXQ=&amp;h=300&amp;w=400&amp;sz=40&amp;hl=en&amp;start=2&amp;itbs=1&amp;tbnid=OXhoNwsj3x6EcM:&amp;tbnh=93&amp;tbnw=124&amp;prev=/images?q=expansion+cards&amp;hl=en&amp;safe=active&amp;sa=G&amp;gbv=2&amp;tbs=isch:1"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com.sa/imgres?imgurl=http://techpubs.sgi.com/library/dynaweb_docs/hdwr/SGI_EndUser/books/230_UG/sgi_html/figures/2-27.rem.expansion.card.gif&amp;imgrefurl=http://techpubs.sgi.com/library/tpl/cgi-bin/getdoc.cgi?coll=hdwr&amp;db=bks&amp;fname=/SGI_EndUser/230_UG/ch02.html&amp;usg=__2YLFzDHVMeQnptJUzDRaAEuz2_g=&amp;h=528&amp;w=567&amp;sz=31&amp;hl=en&amp;start=3&amp;itbs=1&amp;tbnid=wD2z2xE_axMIyM:&amp;tbnh=125&amp;tbnw=134&amp;prev=/images?q=expansion+cards&amp;hl=en&amp;safe=active&amp;sa=G&amp;gbv=2&amp;tbs=isch:1"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www.google.com.sa/imgres?imgurl=http://www.yourdictionary.com/images/computer/CLOCK.GIF&amp;imgrefurl=http://www.yourdictionary.com/computer/clock&amp;usg=__K9lsCemrQOGacYn9yn0zThLEcBY=&amp;h=305&amp;w=486&amp;sz=5&amp;hl=en&amp;start=4&amp;itbs=1&amp;tbnid=b8X30Syfrf0YdM:&amp;tbnh=81&amp;tbnw=129&amp;prev=/images?q=system+clock+cpu&amp;hl=en&amp;safe=active&amp;sa=G&amp;gbv=2&amp;tbs=isch: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www.google.com.sa/imgres?imgurl=http://www.yourdictionary.com/images/computer/CLOCK.GIF&amp;imgrefurl=http://www.yourdictionary.com/computer/clock&amp;usg=__K9lsCemrQOGacYn9yn0zThLEcBY=&amp;h=305&amp;w=486&amp;sz=5&amp;hl=en&amp;start=4&amp;itbs=1&amp;tbnid=b8X30Syfrf0YdM:&amp;tbnh=81&amp;tbnw=129&amp;prev=/images?q=system+clock+cpu&amp;hl=en&amp;safe=active&amp;sa=G&amp;gbv=2&amp;tbs=isch:1"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21.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www.google.com.sa/imgres?imgurl=http://wiki.soslug.org/files/wiki_soslug/images/modem.jpg&amp;imgrefurl=http://wiki.soslug.org/image/pci_modem&amp;usg=__O95ihLoPaAuVuGBxkYPH7tRxUEE=&amp;h=352&amp;w=360&amp;sz=17&amp;hl=en&amp;start=10&amp;itbs=1&amp;tbnid=jje5Et040HE7bM:&amp;tbnh=118&amp;tbnw=121&amp;prev=/images?q=modem&amp;hl=en&amp;safe=active&amp;gbv=2&amp;tbs=isch:1" TargetMode="External"/><Relationship Id="rId5" Type="http://schemas.openxmlformats.org/officeDocument/2006/relationships/image" Target="../media/image48.jpeg"/><Relationship Id="rId4" Type="http://schemas.openxmlformats.org/officeDocument/2006/relationships/hyperlink" Target="http://www.google.com.sa/imgres?imgurl=http://www.pwkits.org/wp-content/uploads/2008/06/modem.gif&amp;imgrefurl=http://www.pwkits.org/tag/modem&amp;usg=__p_nS1Q9GAHFiq-8eB41PXQRoWpA=&amp;h=554&amp;w=478&amp;sz=37&amp;hl=en&amp;start=14&amp;itbs=1&amp;tbnid=EYgT2xKVIJoxXM:&amp;tbnh=133&amp;tbnw=115&amp;prev=/images?q=modem&amp;hl=en&amp;safe=active&amp;gbv=2&amp;tbs=isch: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تكنولوجيا المعلومات1 </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محمد الشريف</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الأولى</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مفاهيم أساسية في تكنولوجيا المعلومات</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350838" y="2308473"/>
            <a:ext cx="9204325"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نظام الحاسب   </a:t>
            </a:r>
            <a:r>
              <a:rPr lang="en-US" altLang="en-US" sz="2000" b="1" dirty="0">
                <a:solidFill>
                  <a:schemeClr val="bg2">
                    <a:lumMod val="10000"/>
                  </a:schemeClr>
                </a:solidFill>
                <a:cs typeface="Traditional Arabic" panose="02020603050405020304" pitchFamily="18" charset="-78"/>
              </a:rPr>
              <a:t>Computer </a:t>
            </a:r>
            <a:r>
              <a:rPr lang="en-US" altLang="en-US" sz="2000" b="1" dirty="0" smtClean="0">
                <a:solidFill>
                  <a:schemeClr val="bg2">
                    <a:lumMod val="10000"/>
                  </a:schemeClr>
                </a:solidFill>
                <a:cs typeface="Traditional Arabic" panose="02020603050405020304" pitchFamily="18" charset="-78"/>
              </a:rPr>
              <a:t>system</a:t>
            </a:r>
            <a:endParaRPr lang="en-US" altLang="en-US" sz="20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تكنولوجيا المعلومات  </a:t>
            </a:r>
            <a:r>
              <a:rPr lang="en-US" altLang="en-US" sz="2000" b="1" dirty="0">
                <a:solidFill>
                  <a:schemeClr val="bg2">
                    <a:lumMod val="10000"/>
                  </a:schemeClr>
                </a:solidFill>
                <a:cs typeface="Traditional Arabic" panose="02020603050405020304" pitchFamily="18" charset="-78"/>
              </a:rPr>
              <a:t>Information Technology</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أنواع الحواسيب  </a:t>
            </a:r>
            <a:r>
              <a:rPr lang="en-US" altLang="en-US" sz="2000" b="1" dirty="0">
                <a:solidFill>
                  <a:schemeClr val="bg2">
                    <a:lumMod val="10000"/>
                  </a:schemeClr>
                </a:solidFill>
                <a:cs typeface="Traditional Arabic" panose="02020603050405020304" pitchFamily="18" charset="-78"/>
              </a:rPr>
              <a:t>Types of Computers</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أجزاء الحاسب الشخصي </a:t>
            </a:r>
            <a:r>
              <a:rPr lang="en-US" altLang="en-US" sz="2000" b="1" dirty="0">
                <a:solidFill>
                  <a:schemeClr val="bg2">
                    <a:lumMod val="10000"/>
                  </a:schemeClr>
                </a:solidFill>
                <a:cs typeface="Traditional Arabic" panose="02020603050405020304" pitchFamily="18" charset="-78"/>
              </a:rPr>
              <a:t>Parts of a Computer</a:t>
            </a:r>
          </a:p>
        </p:txBody>
      </p:sp>
      <p:sp>
        <p:nvSpPr>
          <p:cNvPr id="7" name="Text Box 2"/>
          <p:cNvSpPr txBox="1">
            <a:spLocks noChangeArrowheads="1"/>
          </p:cNvSpPr>
          <p:nvPr/>
        </p:nvSpPr>
        <p:spPr bwMode="auto">
          <a:xfrm>
            <a:off x="6969224" y="1556792"/>
            <a:ext cx="25081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عناصر المحاضرة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يلعب الحاسب الآلي دوراً حاسما ومؤثراً في كل مجالات الحياة وذلك لاستخداماته العديدة في مختلف المؤسسات كالبنوك والمكاتب والمصانع والمستشفيات والمدارس والوزارات والمؤسسات العسكرية الخ </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زاد هذا التأثير بدرجة كبيرة عندما أصبح ممكناً ربط عدة حواسب يبعضها البعض عبر جميع أنحاء العالم مما سهل تبادل المعلومات وأعطى إنتاجية أكبر بنوعية أفضل وتكلفة أقل </a:t>
            </a:r>
          </a:p>
        </p:txBody>
      </p:sp>
      <p:sp>
        <p:nvSpPr>
          <p:cNvPr id="7" name="Text Box 2"/>
          <p:cNvSpPr txBox="1">
            <a:spLocks noChangeArrowheads="1"/>
          </p:cNvSpPr>
          <p:nvPr/>
        </p:nvSpPr>
        <p:spPr bwMode="auto">
          <a:xfrm>
            <a:off x="8001000" y="1556792"/>
            <a:ext cx="147637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مقدمة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3578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بالمقابل ظهرت بعض القيود القانونية وحقوق الملكية  التي تلزم مستخدمي الشبكة معرفة حدودهم وصلاحياتهم واستخدام البرمجيات </a:t>
            </a:r>
            <a:r>
              <a:rPr lang="ar-SA" altLang="en-US" sz="2400" b="1" dirty="0" smtClean="0">
                <a:solidFill>
                  <a:schemeClr val="bg2">
                    <a:lumMod val="10000"/>
                  </a:schemeClr>
                </a:solidFill>
                <a:cs typeface="Traditional Arabic" panose="02020603050405020304" pitchFamily="18" charset="-78"/>
              </a:rPr>
              <a:t>المرخصة</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يتضمن هذا المقرر عرض الحقائق الرئيسية عن الحاسب وذلك لفهم العديد من القضايا الحاسوبية المتداولة في أيامنا </a:t>
            </a:r>
            <a:r>
              <a:rPr lang="ar-SA" altLang="en-US" sz="2400" b="1" dirty="0" smtClean="0">
                <a:solidFill>
                  <a:schemeClr val="bg2">
                    <a:lumMod val="10000"/>
                  </a:schemeClr>
                </a:solidFill>
                <a:cs typeface="Traditional Arabic" panose="02020603050405020304" pitchFamily="18" charset="-78"/>
              </a:rPr>
              <a:t>هذه</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8001000" y="1556792"/>
            <a:ext cx="147637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مقدمة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56003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350838" y="2308473"/>
            <a:ext cx="9204325" cy="27238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الحاسب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Computer</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عبارة عن جهاز إلكتروني مجمع من مكونات منفصلة يتم ربطها ثم توجيهها باستخدام أوامر خاصة لمعالجة البيانات من خلال تنفيذ العمليات الأساسية الثلاثة </a:t>
            </a:r>
            <a:r>
              <a:rPr lang="ar-SA" altLang="en-US" sz="2400" b="1" dirty="0" smtClean="0">
                <a:solidFill>
                  <a:schemeClr val="bg2">
                    <a:lumMod val="10000"/>
                  </a:schemeClr>
                </a:solidFill>
                <a:cs typeface="Traditional Arabic" panose="02020603050405020304" pitchFamily="18" charset="-78"/>
              </a:rPr>
              <a:t>التالية:</a:t>
            </a:r>
            <a:endParaRPr lang="en-US" altLang="en-US" sz="2400" b="1" dirty="0" smtClean="0">
              <a:solidFill>
                <a:schemeClr val="bg2">
                  <a:lumMod val="10000"/>
                </a:schemeClr>
              </a:solidFill>
              <a:cs typeface="Traditional Arabic" panose="02020603050405020304" pitchFamily="18" charset="-78"/>
            </a:endParaRPr>
          </a:p>
          <a:p>
            <a:pPr>
              <a:spcBef>
                <a:spcPct val="50000"/>
              </a:spcBef>
            </a:pPr>
            <a:endParaRPr lang="ar-SA" altLang="en-US" sz="24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استقبال البيانات المدخلة : وتتمثل في الحصول على الحقائق المجردة</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معالجة البيانات للحصول على المعلومات : وتتمثل في إجراء الحسابات والمقارنات</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إظهار المعلومات المخرجة : وتتمثل في الحصول على النتائج </a:t>
            </a:r>
            <a:r>
              <a:rPr lang="ar-SA" altLang="en-US" sz="2400" b="1" dirty="0" smtClean="0">
                <a:solidFill>
                  <a:schemeClr val="bg2">
                    <a:lumMod val="10000"/>
                  </a:schemeClr>
                </a:solidFill>
                <a:cs typeface="Traditional Arabic" panose="02020603050405020304" pitchFamily="18" charset="-78"/>
              </a:rPr>
              <a:t>المرجوة</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3512840" y="1556792"/>
            <a:ext cx="596453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altLang="en-US" sz="3200" b="1" u="sng" dirty="0" smtClean="0">
                <a:solidFill>
                  <a:srgbClr val="C00000"/>
                </a:solidFill>
                <a:cs typeface="Traditional Arabic" panose="02020603050405020304" pitchFamily="18" charset="-78"/>
              </a:rPr>
              <a:t>)</a:t>
            </a:r>
            <a:r>
              <a:rPr lang="ar-SA" altLang="en-US" sz="3200" b="1" u="sng" dirty="0" smtClean="0">
                <a:solidFill>
                  <a:srgbClr val="C00000"/>
                </a:solidFill>
                <a:cs typeface="Traditional Arabic" panose="02020603050405020304" pitchFamily="18" charset="-78"/>
              </a:rPr>
              <a:t>2</a:t>
            </a:r>
            <a:r>
              <a:rPr lang="en-US" altLang="en-US" sz="3200" b="1" u="sng" dirty="0" smtClean="0">
                <a:solidFill>
                  <a:srgbClr val="C00000"/>
                </a:solidFill>
                <a:cs typeface="Traditional Arabic" panose="02020603050405020304" pitchFamily="18" charset="-78"/>
              </a:rPr>
              <a:t>(</a:t>
            </a:r>
            <a:r>
              <a:rPr lang="ar-SA" altLang="en-US" sz="3200" b="1" u="sng" dirty="0" smtClean="0">
                <a:solidFill>
                  <a:srgbClr val="C00000"/>
                </a:solidFill>
                <a:cs typeface="Traditional Arabic" panose="02020603050405020304" pitchFamily="18" charset="-78"/>
              </a:rPr>
              <a:t> </a:t>
            </a:r>
            <a:r>
              <a:rPr lang="ar-SA" altLang="en-US" sz="3200" b="1" u="sng" dirty="0">
                <a:solidFill>
                  <a:srgbClr val="C00000"/>
                </a:solidFill>
                <a:cs typeface="Traditional Arabic" panose="02020603050405020304" pitchFamily="18" charset="-78"/>
              </a:rPr>
              <a:t>نظام الحاسب </a:t>
            </a:r>
            <a:r>
              <a:rPr lang="en-US" altLang="en-US" sz="2800" b="1" u="sng" dirty="0">
                <a:solidFill>
                  <a:srgbClr val="C00000"/>
                </a:solidFill>
                <a:cs typeface="Traditional Arabic" panose="02020603050405020304" pitchFamily="18" charset="-78"/>
              </a:rPr>
              <a:t>Computer System</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4354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Text Box 3"/>
          <p:cNvSpPr txBox="1">
            <a:spLocks noChangeArrowheads="1"/>
          </p:cNvSpPr>
          <p:nvPr/>
        </p:nvSpPr>
        <p:spPr bwMode="auto">
          <a:xfrm>
            <a:off x="350838" y="2308473"/>
            <a:ext cx="9204325"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يتكون نظام الحاسوب </a:t>
            </a:r>
            <a:r>
              <a:rPr lang="ar-SA" altLang="en-US" sz="2400" b="1" dirty="0" smtClean="0">
                <a:solidFill>
                  <a:schemeClr val="bg2">
                    <a:lumMod val="10000"/>
                  </a:schemeClr>
                </a:solidFill>
                <a:cs typeface="Traditional Arabic" panose="02020603050405020304" pitchFamily="18" charset="-78"/>
              </a:rPr>
              <a:t>من:</a:t>
            </a:r>
            <a:endParaRPr lang="ar-SA" altLang="en-US" sz="2400" b="1" dirty="0">
              <a:solidFill>
                <a:schemeClr val="bg2">
                  <a:lumMod val="10000"/>
                </a:schemeClr>
              </a:solidFill>
              <a:cs typeface="Traditional Arabic" panose="02020603050405020304" pitchFamily="18" charset="-78"/>
            </a:endParaRPr>
          </a:p>
          <a:p>
            <a:pPr>
              <a:spcBef>
                <a:spcPct val="50000"/>
              </a:spcBef>
            </a:pPr>
            <a:r>
              <a:rPr lang="ar-SA" altLang="en-US" sz="2400" b="1" dirty="0" smtClean="0">
                <a:solidFill>
                  <a:schemeClr val="bg2">
                    <a:lumMod val="10000"/>
                  </a:schemeClr>
                </a:solidFill>
                <a:cs typeface="Traditional Arabic" panose="02020603050405020304" pitchFamily="18" charset="-78"/>
              </a:rPr>
              <a:t>المعدات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(Hardware)</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الأجزاء المادية الملموسة من الحاسوب مثل الشاشة ولوحة المفاتيح والفأرة والطابعة والمعالج والذاكرة ووحدات التخزين</a:t>
            </a:r>
          </a:p>
          <a:p>
            <a:pPr>
              <a:spcBef>
                <a:spcPct val="50000"/>
              </a:spcBef>
            </a:pPr>
            <a:r>
              <a:rPr lang="ar-SA" altLang="en-US" sz="2400" b="1" dirty="0" smtClean="0">
                <a:solidFill>
                  <a:schemeClr val="bg2">
                    <a:lumMod val="10000"/>
                  </a:schemeClr>
                </a:solidFill>
                <a:cs typeface="Traditional Arabic" panose="02020603050405020304" pitchFamily="18" charset="-78"/>
              </a:rPr>
              <a:t>البرمجيات</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(software)</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المكونات غير الملموسة من برامج ومجموعة تعليمات تتحكم بعمل الحاسوب وتعمل على ملفات بيانية</a:t>
            </a:r>
          </a:p>
          <a:p>
            <a:pPr>
              <a:spcBef>
                <a:spcPct val="50000"/>
              </a:spcBef>
            </a:pPr>
            <a:r>
              <a:rPr lang="ar-SA" altLang="en-US" sz="2400" b="1" dirty="0" smtClean="0">
                <a:solidFill>
                  <a:schemeClr val="bg2">
                    <a:lumMod val="10000"/>
                  </a:schemeClr>
                </a:solidFill>
                <a:cs typeface="Traditional Arabic" panose="02020603050405020304" pitchFamily="18" charset="-78"/>
              </a:rPr>
              <a:t>المستخدمون</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a:t>
            </a:r>
            <a:r>
              <a:rPr lang="en-US" altLang="en-US" sz="2000" b="1" dirty="0" smtClean="0">
                <a:solidFill>
                  <a:schemeClr val="bg2">
                    <a:lumMod val="10000"/>
                  </a:schemeClr>
                </a:solidFill>
                <a:cs typeface="Traditional Arabic" panose="02020603050405020304" pitchFamily="18" charset="-78"/>
              </a:rPr>
              <a:t>(users)</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مستخدمي </a:t>
            </a:r>
            <a:r>
              <a:rPr lang="ar-SA" altLang="en-US" sz="2400" b="1" dirty="0">
                <a:solidFill>
                  <a:schemeClr val="bg2">
                    <a:lumMod val="10000"/>
                  </a:schemeClr>
                </a:solidFill>
                <a:cs typeface="Traditional Arabic" panose="02020603050405020304" pitchFamily="18" charset="-78"/>
              </a:rPr>
              <a:t>البرامج العاملة على المعدات لتنفيذ </a:t>
            </a:r>
            <a:r>
              <a:rPr lang="ar-SA" altLang="en-US" sz="2400" b="1" dirty="0" smtClean="0">
                <a:solidFill>
                  <a:schemeClr val="bg2">
                    <a:lumMod val="10000"/>
                  </a:schemeClr>
                </a:solidFill>
                <a:cs typeface="Traditional Arabic" panose="02020603050405020304" pitchFamily="18" charset="-78"/>
              </a:rPr>
              <a:t>المهام</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3152800" y="1556792"/>
            <a:ext cx="63245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altLang="en-US" sz="3200" b="1" u="sng" dirty="0" smtClean="0">
                <a:solidFill>
                  <a:srgbClr val="C00000"/>
                </a:solidFill>
                <a:cs typeface="Traditional Arabic" panose="02020603050405020304" pitchFamily="18" charset="-78"/>
              </a:rPr>
              <a:t>)</a:t>
            </a:r>
            <a:r>
              <a:rPr lang="ar-SA" altLang="en-US" sz="3200" b="1" u="sng" dirty="0" smtClean="0">
                <a:solidFill>
                  <a:srgbClr val="C00000"/>
                </a:solidFill>
                <a:cs typeface="Traditional Arabic" panose="02020603050405020304" pitchFamily="18" charset="-78"/>
              </a:rPr>
              <a:t>2</a:t>
            </a:r>
            <a:r>
              <a:rPr lang="en-US" altLang="en-US" sz="3200" b="1" u="sng" dirty="0" smtClean="0">
                <a:solidFill>
                  <a:srgbClr val="C00000"/>
                </a:solidFill>
                <a:cs typeface="Traditional Arabic" panose="02020603050405020304" pitchFamily="18" charset="-78"/>
              </a:rPr>
              <a:t>(</a:t>
            </a:r>
            <a:r>
              <a:rPr lang="ar-SA" altLang="en-US" sz="3200" b="1" u="sng" dirty="0" smtClean="0">
                <a:solidFill>
                  <a:srgbClr val="C00000"/>
                </a:solidFill>
                <a:cs typeface="Traditional Arabic" panose="02020603050405020304" pitchFamily="18" charset="-78"/>
              </a:rPr>
              <a:t> </a:t>
            </a:r>
            <a:r>
              <a:rPr lang="ar-SA" altLang="en-US" sz="3200" b="1" u="sng" dirty="0">
                <a:solidFill>
                  <a:srgbClr val="C00000"/>
                </a:solidFill>
                <a:cs typeface="Traditional Arabic" panose="02020603050405020304" pitchFamily="18" charset="-78"/>
              </a:rPr>
              <a:t>نظام الحاسب </a:t>
            </a:r>
            <a:r>
              <a:rPr lang="en-US" altLang="en-US" sz="3200" b="1" u="sng" dirty="0">
                <a:solidFill>
                  <a:srgbClr val="C00000"/>
                </a:solidFill>
                <a:cs typeface="Traditional Arabic" panose="02020603050405020304" pitchFamily="18" charset="-78"/>
              </a:rPr>
              <a:t>Computer System</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80420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4016896" y="1556792"/>
            <a:ext cx="54604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نظام </a:t>
            </a:r>
            <a:r>
              <a:rPr lang="ar-SA" altLang="en-US" sz="3200" b="1" u="sng" dirty="0" smtClean="0">
                <a:solidFill>
                  <a:srgbClr val="C00000"/>
                </a:solidFill>
                <a:cs typeface="Traditional Arabic" panose="02020603050405020304" pitchFamily="18" charset="-78"/>
              </a:rPr>
              <a:t>الحاسب</a:t>
            </a:r>
            <a:r>
              <a:rPr lang="ar-EG" altLang="en-US" sz="3200" b="1" u="sng" dirty="0" smtClean="0">
                <a:solidFill>
                  <a:srgbClr val="C00000"/>
                </a:solidFill>
                <a:cs typeface="Traditional Arabic" panose="02020603050405020304" pitchFamily="18" charset="-78"/>
              </a:rPr>
              <a:t> </a:t>
            </a:r>
            <a:r>
              <a:rPr lang="en-US"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Computer </a:t>
            </a:r>
            <a:r>
              <a:rPr lang="en-US" altLang="en-US" sz="2800" b="1" u="sng" dirty="0">
                <a:solidFill>
                  <a:srgbClr val="C00000"/>
                </a:solidFill>
                <a:cs typeface="Traditional Arabic" panose="02020603050405020304" pitchFamily="18" charset="-78"/>
              </a:rPr>
              <a:t>system</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pic>
        <p:nvPicPr>
          <p:cNvPr id="8"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2783148" y="2492896"/>
            <a:ext cx="4382616" cy="3507808"/>
          </a:xfrm>
        </p:spPr>
      </p:pic>
    </p:spTree>
    <p:extLst>
      <p:ext uri="{BB962C8B-B14F-4D97-AF65-F5344CB8AC3E}">
        <p14:creationId xmlns:p14="http://schemas.microsoft.com/office/powerpoint/2010/main" xmlns="" val="126351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50838" y="2308473"/>
            <a:ext cx="9204325"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نظام الحاسب هو الأساس الذي يبنى عليه مفهوم تكنولوجيا المعلومات</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تكنولوجيا المعلومات: هي عبارة عن مجموعة الأدوات التي تساعد على استقبال المعلومات ومعالجتها، و تخزينها واسترجاعها وطباعتها ونقلها بشكل إلكتروني، سواء كانت نصا أو صوتا أو صورة أو فيديو، وذلك باستخدام الحاسوب</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من هذه </a:t>
            </a:r>
            <a:r>
              <a:rPr lang="ar-SA" altLang="en-US" sz="2400" b="1" dirty="0" smtClean="0">
                <a:solidFill>
                  <a:schemeClr val="bg2">
                    <a:lumMod val="10000"/>
                  </a:schemeClr>
                </a:solidFill>
                <a:cs typeface="Traditional Arabic" panose="02020603050405020304" pitchFamily="18" charset="-78"/>
              </a:rPr>
              <a:t>الأدوات: </a:t>
            </a:r>
            <a:r>
              <a:rPr lang="ar-SA" altLang="en-US" sz="2400" b="1" dirty="0">
                <a:solidFill>
                  <a:schemeClr val="bg2">
                    <a:lumMod val="10000"/>
                  </a:schemeClr>
                </a:solidFill>
                <a:cs typeface="Traditional Arabic" panose="02020603050405020304" pitchFamily="18" charset="-78"/>
              </a:rPr>
              <a:t>الحاسب، الطابعة، الماسح الضوئي، المودم، الأقراص، الإنترنت والتطبيقات متعددة الوسائط </a:t>
            </a:r>
            <a:r>
              <a:rPr lang="en-US" altLang="en-US" sz="2000" b="1" dirty="0">
                <a:solidFill>
                  <a:schemeClr val="bg2">
                    <a:lumMod val="10000"/>
                  </a:schemeClr>
                </a:solidFill>
                <a:cs typeface="Traditional Arabic" panose="02020603050405020304" pitchFamily="18" charset="-78"/>
              </a:rPr>
              <a:t>multimedia</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تطور مصطلح تكنولوجيا المعلومات في قطاع التعليم ليصبح تكنولوجيا المعلومات </a:t>
            </a:r>
            <a:r>
              <a:rPr lang="ar-SA" altLang="en-US" sz="2400" b="1" dirty="0" smtClean="0">
                <a:solidFill>
                  <a:schemeClr val="bg2">
                    <a:lumMod val="10000"/>
                  </a:schemeClr>
                </a:solidFill>
                <a:cs typeface="Traditional Arabic" panose="02020603050405020304" pitchFamily="18" charset="-78"/>
              </a:rPr>
              <a:t>والاتصالات </a:t>
            </a:r>
            <a:r>
              <a:rPr lang="en-US" altLang="en-US" sz="2000" b="1" dirty="0" smtClean="0">
                <a:solidFill>
                  <a:schemeClr val="bg2">
                    <a:lumMod val="10000"/>
                  </a:schemeClr>
                </a:solidFill>
                <a:cs typeface="Traditional Arabic" panose="02020603050405020304" pitchFamily="18" charset="-78"/>
              </a:rPr>
              <a:t>Information </a:t>
            </a:r>
            <a:r>
              <a:rPr lang="en-US" altLang="en-US" sz="2000" b="1" dirty="0">
                <a:solidFill>
                  <a:schemeClr val="bg2">
                    <a:lumMod val="10000"/>
                  </a:schemeClr>
                </a:solidFill>
                <a:cs typeface="Traditional Arabic" panose="02020603050405020304" pitchFamily="18" charset="-78"/>
              </a:rPr>
              <a:t>and Communication Technology ICT</a:t>
            </a:r>
            <a:r>
              <a:rPr lang="en-US" altLang="en-US" sz="2400" b="1" dirty="0">
                <a:solidFill>
                  <a:schemeClr val="bg2">
                    <a:lumMod val="10000"/>
                  </a:schemeClr>
                </a:solidFill>
                <a:cs typeface="Traditional Arabic" panose="02020603050405020304" pitchFamily="18" charset="-78"/>
              </a:rPr>
              <a:t>                                    </a:t>
            </a:r>
          </a:p>
          <a:p>
            <a:pPr>
              <a:spcBef>
                <a:spcPct val="50000"/>
              </a:spcBef>
            </a:pPr>
            <a:endParaRPr lang="en-US"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2144688" y="1556792"/>
            <a:ext cx="733268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تكنولوجيا المعلومات </a:t>
            </a:r>
            <a:r>
              <a:rPr lang="en-US" altLang="en-US" sz="2800" b="1" u="sng" dirty="0">
                <a:solidFill>
                  <a:srgbClr val="C00000"/>
                </a:solidFill>
                <a:cs typeface="Traditional Arabic" panose="02020603050405020304" pitchFamily="18" charset="-78"/>
              </a:rPr>
              <a:t>Information Technology</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2705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350838" y="2308473"/>
            <a:ext cx="9204325"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رغم أن الحاسبات تختلف من ناحية الحجم والشكل والأداء والسعر، إنما تعمل جميعها على معالجة البيانات للحصول على المعلومات، وتنقسم إلى الأقسام الخمسة التالية</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spcBef>
                <a:spcPct val="50000"/>
              </a:spcBef>
            </a:pP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الحاسبات العملاقة</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Supercomputers</a:t>
            </a:r>
            <a:endParaRPr lang="en-US" altLang="en-US" sz="20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الحاسبات </a:t>
            </a:r>
            <a:r>
              <a:rPr lang="ar-SA" altLang="en-US" sz="2400" b="1" dirty="0">
                <a:solidFill>
                  <a:schemeClr val="bg2">
                    <a:lumMod val="10000"/>
                  </a:schemeClr>
                </a:solidFill>
                <a:cs typeface="Traditional Arabic" panose="02020603050405020304" pitchFamily="18" charset="-78"/>
              </a:rPr>
              <a:t>الكبيرة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Mainframes</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الحاسبات المتوسطة</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Minicomputers</a:t>
            </a:r>
            <a:endParaRPr lang="en-US" altLang="en-US" sz="20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الحاسبات المصغرة</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Microcomputers</a:t>
            </a:r>
            <a:r>
              <a:rPr lang="ar-EG" altLang="en-US" sz="20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endParaRPr lang="en-US"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حواسب الشبكة</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Network Computers </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 </a:t>
            </a:r>
            <a:endParaRPr lang="en-US" altLang="en-US" sz="20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4 أنواع الحاسبات </a:t>
            </a:r>
            <a:r>
              <a:rPr lang="en-US" altLang="en-US" sz="2800" b="1" u="sng" dirty="0">
                <a:solidFill>
                  <a:srgbClr val="C00000"/>
                </a:solidFill>
                <a:cs typeface="Traditional Arabic" panose="02020603050405020304" pitchFamily="18" charset="-78"/>
              </a:rPr>
              <a:t>Types of Computers</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3035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Text Box 3"/>
          <p:cNvSpPr txBox="1">
            <a:spLocks noChangeArrowheads="1"/>
          </p:cNvSpPr>
          <p:nvPr/>
        </p:nvSpPr>
        <p:spPr bwMode="auto">
          <a:xfrm>
            <a:off x="350838" y="2308473"/>
            <a:ext cx="9204325"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4-1 الحاسبات العملاقة </a:t>
            </a:r>
            <a:r>
              <a:rPr lang="en-US" altLang="en-US" sz="2400" b="1" dirty="0">
                <a:solidFill>
                  <a:schemeClr val="bg2">
                    <a:lumMod val="10000"/>
                  </a:schemeClr>
                </a:solidFill>
                <a:cs typeface="Traditional Arabic" panose="02020603050405020304" pitchFamily="18" charset="-78"/>
              </a:rPr>
              <a:t>Supercomputers</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هي الأكبر في السرعة والقوة والحجم والأكثر تكلفة ملايين الدولارات مقارنة بباقي الأصناف ومن أشهرها حاسبات </a:t>
            </a:r>
            <a:r>
              <a:rPr lang="en-US" altLang="en-US" sz="2000" b="1" dirty="0">
                <a:solidFill>
                  <a:schemeClr val="bg2">
                    <a:lumMod val="10000"/>
                  </a:schemeClr>
                </a:solidFill>
                <a:cs typeface="Traditional Arabic" panose="02020603050405020304" pitchFamily="18" charset="-78"/>
              </a:rPr>
              <a:t>CRAY 4</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من </a:t>
            </a:r>
            <a:r>
              <a:rPr lang="ar-SA" altLang="en-US" sz="2400" b="1" dirty="0">
                <a:solidFill>
                  <a:schemeClr val="bg2">
                    <a:lumMod val="10000"/>
                  </a:schemeClr>
                </a:solidFill>
                <a:cs typeface="Traditional Arabic" panose="02020603050405020304" pitchFamily="18" charset="-78"/>
              </a:rPr>
              <a:t>شركة </a:t>
            </a:r>
            <a:r>
              <a:rPr lang="en-US" altLang="en-US" sz="2000" b="1" dirty="0">
                <a:solidFill>
                  <a:schemeClr val="bg2">
                    <a:lumMod val="10000"/>
                  </a:schemeClr>
                </a:solidFill>
                <a:cs typeface="Traditional Arabic" panose="02020603050405020304" pitchFamily="18" charset="-78"/>
              </a:rPr>
              <a:t>Cray Research</a:t>
            </a:r>
          </a:p>
        </p:txBody>
      </p:sp>
      <p:sp>
        <p:nvSpPr>
          <p:cNvPr id="7" name="Text Box 2"/>
          <p:cNvSpPr txBox="1">
            <a:spLocks noChangeArrowheads="1"/>
          </p:cNvSpPr>
          <p:nvPr/>
        </p:nvSpPr>
        <p:spPr bwMode="auto">
          <a:xfrm>
            <a:off x="2072680" y="1556792"/>
            <a:ext cx="740469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4 أنواع الحاسبات </a:t>
            </a:r>
            <a:r>
              <a:rPr lang="en-US" altLang="en-US" sz="2800" b="1" u="sng" dirty="0">
                <a:solidFill>
                  <a:srgbClr val="C00000"/>
                </a:solidFill>
                <a:cs typeface="Traditional Arabic" panose="02020603050405020304" pitchFamily="18" charset="-78"/>
              </a:rPr>
              <a:t>Types of Computers</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9" name="Text Box 3"/>
          <p:cNvSpPr txBox="1">
            <a:spLocks noChangeArrowheads="1"/>
          </p:cNvSpPr>
          <p:nvPr/>
        </p:nvSpPr>
        <p:spPr bwMode="auto">
          <a:xfrm>
            <a:off x="2648744" y="4045039"/>
            <a:ext cx="6927874"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تستعمل كجهاز مركزي للتحكم بالشبكة ومراقبتها وتستخدم </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SA" altLang="en-US" sz="2400" b="1" dirty="0" smtClean="0">
                <a:solidFill>
                  <a:schemeClr val="bg2">
                    <a:lumMod val="10000"/>
                  </a:schemeClr>
                </a:solidFill>
                <a:cs typeface="Traditional Arabic" panose="02020603050405020304" pitchFamily="18" charset="-78"/>
              </a:rPr>
              <a:t>في</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المجالات </a:t>
            </a:r>
            <a:r>
              <a:rPr lang="ar-SA" altLang="en-US" sz="2400" b="1" dirty="0">
                <a:solidFill>
                  <a:schemeClr val="bg2">
                    <a:lumMod val="10000"/>
                  </a:schemeClr>
                </a:solidFill>
                <a:cs typeface="Traditional Arabic" panose="02020603050405020304" pitchFamily="18" charset="-78"/>
              </a:rPr>
              <a:t>التالية </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مراكز </a:t>
            </a:r>
            <a:r>
              <a:rPr lang="ar-SA" altLang="en-US" sz="2400" b="1" dirty="0">
                <a:solidFill>
                  <a:schemeClr val="bg2">
                    <a:lumMod val="10000"/>
                  </a:schemeClr>
                </a:solidFill>
                <a:cs typeface="Traditional Arabic" panose="02020603050405020304" pitchFamily="18" charset="-78"/>
              </a:rPr>
              <a:t>الأبحاث العلمية الصناعية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مراكز الأرصاد الجوية للتنبؤ بالحالة الجوية،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مراقبة حركة الرياح والضغط الذي يتعرض له هيكل طائرة </a:t>
            </a:r>
          </a:p>
        </p:txBody>
      </p:sp>
      <p:pic>
        <p:nvPicPr>
          <p:cNvPr id="10"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704528" y="3693468"/>
            <a:ext cx="3048000" cy="213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77522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5" name="Text Box 3"/>
          <p:cNvSpPr txBox="1">
            <a:spLocks noChangeArrowheads="1"/>
          </p:cNvSpPr>
          <p:nvPr/>
        </p:nvSpPr>
        <p:spPr bwMode="auto">
          <a:xfrm>
            <a:off x="3080792" y="2308473"/>
            <a:ext cx="6474371"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الحاسبات الكبيرة </a:t>
            </a:r>
            <a:r>
              <a:rPr lang="en-US" altLang="en-US" sz="2000" b="1" dirty="0">
                <a:solidFill>
                  <a:schemeClr val="bg2">
                    <a:lumMod val="10000"/>
                  </a:schemeClr>
                </a:solidFill>
                <a:cs typeface="Traditional Arabic" panose="02020603050405020304" pitchFamily="18" charset="-78"/>
              </a:rPr>
              <a:t>Mainframes</a:t>
            </a:r>
          </a:p>
          <a:p>
            <a:pPr>
              <a:spcBef>
                <a:spcPts val="0"/>
              </a:spcBef>
            </a:pPr>
            <a:r>
              <a:rPr lang="ar-SA" altLang="en-US" sz="2400" b="1" dirty="0">
                <a:solidFill>
                  <a:schemeClr val="bg2">
                    <a:lumMod val="10000"/>
                  </a:schemeClr>
                </a:solidFill>
                <a:cs typeface="Traditional Arabic" panose="02020603050405020304" pitchFamily="18" charset="-78"/>
              </a:rPr>
              <a:t>هي حاسبات كبيرة وقوية وسريعة وغالية الثمن وتخدم مئات المستخدمين </a:t>
            </a:r>
          </a:p>
          <a:p>
            <a:pPr>
              <a:spcBef>
                <a:spcPts val="0"/>
              </a:spcBef>
            </a:pPr>
            <a:r>
              <a:rPr lang="ar-SA" altLang="en-US" sz="2400" b="1" dirty="0">
                <a:solidFill>
                  <a:schemeClr val="bg2">
                    <a:lumMod val="10000"/>
                  </a:schemeClr>
                </a:solidFill>
                <a:cs typeface="Traditional Arabic" panose="02020603050405020304" pitchFamily="18" charset="-78"/>
              </a:rPr>
              <a:t>في وقت واحد. </a:t>
            </a:r>
          </a:p>
          <a:p>
            <a:pPr>
              <a:spcBef>
                <a:spcPts val="0"/>
              </a:spcBef>
            </a:pPr>
            <a:r>
              <a:rPr lang="ar-SA" altLang="en-US" sz="2400" b="1" dirty="0">
                <a:solidFill>
                  <a:schemeClr val="bg2">
                    <a:lumMod val="10000"/>
                  </a:schemeClr>
                </a:solidFill>
                <a:cs typeface="Traditional Arabic" panose="02020603050405020304" pitchFamily="18" charset="-78"/>
              </a:rPr>
              <a:t>تنفذ ملايين التعليمات بالثانية الواحدة ويتراوح حجمها من حجم خزانتين </a:t>
            </a:r>
          </a:p>
          <a:p>
            <a:pPr>
              <a:spcBef>
                <a:spcPts val="0"/>
              </a:spcBef>
            </a:pPr>
            <a:r>
              <a:rPr lang="ar-SA" altLang="en-US" sz="2400" b="1" dirty="0">
                <a:solidFill>
                  <a:schemeClr val="bg2">
                    <a:lumMod val="10000"/>
                  </a:schemeClr>
                </a:solidFill>
                <a:cs typeface="Traditional Arabic" panose="02020603050405020304" pitchFamily="18" charset="-78"/>
              </a:rPr>
              <a:t>للملفات إلى حجم غرفة كبيرة نسبيا.</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072680" y="1556792"/>
            <a:ext cx="740469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sp>
        <p:nvSpPr>
          <p:cNvPr id="9" name="Text Box 3"/>
          <p:cNvSpPr txBox="1">
            <a:spLocks noChangeArrowheads="1"/>
          </p:cNvSpPr>
          <p:nvPr/>
        </p:nvSpPr>
        <p:spPr bwMode="auto">
          <a:xfrm>
            <a:off x="372293" y="4344900"/>
            <a:ext cx="9204325"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تستعمل في الشركات الكبيرة ومتوسطة الحجم مثل البنوك للعمل على </a:t>
            </a:r>
          </a:p>
          <a:p>
            <a:pPr>
              <a:spcBef>
                <a:spcPts val="0"/>
              </a:spcBef>
            </a:pPr>
            <a:r>
              <a:rPr lang="ar-SA" altLang="en-US" sz="2400" b="1" dirty="0" smtClean="0">
                <a:solidFill>
                  <a:schemeClr val="bg2">
                    <a:lumMod val="10000"/>
                  </a:schemeClr>
                </a:solidFill>
                <a:cs typeface="Traditional Arabic" panose="02020603050405020304" pitchFamily="18" charset="-78"/>
              </a:rPr>
              <a:t>ملايين الشيكات المدفوعة </a:t>
            </a:r>
            <a:r>
              <a:rPr lang="ar-SA" altLang="en-US" sz="2400" b="1" dirty="0">
                <a:solidFill>
                  <a:schemeClr val="bg2">
                    <a:lumMod val="10000"/>
                  </a:schemeClr>
                </a:solidFill>
                <a:cs typeface="Traditional Arabic" panose="02020603050405020304" pitchFamily="18" charset="-78"/>
              </a:rPr>
              <a:t>والفواتير والطلبات</a:t>
            </a:r>
          </a:p>
          <a:p>
            <a:pPr>
              <a:spcBef>
                <a:spcPts val="0"/>
              </a:spcBef>
            </a:pPr>
            <a:r>
              <a:rPr lang="ar-SA" altLang="en-US" sz="2400" b="1" dirty="0">
                <a:solidFill>
                  <a:schemeClr val="bg2">
                    <a:lumMod val="10000"/>
                  </a:schemeClr>
                </a:solidFill>
                <a:cs typeface="Traditional Arabic" panose="02020603050405020304" pitchFamily="18" charset="-78"/>
              </a:rPr>
              <a:t>تستخدم كحاسب مركزي في مؤسسة متعددة الفروع  حيث يتصل بها مئات أو حتى آلاف </a:t>
            </a:r>
            <a:r>
              <a:rPr lang="ar-SA" altLang="en-US" sz="2400" b="1" dirty="0" smtClean="0">
                <a:solidFill>
                  <a:schemeClr val="bg2">
                    <a:lumMod val="10000"/>
                  </a:schemeClr>
                </a:solidFill>
                <a:cs typeface="Traditional Arabic" panose="02020603050405020304" pitchFamily="18" charset="-78"/>
              </a:rPr>
              <a:t>المستخدمين</a:t>
            </a:r>
            <a:r>
              <a:rPr lang="ar-SA" altLang="en-US" sz="2400" b="1" dirty="0">
                <a:solidFill>
                  <a:schemeClr val="bg2">
                    <a:lumMod val="10000"/>
                  </a:schemeClr>
                </a:solidFill>
                <a:cs typeface="Traditional Arabic" panose="02020603050405020304" pitchFamily="18" charset="-78"/>
              </a:rPr>
              <a:t> من</a:t>
            </a:r>
            <a:r>
              <a:rPr lang="ar-SA" altLang="en-US" sz="2400" b="1" dirty="0" smtClean="0">
                <a:solidFill>
                  <a:schemeClr val="bg2">
                    <a:lumMod val="10000"/>
                  </a:schemeClr>
                </a:solidFill>
                <a:cs typeface="Traditional Arabic" panose="02020603050405020304" pitchFamily="18" charset="-78"/>
              </a:rPr>
              <a:t> </a:t>
            </a: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smtClean="0">
                <a:solidFill>
                  <a:schemeClr val="bg2">
                    <a:lumMod val="10000"/>
                  </a:schemeClr>
                </a:solidFill>
                <a:cs typeface="Traditional Arabic" panose="02020603050405020304" pitchFamily="18" charset="-78"/>
              </a:rPr>
              <a:t>أماكن </a:t>
            </a:r>
            <a:r>
              <a:rPr lang="ar-SA" altLang="en-US" sz="2400" b="1" dirty="0">
                <a:solidFill>
                  <a:schemeClr val="bg2">
                    <a:lumMod val="10000"/>
                  </a:schemeClr>
                </a:solidFill>
                <a:cs typeface="Traditional Arabic" panose="02020603050405020304" pitchFamily="18" charset="-78"/>
              </a:rPr>
              <a:t>بعيدة للعمل عليها من خلال </a:t>
            </a:r>
            <a:r>
              <a:rPr lang="ar-SA" altLang="en-US" sz="2400" b="1" dirty="0" smtClean="0">
                <a:solidFill>
                  <a:schemeClr val="bg2">
                    <a:lumMod val="10000"/>
                  </a:schemeClr>
                </a:solidFill>
                <a:cs typeface="Traditional Arabic" panose="02020603050405020304" pitchFamily="18" charset="-78"/>
              </a:rPr>
              <a:t>طرفيات</a:t>
            </a:r>
            <a:r>
              <a:rPr lang="en-US" altLang="en-US" sz="2400" b="1" dirty="0">
                <a:solidFill>
                  <a:schemeClr val="bg2">
                    <a:lumMod val="10000"/>
                  </a:schemeClr>
                </a:solidFill>
                <a:cs typeface="Traditional Arabic" panose="02020603050405020304" pitchFamily="18" charset="-78"/>
              </a:rPr>
              <a:t>.</a:t>
            </a:r>
            <a:r>
              <a:rPr lang="en-US" altLang="en-US" sz="2000" b="1" dirty="0" smtClean="0">
                <a:solidFill>
                  <a:schemeClr val="bg2">
                    <a:lumMod val="10000"/>
                  </a:schemeClr>
                </a:solidFill>
                <a:cs typeface="Traditional Arabic" panose="02020603050405020304" pitchFamily="18" charset="-78"/>
              </a:rPr>
              <a:t>terminals </a:t>
            </a:r>
            <a:r>
              <a:rPr lang="ar-EG" altLang="en-US" sz="2000" b="1" dirty="0" smtClean="0">
                <a:solidFill>
                  <a:schemeClr val="bg2">
                    <a:lumMod val="10000"/>
                  </a:schemeClr>
                </a:solidFill>
                <a:cs typeface="Traditional Arabic" panose="02020603050405020304" pitchFamily="18" charset="-78"/>
              </a:rPr>
              <a:t> </a:t>
            </a:r>
            <a:endParaRPr lang="en-US" altLang="en-US" sz="2000" b="1" dirty="0">
              <a:solidFill>
                <a:schemeClr val="bg2">
                  <a:lumMod val="10000"/>
                </a:schemeClr>
              </a:solidFill>
              <a:cs typeface="Traditional Arabic" panose="02020603050405020304" pitchFamily="18" charset="-78"/>
            </a:endParaRPr>
          </a:p>
          <a:p>
            <a:pPr>
              <a:spcBef>
                <a:spcPts val="0"/>
              </a:spcBef>
            </a:pPr>
            <a:r>
              <a:rPr lang="ar-SA" altLang="en-US" sz="2400" b="1" dirty="0" smtClean="0">
                <a:solidFill>
                  <a:schemeClr val="bg2">
                    <a:lumMod val="10000"/>
                  </a:schemeClr>
                </a:solidFill>
                <a:cs typeface="Traditional Arabic" panose="02020603050405020304" pitchFamily="18" charset="-78"/>
              </a:rPr>
              <a:t>يتم </a:t>
            </a:r>
            <a:r>
              <a:rPr lang="ar-SA" altLang="en-US" sz="2400" b="1" dirty="0">
                <a:solidFill>
                  <a:schemeClr val="bg2">
                    <a:lumMod val="10000"/>
                  </a:schemeClr>
                </a:solidFill>
                <a:cs typeface="Traditional Arabic" panose="02020603050405020304" pitchFamily="18" charset="-78"/>
              </a:rPr>
              <a:t>وضعها بمكان معزول ومحكم لإبقائها باردة وبعيدة عن الغبار</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72293" y="2308473"/>
            <a:ext cx="24384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117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Text Box 3"/>
          <p:cNvSpPr txBox="1">
            <a:spLocks noChangeArrowheads="1"/>
          </p:cNvSpPr>
          <p:nvPr/>
        </p:nvSpPr>
        <p:spPr bwMode="auto">
          <a:xfrm>
            <a:off x="2864768" y="2308473"/>
            <a:ext cx="6690395" cy="41703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Low">
              <a:spcBef>
                <a:spcPts val="600"/>
              </a:spcBef>
            </a:pPr>
            <a:r>
              <a:rPr lang="ar-SA" altLang="en-US" sz="2400" b="1" dirty="0" smtClean="0">
                <a:solidFill>
                  <a:schemeClr val="bg2">
                    <a:lumMod val="10000"/>
                  </a:schemeClr>
                </a:solidFill>
                <a:cs typeface="Traditional Arabic" panose="02020603050405020304" pitchFamily="18" charset="-78"/>
              </a:rPr>
              <a:t>الحاسبات المتوسطة </a:t>
            </a:r>
            <a:r>
              <a:rPr lang="en-US" altLang="en-US" sz="2000" b="1" dirty="0" smtClean="0">
                <a:solidFill>
                  <a:schemeClr val="bg2">
                    <a:lumMod val="10000"/>
                  </a:schemeClr>
                </a:solidFill>
                <a:cs typeface="Traditional Arabic" panose="02020603050405020304" pitchFamily="18" charset="-78"/>
              </a:rPr>
              <a:t>Minicomputers</a:t>
            </a:r>
          </a:p>
          <a:p>
            <a:pPr algn="justLow">
              <a:spcBef>
                <a:spcPts val="600"/>
              </a:spcBef>
            </a:pPr>
            <a:r>
              <a:rPr lang="ar-EG" altLang="en-US" sz="2400" b="1" dirty="0">
                <a:solidFill>
                  <a:schemeClr val="bg2">
                    <a:lumMod val="10000"/>
                  </a:schemeClr>
                </a:solidFill>
                <a:cs typeface="Traditional Arabic" panose="02020603050405020304" pitchFamily="18" charset="-78"/>
              </a:rPr>
              <a:t>تشبه الحاسبات المتوسطة الحاسبات الكبيرة ولكن في حجم مساحة أقل حيث تشكل نوعا وسطا في حجم الحاسبات وطاقتها هي بحجم خزانة الملفات.</a:t>
            </a:r>
          </a:p>
          <a:p>
            <a:pPr algn="justLow">
              <a:spcBef>
                <a:spcPts val="600"/>
              </a:spcBef>
            </a:pPr>
            <a:r>
              <a:rPr lang="ar-EG" altLang="en-US" sz="2400" b="1" dirty="0">
                <a:solidFill>
                  <a:schemeClr val="bg2">
                    <a:lumMod val="10000"/>
                  </a:schemeClr>
                </a:solidFill>
                <a:cs typeface="Traditional Arabic" panose="02020603050405020304" pitchFamily="18" charset="-78"/>
              </a:rPr>
              <a:t>تصنف في الوسط من ناحية القوة والحجم والتكلفة بين الحاسبات الكبيرة والحاسبات المصغرة </a:t>
            </a:r>
          </a:p>
          <a:p>
            <a:pPr algn="justLow">
              <a:spcBef>
                <a:spcPts val="600"/>
              </a:spcBef>
            </a:pPr>
            <a:r>
              <a:rPr lang="ar-EG" altLang="en-US" sz="2400" b="1" dirty="0">
                <a:solidFill>
                  <a:schemeClr val="bg2">
                    <a:lumMod val="10000"/>
                  </a:schemeClr>
                </a:solidFill>
                <a:cs typeface="Traditional Arabic" panose="02020603050405020304" pitchFamily="18" charset="-78"/>
              </a:rPr>
              <a:t>تستعمل في الأعمال التجارية الكبيرة والمعقدة نوعا ما وتكون متعددة المستخدمين </a:t>
            </a:r>
          </a:p>
          <a:p>
            <a:pPr algn="justLow">
              <a:spcBef>
                <a:spcPts val="600"/>
              </a:spcBef>
            </a:pPr>
            <a:r>
              <a:rPr lang="en-US" altLang="en-US" sz="2400" b="1" dirty="0">
                <a:solidFill>
                  <a:schemeClr val="bg2">
                    <a:lumMod val="10000"/>
                  </a:schemeClr>
                </a:solidFill>
                <a:cs typeface="Traditional Arabic" panose="02020603050405020304" pitchFamily="18" charset="-78"/>
              </a:rPr>
              <a:t>multi-user </a:t>
            </a:r>
            <a:r>
              <a:rPr lang="en-US" altLang="en-US" sz="2400" b="1" dirty="0" smtClean="0">
                <a:solidFill>
                  <a:schemeClr val="bg2">
                    <a:lumMod val="10000"/>
                  </a:schemeClr>
                </a:solidFill>
                <a:cs typeface="Traditional Arabic" panose="02020603050405020304" pitchFamily="18" charset="-78"/>
              </a:rPr>
              <a:t>systems</a:t>
            </a:r>
            <a:r>
              <a:rPr lang="ar-EG" altLang="en-US" sz="2400" b="1" dirty="0" smtClean="0">
                <a:solidFill>
                  <a:schemeClr val="bg2">
                    <a:lumMod val="10000"/>
                  </a:schemeClr>
                </a:solidFill>
                <a:cs typeface="Traditional Arabic" panose="02020603050405020304" pitchFamily="18" charset="-78"/>
              </a:rPr>
              <a:t> (حتى </a:t>
            </a:r>
            <a:r>
              <a:rPr lang="ar-EG" altLang="en-US" sz="2400" b="1" dirty="0">
                <a:solidFill>
                  <a:schemeClr val="bg2">
                    <a:lumMod val="10000"/>
                  </a:schemeClr>
                </a:solidFill>
                <a:cs typeface="Traditional Arabic" panose="02020603050405020304" pitchFamily="18" charset="-78"/>
              </a:rPr>
              <a:t>200 مستخدم) </a:t>
            </a:r>
          </a:p>
          <a:p>
            <a:pPr algn="justLow">
              <a:spcBef>
                <a:spcPts val="600"/>
              </a:spcBef>
            </a:pPr>
            <a:r>
              <a:rPr lang="ar-EG" altLang="en-US" sz="2400" b="1" dirty="0">
                <a:solidFill>
                  <a:schemeClr val="bg2">
                    <a:lumMod val="10000"/>
                  </a:schemeClr>
                </a:solidFill>
                <a:cs typeface="Traditional Arabic" panose="02020603050405020304" pitchFamily="18" charset="-78"/>
              </a:rPr>
              <a:t>تستعمل عندما لا تكون الحاسبات الشخصية مناسبة وتكون الحواسيب الكبيرة غالية </a:t>
            </a:r>
            <a:r>
              <a:rPr lang="ar-EG" altLang="en-US" sz="2400" b="1" dirty="0" smtClean="0">
                <a:solidFill>
                  <a:schemeClr val="bg2">
                    <a:lumMod val="10000"/>
                  </a:schemeClr>
                </a:solidFill>
                <a:cs typeface="Traditional Arabic" panose="02020603050405020304" pitchFamily="18" charset="-78"/>
              </a:rPr>
              <a:t>الثمن</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072680" y="1556792"/>
            <a:ext cx="740469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4488" y="2308473"/>
            <a:ext cx="2371725" cy="3324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3733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5" name="Text Box 3"/>
          <p:cNvSpPr txBox="1">
            <a:spLocks noChangeArrowheads="1"/>
          </p:cNvSpPr>
          <p:nvPr/>
        </p:nvSpPr>
        <p:spPr bwMode="auto">
          <a:xfrm>
            <a:off x="5097016" y="2308473"/>
            <a:ext cx="4458147"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الحاسبات المصغرة </a:t>
            </a:r>
            <a:r>
              <a:rPr lang="en-US" altLang="en-US" sz="2000" b="1" dirty="0" smtClean="0">
                <a:solidFill>
                  <a:schemeClr val="bg2">
                    <a:lumMod val="10000"/>
                  </a:schemeClr>
                </a:solidFill>
                <a:cs typeface="Traditional Arabic" panose="02020603050405020304" pitchFamily="18" charset="-78"/>
              </a:rPr>
              <a:t>Microcomputers</a:t>
            </a:r>
            <a:endParaRPr lang="ar-EG" altLang="en-US" sz="2000" b="1" dirty="0" smtClean="0">
              <a:solidFill>
                <a:schemeClr val="bg2">
                  <a:lumMod val="10000"/>
                </a:schemeClr>
              </a:solidFill>
              <a:cs typeface="Traditional Arabic" panose="02020603050405020304" pitchFamily="18" charset="-78"/>
            </a:endParaRPr>
          </a:p>
          <a:p>
            <a:pPr>
              <a:spcBef>
                <a:spcPct val="50000"/>
              </a:spcBef>
            </a:pPr>
            <a:r>
              <a:rPr lang="ar-EG" altLang="en-US" sz="2400" b="1" dirty="0">
                <a:solidFill>
                  <a:schemeClr val="bg2">
                    <a:lumMod val="10000"/>
                  </a:schemeClr>
                </a:solidFill>
                <a:cs typeface="Traditional Arabic" panose="02020603050405020304" pitchFamily="18" charset="-78"/>
              </a:rPr>
              <a:t>هي أصغر أنواع الحاسبات من ناحية الثمن والحجم ولكنها الأكثر شيوعا واستخداما ومنها</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8403" y="2279391"/>
            <a:ext cx="1572449" cy="1179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18403" y="3567019"/>
            <a:ext cx="1572449" cy="11928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78684" y="4886360"/>
            <a:ext cx="1512168" cy="1051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 Box 3"/>
          <p:cNvSpPr txBox="1">
            <a:spLocks noChangeArrowheads="1"/>
          </p:cNvSpPr>
          <p:nvPr/>
        </p:nvSpPr>
        <p:spPr bwMode="auto">
          <a:xfrm>
            <a:off x="3224808" y="3883896"/>
            <a:ext cx="6252567"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الحاسبات الشخصية </a:t>
            </a:r>
            <a:r>
              <a:rPr lang="en-US" altLang="en-US" sz="2000" b="1" dirty="0">
                <a:solidFill>
                  <a:schemeClr val="bg2">
                    <a:lumMod val="10000"/>
                  </a:schemeClr>
                </a:solidFill>
                <a:cs typeface="Traditional Arabic" panose="02020603050405020304" pitchFamily="18" charset="-78"/>
              </a:rPr>
              <a:t>Personal Computers (PCs</a:t>
            </a:r>
            <a:r>
              <a:rPr lang="en-US" altLang="en-US" sz="2000" b="1" dirty="0" smtClean="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الحاسبات المحمولة </a:t>
            </a:r>
            <a:r>
              <a:rPr lang="en-US" altLang="en-US" sz="2000" b="1" dirty="0">
                <a:solidFill>
                  <a:schemeClr val="bg2">
                    <a:lumMod val="10000"/>
                  </a:schemeClr>
                </a:solidFill>
                <a:cs typeface="Traditional Arabic" panose="02020603050405020304" pitchFamily="18" charset="-78"/>
              </a:rPr>
              <a:t>Laptop </a:t>
            </a:r>
            <a:r>
              <a:rPr lang="en-US" altLang="en-US" sz="2000" b="1" dirty="0" smtClean="0">
                <a:solidFill>
                  <a:schemeClr val="bg2">
                    <a:lumMod val="10000"/>
                  </a:schemeClr>
                </a:solidFill>
                <a:cs typeface="Traditional Arabic" panose="02020603050405020304" pitchFamily="18" charset="-78"/>
              </a:rPr>
              <a:t>Computers</a:t>
            </a:r>
            <a:endParaRPr lang="en-US" altLang="en-US" sz="20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حاسبات الجيب </a:t>
            </a:r>
            <a:r>
              <a:rPr lang="en-US" altLang="en-US" sz="2000" b="1" dirty="0">
                <a:solidFill>
                  <a:schemeClr val="bg2">
                    <a:lumMod val="10000"/>
                  </a:schemeClr>
                </a:solidFill>
                <a:cs typeface="Traditional Arabic" panose="02020603050405020304" pitchFamily="18" charset="-78"/>
              </a:rPr>
              <a:t>Palmtop Computers</a:t>
            </a:r>
          </a:p>
        </p:txBody>
      </p:sp>
    </p:spTree>
    <p:extLst>
      <p:ext uri="{BB962C8B-B14F-4D97-AF65-F5344CB8AC3E}">
        <p14:creationId xmlns:p14="http://schemas.microsoft.com/office/powerpoint/2010/main" xmlns="" val="28675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الغرض من العلم (بوجهٍ عامٍ) هو البحث عن الحقيقة ، والبحث العلمي هو الوسيلة للوصول إلى حقائق الأشياء والظواهر ومعرفة كل العلاقات التي تربط بينها وبعضها البعض ، سواء كانت هذه الظواهر اجتماعية أو اقتصادية أو طبيعية أو غير ذلك ، لذا يستخدم </a:t>
            </a:r>
            <a:r>
              <a:rPr lang="ar-SA" altLang="en-US" sz="2400" b="1" dirty="0">
                <a:solidFill>
                  <a:schemeClr val="accent1">
                    <a:lumMod val="75000"/>
                  </a:schemeClr>
                </a:solidFill>
                <a:cs typeface="Traditional Arabic" panose="02020603050405020304" pitchFamily="18" charset="-78"/>
              </a:rPr>
              <a:t>البحث العلمي العلم </a:t>
            </a:r>
            <a:r>
              <a:rPr lang="ar-SA" altLang="en-US" sz="2400" b="1" dirty="0">
                <a:solidFill>
                  <a:schemeClr val="bg2">
                    <a:lumMod val="10000"/>
                  </a:schemeClr>
                </a:solidFill>
                <a:cs typeface="Traditional Arabic" panose="02020603050405020304" pitchFamily="18" charset="-78"/>
              </a:rPr>
              <a:t>بقصد دراسة ظاهره معينة لاكتشاف حقائقها ومعرفة القواعد العامة التي تحكمها .</a:t>
            </a:r>
            <a:endParaRPr lang="en-US"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spTree>
    <p:extLst>
      <p:ext uri="{BB962C8B-B14F-4D97-AF65-F5344CB8AC3E}">
        <p14:creationId xmlns:p14="http://schemas.microsoft.com/office/powerpoint/2010/main" xmlns="" val="379296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5" name="Text Box 3"/>
          <p:cNvSpPr txBox="1">
            <a:spLocks noChangeArrowheads="1"/>
          </p:cNvSpPr>
          <p:nvPr/>
        </p:nvSpPr>
        <p:spPr bwMode="auto">
          <a:xfrm>
            <a:off x="4304928" y="2308473"/>
            <a:ext cx="5250235" cy="35086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الحاسبات </a:t>
            </a:r>
            <a:r>
              <a:rPr lang="ar-SA" altLang="en-US" sz="2400" b="1" dirty="0" smtClean="0">
                <a:solidFill>
                  <a:schemeClr val="bg2">
                    <a:lumMod val="10000"/>
                  </a:schemeClr>
                </a:solidFill>
                <a:cs typeface="Traditional Arabic" panose="02020603050405020304" pitchFamily="18" charset="-78"/>
              </a:rPr>
              <a:t>الشخصية </a:t>
            </a:r>
            <a:r>
              <a:rPr lang="en-US" altLang="en-US" sz="2000" b="1" dirty="0" smtClean="0">
                <a:solidFill>
                  <a:schemeClr val="bg2">
                    <a:lumMod val="10000"/>
                  </a:schemeClr>
                </a:solidFill>
                <a:cs typeface="Traditional Arabic" panose="02020603050405020304" pitchFamily="18" charset="-78"/>
              </a:rPr>
              <a:t>Personal Computers</a:t>
            </a:r>
            <a:endParaRPr lang="ar-EG" altLang="en-US" sz="2000" b="1" dirty="0" smtClean="0">
              <a:solidFill>
                <a:schemeClr val="bg2">
                  <a:lumMod val="10000"/>
                </a:schemeClr>
              </a:solidFill>
              <a:cs typeface="Traditional Arabic" panose="02020603050405020304" pitchFamily="18" charset="-78"/>
            </a:endParaRPr>
          </a:p>
          <a:p>
            <a:pPr algn="just">
              <a:spcBef>
                <a:spcPct val="50000"/>
              </a:spcBef>
            </a:pPr>
            <a:endParaRPr lang="ar-EG" altLang="en-US" sz="2000" b="1" dirty="0" smtClean="0">
              <a:solidFill>
                <a:schemeClr val="bg2">
                  <a:lumMod val="10000"/>
                </a:schemeClr>
              </a:solidFill>
              <a:cs typeface="Traditional Arabic" panose="02020603050405020304" pitchFamily="18" charset="-78"/>
            </a:endParaRPr>
          </a:p>
          <a:p>
            <a:pPr algn="just">
              <a:spcBef>
                <a:spcPts val="0"/>
              </a:spcBef>
            </a:pPr>
            <a:r>
              <a:rPr lang="ar-EG" altLang="en-US" sz="2400" b="1" dirty="0">
                <a:solidFill>
                  <a:schemeClr val="bg2">
                    <a:lumMod val="10000"/>
                  </a:schemeClr>
                </a:solidFill>
                <a:cs typeface="Traditional Arabic" panose="02020603050405020304" pitchFamily="18" charset="-78"/>
              </a:rPr>
              <a:t>اشهر هذه الحاسبات:</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حاسبات </a:t>
            </a:r>
            <a:r>
              <a:rPr lang="en-US" altLang="en-US" sz="2000" b="1" dirty="0">
                <a:solidFill>
                  <a:schemeClr val="bg2">
                    <a:lumMod val="10000"/>
                  </a:schemeClr>
                </a:solidFill>
                <a:cs typeface="Traditional Arabic" panose="02020603050405020304" pitchFamily="18" charset="-78"/>
              </a:rPr>
              <a:t>IBM</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والحاسبات </a:t>
            </a:r>
            <a:r>
              <a:rPr lang="ar-EG" altLang="en-US" sz="2400" b="1" dirty="0">
                <a:solidFill>
                  <a:schemeClr val="bg2">
                    <a:lumMod val="10000"/>
                  </a:schemeClr>
                </a:solidFill>
                <a:cs typeface="Traditional Arabic" panose="02020603050405020304" pitchFamily="18" charset="-78"/>
              </a:rPr>
              <a:t>المتوافقة معها والتي تعمل على معالجات إنتل </a:t>
            </a:r>
            <a:r>
              <a:rPr lang="en-US" altLang="en-US" sz="2000" b="1" dirty="0">
                <a:solidFill>
                  <a:schemeClr val="bg2">
                    <a:lumMod val="10000"/>
                  </a:schemeClr>
                </a:solidFill>
                <a:cs typeface="Traditional Arabic" panose="02020603050405020304" pitchFamily="18" charset="-78"/>
              </a:rPr>
              <a:t>Intel</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حاسبات </a:t>
            </a:r>
            <a:r>
              <a:rPr lang="en-US" altLang="en-US" sz="2000" b="1" dirty="0">
                <a:solidFill>
                  <a:schemeClr val="bg2">
                    <a:lumMod val="10000"/>
                  </a:schemeClr>
                </a:solidFill>
                <a:cs typeface="Traditional Arabic" panose="02020603050405020304" pitchFamily="18" charset="-78"/>
              </a:rPr>
              <a:t>Apple Macintosh </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وهي </a:t>
            </a:r>
            <a:r>
              <a:rPr lang="ar-EG" altLang="en-US" sz="2400" b="1" dirty="0">
                <a:solidFill>
                  <a:schemeClr val="bg2">
                    <a:lumMod val="10000"/>
                  </a:schemeClr>
                </a:solidFill>
                <a:cs typeface="Traditional Arabic" panose="02020603050405020304" pitchFamily="18" charset="-78"/>
              </a:rPr>
              <a:t>تعمل على معالجات </a:t>
            </a:r>
            <a:r>
              <a:rPr lang="en-US" altLang="en-US" sz="2000" b="1" dirty="0">
                <a:solidFill>
                  <a:schemeClr val="bg2">
                    <a:lumMod val="10000"/>
                  </a:schemeClr>
                </a:solidFill>
                <a:cs typeface="Traditional Arabic" panose="02020603050405020304" pitchFamily="18" charset="-78"/>
              </a:rPr>
              <a:t>Motorola</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و </a:t>
            </a:r>
            <a:r>
              <a:rPr lang="ar-EG" altLang="en-US" sz="2400" b="1" dirty="0">
                <a:solidFill>
                  <a:schemeClr val="bg2">
                    <a:lumMod val="10000"/>
                  </a:schemeClr>
                </a:solidFill>
                <a:cs typeface="Traditional Arabic" panose="02020603050405020304" pitchFamily="18" charset="-78"/>
              </a:rPr>
              <a:t>هي غير متوافقة مع بعضها ولها أنظمة تشغيل </a:t>
            </a:r>
            <a:r>
              <a:rPr lang="en-US" altLang="en-US" sz="2000" b="1" dirty="0" smtClean="0">
                <a:solidFill>
                  <a:schemeClr val="bg2">
                    <a:lumMod val="10000"/>
                  </a:schemeClr>
                </a:solidFill>
                <a:cs typeface="Traditional Arabic" panose="02020603050405020304" pitchFamily="18" charset="-78"/>
              </a:rPr>
              <a:t>Operating Systems</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مختلفة </a:t>
            </a:r>
            <a:r>
              <a:rPr lang="ar-EG" altLang="en-US" sz="2400" b="1" dirty="0">
                <a:solidFill>
                  <a:schemeClr val="bg2">
                    <a:lumMod val="10000"/>
                  </a:schemeClr>
                </a:solidFill>
                <a:cs typeface="Traditional Arabic" panose="02020603050405020304" pitchFamily="18" charset="-78"/>
              </a:rPr>
              <a:t>وبرمجيات تطبيقية ذات إصدارات خاصة بكل </a:t>
            </a:r>
            <a:r>
              <a:rPr lang="ar-EG" altLang="en-US" sz="2400" b="1" dirty="0" smtClean="0">
                <a:solidFill>
                  <a:schemeClr val="bg2">
                    <a:lumMod val="10000"/>
                  </a:schemeClr>
                </a:solidFill>
                <a:cs typeface="Traditional Arabic" panose="02020603050405020304" pitchFamily="18" charset="-78"/>
              </a:rPr>
              <a:t>منها</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2" descr="http://t1.gstatic.com/images?q=tbn:t4W9tcggihdJBM:http://diamondphoenix.tripod.com/pentium4_775.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99917" y="2087802"/>
            <a:ext cx="1448066" cy="10860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See full size image">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249247" y="3501008"/>
            <a:ext cx="1498736" cy="11490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See full size image">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435979" y="4977196"/>
            <a:ext cx="1276819" cy="11495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8562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Text Box 3"/>
          <p:cNvSpPr txBox="1">
            <a:spLocks noChangeArrowheads="1"/>
          </p:cNvSpPr>
          <p:nvPr/>
        </p:nvSpPr>
        <p:spPr bwMode="auto">
          <a:xfrm>
            <a:off x="2648744" y="2308473"/>
            <a:ext cx="6906419"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الحاسبات المحمولة </a:t>
            </a:r>
            <a:r>
              <a:rPr lang="en-US" altLang="en-US" sz="2000" b="1" dirty="0">
                <a:solidFill>
                  <a:schemeClr val="bg2">
                    <a:lumMod val="10000"/>
                  </a:schemeClr>
                </a:solidFill>
                <a:cs typeface="Traditional Arabic" panose="02020603050405020304" pitchFamily="18" charset="-78"/>
              </a:rPr>
              <a:t>Laptop </a:t>
            </a:r>
            <a:r>
              <a:rPr lang="en-US" altLang="en-US" sz="2000" b="1" dirty="0" smtClean="0">
                <a:solidFill>
                  <a:schemeClr val="bg2">
                    <a:lumMod val="10000"/>
                  </a:schemeClr>
                </a:solidFill>
                <a:cs typeface="Traditional Arabic" panose="02020603050405020304" pitchFamily="18" charset="-78"/>
              </a:rPr>
              <a:t>Computers</a:t>
            </a:r>
            <a:endParaRPr lang="ar-EG" altLang="en-US" sz="2000" b="1" dirty="0" smtClean="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هي حاسبات شخصية بحجم حقيبة اليد يمكن نقلها بمنتهى السهولة حيث لها بطارية قابلة للشحن تستطيع تشغيل الحاسوب حوالي ساعتين أو يتم وصله </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بالتيار الكهربائي للعمل عليه وشحن بطاريتها.</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تضم شاشة، لوحة مفاتيح صغيرة الحجم، لوحة خاصة تعمل باللمس كبديل للفأرة والمكونات الأساسية للحاسبات من معالج وذاكرة ووحدة تخزين ثانوية.</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يمكن ربطها بحاسوب مكتبي </a:t>
            </a:r>
            <a:r>
              <a:rPr lang="en-US" altLang="en-US" sz="2000" b="1" dirty="0" smtClean="0">
                <a:solidFill>
                  <a:schemeClr val="bg2">
                    <a:lumMod val="10000"/>
                  </a:schemeClr>
                </a:solidFill>
                <a:cs typeface="Traditional Arabic" panose="02020603050405020304" pitchFamily="18" charset="-78"/>
              </a:rPr>
              <a:t>Desktop</a:t>
            </a:r>
            <a:r>
              <a:rPr lang="ar-EG" altLang="en-US" sz="2400" b="1" dirty="0" smtClean="0">
                <a:solidFill>
                  <a:schemeClr val="bg2">
                    <a:lumMod val="10000"/>
                  </a:schemeClr>
                </a:solidFill>
                <a:cs typeface="Traditional Arabic" panose="02020603050405020304" pitchFamily="18" charset="-78"/>
              </a:rPr>
              <a:t> الحاسبات </a:t>
            </a:r>
            <a:r>
              <a:rPr lang="ar-EG" altLang="en-US" sz="2400" b="1" dirty="0">
                <a:solidFill>
                  <a:schemeClr val="bg2">
                    <a:lumMod val="10000"/>
                  </a:schemeClr>
                </a:solidFill>
                <a:cs typeface="Traditional Arabic" panose="02020603050405020304" pitchFamily="18" charset="-78"/>
              </a:rPr>
              <a:t>خلال جهاز خاص.</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لها نفس قوة الحواسيب الشخصية إلا أنها أغلى ثمنا لإمكانية نقلها.</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كان يقتصر استعمالها على رجال الإعمال ولكن لتدنى سعرها أصبحت مستخدمة على  طاق واسع</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2" descr="http://t2.gstatic.com/images?q=tbn:c3xmiqQ2LmaepM:http://www.bycameron.com/images/compaq.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4684" y="2645623"/>
            <a:ext cx="1946716" cy="1065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95542" y="4215338"/>
            <a:ext cx="1905000" cy="137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9960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5" name="Text Box 3"/>
          <p:cNvSpPr txBox="1">
            <a:spLocks noChangeArrowheads="1"/>
          </p:cNvSpPr>
          <p:nvPr/>
        </p:nvSpPr>
        <p:spPr bwMode="auto">
          <a:xfrm>
            <a:off x="2432720" y="2308473"/>
            <a:ext cx="7122443"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حاسبات الجيب </a:t>
            </a:r>
            <a:r>
              <a:rPr lang="en-US" altLang="en-US" sz="2000" b="1" dirty="0">
                <a:solidFill>
                  <a:schemeClr val="bg2">
                    <a:lumMod val="10000"/>
                  </a:schemeClr>
                </a:solidFill>
                <a:cs typeface="Traditional Arabic" panose="02020603050405020304" pitchFamily="18" charset="-78"/>
              </a:rPr>
              <a:t>Palmtop </a:t>
            </a:r>
            <a:r>
              <a:rPr lang="en-US" altLang="en-US" sz="2000" b="1" dirty="0" smtClean="0">
                <a:solidFill>
                  <a:schemeClr val="bg2">
                    <a:lumMod val="10000"/>
                  </a:schemeClr>
                </a:solidFill>
                <a:cs typeface="Traditional Arabic" panose="02020603050405020304" pitchFamily="18" charset="-78"/>
              </a:rPr>
              <a:t>Computers</a:t>
            </a:r>
            <a:endParaRPr lang="ar-EG" altLang="en-US" sz="1400" b="1" dirty="0" smtClean="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هي حاسبات صغيرة تمسك باليد وتسمى أيضا </a:t>
            </a:r>
            <a:r>
              <a:rPr lang="en-US" altLang="en-US" sz="2000" b="1" dirty="0">
                <a:solidFill>
                  <a:schemeClr val="bg2">
                    <a:lumMod val="10000"/>
                  </a:schemeClr>
                </a:solidFill>
                <a:cs typeface="Traditional Arabic" panose="02020603050405020304" pitchFamily="18" charset="-78"/>
              </a:rPr>
              <a:t>Notepads</a:t>
            </a:r>
            <a:r>
              <a:rPr lang="en-US" altLang="en-US" sz="2400" b="1" dirty="0">
                <a:solidFill>
                  <a:schemeClr val="bg2">
                    <a:lumMod val="10000"/>
                  </a:schemeClr>
                </a:solidFill>
                <a:cs typeface="Traditional Arabic" panose="02020603050405020304" pitchFamily="18" charset="-78"/>
              </a:rPr>
              <a:t> </a:t>
            </a:r>
            <a:r>
              <a:rPr lang="ar-EG" altLang="en-US" sz="2400" b="1" dirty="0">
                <a:solidFill>
                  <a:schemeClr val="bg2">
                    <a:lumMod val="10000"/>
                  </a:schemeClr>
                </a:solidFill>
                <a:cs typeface="Traditional Arabic" panose="02020603050405020304" pitchFamily="18" charset="-78"/>
              </a:rPr>
              <a:t>ولها شاشة ولوحة مفاتيح صغيرتي الحجم.</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تعمل بعض الوظائف التي تعملها الحاسبات المحمولة لكن بشكل محدود ويمكن نقل البيانات منها إلى الحاسبات.</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أسعارها منخفضة نسبيا.</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منها جهاز المساعد الرقمي الشخصي </a:t>
            </a:r>
            <a:r>
              <a:rPr lang="en-US" altLang="en-US" sz="2000" b="1" dirty="0">
                <a:solidFill>
                  <a:schemeClr val="bg2">
                    <a:lumMod val="10000"/>
                  </a:schemeClr>
                </a:solidFill>
                <a:cs typeface="Traditional Arabic" panose="02020603050405020304" pitchFamily="18" charset="-78"/>
              </a:rPr>
              <a:t>Personal Digital Assistant – PDA </a:t>
            </a:r>
            <a:r>
              <a:rPr lang="ar-EG" altLang="en-US" sz="2400" b="1" dirty="0">
                <a:solidFill>
                  <a:schemeClr val="bg2">
                    <a:lumMod val="10000"/>
                  </a:schemeClr>
                </a:solidFill>
                <a:cs typeface="Traditional Arabic" panose="02020603050405020304" pitchFamily="18" charset="-78"/>
              </a:rPr>
              <a:t>الذي يستخدم قلم أو لوحة مفاتيح مصغرة بدلا من لوحة المفاتيح العادية.</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يستخدم للعمليات الحسابية وجدولة المواعيد والاجتماعات وإرسال واستقبال البريد الإلكتروني والإطلاع على الملاحظات المهمة قبل </a:t>
            </a:r>
            <a:r>
              <a:rPr lang="ar-EG" altLang="en-US" sz="2400" b="1" dirty="0" smtClean="0">
                <a:solidFill>
                  <a:schemeClr val="bg2">
                    <a:lumMod val="10000"/>
                  </a:schemeClr>
                </a:solidFill>
                <a:cs typeface="Traditional Arabic" panose="02020603050405020304" pitchFamily="18" charset="-78"/>
              </a:rPr>
              <a:t>الاجتماعات</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2" descr="http://t1.gstatic.com/images?q=tbn:mG8VtP9PS8g4XM:http://www.nationalterroralert.com/images/palmtop_computer.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5005" y="1785978"/>
            <a:ext cx="1676400" cy="1190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http://t2.gstatic.com/images?q=tbn:ON26CtkPI-x5NM:http://www.thinkgeek.com/images/products/zoom/imobile_cellphone_watch.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81376" y="3101870"/>
            <a:ext cx="1019175" cy="1228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http://t1.gstatic.com/images?q=tbn:2CJReRNUBzqcNM:http://www.compuled.be/catalog/images/PDA6.jp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71839" y="4581128"/>
            <a:ext cx="1238250" cy="106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2362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5" name="Text Box 3"/>
          <p:cNvSpPr txBox="1">
            <a:spLocks noChangeArrowheads="1"/>
          </p:cNvSpPr>
          <p:nvPr/>
        </p:nvSpPr>
        <p:spPr bwMode="auto">
          <a:xfrm>
            <a:off x="2216696" y="2308473"/>
            <a:ext cx="7338467" cy="36009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حاسبات الشبكة </a:t>
            </a:r>
            <a:r>
              <a:rPr lang="en-US" altLang="en-US" sz="2000" b="1" dirty="0">
                <a:solidFill>
                  <a:schemeClr val="bg2">
                    <a:lumMod val="10000"/>
                  </a:schemeClr>
                </a:solidFill>
                <a:cs typeface="Traditional Arabic" panose="02020603050405020304" pitchFamily="18" charset="-78"/>
              </a:rPr>
              <a:t>Network </a:t>
            </a:r>
            <a:r>
              <a:rPr lang="en-US" altLang="en-US" sz="2000" b="1" dirty="0" smtClean="0">
                <a:solidFill>
                  <a:schemeClr val="bg2">
                    <a:lumMod val="10000"/>
                  </a:schemeClr>
                </a:solidFill>
                <a:cs typeface="Traditional Arabic" panose="02020603050405020304" pitchFamily="18" charset="-78"/>
              </a:rPr>
              <a:t>Computers</a:t>
            </a:r>
            <a:endParaRPr lang="ar-EG" altLang="en-US" sz="2000" b="1" dirty="0" smtClean="0">
              <a:solidFill>
                <a:schemeClr val="bg2">
                  <a:lumMod val="10000"/>
                </a:schemeClr>
              </a:solidFill>
              <a:cs typeface="Traditional Arabic" panose="02020603050405020304" pitchFamily="18" charset="-78"/>
            </a:endParaRPr>
          </a:p>
          <a:p>
            <a:pPr algn="just">
              <a:spcBef>
                <a:spcPct val="50000"/>
              </a:spcBef>
            </a:pPr>
            <a:r>
              <a:rPr lang="ar-EG" altLang="en-US" sz="2400" b="1" dirty="0">
                <a:solidFill>
                  <a:schemeClr val="bg2">
                    <a:lumMod val="10000"/>
                  </a:schemeClr>
                </a:solidFill>
                <a:cs typeface="Traditional Arabic" panose="02020603050405020304" pitchFamily="18" charset="-78"/>
              </a:rPr>
              <a:t>قد يكون حاسبا كبيرا أو متوسطا، ويسمى </a:t>
            </a:r>
            <a:r>
              <a:rPr lang="ar-EG" altLang="en-US" sz="2400" b="1" dirty="0" smtClean="0">
                <a:solidFill>
                  <a:schemeClr val="bg2">
                    <a:lumMod val="10000"/>
                  </a:schemeClr>
                </a:solidFill>
                <a:cs typeface="Traditional Arabic" panose="02020603050405020304" pitchFamily="18" charset="-78"/>
              </a:rPr>
              <a:t>بالخادم</a:t>
            </a:r>
            <a:r>
              <a:rPr lang="en-US" altLang="en-US" sz="2000" b="1" dirty="0" smtClean="0">
                <a:solidFill>
                  <a:schemeClr val="bg2">
                    <a:lumMod val="10000"/>
                  </a:schemeClr>
                </a:solidFill>
                <a:cs typeface="Traditional Arabic" panose="02020603050405020304" pitchFamily="18" charset="-78"/>
              </a:rPr>
              <a:t>Server</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يتصل </a:t>
            </a:r>
            <a:r>
              <a:rPr lang="ar-EG" altLang="en-US" sz="2400" b="1" dirty="0">
                <a:solidFill>
                  <a:schemeClr val="bg2">
                    <a:lumMod val="10000"/>
                  </a:schemeClr>
                </a:solidFill>
                <a:cs typeface="Traditional Arabic" panose="02020603050405020304" pitchFamily="18" charset="-78"/>
              </a:rPr>
              <a:t>بمجموعة كبيرة من محطات العمل أو طرفيات مثل الحواسيب الشخصية تسمى عملاء </a:t>
            </a:r>
            <a:r>
              <a:rPr lang="en-US" altLang="en-US" sz="2000" b="1" dirty="0">
                <a:solidFill>
                  <a:schemeClr val="bg2">
                    <a:lumMod val="10000"/>
                  </a:schemeClr>
                </a:solidFill>
                <a:cs typeface="Traditional Arabic" panose="02020603050405020304" pitchFamily="18" charset="-78"/>
              </a:rPr>
              <a:t>Clients.</a:t>
            </a:r>
          </a:p>
          <a:p>
            <a:pPr algn="just">
              <a:spcBef>
                <a:spcPct val="50000"/>
              </a:spcBef>
            </a:pPr>
            <a:r>
              <a:rPr lang="ar-EG" altLang="en-US" sz="2400" b="1" dirty="0">
                <a:solidFill>
                  <a:schemeClr val="bg2">
                    <a:lumMod val="10000"/>
                  </a:schemeClr>
                </a:solidFill>
                <a:cs typeface="Traditional Arabic" panose="02020603050405020304" pitchFamily="18" charset="-78"/>
              </a:rPr>
              <a:t>حاسب الشبكة هو عبارة عن نظام يتكون من شاشة ولوحة مفاتيح وصندوق صغير يحتوي على معالج ميكروي صغير وذاكرة رئيسية أقل قوة من تلك الخاصة بالحواسيب الشخصية ومن دون وجود مشغلات أقراص.</a:t>
            </a:r>
          </a:p>
          <a:p>
            <a:pPr algn="just">
              <a:spcBef>
                <a:spcPct val="50000"/>
              </a:spcBef>
            </a:pPr>
            <a:r>
              <a:rPr lang="ar-EG" altLang="en-US" sz="2400" b="1" dirty="0">
                <a:solidFill>
                  <a:schemeClr val="bg2">
                    <a:lumMod val="10000"/>
                  </a:schemeClr>
                </a:solidFill>
                <a:cs typeface="Traditional Arabic" panose="02020603050405020304" pitchFamily="18" charset="-78"/>
              </a:rPr>
              <a:t>يستعمل حاسب الشبكة للدخول للشبكة ويتّكل على الخادم في عمليات المعالجة </a:t>
            </a:r>
            <a:r>
              <a:rPr lang="ar-EG" altLang="en-US" sz="2400" b="1" dirty="0" smtClean="0">
                <a:solidFill>
                  <a:schemeClr val="bg2">
                    <a:lumMod val="10000"/>
                  </a:schemeClr>
                </a:solidFill>
                <a:cs typeface="Traditional Arabic" panose="02020603050405020304" pitchFamily="18" charset="-78"/>
              </a:rPr>
              <a:t>والتخزين</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أنواع </a:t>
            </a:r>
            <a:r>
              <a:rPr lang="ar-SA" altLang="en-US" sz="3200" b="1" u="sng" dirty="0">
                <a:solidFill>
                  <a:srgbClr val="C00000"/>
                </a:solidFill>
                <a:cs typeface="Traditional Arabic" panose="02020603050405020304" pitchFamily="18" charset="-78"/>
              </a:rPr>
              <a:t>الحاسبات </a:t>
            </a:r>
            <a:r>
              <a:rPr lang="en-US" altLang="en-US" sz="2800" b="1" u="sng" dirty="0">
                <a:solidFill>
                  <a:srgbClr val="C00000"/>
                </a:solidFill>
                <a:cs typeface="Traditional Arabic" panose="02020603050405020304" pitchFamily="18" charset="-78"/>
              </a:rPr>
              <a:t>Types of Computers</a:t>
            </a:r>
          </a:p>
        </p:txBody>
      </p:sp>
      <p:pic>
        <p:nvPicPr>
          <p:cNvPr id="9" name="Picture 2" descr="http://t2.gstatic.com/images?q=tbn:lpfGsm_oHXIjvM:http://img.zdnet.com/techDirectory/_NCIBM.GIF">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4114800"/>
            <a:ext cx="1625454" cy="1258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See full size image">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09668" y="2284072"/>
            <a:ext cx="1520586" cy="14157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3930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5" name="Text Box 3"/>
          <p:cNvSpPr txBox="1">
            <a:spLocks noChangeArrowheads="1"/>
          </p:cNvSpPr>
          <p:nvPr/>
        </p:nvSpPr>
        <p:spPr bwMode="auto">
          <a:xfrm>
            <a:off x="350838" y="2308473"/>
            <a:ext cx="9204325" cy="2585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يتكون الحاسوب الشخصي </a:t>
            </a:r>
            <a:r>
              <a:rPr lang="ar-SA" altLang="en-US" sz="2400" b="1" dirty="0" smtClean="0">
                <a:solidFill>
                  <a:schemeClr val="bg2">
                    <a:lumMod val="10000"/>
                  </a:schemeClr>
                </a:solidFill>
                <a:cs typeface="Traditional Arabic" panose="02020603050405020304" pitchFamily="18" charset="-78"/>
              </a:rPr>
              <a:t>من:</a:t>
            </a:r>
            <a:endParaRPr lang="ar-EG" altLang="en-US" sz="2400" b="1" dirty="0" smtClean="0">
              <a:solidFill>
                <a:schemeClr val="bg2">
                  <a:lumMod val="10000"/>
                </a:schemeClr>
              </a:solidFill>
              <a:cs typeface="Traditional Arabic" panose="02020603050405020304" pitchFamily="18" charset="-78"/>
            </a:endParaRPr>
          </a:p>
          <a:p>
            <a:pPr>
              <a:spcBef>
                <a:spcPct val="50000"/>
              </a:spcBef>
            </a:pPr>
            <a:endParaRPr lang="ar-SA" altLang="en-US" sz="1200" b="1" dirty="0">
              <a:solidFill>
                <a:schemeClr val="bg2">
                  <a:lumMod val="10000"/>
                </a:schemeClr>
              </a:solidFill>
              <a:cs typeface="Traditional Arabic" panose="02020603050405020304" pitchFamily="18" charset="-78"/>
            </a:endParaRPr>
          </a:p>
          <a:p>
            <a:pPr marL="457200" indent="-457200">
              <a:spcBef>
                <a:spcPct val="50000"/>
              </a:spcBef>
              <a:buFont typeface="+mj-lt"/>
              <a:buAutoNum type="arabicPeriod"/>
            </a:pPr>
            <a:r>
              <a:rPr lang="ar-SA" altLang="en-US" sz="2400" b="1" dirty="0" smtClean="0">
                <a:solidFill>
                  <a:schemeClr val="bg2">
                    <a:lumMod val="10000"/>
                  </a:schemeClr>
                </a:solidFill>
                <a:cs typeface="Traditional Arabic" panose="02020603050405020304" pitchFamily="18" charset="-78"/>
              </a:rPr>
              <a:t>وحدة </a:t>
            </a:r>
            <a:r>
              <a:rPr lang="ar-SA" altLang="en-US" sz="2400" b="1" dirty="0">
                <a:solidFill>
                  <a:schemeClr val="bg2">
                    <a:lumMod val="10000"/>
                  </a:schemeClr>
                </a:solidFill>
                <a:cs typeface="Traditional Arabic" panose="02020603050405020304" pitchFamily="18" charset="-78"/>
              </a:rPr>
              <a:t>النظام </a:t>
            </a:r>
            <a:r>
              <a:rPr lang="en-US" altLang="en-US" sz="2000" dirty="0">
                <a:solidFill>
                  <a:schemeClr val="bg2">
                    <a:lumMod val="10000"/>
                  </a:schemeClr>
                </a:solidFill>
                <a:cs typeface="Traditional Arabic" panose="02020603050405020304" pitchFamily="18" charset="-78"/>
              </a:rPr>
              <a:t>System or CPU </a:t>
            </a:r>
            <a:r>
              <a:rPr lang="en-US" altLang="en-US" sz="2000" dirty="0" smtClean="0">
                <a:solidFill>
                  <a:schemeClr val="bg2">
                    <a:lumMod val="10000"/>
                  </a:schemeClr>
                </a:solidFill>
                <a:cs typeface="Traditional Arabic" panose="02020603050405020304" pitchFamily="18" charset="-78"/>
              </a:rPr>
              <a:t>Box</a:t>
            </a:r>
            <a:endParaRPr lang="en-US" altLang="en-US" sz="2000" dirty="0">
              <a:solidFill>
                <a:schemeClr val="bg2">
                  <a:lumMod val="10000"/>
                </a:schemeClr>
              </a:solidFill>
              <a:cs typeface="Traditional Arabic" panose="02020603050405020304" pitchFamily="18" charset="-78"/>
            </a:endParaRPr>
          </a:p>
          <a:p>
            <a:pPr marL="457200" indent="-457200" eaLnBrk="1" hangingPunct="1">
              <a:buFont typeface="+mj-lt"/>
              <a:buAutoNum type="arabicPeriod"/>
            </a:pPr>
            <a:r>
              <a:rPr lang="ar-SA" altLang="en-US" sz="2400" dirty="0" smtClean="0"/>
              <a:t>وحدات </a:t>
            </a:r>
            <a:r>
              <a:rPr lang="ar-SA" altLang="en-US" sz="2400" dirty="0"/>
              <a:t>الإدخال </a:t>
            </a:r>
            <a:r>
              <a:rPr lang="en-US" altLang="en-US" sz="2000" dirty="0"/>
              <a:t>Input </a:t>
            </a:r>
            <a:r>
              <a:rPr lang="en-US" altLang="en-US" sz="2000" dirty="0" smtClean="0"/>
              <a:t>Devices</a:t>
            </a:r>
            <a:endParaRPr lang="ar-SA" altLang="en-US" sz="2000" dirty="0"/>
          </a:p>
          <a:p>
            <a:pPr marL="457200" indent="-457200">
              <a:spcBef>
                <a:spcPct val="50000"/>
              </a:spcBef>
              <a:buFont typeface="+mj-lt"/>
              <a:buAutoNum type="arabicPeriod"/>
            </a:pPr>
            <a:r>
              <a:rPr lang="ar-SA" altLang="en-US" sz="2400" dirty="0" smtClean="0"/>
              <a:t>وحدات </a:t>
            </a:r>
            <a:r>
              <a:rPr lang="ar-SA" altLang="en-US" sz="2400" dirty="0"/>
              <a:t>الإخراج </a:t>
            </a:r>
            <a:r>
              <a:rPr lang="en-US" altLang="en-US" sz="2000" dirty="0"/>
              <a:t>Output Devices</a:t>
            </a:r>
            <a:endParaRPr lang="ar-SA" altLang="en-US" sz="2000" dirty="0"/>
          </a:p>
          <a:p>
            <a:pPr marL="457200" indent="-457200">
              <a:buFont typeface="+mj-lt"/>
              <a:buAutoNum type="arabicPeriod"/>
            </a:pPr>
            <a:r>
              <a:rPr lang="ar-SA" altLang="en-US" sz="2000" dirty="0" smtClean="0"/>
              <a:t>4</a:t>
            </a:r>
            <a:r>
              <a:rPr lang="ar-SA" altLang="en-US" sz="2400" dirty="0" smtClean="0"/>
              <a:t>طرفيات </a:t>
            </a:r>
            <a:r>
              <a:rPr lang="ar-SA" altLang="en-US" sz="2400" dirty="0"/>
              <a:t>أخرى </a:t>
            </a:r>
            <a:r>
              <a:rPr lang="en-US" altLang="en-US" sz="2000" dirty="0"/>
              <a:t>Peripherals</a:t>
            </a:r>
            <a:endParaRPr lang="ar-SA" altLang="en-US" sz="2000" dirty="0"/>
          </a:p>
        </p:txBody>
      </p:sp>
      <p:sp>
        <p:nvSpPr>
          <p:cNvPr id="7" name="Text Box 2"/>
          <p:cNvSpPr txBox="1">
            <a:spLocks noChangeArrowheads="1"/>
          </p:cNvSpPr>
          <p:nvPr/>
        </p:nvSpPr>
        <p:spPr bwMode="auto">
          <a:xfrm>
            <a:off x="2288704" y="1556792"/>
            <a:ext cx="718867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4528" y="2308473"/>
            <a:ext cx="1712640" cy="137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6928" y="3736169"/>
            <a:ext cx="1370112" cy="3996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3" descr="mouse"/>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446467" y="2796820"/>
            <a:ext cx="746901" cy="456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printe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80728" y="4460689"/>
            <a:ext cx="1370112" cy="9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3" descr="logitech-980000012-s120-speaker-system.jp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446467" y="3547065"/>
            <a:ext cx="792096" cy="7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5" descr="http://t2.gstatic.com/images?q=tbn:mdbqyKbdHZfJVM:http://img.tootoo.com/mytootoo/upload/94/94297/product/94297_56c961e74210ddbd243903dcc32d2f46.jpg">
            <a:hlinkClick r:id="rId8"/>
          </p:cNvPr>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384366" y="4617114"/>
            <a:ext cx="1420064" cy="1020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6636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5" name="Text Box 3"/>
          <p:cNvSpPr txBox="1">
            <a:spLocks noChangeArrowheads="1"/>
          </p:cNvSpPr>
          <p:nvPr/>
        </p:nvSpPr>
        <p:spPr bwMode="auto">
          <a:xfrm>
            <a:off x="3224808" y="2132856"/>
            <a:ext cx="6330355" cy="38472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وحدة النظام </a:t>
            </a:r>
            <a:r>
              <a:rPr lang="en-US" altLang="en-US" sz="2000" b="1" dirty="0">
                <a:solidFill>
                  <a:schemeClr val="bg2">
                    <a:lumMod val="10000"/>
                  </a:schemeClr>
                </a:solidFill>
                <a:cs typeface="Traditional Arabic" panose="02020603050405020304" pitchFamily="18" charset="-78"/>
              </a:rPr>
              <a:t>System or CPU </a:t>
            </a:r>
            <a:r>
              <a:rPr lang="en-US" altLang="en-US" sz="2000" b="1" dirty="0" smtClean="0">
                <a:solidFill>
                  <a:schemeClr val="bg2">
                    <a:lumMod val="10000"/>
                  </a:schemeClr>
                </a:solidFill>
                <a:cs typeface="Traditional Arabic" panose="02020603050405020304" pitchFamily="18" charset="-78"/>
              </a:rPr>
              <a:t>Box</a:t>
            </a:r>
            <a:endParaRPr lang="ar-EG" altLang="en-US" sz="2000" b="1" dirty="0" smtClean="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عبارة عن صندوق له عدة فتحات ومداخل ومصادر ضوئية صغيرة يحتوي </a:t>
            </a:r>
            <a:endParaRPr lang="en-US"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بداخله </a:t>
            </a:r>
            <a:r>
              <a:rPr lang="ar-EG" altLang="en-US" sz="2400" b="1" dirty="0">
                <a:solidFill>
                  <a:schemeClr val="bg2">
                    <a:lumMod val="10000"/>
                  </a:schemeClr>
                </a:solidFill>
                <a:cs typeface="Traditional Arabic" panose="02020603050405020304" pitchFamily="18" charset="-78"/>
              </a:rPr>
              <a:t>على العناصر الأساسية التي يتكون منها الحاسوب</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اللوحة </a:t>
            </a:r>
            <a:r>
              <a:rPr lang="ar-EG" altLang="en-US" sz="2400" b="1" dirty="0" smtClean="0">
                <a:solidFill>
                  <a:schemeClr val="bg2">
                    <a:lumMod val="10000"/>
                  </a:schemeClr>
                </a:solidFill>
                <a:cs typeface="Traditional Arabic" panose="02020603050405020304" pitchFamily="18" charset="-78"/>
              </a:rPr>
              <a:t>الأم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Motherboard</a:t>
            </a:r>
            <a:r>
              <a:rPr lang="ar-EG" altLang="en-US" sz="2400" b="1" dirty="0" smtClean="0">
                <a:solidFill>
                  <a:schemeClr val="bg2">
                    <a:lumMod val="10000"/>
                  </a:schemeClr>
                </a:solidFill>
                <a:cs typeface="Traditional Arabic" panose="02020603050405020304" pitchFamily="18" charset="-78"/>
              </a:rPr>
              <a:t>أو </a:t>
            </a:r>
            <a:r>
              <a:rPr lang="ar-EG" altLang="en-US" sz="2400" b="1" dirty="0">
                <a:solidFill>
                  <a:schemeClr val="bg2">
                    <a:lumMod val="10000"/>
                  </a:schemeClr>
                </a:solidFill>
                <a:cs typeface="Traditional Arabic" panose="02020603050405020304" pitchFamily="18" charset="-78"/>
              </a:rPr>
              <a:t>لوحة النظام </a:t>
            </a:r>
            <a:r>
              <a:rPr lang="en-US" altLang="en-US" sz="2000" b="1" dirty="0">
                <a:solidFill>
                  <a:schemeClr val="bg2">
                    <a:lumMod val="10000"/>
                  </a:schemeClr>
                </a:solidFill>
                <a:cs typeface="Traditional Arabic" panose="02020603050405020304" pitchFamily="18" charset="-78"/>
              </a:rPr>
              <a:t>System Board</a:t>
            </a: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الذاكرة </a:t>
            </a:r>
            <a:r>
              <a:rPr lang="en-US" altLang="en-US" sz="2000" b="1" dirty="0" smtClean="0">
                <a:solidFill>
                  <a:schemeClr val="bg2">
                    <a:lumMod val="10000"/>
                  </a:schemeClr>
                </a:solidFill>
                <a:cs typeface="Traditional Arabic" panose="02020603050405020304" pitchFamily="18" charset="-78"/>
              </a:rPr>
              <a:t>Memory</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        </a:t>
            </a:r>
          </a:p>
          <a:p>
            <a:pPr marL="342900" indent="-342900">
              <a:spcBef>
                <a:spcPts val="0"/>
              </a:spcBef>
              <a:buFont typeface="Arial" panose="020B0604020202020204" pitchFamily="34" charset="0"/>
              <a:buChar char="•"/>
            </a:pP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مصدر </a:t>
            </a:r>
            <a:r>
              <a:rPr lang="ar-EG" altLang="en-US" sz="2400" b="1" dirty="0">
                <a:solidFill>
                  <a:schemeClr val="bg2">
                    <a:lumMod val="10000"/>
                  </a:schemeClr>
                </a:solidFill>
                <a:cs typeface="Traditional Arabic" panose="02020603050405020304" pitchFamily="18" charset="-78"/>
              </a:rPr>
              <a:t>الطاقة </a:t>
            </a:r>
            <a:r>
              <a:rPr lang="en-US" altLang="en-US" sz="2000" b="1" dirty="0">
                <a:solidFill>
                  <a:schemeClr val="bg2">
                    <a:lumMod val="10000"/>
                  </a:schemeClr>
                </a:solidFill>
                <a:cs typeface="Traditional Arabic" panose="02020603050405020304" pitchFamily="18" charset="-78"/>
              </a:rPr>
              <a:t>Power Supply</a:t>
            </a: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القوابس أو المنافذ </a:t>
            </a:r>
            <a:r>
              <a:rPr lang="en-US" altLang="en-US" sz="2000" b="1" dirty="0" smtClean="0">
                <a:solidFill>
                  <a:schemeClr val="bg2">
                    <a:lumMod val="10000"/>
                  </a:schemeClr>
                </a:solidFill>
                <a:cs typeface="Traditional Arabic" panose="02020603050405020304" pitchFamily="18" charset="-78"/>
              </a:rPr>
              <a:t>Ports</a:t>
            </a:r>
            <a:r>
              <a:rPr lang="ar-EG" altLang="en-US" sz="2000" b="1" dirty="0" smtClean="0">
                <a:solidFill>
                  <a:schemeClr val="bg2">
                    <a:lumMod val="10000"/>
                  </a:schemeClr>
                </a:solidFill>
                <a:cs typeface="Traditional Arabic" panose="02020603050405020304" pitchFamily="18" charset="-78"/>
              </a:rPr>
              <a:t>       </a:t>
            </a:r>
            <a:endParaRPr lang="en-US" altLang="en-US" sz="20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EG" altLang="en-US" sz="2400" b="1" dirty="0" smtClean="0">
                <a:solidFill>
                  <a:schemeClr val="bg2">
                    <a:lumMod val="10000"/>
                  </a:schemeClr>
                </a:solidFill>
                <a:cs typeface="Traditional Arabic" panose="02020603050405020304" pitchFamily="18" charset="-78"/>
              </a:rPr>
              <a:t>ثقوب </a:t>
            </a:r>
            <a:r>
              <a:rPr lang="ar-EG" altLang="en-US" sz="2400" b="1" dirty="0">
                <a:solidFill>
                  <a:schemeClr val="bg2">
                    <a:lumMod val="10000"/>
                  </a:schemeClr>
                </a:solidFill>
                <a:cs typeface="Traditional Arabic" panose="02020603050405020304" pitchFamily="18" charset="-78"/>
              </a:rPr>
              <a:t>التوسعة </a:t>
            </a:r>
            <a:r>
              <a:rPr lang="en-US" altLang="en-US" sz="2000" b="1" dirty="0">
                <a:solidFill>
                  <a:schemeClr val="bg2">
                    <a:lumMod val="10000"/>
                  </a:schemeClr>
                </a:solidFill>
                <a:cs typeface="Traditional Arabic" panose="02020603050405020304" pitchFamily="18" charset="-78"/>
              </a:rPr>
              <a:t>Expansion Slots</a:t>
            </a: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متحكمات الأجهزة </a:t>
            </a:r>
            <a:r>
              <a:rPr lang="en-US" altLang="en-US" sz="2000" b="1" dirty="0">
                <a:solidFill>
                  <a:schemeClr val="bg2">
                    <a:lumMod val="10000"/>
                  </a:schemeClr>
                </a:solidFill>
                <a:cs typeface="Traditional Arabic" panose="02020603050405020304" pitchFamily="18" charset="-78"/>
              </a:rPr>
              <a:t>Device </a:t>
            </a:r>
            <a:r>
              <a:rPr lang="en-US" altLang="en-US" sz="2000" b="1" dirty="0" smtClean="0">
                <a:solidFill>
                  <a:schemeClr val="bg2">
                    <a:lumMod val="10000"/>
                  </a:schemeClr>
                </a:solidFill>
                <a:cs typeface="Traditional Arabic" panose="02020603050405020304" pitchFamily="18" charset="-78"/>
              </a:rPr>
              <a:t>Controllers</a:t>
            </a:r>
          </a:p>
          <a:p>
            <a:pPr marL="342900" indent="-342900">
              <a:spcBef>
                <a:spcPts val="0"/>
              </a:spcBef>
              <a:buFont typeface="Arial" panose="020B0604020202020204" pitchFamily="34" charset="0"/>
              <a:buChar char="•"/>
            </a:pPr>
            <a:r>
              <a:rPr lang="ar-EG" altLang="en-US" sz="2400" b="1" dirty="0" smtClean="0">
                <a:solidFill>
                  <a:schemeClr val="bg2">
                    <a:lumMod val="10000"/>
                  </a:schemeClr>
                </a:solidFill>
                <a:cs typeface="Traditional Arabic" panose="02020603050405020304" pitchFamily="18" charset="-78"/>
              </a:rPr>
              <a:t>ساعة النظام </a:t>
            </a:r>
            <a:r>
              <a:rPr lang="en-US" altLang="en-US" sz="28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The System Clock</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88704" y="1556792"/>
            <a:ext cx="718867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4" descr="See full size image">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4488" y="2492896"/>
            <a:ext cx="2676410" cy="2222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 Box 3"/>
          <p:cNvSpPr txBox="1">
            <a:spLocks noChangeArrowheads="1"/>
          </p:cNvSpPr>
          <p:nvPr/>
        </p:nvSpPr>
        <p:spPr bwMode="auto">
          <a:xfrm>
            <a:off x="-1355899" y="5179643"/>
            <a:ext cx="633035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الأضواء </a:t>
            </a:r>
            <a:r>
              <a:rPr lang="en-US" altLang="en-US" sz="2000" b="1" dirty="0" smtClean="0">
                <a:solidFill>
                  <a:schemeClr val="bg2">
                    <a:lumMod val="10000"/>
                  </a:schemeClr>
                </a:solidFill>
                <a:cs typeface="Traditional Arabic" panose="02020603050405020304" pitchFamily="18" charset="-78"/>
              </a:rPr>
              <a:t>LED Display</a:t>
            </a: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مشغلات الأقراص </a:t>
            </a:r>
            <a:r>
              <a:rPr lang="en-US" altLang="en-US" sz="2000" b="1" dirty="0">
                <a:solidFill>
                  <a:schemeClr val="bg2">
                    <a:lumMod val="10000"/>
                  </a:schemeClr>
                </a:solidFill>
                <a:cs typeface="Traditional Arabic" panose="02020603050405020304" pitchFamily="18" charset="-78"/>
              </a:rPr>
              <a:t>Disk </a:t>
            </a:r>
            <a:r>
              <a:rPr lang="en-US" altLang="en-US" sz="2000" b="1" dirty="0" smtClean="0">
                <a:solidFill>
                  <a:schemeClr val="bg2">
                    <a:lumMod val="10000"/>
                  </a:schemeClr>
                </a:solidFill>
                <a:cs typeface="Traditional Arabic" panose="02020603050405020304" pitchFamily="18" charset="-78"/>
              </a:rPr>
              <a:t>Drives   </a:t>
            </a:r>
            <a:endParaRPr lang="en-US" altLang="en-US" sz="2000" b="1" dirty="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xmlns="" val="400261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5" name="Text Box 3"/>
          <p:cNvSpPr txBox="1">
            <a:spLocks noChangeArrowheads="1"/>
          </p:cNvSpPr>
          <p:nvPr/>
        </p:nvSpPr>
        <p:spPr bwMode="auto">
          <a:xfrm>
            <a:off x="5457056" y="2308473"/>
            <a:ext cx="4098107"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هي لوحة الدائرة الرئيسية </a:t>
            </a:r>
            <a:r>
              <a:rPr lang="ar-SA" altLang="en-US" sz="2400" b="1" dirty="0" smtClean="0">
                <a:solidFill>
                  <a:schemeClr val="bg2">
                    <a:lumMod val="10000"/>
                  </a:schemeClr>
                </a:solidFill>
                <a:cs typeface="Traditional Arabic" panose="02020603050405020304" pitchFamily="18" charset="-78"/>
              </a:rPr>
              <a:t>في </a:t>
            </a:r>
            <a:r>
              <a:rPr lang="ar-SA" altLang="en-US" sz="2400" b="1" dirty="0">
                <a:solidFill>
                  <a:schemeClr val="bg2">
                    <a:lumMod val="10000"/>
                  </a:schemeClr>
                </a:solidFill>
                <a:cs typeface="Traditional Arabic" panose="02020603050405020304" pitchFamily="18" charset="-78"/>
              </a:rPr>
              <a:t>الحاسب </a:t>
            </a:r>
            <a:endParaRPr lang="en-US" altLang="en-US" sz="2400" b="1" dirty="0" smtClean="0">
              <a:solidFill>
                <a:schemeClr val="bg2">
                  <a:lumMod val="10000"/>
                </a:schemeClr>
              </a:solidFill>
              <a:cs typeface="Traditional Arabic" panose="02020603050405020304" pitchFamily="18" charset="-78"/>
            </a:endParaRPr>
          </a:p>
          <a:p>
            <a:pPr>
              <a:spcBef>
                <a:spcPct val="50000"/>
              </a:spcBef>
            </a:pPr>
            <a:r>
              <a:rPr lang="ar-SA" altLang="en-US" sz="2400" b="1" dirty="0" smtClean="0">
                <a:solidFill>
                  <a:schemeClr val="bg2">
                    <a:lumMod val="10000"/>
                  </a:schemeClr>
                </a:solidFill>
                <a:cs typeface="Traditional Arabic" panose="02020603050405020304" pitchFamily="18" charset="-78"/>
              </a:rPr>
              <a:t>وتحمل </a:t>
            </a:r>
            <a:r>
              <a:rPr lang="ar-SA" altLang="en-US" sz="2400" b="1" dirty="0">
                <a:solidFill>
                  <a:schemeClr val="bg2">
                    <a:lumMod val="10000"/>
                  </a:schemeClr>
                </a:solidFill>
                <a:cs typeface="Traditional Arabic" panose="02020603050405020304" pitchFamily="18" charset="-78"/>
              </a:rPr>
              <a:t>وحدة </a:t>
            </a:r>
            <a:r>
              <a:rPr lang="ar-SA" altLang="en-US" sz="2400" b="1" dirty="0" smtClean="0">
                <a:solidFill>
                  <a:schemeClr val="bg2">
                    <a:lumMod val="10000"/>
                  </a:schemeClr>
                </a:solidFill>
                <a:cs typeface="Traditional Arabic" panose="02020603050405020304" pitchFamily="18" charset="-78"/>
              </a:rPr>
              <a:t>المعالجة</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المركزية </a:t>
            </a:r>
            <a:r>
              <a:rPr lang="en-US" altLang="en-US" sz="2400" b="1" dirty="0" smtClean="0">
                <a:solidFill>
                  <a:schemeClr val="bg2">
                    <a:lumMod val="10000"/>
                  </a:schemeClr>
                </a:solidFill>
                <a:cs typeface="Traditional Arabic" panose="02020603050405020304" pitchFamily="18" charset="-78"/>
              </a:rPr>
              <a:t>CPU</a:t>
            </a:r>
          </a:p>
          <a:p>
            <a:pPr>
              <a:spcBef>
                <a:spcPct val="50000"/>
              </a:spcBef>
            </a:pPr>
            <a:r>
              <a:rPr lang="ar-EG" altLang="en-US" sz="2400" dirty="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المعالج</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المكروي</a:t>
            </a:r>
            <a:r>
              <a:rPr lang="ar-SA" altLang="en-US" sz="2400" b="1" dirty="0">
                <a:solidFill>
                  <a:schemeClr val="bg2">
                    <a:lumMod val="10000"/>
                  </a:schemeClr>
                </a:solidFill>
                <a:cs typeface="Traditional Arabic" panose="02020603050405020304" pitchFamily="18" charset="-78"/>
              </a:rPr>
              <a:t>) وبعض أنواع الذاكرة</a:t>
            </a:r>
          </a:p>
          <a:p>
            <a:pPr>
              <a:spcBef>
                <a:spcPct val="50000"/>
              </a:spcBef>
            </a:pPr>
            <a:r>
              <a:rPr lang="ar-SA" altLang="en-US" sz="2400" b="1" dirty="0">
                <a:solidFill>
                  <a:schemeClr val="bg2">
                    <a:lumMod val="10000"/>
                  </a:schemeClr>
                </a:solidFill>
                <a:cs typeface="Traditional Arabic" panose="02020603050405020304" pitchFamily="18" charset="-78"/>
              </a:rPr>
              <a:t>وكذلك دوائر التحكم.</a:t>
            </a:r>
          </a:p>
        </p:txBody>
      </p:sp>
      <p:sp>
        <p:nvSpPr>
          <p:cNvPr id="7" name="Text Box 2"/>
          <p:cNvSpPr txBox="1">
            <a:spLocks noChangeArrowheads="1"/>
          </p:cNvSpPr>
          <p:nvPr/>
        </p:nvSpPr>
        <p:spPr bwMode="auto">
          <a:xfrm>
            <a:off x="1928664" y="1556792"/>
            <a:ext cx="754871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pic>
        <p:nvPicPr>
          <p:cNvPr id="8" name="Picture 8" descr="motherboard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208584" y="2247693"/>
            <a:ext cx="4160912" cy="4017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5303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5" name="Text Box 3"/>
          <p:cNvSpPr txBox="1">
            <a:spLocks noChangeArrowheads="1"/>
          </p:cNvSpPr>
          <p:nvPr/>
        </p:nvSpPr>
        <p:spPr bwMode="auto">
          <a:xfrm>
            <a:off x="3872880" y="2308473"/>
            <a:ext cx="5682283"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2- الذاكرة  </a:t>
            </a:r>
            <a:r>
              <a:rPr lang="en-US" altLang="en-US" sz="2000" b="1" dirty="0" smtClean="0">
                <a:solidFill>
                  <a:schemeClr val="bg2">
                    <a:lumMod val="10000"/>
                  </a:schemeClr>
                </a:solidFill>
                <a:cs typeface="Traditional Arabic" panose="02020603050405020304" pitchFamily="18" charset="-78"/>
              </a:rPr>
              <a:t>Memory</a:t>
            </a:r>
            <a:endParaRPr lang="ar-EG" altLang="en-US" sz="2000" b="1" dirty="0" smtClean="0">
              <a:solidFill>
                <a:schemeClr val="bg2">
                  <a:lumMod val="10000"/>
                </a:schemeClr>
              </a:solidFill>
              <a:cs typeface="Traditional Arabic" panose="02020603050405020304" pitchFamily="18" charset="-78"/>
            </a:endParaRPr>
          </a:p>
          <a:p>
            <a:pPr>
              <a:spcBef>
                <a:spcPct val="50000"/>
              </a:spcBef>
            </a:pPr>
            <a:r>
              <a:rPr lang="ar-EG" altLang="en-US" sz="2400" b="1" dirty="0">
                <a:solidFill>
                  <a:schemeClr val="bg2">
                    <a:lumMod val="10000"/>
                  </a:schemeClr>
                </a:solidFill>
                <a:cs typeface="Traditional Arabic" panose="02020603050405020304" pitchFamily="18" charset="-78"/>
              </a:rPr>
              <a:t>تتكون من رقاقات مثبتة بشكل مباشر على لوحات صغيرة خاصة بها تثبت بدورها على اللوحة  الأم في مكابس معينة</a:t>
            </a:r>
            <a:r>
              <a:rPr lang="ar-EG" altLang="en-US" sz="2400" b="1" dirty="0" smtClean="0">
                <a:solidFill>
                  <a:schemeClr val="bg2">
                    <a:lumMod val="10000"/>
                  </a:schemeClr>
                </a:solidFill>
                <a:cs typeface="Traditional Arabic" panose="02020603050405020304" pitchFamily="18" charset="-78"/>
              </a:rPr>
              <a:t>.</a:t>
            </a:r>
          </a:p>
          <a:p>
            <a:pPr>
              <a:spcBef>
                <a:spcPct val="50000"/>
              </a:spcBef>
            </a:pPr>
            <a:endParaRPr lang="ar-EG" altLang="en-US" sz="2400" b="1" dirty="0">
              <a:solidFill>
                <a:schemeClr val="bg2">
                  <a:lumMod val="10000"/>
                </a:schemeClr>
              </a:solidFill>
              <a:cs typeface="Traditional Arabic" panose="02020603050405020304" pitchFamily="18" charset="-78"/>
            </a:endParaRPr>
          </a:p>
          <a:p>
            <a:pPr>
              <a:spcBef>
                <a:spcPct val="50000"/>
              </a:spcBef>
            </a:pPr>
            <a:r>
              <a:rPr lang="ar-EG" altLang="en-US" sz="2400" b="1" dirty="0">
                <a:solidFill>
                  <a:schemeClr val="bg2">
                    <a:lumMod val="10000"/>
                  </a:schemeClr>
                </a:solidFill>
                <a:cs typeface="Traditional Arabic" panose="02020603050405020304" pitchFamily="18" charset="-78"/>
              </a:rPr>
              <a:t>تتراوح سعة صفيحة الذاكرة تتراوح ما بين 256 ميغابايت و1 جيجابايت</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pic>
        <p:nvPicPr>
          <p:cNvPr id="8" name="Picture 7" descr="memory.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16496" y="2308473"/>
            <a:ext cx="3172360" cy="2926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3728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5" name="Text Box 3"/>
          <p:cNvSpPr txBox="1">
            <a:spLocks noChangeArrowheads="1"/>
          </p:cNvSpPr>
          <p:nvPr/>
        </p:nvSpPr>
        <p:spPr bwMode="auto">
          <a:xfrm>
            <a:off x="3728864" y="2308473"/>
            <a:ext cx="5826299"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مصدر </a:t>
            </a:r>
            <a:r>
              <a:rPr lang="ar-SA" altLang="en-US" sz="2400" b="1" dirty="0" smtClean="0">
                <a:solidFill>
                  <a:schemeClr val="bg2">
                    <a:lumMod val="10000"/>
                  </a:schemeClr>
                </a:solidFill>
                <a:cs typeface="Traditional Arabic" panose="02020603050405020304" pitchFamily="18" charset="-78"/>
              </a:rPr>
              <a:t>الطاقة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Power Supply</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endParaRPr lang="en-US" altLang="en-US" sz="2400" b="1" dirty="0">
              <a:solidFill>
                <a:schemeClr val="bg2">
                  <a:lumMod val="10000"/>
                </a:schemeClr>
              </a:solidFill>
              <a:cs typeface="Traditional Arabic" panose="02020603050405020304" pitchFamily="18" charset="-78"/>
            </a:endParaRPr>
          </a:p>
          <a:p>
            <a:pPr algn="just">
              <a:spcBef>
                <a:spcPct val="50000"/>
              </a:spcBef>
            </a:pPr>
            <a:r>
              <a:rPr lang="ar-EG" altLang="en-US" sz="2400" b="1" dirty="0">
                <a:solidFill>
                  <a:schemeClr val="bg2">
                    <a:lumMod val="10000"/>
                  </a:schemeClr>
                </a:solidFill>
                <a:cs typeface="Traditional Arabic" panose="02020603050405020304" pitchFamily="18" charset="-78"/>
              </a:rPr>
              <a:t>هو عبارة عن المصدر الكهربائي الذي يزود دوائر الحاسب بالطاقة الكهربائية  الضرورية لتشغيلها. </a:t>
            </a:r>
          </a:p>
          <a:p>
            <a:pPr algn="just">
              <a:spcBef>
                <a:spcPct val="50000"/>
              </a:spcBef>
            </a:pPr>
            <a:r>
              <a:rPr lang="ar-EG" altLang="en-US" sz="2400" b="1" dirty="0">
                <a:solidFill>
                  <a:schemeClr val="bg2">
                    <a:lumMod val="10000"/>
                  </a:schemeClr>
                </a:solidFill>
                <a:cs typeface="Traditional Arabic" panose="02020603050405020304" pitchFamily="18" charset="-78"/>
              </a:rPr>
              <a:t>يثبت هذا المحول على أحد المخارج، كما يحتوي على على محول لتخفيف وتنظيم مستوى الجهد للتيار الكهربائي الداخل إلى الحاسب ليصبح ±12 فولت  و ±5 فولت  تيار مستمر</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7" descr="power-supply-768753.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8504" y="2645623"/>
            <a:ext cx="2743200" cy="2514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7793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5" name="Text Box 3"/>
          <p:cNvSpPr txBox="1">
            <a:spLocks noChangeArrowheads="1"/>
          </p:cNvSpPr>
          <p:nvPr/>
        </p:nvSpPr>
        <p:spPr bwMode="auto">
          <a:xfrm>
            <a:off x="2432720" y="2308473"/>
            <a:ext cx="7122443"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القوابس أو المنافذ </a:t>
            </a:r>
            <a:r>
              <a:rPr lang="en-US" altLang="en-US" sz="2400" dirty="0" smtClean="0">
                <a:solidFill>
                  <a:schemeClr val="bg2">
                    <a:lumMod val="10000"/>
                  </a:schemeClr>
                </a:solidFill>
                <a:cs typeface="Traditional Arabic" panose="02020603050405020304" pitchFamily="18" charset="-78"/>
              </a:rPr>
              <a:t>Ports</a:t>
            </a:r>
          </a:p>
          <a:p>
            <a:pPr>
              <a:spcBef>
                <a:spcPts val="0"/>
              </a:spcBef>
            </a:pPr>
            <a:r>
              <a:rPr lang="ar-EG" altLang="en-US" sz="2400" b="1" dirty="0">
                <a:solidFill>
                  <a:schemeClr val="bg2">
                    <a:lumMod val="10000"/>
                  </a:schemeClr>
                </a:solidFill>
                <a:cs typeface="Traditional Arabic" panose="02020603050405020304" pitchFamily="18" charset="-78"/>
              </a:rPr>
              <a:t>عبارة عن النهايات الموجودة خلف وحدة النظام  وتستخدم لوصل الأجهزة الخارجية والطرفيات المختلفة  مع اللوحة الأم  </a:t>
            </a:r>
            <a:r>
              <a:rPr lang="ar-EG" altLang="en-US" sz="2400" b="1" dirty="0" smtClean="0">
                <a:solidFill>
                  <a:schemeClr val="bg2">
                    <a:lumMod val="10000"/>
                  </a:schemeClr>
                </a:solidFill>
                <a:cs typeface="Traditional Arabic" panose="02020603050405020304" pitchFamily="18" charset="-78"/>
              </a:rPr>
              <a:t>هناك:</a:t>
            </a:r>
            <a:endParaRPr lang="ar-EG"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القوابس المتتالية </a:t>
            </a:r>
            <a:r>
              <a:rPr lang="en-US" altLang="en-US" sz="2400" dirty="0">
                <a:solidFill>
                  <a:schemeClr val="bg2">
                    <a:lumMod val="10000"/>
                  </a:schemeClr>
                </a:solidFill>
                <a:cs typeface="Traditional Arabic" panose="02020603050405020304" pitchFamily="18" charset="-78"/>
              </a:rPr>
              <a:t>Serial </a:t>
            </a:r>
            <a:r>
              <a:rPr lang="en-US" altLang="en-US" sz="2400" dirty="0" smtClean="0">
                <a:solidFill>
                  <a:schemeClr val="bg2">
                    <a:lumMod val="10000"/>
                  </a:schemeClr>
                </a:solidFill>
                <a:cs typeface="Traditional Arabic" panose="02020603050405020304" pitchFamily="18" charset="-78"/>
              </a:rPr>
              <a:t>Ports </a:t>
            </a:r>
            <a:r>
              <a:rPr lang="ar-EG" altLang="en-US" sz="2400" b="1" dirty="0" smtClean="0">
                <a:solidFill>
                  <a:schemeClr val="bg2">
                    <a:lumMod val="10000"/>
                  </a:schemeClr>
                </a:solidFill>
                <a:cs typeface="Traditional Arabic" panose="02020603050405020304" pitchFamily="18" charset="-78"/>
              </a:rPr>
              <a:t>وتنقل </a:t>
            </a:r>
            <a:r>
              <a:rPr lang="ar-EG" altLang="en-US" sz="2400" b="1" dirty="0">
                <a:solidFill>
                  <a:schemeClr val="bg2">
                    <a:lumMod val="10000"/>
                  </a:schemeClr>
                </a:solidFill>
                <a:cs typeface="Traditional Arabic" panose="02020603050405020304" pitchFamily="18" charset="-78"/>
              </a:rPr>
              <a:t>البيانات بت تلوى الآخر</a:t>
            </a:r>
          </a:p>
          <a:p>
            <a:pPr marL="342900" indent="-342900">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القوابس المتوازية </a:t>
            </a:r>
            <a:r>
              <a:rPr lang="en-US" altLang="en-US" sz="2400" dirty="0">
                <a:solidFill>
                  <a:schemeClr val="bg2">
                    <a:lumMod val="10000"/>
                  </a:schemeClr>
                </a:solidFill>
                <a:cs typeface="Traditional Arabic" panose="02020603050405020304" pitchFamily="18" charset="-78"/>
              </a:rPr>
              <a:t>Parallel </a:t>
            </a:r>
            <a:r>
              <a:rPr lang="en-US" altLang="en-US" sz="2400" dirty="0" smtClean="0">
                <a:solidFill>
                  <a:schemeClr val="bg2">
                    <a:lumMod val="10000"/>
                  </a:schemeClr>
                </a:solidFill>
                <a:cs typeface="Traditional Arabic" panose="02020603050405020304" pitchFamily="18" charset="-78"/>
              </a:rPr>
              <a:t>Ports </a:t>
            </a:r>
            <a:r>
              <a:rPr lang="ar-EG" altLang="en-US" sz="2400" b="1" dirty="0" smtClean="0">
                <a:solidFill>
                  <a:schemeClr val="bg2">
                    <a:lumMod val="10000"/>
                  </a:schemeClr>
                </a:solidFill>
                <a:cs typeface="Traditional Arabic" panose="02020603050405020304" pitchFamily="18" charset="-78"/>
              </a:rPr>
              <a:t>تنقل </a:t>
            </a:r>
            <a:r>
              <a:rPr lang="ar-EG" altLang="en-US" sz="2400" b="1" dirty="0">
                <a:solidFill>
                  <a:schemeClr val="bg2">
                    <a:lumMod val="10000"/>
                  </a:schemeClr>
                </a:solidFill>
                <a:cs typeface="Traditional Arabic" panose="02020603050405020304" pitchFamily="18" charset="-78"/>
              </a:rPr>
              <a:t>مجموعة من البت معا </a:t>
            </a:r>
          </a:p>
          <a:p>
            <a:pPr marL="342900" indent="-342900">
              <a:spcBef>
                <a:spcPts val="0"/>
              </a:spcBef>
              <a:buFont typeface="Arial" panose="020B0604020202020204" pitchFamily="34" charset="0"/>
              <a:buChar char="•"/>
            </a:pPr>
            <a:r>
              <a:rPr lang="en-US" altLang="en-US" sz="2400" dirty="0" smtClean="0">
                <a:solidFill>
                  <a:schemeClr val="bg2">
                    <a:lumMod val="10000"/>
                  </a:schemeClr>
                </a:solidFill>
                <a:cs typeface="Traditional Arabic" panose="02020603050405020304" pitchFamily="18" charset="-78"/>
              </a:rPr>
              <a:t> SCSI </a:t>
            </a:r>
            <a:r>
              <a:rPr lang="en-US" altLang="en-US" sz="2400" dirty="0">
                <a:solidFill>
                  <a:schemeClr val="bg2">
                    <a:lumMod val="10000"/>
                  </a:schemeClr>
                </a:solidFill>
                <a:cs typeface="Traditional Arabic" panose="02020603050405020304" pitchFamily="18" charset="-78"/>
              </a:rPr>
              <a:t>Port </a:t>
            </a:r>
            <a:r>
              <a:rPr lang="ar-EG" altLang="en-US" sz="2400" b="1" dirty="0">
                <a:solidFill>
                  <a:schemeClr val="bg2">
                    <a:lumMod val="10000"/>
                  </a:schemeClr>
                </a:solidFill>
                <a:cs typeface="Traditional Arabic" panose="02020603050405020304" pitchFamily="18" charset="-78"/>
              </a:rPr>
              <a:t>أو </a:t>
            </a:r>
            <a:r>
              <a:rPr lang="en-US" altLang="en-US" sz="2400" dirty="0">
                <a:solidFill>
                  <a:schemeClr val="bg2">
                    <a:lumMod val="10000"/>
                  </a:schemeClr>
                </a:solidFill>
                <a:cs typeface="Traditional Arabic" panose="02020603050405020304" pitchFamily="18" charset="-78"/>
              </a:rPr>
              <a:t>Small Computer System </a:t>
            </a:r>
            <a:r>
              <a:rPr lang="en-US" altLang="en-US" sz="2400" dirty="0" smtClean="0">
                <a:solidFill>
                  <a:schemeClr val="bg2">
                    <a:lumMod val="10000"/>
                  </a:schemeClr>
                </a:solidFill>
                <a:cs typeface="Traditional Arabic" panose="02020603050405020304" pitchFamily="18" charset="-78"/>
              </a:rPr>
              <a:t>Interface</a:t>
            </a:r>
            <a:r>
              <a:rPr lang="en-US" altLang="en-US" sz="2400" b="1" dirty="0">
                <a:solidFill>
                  <a:schemeClr val="bg2">
                    <a:lumMod val="10000"/>
                  </a:schemeClr>
                </a:solidFill>
                <a:cs typeface="Traditional Arabic" panose="02020603050405020304" pitchFamily="18" charset="-78"/>
              </a:rPr>
              <a:t/>
            </a:r>
            <a:br>
              <a:rPr lang="en-US" altLang="en-US" sz="2400" b="1" dirty="0">
                <a:solidFill>
                  <a:schemeClr val="bg2">
                    <a:lumMod val="10000"/>
                  </a:schemeClr>
                </a:solidFill>
                <a:cs typeface="Traditional Arabic" panose="02020603050405020304" pitchFamily="18" charset="-78"/>
              </a:rPr>
            </a:br>
            <a:r>
              <a:rPr lang="ar-EG" altLang="en-US" sz="2400" b="1" dirty="0">
                <a:solidFill>
                  <a:schemeClr val="bg2">
                    <a:lumMod val="10000"/>
                  </a:schemeClr>
                </a:solidFill>
                <a:cs typeface="Traditional Arabic" panose="02020603050405020304" pitchFamily="18" charset="-78"/>
              </a:rPr>
              <a:t>تنقل البت بشكل متزامن وسريع ويمكنها </a:t>
            </a:r>
            <a:br>
              <a:rPr lang="ar-EG" altLang="en-US" sz="2400" b="1" dirty="0">
                <a:solidFill>
                  <a:schemeClr val="bg2">
                    <a:lumMod val="10000"/>
                  </a:schemeClr>
                </a:solidFill>
                <a:cs typeface="Traditional Arabic" panose="02020603050405020304" pitchFamily="18" charset="-78"/>
              </a:rPr>
            </a:br>
            <a:r>
              <a:rPr lang="ar-EG" altLang="en-US" sz="2400" b="1" dirty="0">
                <a:solidFill>
                  <a:schemeClr val="bg2">
                    <a:lumMod val="10000"/>
                  </a:schemeClr>
                </a:solidFill>
                <a:cs typeface="Traditional Arabic" panose="02020603050405020304" pitchFamily="18" charset="-78"/>
              </a:rPr>
              <a:t>وصل </a:t>
            </a:r>
            <a:r>
              <a:rPr lang="ar-EG" altLang="en-US" sz="2400" dirty="0">
                <a:solidFill>
                  <a:schemeClr val="bg2">
                    <a:lumMod val="10000"/>
                  </a:schemeClr>
                </a:solidFill>
                <a:cs typeface="Traditional Arabic" panose="02020603050405020304" pitchFamily="18" charset="-78"/>
              </a:rPr>
              <a:t>15</a:t>
            </a:r>
            <a:r>
              <a:rPr lang="ar-EG" altLang="en-US" sz="2400" b="1" dirty="0">
                <a:solidFill>
                  <a:schemeClr val="bg2">
                    <a:lumMod val="10000"/>
                  </a:schemeClr>
                </a:solidFill>
                <a:cs typeface="Traditional Arabic" panose="02020603050405020304" pitchFamily="18" charset="-78"/>
              </a:rPr>
              <a:t> جهازا </a:t>
            </a:r>
          </a:p>
          <a:p>
            <a:pPr marL="342900" indent="-342900">
              <a:spcBef>
                <a:spcPts val="0"/>
              </a:spcBef>
              <a:buFont typeface="Arial" panose="020B0604020202020204" pitchFamily="34" charset="0"/>
              <a:buChar char="•"/>
            </a:pPr>
            <a:r>
              <a:rPr lang="en-US" altLang="en-US" sz="2400" dirty="0">
                <a:solidFill>
                  <a:schemeClr val="bg2">
                    <a:lumMod val="10000"/>
                  </a:schemeClr>
                </a:solidFill>
                <a:cs typeface="Traditional Arabic" panose="02020603050405020304" pitchFamily="18" charset="-78"/>
              </a:rPr>
              <a:t>USB Ports -Universal Serial Bus</a:t>
            </a:r>
            <a:r>
              <a:rPr lang="en-US" altLang="en-US" sz="2400" b="1" dirty="0">
                <a:solidFill>
                  <a:schemeClr val="bg2">
                    <a:lumMod val="10000"/>
                  </a:schemeClr>
                </a:solidFill>
                <a:cs typeface="Traditional Arabic" panose="02020603050405020304" pitchFamily="18" charset="-78"/>
              </a:rPr>
              <a:t/>
            </a:r>
            <a:br>
              <a:rPr lang="en-US" altLang="en-US" sz="2400" b="1" dirty="0">
                <a:solidFill>
                  <a:schemeClr val="bg2">
                    <a:lumMod val="10000"/>
                  </a:schemeClr>
                </a:solidFill>
                <a:cs typeface="Traditional Arabic" panose="02020603050405020304" pitchFamily="18" charset="-78"/>
              </a:rPr>
            </a:br>
            <a:r>
              <a:rPr lang="ar-EG" altLang="en-US" sz="2400" b="1" dirty="0">
                <a:solidFill>
                  <a:schemeClr val="bg2">
                    <a:lumMod val="10000"/>
                  </a:schemeClr>
                </a:solidFill>
                <a:cs typeface="Traditional Arabic" panose="02020603050405020304" pitchFamily="18" charset="-78"/>
              </a:rPr>
              <a:t>يمكنها ربط  127 جهازا مع الحاسب مثل </a:t>
            </a:r>
            <a:r>
              <a:rPr lang="ar-EG" altLang="en-US" sz="2400" b="1" dirty="0" smtClean="0">
                <a:solidFill>
                  <a:schemeClr val="bg2">
                    <a:lumMod val="10000"/>
                  </a:schemeClr>
                </a:solidFill>
                <a:cs typeface="Traditional Arabic" panose="02020603050405020304" pitchFamily="18" charset="-78"/>
              </a:rPr>
              <a:t>الطابعات</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8" descr="ports02.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9850" y="2449415"/>
            <a:ext cx="19812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descr="scsi.gif"/>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48544" y="4509863"/>
            <a:ext cx="3424238"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8324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5" name="Text Box 3"/>
          <p:cNvSpPr txBox="1">
            <a:spLocks noChangeArrowheads="1"/>
          </p:cNvSpPr>
          <p:nvPr/>
        </p:nvSpPr>
        <p:spPr bwMode="auto">
          <a:xfrm>
            <a:off x="3944888" y="2308473"/>
            <a:ext cx="561027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ثقوب التوسعة </a:t>
            </a:r>
            <a:r>
              <a:rPr lang="en-US" altLang="en-US" sz="2000" b="1" dirty="0">
                <a:solidFill>
                  <a:schemeClr val="bg2">
                    <a:lumMod val="10000"/>
                  </a:schemeClr>
                </a:solidFill>
                <a:cs typeface="Traditional Arabic" panose="02020603050405020304" pitchFamily="18" charset="-78"/>
              </a:rPr>
              <a:t>Expansion </a:t>
            </a:r>
            <a:r>
              <a:rPr lang="en-US" altLang="en-US" sz="2000" b="1" dirty="0" smtClean="0">
                <a:solidFill>
                  <a:schemeClr val="bg2">
                    <a:lumMod val="10000"/>
                  </a:schemeClr>
                </a:solidFill>
                <a:cs typeface="Traditional Arabic" panose="02020603050405020304" pitchFamily="18" charset="-78"/>
              </a:rPr>
              <a:t>Slots</a:t>
            </a:r>
          </a:p>
          <a:p>
            <a:pPr algn="just">
              <a:spcBef>
                <a:spcPts val="0"/>
              </a:spcBef>
            </a:pPr>
            <a:r>
              <a:rPr lang="ar-EG" altLang="en-US" sz="2400" b="1" dirty="0">
                <a:solidFill>
                  <a:schemeClr val="bg2">
                    <a:lumMod val="10000"/>
                  </a:schemeClr>
                </a:solidFill>
                <a:cs typeface="Traditional Arabic" panose="02020603050405020304" pitchFamily="18" charset="-78"/>
              </a:rPr>
              <a:t>ثقوب </a:t>
            </a:r>
            <a:r>
              <a:rPr lang="ar-EG" altLang="en-US" sz="2400" b="1" dirty="0" smtClean="0">
                <a:solidFill>
                  <a:schemeClr val="bg2">
                    <a:lumMod val="10000"/>
                  </a:schemeClr>
                </a:solidFill>
                <a:cs typeface="Traditional Arabic" panose="02020603050405020304" pitchFamily="18" charset="-78"/>
              </a:rPr>
              <a:t>التوسع </a:t>
            </a:r>
            <a:r>
              <a:rPr lang="en-US" altLang="en-US" sz="2000" b="1" dirty="0" smtClean="0">
                <a:solidFill>
                  <a:schemeClr val="bg2">
                    <a:lumMod val="10000"/>
                  </a:schemeClr>
                </a:solidFill>
                <a:cs typeface="Traditional Arabic" panose="02020603050405020304" pitchFamily="18" charset="-78"/>
              </a:rPr>
              <a:t>Expansion Slots</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عبارة </a:t>
            </a:r>
            <a:r>
              <a:rPr lang="ar-EG" altLang="en-US" sz="2400" b="1" dirty="0">
                <a:solidFill>
                  <a:schemeClr val="bg2">
                    <a:lumMod val="10000"/>
                  </a:schemeClr>
                </a:solidFill>
                <a:cs typeface="Traditional Arabic" panose="02020603050405020304" pitchFamily="18" charset="-78"/>
              </a:rPr>
              <a:t>عن واصل داخلي لإدخال لوحات تتصل مباشرة مع اللوحة الأم عبر النواقل</a:t>
            </a:r>
            <a:r>
              <a:rPr lang="ar-EG" altLang="en-US" sz="2400" b="1" dirty="0" smtClean="0">
                <a:solidFill>
                  <a:schemeClr val="bg2">
                    <a:lumMod val="10000"/>
                  </a:schemeClr>
                </a:solidFill>
                <a:cs typeface="Traditional Arabic" panose="02020603050405020304" pitchFamily="18" charset="-78"/>
              </a:rPr>
              <a:t>.</a:t>
            </a:r>
            <a:endParaRPr lang="en-US"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a:solidFill>
                <a:schemeClr val="bg2">
                  <a:lumMod val="10000"/>
                </a:schemeClr>
              </a:solidFill>
              <a:cs typeface="Traditional Arabic" panose="02020603050405020304" pitchFamily="18" charset="-78"/>
            </a:endParaRPr>
          </a:p>
          <a:p>
            <a:pPr algn="just">
              <a:spcBef>
                <a:spcPts val="0"/>
              </a:spcBef>
            </a:pPr>
            <a:r>
              <a:rPr lang="ar-EG" altLang="en-US" sz="2400" b="1" dirty="0">
                <a:solidFill>
                  <a:schemeClr val="bg2">
                    <a:lumMod val="10000"/>
                  </a:schemeClr>
                </a:solidFill>
                <a:cs typeface="Traditional Arabic" panose="02020603050405020304" pitchFamily="18" charset="-78"/>
              </a:rPr>
              <a:t>تسمى هذه اللوحات باللوحات الإضافية</a:t>
            </a:r>
            <a:r>
              <a:rPr lang="en-US" altLang="en-US" sz="2000" b="1" dirty="0">
                <a:solidFill>
                  <a:schemeClr val="bg2">
                    <a:lumMod val="10000"/>
                  </a:schemeClr>
                </a:solidFill>
                <a:cs typeface="Traditional Arabic" panose="02020603050405020304" pitchFamily="18" charset="-78"/>
              </a:rPr>
              <a:t>Expansion </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Board</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أو بطاقة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Card</a:t>
            </a:r>
            <a:r>
              <a:rPr lang="en-US" altLang="en-US" sz="2400" b="1" dirty="0" smtClean="0">
                <a:solidFill>
                  <a:schemeClr val="bg2">
                    <a:lumMod val="10000"/>
                  </a:schemeClr>
                </a:solidFill>
                <a:cs typeface="Traditional Arabic" panose="02020603050405020304" pitchFamily="18" charset="-78"/>
              </a:rPr>
              <a:t> </a:t>
            </a:r>
            <a:r>
              <a:rPr lang="ar-EG" altLang="en-US" sz="2400" b="1" dirty="0">
                <a:solidFill>
                  <a:schemeClr val="bg2">
                    <a:lumMod val="10000"/>
                  </a:schemeClr>
                </a:solidFill>
                <a:cs typeface="Traditional Arabic" panose="02020603050405020304" pitchFamily="18" charset="-78"/>
              </a:rPr>
              <a:t>أو معدل </a:t>
            </a:r>
            <a:r>
              <a:rPr lang="en-US" altLang="en-US" sz="2000" b="1" dirty="0" smtClean="0">
                <a:solidFill>
                  <a:schemeClr val="bg2">
                    <a:lumMod val="10000"/>
                  </a:schemeClr>
                </a:solidFill>
                <a:cs typeface="Traditional Arabic" panose="02020603050405020304" pitchFamily="18" charset="-78"/>
              </a:rPr>
              <a:t>Adaptor</a:t>
            </a:r>
            <a:r>
              <a:rPr lang="ar-EG" altLang="en-US" sz="2400" b="1" dirty="0" smtClean="0">
                <a:solidFill>
                  <a:schemeClr val="bg2">
                    <a:lumMod val="10000"/>
                  </a:schemeClr>
                </a:solidFill>
                <a:cs typeface="Traditional Arabic" panose="02020603050405020304" pitchFamily="18" charset="-78"/>
              </a:rPr>
              <a:t> هذه </a:t>
            </a:r>
            <a:r>
              <a:rPr lang="ar-EG" altLang="en-US" sz="2400" b="1" dirty="0">
                <a:solidFill>
                  <a:schemeClr val="bg2">
                    <a:lumMod val="10000"/>
                  </a:schemeClr>
                </a:solidFill>
                <a:cs typeface="Traditional Arabic" panose="02020603050405020304" pitchFamily="18" charset="-78"/>
              </a:rPr>
              <a:t>اللوحات تزيد من قدرات الحاسب ويكون عددها 4 أو 8 حسب </a:t>
            </a:r>
            <a:r>
              <a:rPr lang="ar-EG" altLang="en-US" sz="2400" b="1" dirty="0" smtClean="0">
                <a:solidFill>
                  <a:schemeClr val="bg2">
                    <a:lumMod val="10000"/>
                  </a:schemeClr>
                </a:solidFill>
                <a:cs typeface="Traditional Arabic" panose="02020603050405020304" pitchFamily="18" charset="-78"/>
              </a:rPr>
              <a:t>الجهاز</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7" descr="pci.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8714" y="2308473"/>
            <a:ext cx="2457580" cy="15236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t0.gstatic.com/images?q=tbn:OXhoNwsj3x6EcM:http://www.techfuels.com/attachments/everything-else/8347d1227615004-optimizing-expansion-cards-untitled.jpg">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99396" y="4001185"/>
            <a:ext cx="2438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3421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p:sp>
        <p:nvSpPr>
          <p:cNvPr id="5" name="Text Box 3"/>
          <p:cNvSpPr txBox="1">
            <a:spLocks noChangeArrowheads="1"/>
          </p:cNvSpPr>
          <p:nvPr/>
        </p:nvSpPr>
        <p:spPr bwMode="auto">
          <a:xfrm>
            <a:off x="4376936" y="2308473"/>
            <a:ext cx="5178227"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من اللوحات الإضافية نذكر:</a:t>
            </a:r>
          </a:p>
          <a:p>
            <a:pPr>
              <a:spcBef>
                <a:spcPts val="0"/>
              </a:spcBef>
            </a:pPr>
            <a:r>
              <a:rPr lang="ar-SA" altLang="en-US" sz="2400" b="1" dirty="0" smtClean="0">
                <a:solidFill>
                  <a:schemeClr val="bg2">
                    <a:lumMod val="10000"/>
                  </a:schemeClr>
                </a:solidFill>
                <a:cs typeface="Traditional Arabic" panose="02020603050405020304" pitchFamily="18" charset="-78"/>
              </a:rPr>
              <a:t>بطاقة </a:t>
            </a:r>
            <a:r>
              <a:rPr lang="ar-SA" altLang="en-US" sz="2400" b="1" dirty="0">
                <a:solidFill>
                  <a:schemeClr val="bg2">
                    <a:lumMod val="10000"/>
                  </a:schemeClr>
                </a:solidFill>
                <a:cs typeface="Traditional Arabic" panose="02020603050405020304" pitchFamily="18" charset="-78"/>
              </a:rPr>
              <a:t>الشاشة</a:t>
            </a:r>
            <a:r>
              <a:rPr lang="en-US" altLang="en-US" sz="2000" b="1" dirty="0">
                <a:solidFill>
                  <a:schemeClr val="bg2">
                    <a:lumMod val="10000"/>
                  </a:schemeClr>
                </a:solidFill>
                <a:cs typeface="Traditional Arabic" panose="02020603050405020304" pitchFamily="18" charset="-78"/>
              </a:rPr>
              <a:t>network Interface Card  </a:t>
            </a:r>
          </a:p>
          <a:p>
            <a:pPr>
              <a:spcBef>
                <a:spcPts val="0"/>
              </a:spcBef>
            </a:pPr>
            <a:r>
              <a:rPr lang="ar-SA" altLang="en-US" sz="2400" b="1" dirty="0">
                <a:solidFill>
                  <a:schemeClr val="bg2">
                    <a:lumMod val="10000"/>
                  </a:schemeClr>
                </a:solidFill>
                <a:cs typeface="Traditional Arabic" panose="02020603050405020304" pitchFamily="18" charset="-78"/>
              </a:rPr>
              <a:t>بطاقة الشاشة </a:t>
            </a:r>
            <a:r>
              <a:rPr lang="en-US" altLang="en-US" sz="2000" b="1" dirty="0">
                <a:solidFill>
                  <a:schemeClr val="bg2">
                    <a:lumMod val="10000"/>
                  </a:schemeClr>
                </a:solidFill>
                <a:cs typeface="Traditional Arabic" panose="02020603050405020304" pitchFamily="18" charset="-78"/>
              </a:rPr>
              <a:t>Graphic Adaptor </a:t>
            </a:r>
          </a:p>
          <a:p>
            <a:pPr>
              <a:spcBef>
                <a:spcPts val="0"/>
              </a:spcBef>
            </a:pPr>
            <a:r>
              <a:rPr lang="ar-SA" altLang="en-US" sz="2400" b="1" dirty="0">
                <a:solidFill>
                  <a:schemeClr val="bg2">
                    <a:lumMod val="10000"/>
                  </a:schemeClr>
                </a:solidFill>
                <a:cs typeface="Traditional Arabic" panose="02020603050405020304" pitchFamily="18" charset="-78"/>
              </a:rPr>
              <a:t>بطاقة الصوت </a:t>
            </a:r>
            <a:r>
              <a:rPr lang="en-US" altLang="en-US" sz="2000" b="1" dirty="0">
                <a:solidFill>
                  <a:schemeClr val="bg2">
                    <a:lumMod val="10000"/>
                  </a:schemeClr>
                </a:solidFill>
                <a:cs typeface="Traditional Arabic" panose="02020603050405020304" pitchFamily="18" charset="-78"/>
              </a:rPr>
              <a:t>Sound Card </a:t>
            </a:r>
          </a:p>
          <a:p>
            <a:pPr>
              <a:spcBef>
                <a:spcPts val="0"/>
              </a:spcBef>
            </a:pPr>
            <a:endParaRPr lang="en-US"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التي يجب إضافتها في الأجهزة القديمة </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للعمل على الصوت</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2" descr="http://t3.gstatic.com/images?q=tbn:wD2z2xE_axMIyM:http://techpubs.sgi.com/library/dynaweb_docs/hdwr/SGI_EndUser/books/230_UG/sgi_html/figures/2-27.rem.expansion.card.gif">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04528" y="2492896"/>
            <a:ext cx="33528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6213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p:sp>
        <p:nvSpPr>
          <p:cNvPr id="5" name="Text Box 3"/>
          <p:cNvSpPr txBox="1">
            <a:spLocks noChangeArrowheads="1"/>
          </p:cNvSpPr>
          <p:nvPr/>
        </p:nvSpPr>
        <p:spPr bwMode="auto">
          <a:xfrm>
            <a:off x="4592960" y="2308473"/>
            <a:ext cx="4962203"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متحكمات </a:t>
            </a:r>
            <a:r>
              <a:rPr lang="ar-SA" altLang="en-US" sz="2400" b="1" dirty="0" smtClean="0">
                <a:solidFill>
                  <a:schemeClr val="bg2">
                    <a:lumMod val="10000"/>
                  </a:schemeClr>
                </a:solidFill>
                <a:cs typeface="Traditional Arabic" panose="02020603050405020304" pitchFamily="18" charset="-78"/>
              </a:rPr>
              <a:t>الأجهزة</a:t>
            </a:r>
            <a:r>
              <a:rPr lang="en-US" altLang="en-US" sz="2000" b="1" dirty="0" smtClean="0">
                <a:solidFill>
                  <a:schemeClr val="bg2">
                    <a:lumMod val="10000"/>
                  </a:schemeClr>
                </a:solidFill>
                <a:cs typeface="Traditional Arabic" panose="02020603050405020304" pitchFamily="18" charset="-78"/>
              </a:rPr>
              <a:t>Device </a:t>
            </a:r>
            <a:r>
              <a:rPr lang="en-US" altLang="en-US" sz="2000" b="1" dirty="0">
                <a:solidFill>
                  <a:schemeClr val="bg2">
                    <a:lumMod val="10000"/>
                  </a:schemeClr>
                </a:solidFill>
                <a:cs typeface="Traditional Arabic" panose="02020603050405020304" pitchFamily="18" charset="-78"/>
              </a:rPr>
              <a:t>Controllers </a:t>
            </a:r>
            <a:r>
              <a:rPr lang="ar-EG" altLang="en-US" sz="2000" b="1" dirty="0" smtClean="0">
                <a:solidFill>
                  <a:schemeClr val="bg2">
                    <a:lumMod val="10000"/>
                  </a:schemeClr>
                </a:solidFill>
                <a:cs typeface="Traditional Arabic" panose="02020603050405020304" pitchFamily="18" charset="-78"/>
              </a:rPr>
              <a:t>:</a:t>
            </a:r>
          </a:p>
          <a:p>
            <a:pPr algn="just">
              <a:spcBef>
                <a:spcPct val="50000"/>
              </a:spcBef>
            </a:pP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مجموعة من الشرائح المثبتة على اللوحة الأم  تعمل على تشغيل جزء من المعدات مثل  مشغل القرص والشاشة ولوحة المفاتيح </a:t>
            </a:r>
            <a:r>
              <a:rPr lang="ar-SA" altLang="en-US" sz="2400" b="1" dirty="0" smtClean="0">
                <a:solidFill>
                  <a:schemeClr val="bg2">
                    <a:lumMod val="10000"/>
                  </a:schemeClr>
                </a:solidFill>
                <a:cs typeface="Traditional Arabic" panose="02020603050405020304" pitchFamily="18" charset="-78"/>
              </a:rPr>
              <a:t>والفأرة</a:t>
            </a:r>
            <a:r>
              <a:rPr lang="ar-EG"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8" descr="tps23841_graphic_400.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20552" y="2420888"/>
            <a:ext cx="3124200" cy="2590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7036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p:sp>
        <p:nvSpPr>
          <p:cNvPr id="5" name="Text Box 3"/>
          <p:cNvSpPr txBox="1">
            <a:spLocks noChangeArrowheads="1"/>
          </p:cNvSpPr>
          <p:nvPr/>
        </p:nvSpPr>
        <p:spPr bwMode="auto">
          <a:xfrm>
            <a:off x="2792760" y="2308473"/>
            <a:ext cx="676240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عبارة عن جزء من المعدات لقراءة وكتابة البيانات على الأقراص الممغنطة  هناك نوعان من </a:t>
            </a:r>
            <a:r>
              <a:rPr lang="ar-SA" altLang="en-US" sz="2400" b="1" dirty="0" smtClean="0">
                <a:solidFill>
                  <a:schemeClr val="bg2">
                    <a:lumMod val="10000"/>
                  </a:schemeClr>
                </a:solidFill>
                <a:cs typeface="Traditional Arabic" panose="02020603050405020304" pitchFamily="18" charset="-78"/>
              </a:rPr>
              <a:t>الأقراص</a:t>
            </a:r>
            <a:r>
              <a:rPr lang="ar-EG" altLang="en-US" sz="2400" b="1" dirty="0" smtClean="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 </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sp>
        <p:nvSpPr>
          <p:cNvPr id="9" name="Text Box 3"/>
          <p:cNvSpPr txBox="1">
            <a:spLocks noChangeArrowheads="1"/>
          </p:cNvSpPr>
          <p:nvPr/>
        </p:nvSpPr>
        <p:spPr bwMode="auto">
          <a:xfrm>
            <a:off x="6590207" y="3460103"/>
            <a:ext cx="2679402"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lgn="ctr">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مشغل القرص </a:t>
            </a:r>
            <a:r>
              <a:rPr lang="ar-SA" altLang="en-US" sz="2400" b="1" dirty="0" smtClean="0">
                <a:solidFill>
                  <a:schemeClr val="bg2">
                    <a:lumMod val="10000"/>
                  </a:schemeClr>
                </a:solidFill>
                <a:cs typeface="Traditional Arabic" panose="02020603050405020304" pitchFamily="18" charset="-78"/>
              </a:rPr>
              <a:t>المرن</a:t>
            </a:r>
            <a:endParaRPr lang="ar-EG" altLang="en-US" sz="2400" b="1" dirty="0" smtClean="0">
              <a:solidFill>
                <a:schemeClr val="bg2">
                  <a:lumMod val="10000"/>
                </a:schemeClr>
              </a:solidFill>
              <a:cs typeface="Traditional Arabic" panose="02020603050405020304" pitchFamily="18" charset="-78"/>
            </a:endParaRPr>
          </a:p>
          <a:p>
            <a:pPr algn="ctr">
              <a:spcBef>
                <a:spcPts val="0"/>
              </a:spcBef>
            </a:pPr>
            <a:r>
              <a:rPr lang="en-US" altLang="en-US" sz="2000" b="1" dirty="0">
                <a:solidFill>
                  <a:schemeClr val="bg2">
                    <a:lumMod val="10000"/>
                  </a:schemeClr>
                </a:solidFill>
                <a:cs typeface="Traditional Arabic" panose="02020603050405020304" pitchFamily="18" charset="-78"/>
              </a:rPr>
              <a:t>Floppy Disk Drive </a:t>
            </a:r>
          </a:p>
        </p:txBody>
      </p:sp>
      <p:sp>
        <p:nvSpPr>
          <p:cNvPr id="12" name="Text Box 3"/>
          <p:cNvSpPr txBox="1">
            <a:spLocks noChangeArrowheads="1"/>
          </p:cNvSpPr>
          <p:nvPr/>
        </p:nvSpPr>
        <p:spPr bwMode="auto">
          <a:xfrm>
            <a:off x="2549776" y="3461295"/>
            <a:ext cx="2679402"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lgn="ctr">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مشغل القرص الصلب </a:t>
            </a:r>
            <a:r>
              <a:rPr lang="en-US" altLang="en-US" sz="2000" b="1" dirty="0">
                <a:solidFill>
                  <a:schemeClr val="bg2">
                    <a:lumMod val="10000"/>
                  </a:schemeClr>
                </a:solidFill>
                <a:cs typeface="Traditional Arabic" panose="02020603050405020304" pitchFamily="18" charset="-78"/>
              </a:rPr>
              <a:t>Hard Disk Drive </a:t>
            </a:r>
          </a:p>
        </p:txBody>
      </p:sp>
      <p:pic>
        <p:nvPicPr>
          <p:cNvPr id="13" name="Picture 9" descr="Floppy_Disk_Drives_8_5_3.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49144" y="4206913"/>
            <a:ext cx="3095625" cy="202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8" descr="hard-disk-drive-hdd-344438.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25844" y="4552561"/>
            <a:ext cx="2194446" cy="1522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7881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p:sp>
        <p:nvSpPr>
          <p:cNvPr id="5" name="Text Box 3"/>
          <p:cNvSpPr txBox="1">
            <a:spLocks noChangeArrowheads="1"/>
          </p:cNvSpPr>
          <p:nvPr/>
        </p:nvSpPr>
        <p:spPr bwMode="auto">
          <a:xfrm>
            <a:off x="3008784" y="2308473"/>
            <a:ext cx="6546379"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8- ساعة النظام </a:t>
            </a:r>
            <a:r>
              <a:rPr lang="en-US" altLang="en-US" sz="2000" b="1" dirty="0">
                <a:solidFill>
                  <a:schemeClr val="bg2">
                    <a:lumMod val="10000"/>
                  </a:schemeClr>
                </a:solidFill>
                <a:cs typeface="Traditional Arabic" panose="02020603050405020304" pitchFamily="18" charset="-78"/>
              </a:rPr>
              <a:t>The System </a:t>
            </a:r>
            <a:r>
              <a:rPr lang="en-US" altLang="en-US" sz="2000" b="1" dirty="0" smtClean="0">
                <a:solidFill>
                  <a:schemeClr val="bg2">
                    <a:lumMod val="10000"/>
                  </a:schemeClr>
                </a:solidFill>
                <a:cs typeface="Traditional Arabic" panose="02020603050405020304" pitchFamily="18" charset="-78"/>
              </a:rPr>
              <a:t>Clock</a:t>
            </a:r>
            <a:endParaRPr lang="ar-EG" altLang="en-US" sz="2000" b="1" dirty="0" smtClean="0">
              <a:solidFill>
                <a:schemeClr val="bg2">
                  <a:lumMod val="10000"/>
                </a:schemeClr>
              </a:solidFill>
              <a:cs typeface="Traditional Arabic" panose="02020603050405020304" pitchFamily="18" charset="-78"/>
            </a:endParaRPr>
          </a:p>
          <a:p>
            <a:pPr algn="just">
              <a:spcBef>
                <a:spcPct val="50000"/>
              </a:spcBef>
            </a:pPr>
            <a:r>
              <a:rPr lang="ar-EG" altLang="en-US" sz="2400" b="1" dirty="0">
                <a:solidFill>
                  <a:schemeClr val="bg2">
                    <a:lumMod val="10000"/>
                  </a:schemeClr>
                </a:solidFill>
                <a:cs typeface="Traditional Arabic" panose="02020603050405020304" pitchFamily="18" charset="-78"/>
              </a:rPr>
              <a:t>تعتبر من المكونات الأساسية لكل جهاز حاسب حيث ترتبط مباشرة مع وحدة المعالجة المركزية </a:t>
            </a:r>
            <a:r>
              <a:rPr lang="en-US" altLang="en-US" sz="2000" b="1" dirty="0">
                <a:solidFill>
                  <a:schemeClr val="bg2">
                    <a:lumMod val="10000"/>
                  </a:schemeClr>
                </a:solidFill>
                <a:cs typeface="Traditional Arabic" panose="02020603050405020304" pitchFamily="18" charset="-78"/>
              </a:rPr>
              <a:t>CPU</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وخطوط </a:t>
            </a:r>
            <a:r>
              <a:rPr lang="ar-EG" altLang="en-US" sz="2400" b="1" dirty="0">
                <a:solidFill>
                  <a:schemeClr val="bg2">
                    <a:lumMod val="10000"/>
                  </a:schemeClr>
                </a:solidFill>
                <a:cs typeface="Traditional Arabic" panose="02020603050405020304" pitchFamily="18" charset="-78"/>
              </a:rPr>
              <a:t>التحكم في الناقل.</a:t>
            </a:r>
          </a:p>
          <a:p>
            <a:pPr algn="just">
              <a:spcBef>
                <a:spcPct val="50000"/>
              </a:spcBef>
            </a:pPr>
            <a:r>
              <a:rPr lang="ar-EG" altLang="en-US" sz="2400" b="1" dirty="0">
                <a:solidFill>
                  <a:schemeClr val="bg2">
                    <a:lumMod val="10000"/>
                  </a:schemeClr>
                </a:solidFill>
                <a:cs typeface="Traditional Arabic" panose="02020603050405020304" pitchFamily="18" charset="-78"/>
              </a:rPr>
              <a:t>تتكون من رقاقة تحتوي على بلورة تبرق بتردد معين حوالي عدة الملايين من المرات في الثانية الواحدة</a:t>
            </a:r>
            <a:r>
              <a:rPr lang="ar-EG" altLang="en-US" sz="2400" b="1" dirty="0" smtClean="0">
                <a:solidFill>
                  <a:schemeClr val="bg2">
                    <a:lumMod val="10000"/>
                  </a:schemeClr>
                </a:solidFill>
                <a:cs typeface="Traditional Arabic" panose="02020603050405020304" pitchFamily="18" charset="-78"/>
              </a:rPr>
              <a:t>.</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8" descr="msi_chip.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44488" y="2308473"/>
            <a:ext cx="22860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t3.gstatic.com/images?q=tbn:b8X30Syfrf0YdM:http://www.yourdictionary.com/images/computer/CLOCK.GIF">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5036" y="4189879"/>
            <a:ext cx="2514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4618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p:sp>
        <p:nvSpPr>
          <p:cNvPr id="5" name="Text Box 3"/>
          <p:cNvSpPr txBox="1">
            <a:spLocks noChangeArrowheads="1"/>
          </p:cNvSpPr>
          <p:nvPr/>
        </p:nvSpPr>
        <p:spPr bwMode="auto">
          <a:xfrm>
            <a:off x="3512840" y="2308473"/>
            <a:ext cx="6042323"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8- ساعة النظام </a:t>
            </a:r>
            <a:r>
              <a:rPr lang="en-US" altLang="en-US" sz="2000" b="1" dirty="0">
                <a:solidFill>
                  <a:schemeClr val="bg2">
                    <a:lumMod val="10000"/>
                  </a:schemeClr>
                </a:solidFill>
                <a:cs typeface="Traditional Arabic" panose="02020603050405020304" pitchFamily="18" charset="-78"/>
              </a:rPr>
              <a:t>The System </a:t>
            </a:r>
            <a:r>
              <a:rPr lang="en-US" altLang="en-US" sz="2000" b="1" dirty="0" smtClean="0">
                <a:solidFill>
                  <a:schemeClr val="bg2">
                    <a:lumMod val="10000"/>
                  </a:schemeClr>
                </a:solidFill>
                <a:cs typeface="Traditional Arabic" panose="02020603050405020304" pitchFamily="18" charset="-78"/>
              </a:rPr>
              <a:t>Clock</a:t>
            </a:r>
            <a:endParaRPr lang="ar-EG" altLang="en-US" sz="2000" b="1" dirty="0" smtClean="0">
              <a:solidFill>
                <a:schemeClr val="bg2">
                  <a:lumMod val="10000"/>
                </a:schemeClr>
              </a:solidFill>
              <a:cs typeface="Traditional Arabic" panose="02020603050405020304" pitchFamily="18" charset="-78"/>
            </a:endParaRPr>
          </a:p>
          <a:p>
            <a:pPr algn="just" eaLnBrk="1" hangingPunct="1"/>
            <a:r>
              <a:rPr lang="ar-SA" altLang="en-US" sz="2400" dirty="0">
                <a:latin typeface="Times New Roman" panose="02020603050405020304" pitchFamily="18" charset="0"/>
              </a:rPr>
              <a:t>تخدم تزامن العمليات في العديد من مكونات الحاسب</a:t>
            </a:r>
          </a:p>
          <a:p>
            <a:pPr algn="just" eaLnBrk="1" hangingPunct="1"/>
            <a:endParaRPr lang="ar-SA" altLang="en-US" sz="2400" dirty="0">
              <a:latin typeface="Times New Roman" panose="02020603050405020304" pitchFamily="18" charset="0"/>
            </a:endParaRPr>
          </a:p>
          <a:p>
            <a:pPr algn="just" eaLnBrk="1" hangingPunct="1"/>
            <a:r>
              <a:rPr lang="ar-SA" altLang="en-US" sz="2400" dirty="0">
                <a:latin typeface="Times New Roman" panose="02020603050405020304" pitchFamily="18" charset="0"/>
              </a:rPr>
              <a:t>تقاس سرعتها بعدد الدقات أو دورات الساعة </a:t>
            </a:r>
            <a:r>
              <a:rPr lang="en-US" altLang="en-US" sz="2000" dirty="0">
                <a:latin typeface="Times New Roman" panose="02020603050405020304" pitchFamily="18" charset="0"/>
              </a:rPr>
              <a:t>clock cycle</a:t>
            </a:r>
            <a:r>
              <a:rPr lang="ar-SA" altLang="en-US" sz="2000" dirty="0">
                <a:latin typeface="Times New Roman" panose="02020603050405020304" pitchFamily="18" charset="0"/>
              </a:rPr>
              <a:t> </a:t>
            </a:r>
            <a:r>
              <a:rPr lang="ar-SA" altLang="en-US" sz="2400" dirty="0">
                <a:latin typeface="Times New Roman" panose="02020603050405020304" pitchFamily="18" charset="0"/>
              </a:rPr>
              <a:t>في الثانية ويتم التعبير عنها بوحدة القياس خاصة بالتردد وهي الهرتز  </a:t>
            </a:r>
            <a:r>
              <a:rPr lang="en-US" altLang="en-US" sz="2400" dirty="0">
                <a:latin typeface="Times New Roman" panose="02020603050405020304" pitchFamily="18" charset="0"/>
              </a:rPr>
              <a:t>Hertz</a:t>
            </a:r>
            <a:r>
              <a:rPr lang="ar-SA" altLang="en-US" sz="2400" dirty="0">
                <a:latin typeface="Times New Roman" panose="02020603050405020304" pitchFamily="18" charset="0"/>
              </a:rPr>
              <a:t> حيث أن الهرتز الواحد يساوي دورة واحدة في الثانية</a:t>
            </a:r>
          </a:p>
          <a:p>
            <a:pPr algn="just" eaLnBrk="1" hangingPunct="1"/>
            <a:endParaRPr lang="ar-SA" altLang="en-US" sz="2400" dirty="0">
              <a:latin typeface="Times New Roman" panose="02020603050405020304" pitchFamily="18" charset="0"/>
            </a:endParaRPr>
          </a:p>
          <a:p>
            <a:pPr algn="just" eaLnBrk="1" hangingPunct="1"/>
            <a:r>
              <a:rPr lang="ar-SA" altLang="en-US" sz="2400" dirty="0">
                <a:latin typeface="Times New Roman" panose="02020603050405020304" pitchFamily="18" charset="0"/>
              </a:rPr>
              <a:t>تقاس سرعة الحاسب في هذه الأيام بـالجيجا </a:t>
            </a:r>
            <a:br>
              <a:rPr lang="ar-SA" altLang="en-US" sz="2400" dirty="0">
                <a:latin typeface="Times New Roman" panose="02020603050405020304" pitchFamily="18" charset="0"/>
              </a:rPr>
            </a:br>
            <a:r>
              <a:rPr lang="ar-SA" altLang="en-US" sz="2400" dirty="0">
                <a:latin typeface="Times New Roman" panose="02020603050405020304" pitchFamily="18" charset="0"/>
              </a:rPr>
              <a:t>هرتز اي مليار دورة في </a:t>
            </a:r>
            <a:r>
              <a:rPr lang="ar-SA" altLang="en-US" sz="2400" dirty="0" smtClean="0">
                <a:latin typeface="Times New Roman" panose="02020603050405020304" pitchFamily="18" charset="0"/>
              </a:rPr>
              <a:t>الثانية</a:t>
            </a:r>
            <a:endParaRPr lang="ar-SA" altLang="en-US" sz="2400" dirty="0">
              <a:latin typeface="Times New Roman" panose="02020603050405020304" pitchFamily="18" charset="0"/>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8" descr="msi_chip.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90228" y="2280919"/>
            <a:ext cx="22860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t3.gstatic.com/images?q=tbn:b8X30Syfrf0YdM:http://www.yourdictionary.com/images/computer/CLOCK.GIF">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75928" y="4295796"/>
            <a:ext cx="2514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7770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p:sp>
        <p:nvSpPr>
          <p:cNvPr id="5" name="Text Box 3"/>
          <p:cNvSpPr txBox="1">
            <a:spLocks noChangeArrowheads="1"/>
          </p:cNvSpPr>
          <p:nvPr/>
        </p:nvSpPr>
        <p:spPr bwMode="auto">
          <a:xfrm>
            <a:off x="3800872" y="2308473"/>
            <a:ext cx="5754291"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الأضواء </a:t>
            </a:r>
            <a:r>
              <a:rPr lang="en-US" altLang="en-US" sz="2000" b="1" dirty="0">
                <a:solidFill>
                  <a:schemeClr val="bg2">
                    <a:lumMod val="10000"/>
                  </a:schemeClr>
                </a:solidFill>
                <a:cs typeface="Traditional Arabic" panose="02020603050405020304" pitchFamily="18" charset="-78"/>
              </a:rPr>
              <a:t>LED </a:t>
            </a:r>
            <a:r>
              <a:rPr lang="en-US" altLang="en-US" sz="2000" b="1" dirty="0" smtClean="0">
                <a:solidFill>
                  <a:schemeClr val="bg2">
                    <a:lumMod val="10000"/>
                  </a:schemeClr>
                </a:solidFill>
                <a:cs typeface="Traditional Arabic" panose="02020603050405020304" pitchFamily="18" charset="-78"/>
              </a:rPr>
              <a:t>Displays</a:t>
            </a:r>
            <a:endParaRPr lang="ar-EG" altLang="en-US" sz="2000" b="1" dirty="0" smtClean="0">
              <a:solidFill>
                <a:schemeClr val="bg2">
                  <a:lumMod val="10000"/>
                </a:schemeClr>
              </a:solidFill>
              <a:cs typeface="Traditional Arabic" panose="02020603050405020304" pitchFamily="18" charset="-78"/>
            </a:endParaRPr>
          </a:p>
          <a:p>
            <a:pPr>
              <a:spcBef>
                <a:spcPct val="50000"/>
              </a:spcBef>
            </a:pPr>
            <a:r>
              <a:rPr lang="ar-EG" altLang="en-US" sz="2400" b="1" dirty="0">
                <a:solidFill>
                  <a:schemeClr val="bg2">
                    <a:lumMod val="10000"/>
                  </a:schemeClr>
                </a:solidFill>
                <a:cs typeface="Traditional Arabic" panose="02020603050405020304" pitchFamily="18" charset="-78"/>
              </a:rPr>
              <a:t>عبارة عن أضواء ذات ألوان مختلفة  للإشارة إلى حالة عمل الحاسب ومستوى </a:t>
            </a:r>
            <a:r>
              <a:rPr lang="ar-EG" altLang="en-US" sz="2400" b="1" dirty="0" smtClean="0">
                <a:solidFill>
                  <a:schemeClr val="bg2">
                    <a:lumMod val="10000"/>
                  </a:schemeClr>
                </a:solidFill>
                <a:cs typeface="Traditional Arabic" panose="02020603050405020304" pitchFamily="18" charset="-78"/>
              </a:rPr>
              <a:t>نشاطه</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7" descr="led system case.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00472" y="2819400"/>
            <a:ext cx="3810000" cy="296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رابط كسهم مستقيم 13"/>
          <p:cNvCxnSpPr/>
          <p:nvPr/>
        </p:nvCxnSpPr>
        <p:spPr>
          <a:xfrm flipH="1">
            <a:off x="2720752" y="3212976"/>
            <a:ext cx="4680520" cy="14401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103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33</a:t>
            </a:fld>
            <a:endParaRPr lang="en-US" sz="1200" dirty="0">
              <a:solidFill>
                <a:schemeClr val="bg1"/>
              </a:solidFill>
            </a:endParaRPr>
          </a:p>
        </p:txBody>
      </p:sp>
      <p:sp>
        <p:nvSpPr>
          <p:cNvPr id="5" name="Text Box 3"/>
          <p:cNvSpPr txBox="1">
            <a:spLocks noChangeArrowheads="1"/>
          </p:cNvSpPr>
          <p:nvPr/>
        </p:nvSpPr>
        <p:spPr bwMode="auto">
          <a:xfrm>
            <a:off x="4592960" y="2308473"/>
            <a:ext cx="496220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وحدات الإدخال </a:t>
            </a:r>
            <a:r>
              <a:rPr lang="en-US" altLang="en-US" sz="2000" b="1" dirty="0">
                <a:solidFill>
                  <a:schemeClr val="bg2">
                    <a:lumMod val="10000"/>
                  </a:schemeClr>
                </a:solidFill>
                <a:cs typeface="Traditional Arabic" panose="02020603050405020304" pitchFamily="18" charset="-78"/>
              </a:rPr>
              <a:t>Input </a:t>
            </a:r>
            <a:r>
              <a:rPr lang="en-US" altLang="en-US" sz="2000" b="1" dirty="0" smtClean="0">
                <a:solidFill>
                  <a:schemeClr val="bg2">
                    <a:lumMod val="10000"/>
                  </a:schemeClr>
                </a:solidFill>
                <a:cs typeface="Traditional Arabic" panose="02020603050405020304" pitchFamily="18" charset="-78"/>
              </a:rPr>
              <a:t>Units</a:t>
            </a:r>
            <a:endParaRPr lang="ar-EG" altLang="en-US" sz="2000" b="1" dirty="0" smtClean="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تستعمل لإدخال البيانات وإعطاء الأوامر للحاسب </a:t>
            </a:r>
            <a:r>
              <a:rPr lang="ar-EG" altLang="en-US" sz="2400" b="1" dirty="0" smtClean="0">
                <a:solidFill>
                  <a:schemeClr val="bg2">
                    <a:lumMod val="10000"/>
                  </a:schemeClr>
                </a:solidFill>
                <a:cs typeface="Traditional Arabic" panose="02020603050405020304" pitchFamily="18" charset="-78"/>
              </a:rPr>
              <a:t>ومنها</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7" descr="keyboard"/>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7999917" y="3669365"/>
            <a:ext cx="1423987" cy="797433"/>
          </a:xfrm>
        </p:spPr>
      </p:pic>
      <p:pic>
        <p:nvPicPr>
          <p:cNvPr id="10" name="Picture 12" descr="scann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49315" y="3790743"/>
            <a:ext cx="716989" cy="705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3" descr="mouse"/>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67741" y="3754416"/>
            <a:ext cx="619104" cy="6910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4"/>
          <p:cNvSpPr>
            <a:spLocks noChangeArrowheads="1"/>
          </p:cNvSpPr>
          <p:nvPr/>
        </p:nvSpPr>
        <p:spPr bwMode="auto">
          <a:xfrm>
            <a:off x="7982455" y="3333543"/>
            <a:ext cx="1441450" cy="3603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Keyboard</a:t>
            </a:r>
          </a:p>
        </p:txBody>
      </p:sp>
      <p:sp>
        <p:nvSpPr>
          <p:cNvPr id="13" name="Rectangle 15"/>
          <p:cNvSpPr>
            <a:spLocks noChangeArrowheads="1"/>
          </p:cNvSpPr>
          <p:nvPr/>
        </p:nvSpPr>
        <p:spPr bwMode="auto">
          <a:xfrm>
            <a:off x="4631243" y="3333543"/>
            <a:ext cx="1439862" cy="36036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scanner</a:t>
            </a:r>
          </a:p>
        </p:txBody>
      </p:sp>
      <p:sp>
        <p:nvSpPr>
          <p:cNvPr id="14" name="Rectangle 16"/>
          <p:cNvSpPr>
            <a:spLocks noChangeArrowheads="1"/>
          </p:cNvSpPr>
          <p:nvPr/>
        </p:nvSpPr>
        <p:spPr bwMode="auto">
          <a:xfrm>
            <a:off x="1313996" y="3287691"/>
            <a:ext cx="1439862" cy="36036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mouse</a:t>
            </a:r>
          </a:p>
        </p:txBody>
      </p:sp>
      <p:sp>
        <p:nvSpPr>
          <p:cNvPr id="15" name="Rectangle 17"/>
          <p:cNvSpPr>
            <a:spLocks noChangeArrowheads="1"/>
          </p:cNvSpPr>
          <p:nvPr/>
        </p:nvSpPr>
        <p:spPr bwMode="auto">
          <a:xfrm>
            <a:off x="4737124" y="4792359"/>
            <a:ext cx="1439863" cy="3603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micro</a:t>
            </a:r>
          </a:p>
        </p:txBody>
      </p:sp>
      <p:sp>
        <p:nvSpPr>
          <p:cNvPr id="16" name="Rectangle 18"/>
          <p:cNvSpPr>
            <a:spLocks noChangeArrowheads="1"/>
          </p:cNvSpPr>
          <p:nvPr/>
        </p:nvSpPr>
        <p:spPr bwMode="auto">
          <a:xfrm>
            <a:off x="1062377" y="4772207"/>
            <a:ext cx="1943100" cy="36036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barcode reader</a:t>
            </a:r>
          </a:p>
        </p:txBody>
      </p:sp>
      <p:sp>
        <p:nvSpPr>
          <p:cNvPr id="17" name="Rectangle 21"/>
          <p:cNvSpPr>
            <a:spLocks noChangeArrowheads="1"/>
          </p:cNvSpPr>
          <p:nvPr/>
        </p:nvSpPr>
        <p:spPr bwMode="auto">
          <a:xfrm>
            <a:off x="8018316" y="4774270"/>
            <a:ext cx="1439862" cy="3603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rtl="1">
              <a:defRPr/>
            </a:pPr>
            <a:r>
              <a:rPr lang="en-US" dirty="0">
                <a:latin typeface="Comic Sans MS" pitchFamily="66" charset="0"/>
              </a:rPr>
              <a:t>webcam</a:t>
            </a:r>
          </a:p>
        </p:txBody>
      </p:sp>
      <p:pic>
        <p:nvPicPr>
          <p:cNvPr id="18" name="Picture 19" descr="Labtec%20webcam.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375394" y="5214008"/>
            <a:ext cx="785922" cy="931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20" descr="Desktop_PC_Microphone_.jp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974456" y="5448335"/>
            <a:ext cx="1140201" cy="637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21" descr="barcode_reader1.jpg"/>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530251" y="5372332"/>
            <a:ext cx="1094084" cy="6152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822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ppt_x"/>
                                          </p:val>
                                        </p:tav>
                                        <p:tav tm="100000">
                                          <p:val>
                                            <p:strVal val="#ppt_x"/>
                                          </p:val>
                                        </p:tav>
                                      </p:tavLst>
                                    </p:anim>
                                    <p:anim calcmode="lin" valueType="num">
                                      <p:cBhvr additive="base">
                                        <p:cTn id="7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34</a:t>
            </a:fld>
            <a:endParaRPr lang="en-US" sz="1200" dirty="0">
              <a:solidFill>
                <a:schemeClr val="bg1"/>
              </a:solidFill>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sp>
        <p:nvSpPr>
          <p:cNvPr id="9" name="Text Box 3"/>
          <p:cNvSpPr txBox="1">
            <a:spLocks noChangeArrowheads="1"/>
          </p:cNvSpPr>
          <p:nvPr/>
        </p:nvSpPr>
        <p:spPr bwMode="auto">
          <a:xfrm>
            <a:off x="4592960" y="2308473"/>
            <a:ext cx="496220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وحدات الإخراج  </a:t>
            </a:r>
            <a:r>
              <a:rPr lang="en-US" altLang="en-US" sz="2000" b="1" dirty="0">
                <a:solidFill>
                  <a:schemeClr val="bg2">
                    <a:lumMod val="10000"/>
                  </a:schemeClr>
                </a:solidFill>
                <a:cs typeface="Traditional Arabic" panose="02020603050405020304" pitchFamily="18" charset="-78"/>
              </a:rPr>
              <a:t>Output Units</a:t>
            </a:r>
          </a:p>
          <a:p>
            <a:pPr>
              <a:spcBef>
                <a:spcPts val="0"/>
              </a:spcBef>
            </a:pPr>
            <a:r>
              <a:rPr lang="ar-EG" altLang="en-US" sz="2400" b="1" dirty="0">
                <a:solidFill>
                  <a:schemeClr val="bg2">
                    <a:lumMod val="10000"/>
                  </a:schemeClr>
                </a:solidFill>
                <a:cs typeface="Traditional Arabic" panose="02020603050405020304" pitchFamily="18" charset="-78"/>
              </a:rPr>
              <a:t>تستعمل لإدخال البيانات وإعطاء الأوامر للحاسب ومنها</a:t>
            </a:r>
          </a:p>
        </p:txBody>
      </p:sp>
      <p:pic>
        <p:nvPicPr>
          <p:cNvPr id="10" name="Picture 4" descr="monitor"/>
          <p:cNvPicPr>
            <a:picLocks noGrp="1" noChangeAspect="1" noChangeArrowheads="1"/>
          </p:cNvPicPr>
          <p:nvPr>
            <p:ph idx="4294967295"/>
          </p:nvPr>
        </p:nvPicPr>
        <p:blipFill>
          <a:blip r:embed="rId3">
            <a:extLst>
              <a:ext uri="{28A0092B-C50C-407E-A947-70E740481C1C}">
                <a14:useLocalDpi xmlns:a14="http://schemas.microsoft.com/office/drawing/2010/main" xmlns="" val="0"/>
              </a:ext>
            </a:extLst>
          </a:blip>
          <a:srcRect/>
          <a:stretch>
            <a:fillRect/>
          </a:stretch>
        </p:blipFill>
        <p:spPr>
          <a:xfrm>
            <a:off x="7305675" y="4018739"/>
            <a:ext cx="1912937" cy="1644650"/>
          </a:xfrm>
        </p:spPr>
      </p:pic>
      <p:pic>
        <p:nvPicPr>
          <p:cNvPr id="11" name="Picture 6" descr="printe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9562" y="4063189"/>
            <a:ext cx="2197100" cy="1646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3" descr="logitech-980000012-s120-speaker-system.jpg"/>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3732212" y="4006039"/>
            <a:ext cx="1946275"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0"/>
          <p:cNvSpPr>
            <a:spLocks noChangeArrowheads="1"/>
          </p:cNvSpPr>
          <p:nvPr/>
        </p:nvSpPr>
        <p:spPr bwMode="auto">
          <a:xfrm>
            <a:off x="7389812" y="3453589"/>
            <a:ext cx="2087563" cy="3603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r" rtl="1">
              <a:defRPr/>
            </a:pPr>
            <a:r>
              <a:rPr lang="en-US" dirty="0">
                <a:latin typeface="Comic Sans MS" pitchFamily="66" charset="0"/>
              </a:rPr>
              <a:t>Monitor/screen</a:t>
            </a:r>
          </a:p>
        </p:txBody>
      </p:sp>
      <p:sp>
        <p:nvSpPr>
          <p:cNvPr id="14" name="Rectangle 11"/>
          <p:cNvSpPr>
            <a:spLocks noChangeArrowheads="1"/>
          </p:cNvSpPr>
          <p:nvPr/>
        </p:nvSpPr>
        <p:spPr bwMode="auto">
          <a:xfrm>
            <a:off x="1065212" y="3347804"/>
            <a:ext cx="1223963" cy="3603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r" rtl="1">
              <a:defRPr/>
            </a:pPr>
            <a:r>
              <a:rPr lang="en-US" dirty="0">
                <a:latin typeface="Comic Sans MS" pitchFamily="66" charset="0"/>
              </a:rPr>
              <a:t>Printer</a:t>
            </a:r>
          </a:p>
        </p:txBody>
      </p:sp>
      <p:sp>
        <p:nvSpPr>
          <p:cNvPr id="15" name="Rectangle 12"/>
          <p:cNvSpPr>
            <a:spLocks noChangeArrowheads="1"/>
          </p:cNvSpPr>
          <p:nvPr/>
        </p:nvSpPr>
        <p:spPr bwMode="auto">
          <a:xfrm>
            <a:off x="4113212" y="3391877"/>
            <a:ext cx="1223963" cy="29031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r" rtl="1">
              <a:defRPr/>
            </a:pPr>
            <a:r>
              <a:rPr lang="en-US" dirty="0">
                <a:latin typeface="Comic Sans MS" pitchFamily="66" charset="0"/>
              </a:rPr>
              <a:t>Speaker</a:t>
            </a:r>
          </a:p>
        </p:txBody>
      </p:sp>
    </p:spTree>
    <p:extLst>
      <p:ext uri="{BB962C8B-B14F-4D97-AF65-F5344CB8AC3E}">
        <p14:creationId xmlns:p14="http://schemas.microsoft.com/office/powerpoint/2010/main" xmlns="" val="283244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35</a:t>
            </a:fld>
            <a:endParaRPr lang="en-US" sz="1200" dirty="0">
              <a:solidFill>
                <a:schemeClr val="bg1"/>
              </a:solidFill>
            </a:endParaRPr>
          </a:p>
        </p:txBody>
      </p:sp>
      <p:sp>
        <p:nvSpPr>
          <p:cNvPr id="5" name="Text Box 3"/>
          <p:cNvSpPr txBox="1">
            <a:spLocks noChangeArrowheads="1"/>
          </p:cNvSpPr>
          <p:nvPr/>
        </p:nvSpPr>
        <p:spPr bwMode="auto">
          <a:xfrm>
            <a:off x="350838" y="2308473"/>
            <a:ext cx="9204325"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طرفيات أخرى </a:t>
            </a:r>
            <a:r>
              <a:rPr lang="en-US" altLang="en-US" sz="2000" b="1" dirty="0" smtClean="0">
                <a:solidFill>
                  <a:schemeClr val="bg2">
                    <a:lumMod val="10000"/>
                  </a:schemeClr>
                </a:solidFill>
                <a:cs typeface="Traditional Arabic" panose="02020603050405020304" pitchFamily="18" charset="-78"/>
              </a:rPr>
              <a:t>Peripherals</a:t>
            </a:r>
            <a:endParaRPr lang="ar-EG" altLang="en-US" sz="2000" b="1" dirty="0" smtClean="0">
              <a:solidFill>
                <a:schemeClr val="bg2">
                  <a:lumMod val="10000"/>
                </a:schemeClr>
              </a:solidFill>
              <a:cs typeface="Traditional Arabic" panose="02020603050405020304" pitchFamily="18" charset="-78"/>
            </a:endParaRPr>
          </a:p>
          <a:p>
            <a:pPr>
              <a:spcBef>
                <a:spcPct val="50000"/>
              </a:spcBef>
            </a:pPr>
            <a:r>
              <a:rPr lang="ar-EG" altLang="en-US" sz="2400" b="1" dirty="0">
                <a:solidFill>
                  <a:schemeClr val="bg2">
                    <a:lumMod val="10000"/>
                  </a:schemeClr>
                </a:solidFill>
                <a:cs typeface="Traditional Arabic" panose="02020603050405020304" pitchFamily="18" charset="-78"/>
              </a:rPr>
              <a:t>طرفيات </a:t>
            </a:r>
            <a:r>
              <a:rPr lang="ar-EG" altLang="en-US" sz="2400" b="1" dirty="0" smtClean="0">
                <a:solidFill>
                  <a:schemeClr val="bg2">
                    <a:lumMod val="10000"/>
                  </a:schemeClr>
                </a:solidFill>
                <a:cs typeface="Traditional Arabic" panose="02020603050405020304" pitchFamily="18" charset="-78"/>
              </a:rPr>
              <a:t>أخرى</a:t>
            </a:r>
            <a:r>
              <a:rPr lang="en-US" altLang="en-US" sz="2000" b="1" dirty="0" smtClean="0">
                <a:solidFill>
                  <a:schemeClr val="bg2">
                    <a:lumMod val="10000"/>
                  </a:schemeClr>
                </a:solidFill>
                <a:cs typeface="Traditional Arabic" panose="02020603050405020304" pitchFamily="18" charset="-78"/>
              </a:rPr>
              <a:t>Peripherals</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وهي </a:t>
            </a:r>
            <a:r>
              <a:rPr lang="ar-EG" altLang="en-US" sz="2400" b="1" dirty="0">
                <a:solidFill>
                  <a:schemeClr val="bg2">
                    <a:lumMod val="10000"/>
                  </a:schemeClr>
                </a:solidFill>
                <a:cs typeface="Traditional Arabic" panose="02020603050405020304" pitchFamily="18" charset="-78"/>
              </a:rPr>
              <a:t>أجهزة يتم وصلها بالحاسب للمساعدة في أداء المهمات بشكل أفضل مثل الطابعة والماسح الضوئي والمودم </a:t>
            </a:r>
            <a:r>
              <a:rPr lang="ar-EG" altLang="en-US" sz="2400" b="1" dirty="0" smtClean="0">
                <a:solidFill>
                  <a:schemeClr val="bg2">
                    <a:lumMod val="10000"/>
                  </a:schemeClr>
                </a:solidFill>
                <a:cs typeface="Traditional Arabic" panose="02020603050405020304" pitchFamily="18" charset="-78"/>
              </a:rPr>
              <a:t>الخ</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أجزاء الحاسوب الشخصي </a:t>
            </a:r>
            <a:r>
              <a:rPr lang="en-US" altLang="en-US" sz="2800" b="1" u="sng" dirty="0">
                <a:solidFill>
                  <a:srgbClr val="C00000"/>
                </a:solidFill>
                <a:cs typeface="Traditional Arabic" panose="02020603050405020304" pitchFamily="18" charset="-78"/>
              </a:rPr>
              <a:t>Parts of a Computer</a:t>
            </a:r>
          </a:p>
        </p:txBody>
      </p:sp>
      <p:pic>
        <p:nvPicPr>
          <p:cNvPr id="9" name="Picture 6" descr="tp-link-56kbps-external-modem-with-plug-and-play-function-tm-ec5658v-l.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046584" y="3715801"/>
            <a:ext cx="2214563" cy="2214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http://t3.gstatic.com/images?q=tbn:EYgT2xKVIJoxXM:http://www.pwkits.org/wp-content/uploads/2008/06/modem.gif">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09184" y="3944401"/>
            <a:ext cx="20574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http://t1.gstatic.com/images?q=tbn:jje5Et040HE7bM:http://wiki.soslug.org/files/wiki_soslug/images/modem.jpg">
            <a:hlinkClick r:id="rId6"/>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789784" y="3944401"/>
            <a:ext cx="21336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مربع نص 17"/>
          <p:cNvSpPr txBox="1">
            <a:spLocks noChangeArrowheads="1"/>
          </p:cNvSpPr>
          <p:nvPr/>
        </p:nvSpPr>
        <p:spPr bwMode="auto">
          <a:xfrm>
            <a:off x="4619433" y="4036704"/>
            <a:ext cx="2438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b="1" dirty="0">
                <a:solidFill>
                  <a:schemeClr val="bg2">
                    <a:lumMod val="10000"/>
                  </a:schemeClr>
                </a:solidFill>
                <a:cs typeface="Traditional Arabic" panose="02020603050405020304" pitchFamily="18" charset="-78"/>
              </a:rPr>
              <a:t>Modem</a:t>
            </a:r>
            <a:r>
              <a:rPr lang="en-US" altLang="en-US" sz="2000" dirty="0"/>
              <a:t> </a:t>
            </a:r>
            <a:endParaRPr lang="ar-SA" altLang="en-US" sz="2000" dirty="0"/>
          </a:p>
        </p:txBody>
      </p:sp>
      <p:cxnSp>
        <p:nvCxnSpPr>
          <p:cNvPr id="13" name="رابط كسهم مستقيم 20"/>
          <p:cNvCxnSpPr/>
          <p:nvPr/>
        </p:nvCxnSpPr>
        <p:spPr>
          <a:xfrm>
            <a:off x="6452021" y="4419600"/>
            <a:ext cx="614363" cy="8964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22"/>
          <p:cNvCxnSpPr>
            <a:endCxn id="11" idx="3"/>
          </p:cNvCxnSpPr>
          <p:nvPr/>
        </p:nvCxnSpPr>
        <p:spPr>
          <a:xfrm flipH="1">
            <a:off x="5923384" y="4433134"/>
            <a:ext cx="397768" cy="5018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مربع نص 17"/>
          <p:cNvSpPr txBox="1">
            <a:spLocks noChangeArrowheads="1"/>
          </p:cNvSpPr>
          <p:nvPr/>
        </p:nvSpPr>
        <p:spPr bwMode="auto">
          <a:xfrm>
            <a:off x="375090" y="3687251"/>
            <a:ext cx="2438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b="1" dirty="0">
                <a:solidFill>
                  <a:schemeClr val="bg2">
                    <a:lumMod val="10000"/>
                  </a:schemeClr>
                </a:solidFill>
                <a:cs typeface="Traditional Arabic" panose="02020603050405020304" pitchFamily="18" charset="-78"/>
              </a:rPr>
              <a:t>Scanner</a:t>
            </a:r>
            <a:endParaRPr lang="ar-SA" altLang="en-US" sz="2000" dirty="0"/>
          </a:p>
        </p:txBody>
      </p:sp>
    </p:spTree>
    <p:extLst>
      <p:ext uri="{BB962C8B-B14F-4D97-AF65-F5344CB8AC3E}">
        <p14:creationId xmlns:p14="http://schemas.microsoft.com/office/powerpoint/2010/main" xmlns="" val="103342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356</TotalTime>
  <Words>1922</Words>
  <Application>Microsoft Office PowerPoint</Application>
  <PresentationFormat>A4 Paper (210x297 mm)‎</PresentationFormat>
  <Paragraphs>310</Paragraphs>
  <Slides>36</Slides>
  <Notes>33</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Office Theme</vt:lpstr>
      <vt:lpstr>الشريحة 1</vt:lpstr>
      <vt:lpstr>المحاضرة الأولى</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TOSHIBA</cp:lastModifiedBy>
  <cp:revision>32</cp:revision>
  <dcterms:created xsi:type="dcterms:W3CDTF">2014-09-11T06:47:01Z</dcterms:created>
  <dcterms:modified xsi:type="dcterms:W3CDTF">2016-10-04T16:06:51Z</dcterms:modified>
</cp:coreProperties>
</file>