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350" r:id="rId43"/>
    <p:sldId id="351" r:id="rId44"/>
    <p:sldId id="352" r:id="rId45"/>
    <p:sldId id="353" r:id="rId46"/>
    <p:sldId id="354" r:id="rId47"/>
    <p:sldId id="355" r:id="rId48"/>
    <p:sldId id="266" r:id="rId4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0" autoAdjust="0"/>
    <p:restoredTop sz="94664" autoAdjust="0"/>
  </p:normalViewPr>
  <p:slideViewPr>
    <p:cSldViewPr>
      <p:cViewPr varScale="1">
        <p:scale>
          <a:sx n="73" d="100"/>
          <a:sy n="73" d="100"/>
        </p:scale>
        <p:origin x="-1050"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214244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3197072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27561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294072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2839294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1748932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186590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1244898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770500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2366365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2291843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2690282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2232682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1764770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1361298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2604488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3475303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2552728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1988167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xmlns="" val="3921551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xmlns="" val="177633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xmlns="" val="990057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xmlns="" val="279088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xmlns="" val="1998309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xmlns="" val="682415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xmlns="" val="1806754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xmlns="" val="2001194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xmlns="" val="595835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xmlns="" val="2202074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xmlns="" val="7708397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xmlns="" val="1738773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dirty="0"/>
          </a:p>
        </p:txBody>
      </p:sp>
    </p:spTree>
    <p:extLst>
      <p:ext uri="{BB962C8B-B14F-4D97-AF65-F5344CB8AC3E}">
        <p14:creationId xmlns:p14="http://schemas.microsoft.com/office/powerpoint/2010/main" xmlns="" val="1392749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36</a:t>
            </a:fld>
            <a:endParaRPr lang="en-US" dirty="0"/>
          </a:p>
        </p:txBody>
      </p:sp>
    </p:spTree>
    <p:extLst>
      <p:ext uri="{BB962C8B-B14F-4D97-AF65-F5344CB8AC3E}">
        <p14:creationId xmlns:p14="http://schemas.microsoft.com/office/powerpoint/2010/main" xmlns="" val="1507318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37</a:t>
            </a:fld>
            <a:endParaRPr lang="en-US" dirty="0"/>
          </a:p>
        </p:txBody>
      </p:sp>
    </p:spTree>
    <p:extLst>
      <p:ext uri="{BB962C8B-B14F-4D97-AF65-F5344CB8AC3E}">
        <p14:creationId xmlns:p14="http://schemas.microsoft.com/office/powerpoint/2010/main" xmlns="" val="2749053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38</a:t>
            </a:fld>
            <a:endParaRPr lang="en-US" dirty="0"/>
          </a:p>
        </p:txBody>
      </p:sp>
    </p:spTree>
    <p:extLst>
      <p:ext uri="{BB962C8B-B14F-4D97-AF65-F5344CB8AC3E}">
        <p14:creationId xmlns:p14="http://schemas.microsoft.com/office/powerpoint/2010/main" xmlns="" val="1486456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39</a:t>
            </a:fld>
            <a:endParaRPr lang="en-US" dirty="0"/>
          </a:p>
        </p:txBody>
      </p:sp>
    </p:spTree>
    <p:extLst>
      <p:ext uri="{BB962C8B-B14F-4D97-AF65-F5344CB8AC3E}">
        <p14:creationId xmlns:p14="http://schemas.microsoft.com/office/powerpoint/2010/main" xmlns="" val="3986117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40</a:t>
            </a:fld>
            <a:endParaRPr lang="en-US" dirty="0"/>
          </a:p>
        </p:txBody>
      </p:sp>
    </p:spTree>
    <p:extLst>
      <p:ext uri="{BB962C8B-B14F-4D97-AF65-F5344CB8AC3E}">
        <p14:creationId xmlns:p14="http://schemas.microsoft.com/office/powerpoint/2010/main" xmlns="" val="28573081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41</a:t>
            </a:fld>
            <a:endParaRPr lang="en-US" dirty="0"/>
          </a:p>
        </p:txBody>
      </p:sp>
    </p:spTree>
    <p:extLst>
      <p:ext uri="{BB962C8B-B14F-4D97-AF65-F5344CB8AC3E}">
        <p14:creationId xmlns:p14="http://schemas.microsoft.com/office/powerpoint/2010/main" xmlns="" val="39393595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42</a:t>
            </a:fld>
            <a:endParaRPr lang="en-US" dirty="0"/>
          </a:p>
        </p:txBody>
      </p:sp>
    </p:spTree>
    <p:extLst>
      <p:ext uri="{BB962C8B-B14F-4D97-AF65-F5344CB8AC3E}">
        <p14:creationId xmlns:p14="http://schemas.microsoft.com/office/powerpoint/2010/main" xmlns="" val="130243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43</a:t>
            </a:fld>
            <a:endParaRPr lang="en-US" dirty="0"/>
          </a:p>
        </p:txBody>
      </p:sp>
    </p:spTree>
    <p:extLst>
      <p:ext uri="{BB962C8B-B14F-4D97-AF65-F5344CB8AC3E}">
        <p14:creationId xmlns:p14="http://schemas.microsoft.com/office/powerpoint/2010/main" xmlns="" val="24272865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44</a:t>
            </a:fld>
            <a:endParaRPr lang="en-US" dirty="0"/>
          </a:p>
        </p:txBody>
      </p:sp>
    </p:spTree>
    <p:extLst>
      <p:ext uri="{BB962C8B-B14F-4D97-AF65-F5344CB8AC3E}">
        <p14:creationId xmlns:p14="http://schemas.microsoft.com/office/powerpoint/2010/main" xmlns="" val="3384210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45</a:t>
            </a:fld>
            <a:endParaRPr lang="en-US" dirty="0"/>
          </a:p>
        </p:txBody>
      </p:sp>
    </p:spTree>
    <p:extLst>
      <p:ext uri="{BB962C8B-B14F-4D97-AF65-F5344CB8AC3E}">
        <p14:creationId xmlns:p14="http://schemas.microsoft.com/office/powerpoint/2010/main" xmlns="" val="12896227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46</a:t>
            </a:fld>
            <a:endParaRPr lang="en-US" dirty="0"/>
          </a:p>
        </p:txBody>
      </p:sp>
    </p:spTree>
    <p:extLst>
      <p:ext uri="{BB962C8B-B14F-4D97-AF65-F5344CB8AC3E}">
        <p14:creationId xmlns:p14="http://schemas.microsoft.com/office/powerpoint/2010/main" xmlns="" val="32227320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47</a:t>
            </a:fld>
            <a:endParaRPr lang="en-US" dirty="0"/>
          </a:p>
        </p:txBody>
      </p:sp>
    </p:spTree>
    <p:extLst>
      <p:ext uri="{BB962C8B-B14F-4D97-AF65-F5344CB8AC3E}">
        <p14:creationId xmlns:p14="http://schemas.microsoft.com/office/powerpoint/2010/main" xmlns="" val="2425752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www.tayloredge.com/museum/processor/1974_8080.JPG"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google.com.sa/imgres?imgurl=http://library.thinkquest.org/06aug/02177/CPU1.jpg&amp;imgrefurl=http://library.thinkquest.org/06aug/02177/cpu.htm&amp;usg=__wmPVnjLLQpozL52eEl82MpNmJaQ=&amp;h=338&amp;w=450&amp;sz=25&amp;hl=en&amp;start=2&amp;itbs=1&amp;tbnid=XSL3EvfYpzX73M:&amp;tbnh=95&amp;tbnw=127&amp;prev=/images?q=cpu&amp;hl=en&amp;safe=active&amp;gbv=2&amp;tbs=isch:1" TargetMode="External"/><Relationship Id="rId7" Type="http://schemas.openxmlformats.org/officeDocument/2006/relationships/hyperlink" Target="http://www.google.com.sa/imgres?imgurl=http://img.directindustry.com/images_di/photo-g/embedded-cpu-module-194530.jpg&amp;imgrefurl=http://www.directindustry.com/prod/mpl/embedded-cpu-module-33713-194530.html&amp;usg=__98yu-_L_vQQZrHEbamVdQKjPkUc=&amp;h=758&amp;w=1000&amp;sz=275&amp;hl=en&amp;start=9&amp;itbs=1&amp;tbnid=rSlcDMxhqjuWfM:&amp;tbnh=113&amp;tbnw=149&amp;prev=/images?q=cpu&amp;hl=en&amp;safe=active&amp;gbv=2&amp;tbs=isch: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www.google.com.sa/imgres?imgurl=http://musicianstools.files.wordpress.com/2008/12/core2extreme_quad_cpu.jpg&amp;imgrefurl=http://musicianstools.wordpress.com/2008/12/23/multi-core-pcs-for-musicians-do-we-need-them/&amp;usg=__MWHeVGQg89Ozuk1308kkwaYkuzY=&amp;h=411&amp;w=450&amp;sz=72&amp;hl=en&amp;start=6&amp;itbs=1&amp;tbnid=tzWHn57CUB__dM:&amp;tbnh=116&amp;tbnw=127&amp;prev=/images?q=cpu&amp;hl=en&amp;safe=active&amp;gbv=2&amp;tbs=isch:1" TargetMode="External"/><Relationship Id="rId10" Type="http://schemas.openxmlformats.org/officeDocument/2006/relationships/image" Target="../media/image10.jpeg"/><Relationship Id="rId4" Type="http://schemas.openxmlformats.org/officeDocument/2006/relationships/image" Target="../media/image6.jpeg"/><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www.google.com.sa/imgres?imgurl=http://tenoch.scimexico.com/wp-content/uploads/2008/06/intel_8086_procesador_x86.jpg&amp;imgrefurl=http://tenoch.scimexico.com/page/41/&amp;usg=__pw5IItMzijEq9Y5XDa37t5EQltw=&amp;h=263&amp;w=800&amp;sz=38&amp;hl=en&amp;start=4&amp;itbs=1&amp;tbnid=HY9M-GJGQBFyIM:&amp;tbnh=47&amp;tbnw=143&amp;prev=/images?q=intel+8086&amp;hl=en&amp;safe=active&amp;gbv=2&amp;tbs=isch:1" TargetMode="External"/><Relationship Id="rId7" Type="http://schemas.openxmlformats.org/officeDocument/2006/relationships/hyperlink" Target="http://images.pcworld.com/reviews/graphics/171171-68000_final_slide.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www.google.com.sa/imgres?imgurl=http://regmedia.co.uk/2007/11/16/tobibmpersonalcomputer2.jpg&amp;imgrefurl=http://www.theregister.co.uk/2007/11/17/tob_ibm_personal_computer/&amp;usg=__vmrD7gQWoCfDasPhTQBXqDrBcLY=&amp;h=300&amp;w=400&amp;sz=114&amp;hl=en&amp;start=3&amp;itbs=1&amp;tbnid=Za9X1pt8o8MLxM:&amp;tbnh=93&amp;tbnw=124&amp;prev=/images?q=intel+8086+motorola&amp;hl=en&amp;safe=active&amp;sa=G&amp;gbv=2&amp;tbs=isch:1"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www.google.com.sa/imgres?imgurl=http://sib-cursor-editor.smartcode.com/images/sshots/sib_cursor_editor_28027.gif&amp;imgrefurl=http://sib-cursor-editor.smartcode.com/screenshot.html&amp;usg=__c0KDpMc7xrOPtsgFF10RvzFdmQ4=&amp;h=299&amp;w=350&amp;sz=39&amp;hl=en&amp;start=2&amp;itbs=1&amp;tbnid=eklUH61-YjrgEM:&amp;tbnh=103&amp;tbnw=120&amp;prev=/images?q=cursor&amp;hl=en&amp;safe=active&amp;gbv=2&amp;tbs=isch: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hanselman.com/blog/content/binary/WindowsLiveWriter/ffad23569e2c_14284/Set%20up%20Speech%20Recognition%5b10%5d.png" TargetMode="External"/><Relationship Id="rId5" Type="http://schemas.openxmlformats.org/officeDocument/2006/relationships/image" Target="../media/image30.jpeg"/><Relationship Id="rId4" Type="http://schemas.openxmlformats.org/officeDocument/2006/relationships/hyperlink" Target="http://www.stanford.edu/class/cs224s/2006/94022a.gi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google.com.sa/imgres?imgurl=http://prohometips.com/catalog/images/printers.jpg&amp;imgrefurl=http://prohometips.com/catalog/index.php?cPath=1&amp;usg=__PJSR4VJpx9vQLW35h3VwqOr_T4I=&amp;h=376&amp;w=401&amp;sz=21&amp;hl=en&amp;start=7&amp;itbs=1&amp;tbnid=FkfNM_pt8fzR5M:&amp;tbnh=116&amp;tbnw=124&amp;prev=/images?q=printers+images&amp;hl=en&amp;safe=active&amp;gbv=2&amp;tbs=isch:1"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hyperlink" Target="http://datacenter.ucr.edu/line.jpg" TargetMode="Externa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com.sa/imgres?imgurl=http://www.northlight-images.co.uk/content_images/nik2/1440_setting.jpg&amp;imgrefurl=http://www.northlight-images.co.uk/article_pages/sharpening_nik2.html&amp;usg=__SqMLtPrv1G69uZ-bJ20X9bxrUfk=&amp;h=540&amp;w=670&amp;sz=60&amp;hl=en&amp;start=10&amp;itbs=1&amp;tbnid=Il9Tg1SuPwobeM:&amp;tbnh=111&amp;tbnw=138&amp;prev=/images?q=printer+resolution+dpi&amp;hl=en&amp;safe=active&amp;gbv=2&amp;tbs=isch:1"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hyperlink" Target="http://www.trs-80.com/images/hw-printer-lp2x350.png" TargetMode="External"/><Relationship Id="rId7" Type="http://schemas.openxmlformats.org/officeDocument/2006/relationships/hyperlink" Target="http://www.google.com.sa/imgres?imgurl=http://www.more-shop.co.uk/images/hp4350n.jpg&amp;imgrefurl=http://www.more-shop.co.uk/usedsecondhand-products-printers-c-21_40.html&amp;usg=__Hvq9o7Dcef1IexlI4ZfZho8d7mo=&amp;h=847&amp;w=947&amp;sz=115&amp;hl=en&amp;start=3&amp;itbs=1&amp;tbnid=8fAlBtJDLKMrFM:&amp;tbnh=132&amp;tbnw=148&amp;prev=/images?q=tray+feed+printers&amp;hl=en&amp;safe=active&amp;sa=G&amp;gbv=2&amp;tbs=isch:1"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hyperlink" Target="http://www.google.com.sa/imgres?imgurl=http://www.yourdictionary.com/images/computer/_CHARPRN.GIF&amp;imgrefurl=http://www.yourdictionary.com/computer/tractor-feed&amp;usg=__HnAORRmsxhX7mYZkG5927vg4l_Y=&amp;h=314&amp;w=326&amp;sz=30&amp;hl=en&amp;start=2&amp;itbs=1&amp;tbnid=9x__a8X6B6XLKM:&amp;tbnh=114&amp;tbnw=118&amp;prev=/images?q=traction+feed+printers&amp;hl=en&amp;safe=active&amp;sa=G&amp;gbv=2&amp;tbs=isch:1" TargetMode="External"/><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hyperlink" Target="http://www.google.com.sa/imgres?imgurl=http://www.mypencil.com/mall/epsc11c524001.jpg&amp;imgrefurl=http://www.mypencil.com/mall/page146dotmatrixprinter.asp&amp;usg=__wOTWMMoPQ0F7c0OtJnSKDH2jxAU=&amp;h=303&amp;w=397&amp;sz=25&amp;hl=en&amp;start=4&amp;itbs=1&amp;tbnid=dhh9szafyc71-M:&amp;tbnh=95&amp;tbnw=124&amp;prev=/images?q=impact+printers&amp;hl=en&amp;safe=active&amp;sa=G&amp;gbv=2&amp;tbs=isch:1" TargetMode="External"/><Relationship Id="rId7" Type="http://schemas.openxmlformats.org/officeDocument/2006/relationships/hyperlink" Target="http://www.google.com.sa/imgres?imgurl=http://www.printercode.com/Images/Daisy%20Wheel%20and%20Motor%201.jpg&amp;imgrefurl=http://www.printercode.com/Learning_Center/Printers/Impact_Printers/Daisy_Wheel_Printers.php&amp;usg=__1hvRsGlyVqk8Xs6qBZLxu2xS_6Q=&amp;h=201&amp;w=269&amp;sz=51&amp;hl=en&amp;start=7&amp;itbs=1&amp;tbnid=Nz5DWutKPRGjPM:&amp;tbnh=84&amp;tbnw=113&amp;prev=/images?q=daisy+wheel+printer&amp;hl=en&amp;safe=active&amp;gbv=2&amp;tbs=isch:1"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hyperlink" Target="http://www.google.com.sa/imgres?imgurl=http://oldcomputers.net/pics/canon-cat-printer.jpg&amp;imgrefurl=http://oldcomputers.net/canon-cat.html&amp;usg=__crS3yNtKIwYz7Lm0l9bFogcipBA=&amp;h=320&amp;w=615&amp;sz=39&amp;hl=en&amp;start=16&amp;itbs=1&amp;tbnid=fg4_1pLPNS3nOM:&amp;tbnh=71&amp;tbnw=136&amp;prev=/images?q=daisy+wheel+printer&amp;hl=en&amp;safe=active&amp;gbv=2&amp;tbs=isch:1" TargetMode="External"/><Relationship Id="rId4" Type="http://schemas.openxmlformats.org/officeDocument/2006/relationships/image" Target="../media/image46.jpeg"/></Relationships>
</file>

<file path=ppt/slides/_rels/slide42.xml.rels><?xml version="1.0" encoding="UTF-8" standalone="yes"?>
<Relationships xmlns="http://schemas.openxmlformats.org/package/2006/relationships"><Relationship Id="rId3" Type="http://schemas.openxmlformats.org/officeDocument/2006/relationships/hyperlink" Target="http://www.google.com.sa/imgres?imgurl=http://www.frontierpc.com/ProductImages/Large/1010104234.jpg&amp;imgrefurl=http://www.frontierpc.com/ProductDetail.aspx?productID=950024531&amp;usg=__gnhg_OLG0-Rwi_YwlnEbZdXoVYs=&amp;h=300&amp;w=300&amp;sz=24&amp;hl=en&amp;start=5&amp;itbs=1&amp;tbnid=o_SjUIAob-fuaM:&amp;tbnh=116&amp;tbnw=116&amp;prev=/images?q=dot+matrix+printer&amp;hl=en&amp;safe=active&amp;sa=G&amp;gbv=2&amp;tbs=isch:1"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google.com.sa/imgres?imgurl=http://www.yourdictionary.com/images/computer/LASRMECH.GIF&amp;imgrefurl=http://www.yourdictionary.com/computer/laser-printer&amp;usg=__afg1BVtVbTP5YFZiZntDx3HT7Z4=&amp;h=449&amp;w=467&amp;sz=13&amp;hl=en&amp;start=12&amp;itbs=1&amp;tbnid=CPf4gWjJOzyigM:&amp;tbnh=123&amp;tbnw=128&amp;prev=/images?q=laser+printer&amp;hl=en&amp;safe=active&amp;sa=G&amp;gbv=2&amp;ndsp=18&amp;tbs=isch:1"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hyperlink" Target="http://www.google.com.sa/imgres?imgurl=http://www.image-acquire.com/Dell%20A4%20color%20laser%20printer.jpg&amp;imgrefurl=http://www.image-acquire.com/other_brands/dell_a4_color_laser_printer.html&amp;usg=__uIOwBm5IzDzZ8LIKxhGF8W-J8_4=&amp;h=400&amp;w=400&amp;sz=60&amp;hl=en&amp;start=6&amp;itbs=1&amp;tbnid=JAbJhM-97OPP3M:&amp;tbnh=124&amp;tbnw=124&amp;prev=/images?q=laser+printer&amp;hl=en&amp;safe=active&amp;sa=G&amp;gbv=2&amp;ndsp=18&amp;tbs=isch:1" TargetMode="Externa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hyperlink" Target="http://www.google.com.sa/imgres?imgurl=http://www.gadgetspeak.com/aimg/569542-canon-pixma-ip3600-inkjet-printer-l.jpg&amp;imgrefurl=http://www.gadgetspeak.com/gadget/article.rhtm/130124/569542/Canon_Inkjet_Printer_Pixma_iP3600.html&amp;usg=__0cZrAalNd6_KKcpigfe1koCWQ_M=&amp;h=345&amp;w=650&amp;sz=25&amp;hl=en&amp;start=16&amp;itbs=1&amp;tbnid=ANLJO5LFsR7rMM:&amp;tbnh=73&amp;tbnw=137&amp;prev=/images?q=inkjet+printer&amp;hl=en&amp;safe=active&amp;sa=G&amp;gbv=2&amp;tbs=isch:1" TargetMode="External"/><Relationship Id="rId7" Type="http://schemas.openxmlformats.org/officeDocument/2006/relationships/hyperlink" Target="http://www.google.com.sa/imgres?imgurl=http://content.etilize.com/Large/1010042509.jpg&amp;imgrefurl=http://www.greenlightoffice.com/office/stationery/indexc440.html&amp;usg=__S6Fqi2qHqVR5IGnHfTGgtvPY-0o=&amp;h=300&amp;w=300&amp;sz=51&amp;hl=en&amp;start=14&amp;itbs=1&amp;tbnid=sJGpJIlyH2aOoM:&amp;tbnh=116&amp;tbnw=116&amp;prev=/images?q=inkjet+printer+cartridge&amp;hl=en&amp;safe=active&amp;sa=G&amp;gbv=2&amp;tbs=isch:1"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hyperlink" Target="http://www.google.com.sa/imgres?imgurl=http://www.walyou.com/blog/wp-content/uploads/2009/02/inkjet-printer-ink-cartridge-trick.jpg&amp;imgrefurl=http://www.walyou.com/blog/2009/02/26/inkjet-printer-ink-cartridge-trick/&amp;usg=__sznEV5O9XazKsfjEk5qUfr2NzqA=&amp;h=322&amp;w=364&amp;sz=13&amp;hl=en&amp;start=5&amp;itbs=1&amp;tbnid=ZzlKEF1xyfK4qM:&amp;tbnh=107&amp;tbnw=121&amp;prev=/images?q=inkjet+printer+cartridge&amp;hl=en&amp;safe=active&amp;sa=G&amp;gbv=2&amp;tbs=isch:1" TargetMode="External"/><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3" Type="http://schemas.openxmlformats.org/officeDocument/2006/relationships/hyperlink" Target="http://www.google.com.sa/imgres?imgurl=http://dfwrecycledcomputers.com/store/images/brother-hl-5040-laser-printer.jpg&amp;imgrefurl=http://dfwrecycledcomputers.com/store/index.php?main_page=index&amp;cPath=2&amp;usg=__4FTX8LNtcAn8Z2cyIONue_Hf5QY=&amp;h=419&amp;w=466&amp;sz=27&amp;hl=en&amp;start=18&amp;itbs=1&amp;tbnid=Awcg-NZGEUvl8M:&amp;tbnh=115&amp;tbnw=128&amp;prev=/images?q=laser+printers&amp;hl=en&amp;safe=active&amp;sa=G&amp;gbv=2&amp;tbs=isch:1"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hyperlink" Target="http://www.google.com.sa/imgres?imgurl=http://www.supplierlist.com/photo_images/105747/Laser_Printer_Toner_Cartridge.jpg&amp;imgrefurl=http://www.supplierlist.com/manufacturer-cake_printer.htm&amp;usg=__L5vKSEujlYn0jytbA5d5dVCF9MU=&amp;h=500&amp;w=500&amp;sz=40&amp;hl=en&amp;start=13&amp;itbs=1&amp;tbnid=b4nL9fX8TtkeWM:&amp;tbnh=130&amp;tbnw=130&amp;prev=/images?q=laser+printers+toner&amp;hl=en&amp;safe=active&amp;sa=G&amp;gbv=2&amp;tbs=isch:1" TargetMode="External"/><Relationship Id="rId4" Type="http://schemas.openxmlformats.org/officeDocument/2006/relationships/image" Target="../media/image56.jpeg"/></Relationships>
</file>

<file path=ppt/slides/_rels/slide47.xml.rels><?xml version="1.0" encoding="UTF-8" standalone="yes"?>
<Relationships xmlns="http://schemas.openxmlformats.org/package/2006/relationships"><Relationship Id="rId3" Type="http://schemas.openxmlformats.org/officeDocument/2006/relationships/hyperlink" Target="http://www.business-computers.com/images/touchScreen.jpg"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hyperlink" Target="http://www.google.com.sa/imgres?imgurl=http://www.arl.reading.ac.uk/files/russian_atm_needs_activation.jpg&amp;imgrefurl=http://www.robotics.reading.ac.uk/node/23&amp;usg=__dRiJfYEhd9UnkQGX7ooWP5HcwP4=&amp;h=375&amp;w=500&amp;sz=29&amp;hl=en&amp;start=10&amp;itbs=1&amp;tbnid=KuNmJHUbVzZv6M:&amp;tbnh=98&amp;tbnw=130&amp;prev=/images?q=atm&amp;hl=en&amp;safe=active&amp;gbv=2&amp;tbs=isch:1" TargetMode="External"/><Relationship Id="rId4" Type="http://schemas.openxmlformats.org/officeDocument/2006/relationships/image" Target="../media/image58.jpe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تكنولوجيا المعلومات1 </a:t>
            </a:r>
            <a:endParaRPr lang="en-US" sz="2800" b="1" dirty="0" smtClean="0">
              <a:solidFill>
                <a:srgbClr val="7F7F7F"/>
              </a:solidFill>
              <a:latin typeface="Calibri" pitchFamily="34" charset="0"/>
              <a:cs typeface="Times New Roman" pitchFamily="18" charset="0"/>
            </a:endParaRP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محمد الشريف</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الثانية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المعدات</a:t>
            </a:r>
            <a:endPar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Hardware</a:t>
            </a:r>
          </a:p>
          <a:p>
            <a:pPr rtl="1" eaLnBrk="1" fontAlgn="auto" hangingPunct="1">
              <a:spcBef>
                <a:spcPct val="0"/>
              </a:spcBef>
              <a:spcAft>
                <a:spcPts val="0"/>
              </a:spcAft>
              <a:defRPr/>
            </a:pP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smtClean="0">
                <a:solidFill>
                  <a:schemeClr val="accent1">
                    <a:lumMod val="75000"/>
                  </a:schemeClr>
                </a:solidFill>
              </a:rPr>
              <a:t>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Text Box 3"/>
          <p:cNvSpPr txBox="1">
            <a:spLocks noChangeArrowheads="1"/>
          </p:cNvSpPr>
          <p:nvPr/>
        </p:nvSpPr>
        <p:spPr bwMode="auto">
          <a:xfrm>
            <a:off x="350838" y="2308473"/>
            <a:ext cx="9204325" cy="2123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457200" indent="-457200">
              <a:spcBef>
                <a:spcPct val="50000"/>
              </a:spcBef>
              <a:buFont typeface="+mj-lt"/>
              <a:buAutoNum type="arabicPeriod"/>
            </a:pPr>
            <a:r>
              <a:rPr lang="ar-SA" altLang="en-US" sz="2400" b="1" dirty="0">
                <a:solidFill>
                  <a:schemeClr val="bg2">
                    <a:lumMod val="10000"/>
                  </a:schemeClr>
                </a:solidFill>
                <a:cs typeface="Traditional Arabic" panose="02020603050405020304" pitchFamily="18" charset="-78"/>
              </a:rPr>
              <a:t>وحدة المعالجة المركزية </a:t>
            </a:r>
            <a:r>
              <a:rPr lang="en-US" altLang="en-US" sz="2000" b="1" dirty="0">
                <a:solidFill>
                  <a:schemeClr val="bg2">
                    <a:lumMod val="10000"/>
                  </a:schemeClr>
                </a:solidFill>
                <a:cs typeface="Traditional Arabic" panose="02020603050405020304" pitchFamily="18" charset="-78"/>
              </a:rPr>
              <a:t>Central Processing </a:t>
            </a:r>
            <a:r>
              <a:rPr lang="en-US" altLang="en-US" sz="2000" b="1" dirty="0" smtClean="0">
                <a:solidFill>
                  <a:schemeClr val="bg2">
                    <a:lumMod val="10000"/>
                  </a:schemeClr>
                </a:solidFill>
                <a:cs typeface="Traditional Arabic" panose="02020603050405020304" pitchFamily="18" charset="-78"/>
              </a:rPr>
              <a:t>Unit</a:t>
            </a:r>
            <a:endParaRPr lang="en-US" altLang="en-US" sz="2000" b="1" dirty="0">
              <a:solidFill>
                <a:schemeClr val="bg2">
                  <a:lumMod val="10000"/>
                </a:schemeClr>
              </a:solidFill>
              <a:cs typeface="Traditional Arabic" panose="02020603050405020304" pitchFamily="18" charset="-78"/>
            </a:endParaRPr>
          </a:p>
          <a:p>
            <a:pPr marL="457200" indent="-457200">
              <a:spcBef>
                <a:spcPct val="50000"/>
              </a:spcBef>
              <a:buFont typeface="+mj-lt"/>
              <a:buAutoNum type="arabicPeriod"/>
            </a:pPr>
            <a:r>
              <a:rPr lang="ar-SA" altLang="en-US" sz="2400" b="1" dirty="0">
                <a:solidFill>
                  <a:schemeClr val="bg2">
                    <a:lumMod val="10000"/>
                  </a:schemeClr>
                </a:solidFill>
                <a:cs typeface="Traditional Arabic" panose="02020603050405020304" pitchFamily="18" charset="-78"/>
              </a:rPr>
              <a:t>وحدات الإدخال </a:t>
            </a:r>
            <a:r>
              <a:rPr lang="en-US" altLang="en-US" sz="2000" b="1" dirty="0">
                <a:solidFill>
                  <a:schemeClr val="bg2">
                    <a:lumMod val="10000"/>
                  </a:schemeClr>
                </a:solidFill>
                <a:cs typeface="Traditional Arabic" panose="02020603050405020304" pitchFamily="18" charset="-78"/>
              </a:rPr>
              <a:t>Input Devices</a:t>
            </a:r>
          </a:p>
          <a:p>
            <a:pPr marL="457200" indent="-457200">
              <a:spcBef>
                <a:spcPct val="50000"/>
              </a:spcBef>
              <a:buFont typeface="+mj-lt"/>
              <a:buAutoNum type="arabicPeriod"/>
            </a:pPr>
            <a:r>
              <a:rPr lang="ar-SA" altLang="en-US" sz="2400" b="1" dirty="0">
                <a:solidFill>
                  <a:schemeClr val="bg2">
                    <a:lumMod val="10000"/>
                  </a:schemeClr>
                </a:solidFill>
                <a:cs typeface="Traditional Arabic" panose="02020603050405020304" pitchFamily="18" charset="-78"/>
              </a:rPr>
              <a:t>وحدات الإخراج </a:t>
            </a:r>
            <a:r>
              <a:rPr lang="en-US" altLang="en-US" sz="2000" b="1" dirty="0">
                <a:solidFill>
                  <a:schemeClr val="bg2">
                    <a:lumMod val="10000"/>
                  </a:schemeClr>
                </a:solidFill>
                <a:cs typeface="Traditional Arabic" panose="02020603050405020304" pitchFamily="18" charset="-78"/>
              </a:rPr>
              <a:t>Output Devices</a:t>
            </a:r>
          </a:p>
          <a:p>
            <a:pPr marL="457200" indent="-457200">
              <a:spcBef>
                <a:spcPct val="50000"/>
              </a:spcBef>
              <a:buFont typeface="+mj-lt"/>
              <a:buAutoNum type="arabicPeriod"/>
            </a:pPr>
            <a:r>
              <a:rPr lang="ar-SA" altLang="en-US" sz="2400" b="1" dirty="0">
                <a:solidFill>
                  <a:schemeClr val="bg2">
                    <a:lumMod val="10000"/>
                  </a:schemeClr>
                </a:solidFill>
                <a:cs typeface="Traditional Arabic" panose="02020603050405020304" pitchFamily="18" charset="-78"/>
              </a:rPr>
              <a:t>وحدات الإدخال والإخراج معا </a:t>
            </a:r>
            <a:r>
              <a:rPr lang="en-US" altLang="en-US" sz="2000" b="1" dirty="0" err="1">
                <a:solidFill>
                  <a:schemeClr val="bg2">
                    <a:lumMod val="10000"/>
                  </a:schemeClr>
                </a:solidFill>
                <a:cs typeface="Traditional Arabic" panose="02020603050405020304" pitchFamily="18" charset="-78"/>
              </a:rPr>
              <a:t>Input/Output</a:t>
            </a:r>
            <a:r>
              <a:rPr lang="en-US" altLang="en-US" sz="2000" b="1" dirty="0">
                <a:solidFill>
                  <a:schemeClr val="bg2">
                    <a:lumMod val="10000"/>
                  </a:schemeClr>
                </a:solidFill>
                <a:cs typeface="Traditional Arabic" panose="02020603050405020304" pitchFamily="18" charset="-78"/>
              </a:rPr>
              <a:t> Devices</a:t>
            </a:r>
          </a:p>
        </p:txBody>
      </p:sp>
      <p:sp>
        <p:nvSpPr>
          <p:cNvPr id="7" name="Text Box 2"/>
          <p:cNvSpPr txBox="1">
            <a:spLocks noChangeArrowheads="1"/>
          </p:cNvSpPr>
          <p:nvPr/>
        </p:nvSpPr>
        <p:spPr bwMode="auto">
          <a:xfrm>
            <a:off x="7041232" y="1556792"/>
            <a:ext cx="243614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عناصر </a:t>
            </a:r>
            <a:r>
              <a:rPr lang="ar-SA" altLang="en-US" sz="3200" b="1" u="sng" dirty="0" smtClean="0">
                <a:solidFill>
                  <a:srgbClr val="C00000"/>
                </a:solidFill>
                <a:cs typeface="Traditional Arabic" panose="02020603050405020304" pitchFamily="18" charset="-78"/>
              </a:rPr>
              <a:t>المحاضرة</a:t>
            </a:r>
            <a:r>
              <a:rPr lang="ar-EG" altLang="en-US" sz="3200" b="1" u="sng" dirty="0" smtClean="0">
                <a:solidFill>
                  <a:srgbClr val="C00000"/>
                </a:solidFill>
                <a:cs typeface="Traditional Arabic" panose="02020603050405020304" pitchFamily="18" charset="-78"/>
              </a:rPr>
              <a:t>:</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smtClean="0">
                <a:solidFill>
                  <a:schemeClr val="accent1">
                    <a:lumMod val="75000"/>
                  </a:schemeClr>
                </a:solidFill>
              </a:rPr>
              <a:t>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البيانات هي عبارة عن حقائق متشتتة  وبعد معالجتها تصبح ما يسمى بالمعلومات </a:t>
            </a:r>
          </a:p>
        </p:txBody>
      </p:sp>
      <p:sp>
        <p:nvSpPr>
          <p:cNvPr id="7" name="Text Box 2"/>
          <p:cNvSpPr txBox="1">
            <a:spLocks noChangeArrowheads="1"/>
          </p:cNvSpPr>
          <p:nvPr/>
        </p:nvSpPr>
        <p:spPr bwMode="auto">
          <a:xfrm>
            <a:off x="6753200" y="1556792"/>
            <a:ext cx="272417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البيانات والمعلومات</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9" name="AutoShape 19"/>
          <p:cNvSpPr>
            <a:spLocks noChangeArrowheads="1"/>
          </p:cNvSpPr>
          <p:nvPr/>
        </p:nvSpPr>
        <p:spPr bwMode="auto">
          <a:xfrm>
            <a:off x="6888163" y="5063655"/>
            <a:ext cx="2667000" cy="1066800"/>
          </a:xfrm>
          <a:prstGeom prst="cloudCallout">
            <a:avLst>
              <a:gd name="adj1" fmla="val -44523"/>
              <a:gd name="adj2" fmla="val -142412"/>
            </a:avLst>
          </a:prstGeom>
          <a:ln>
            <a:headEnd/>
            <a:tailEnd/>
          </a:ln>
        </p:spPr>
        <p:style>
          <a:lnRef idx="2">
            <a:schemeClr val="accent2"/>
          </a:lnRef>
          <a:fillRef idx="1">
            <a:schemeClr val="lt1"/>
          </a:fillRef>
          <a:effectRef idx="0">
            <a:schemeClr val="accent2"/>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altLang="en-US" sz="2400" b="1" dirty="0">
                <a:solidFill>
                  <a:schemeClr val="bg2">
                    <a:lumMod val="10000"/>
                  </a:schemeClr>
                </a:solidFill>
                <a:cs typeface="Traditional Arabic" panose="02020603050405020304" pitchFamily="18" charset="-78"/>
              </a:rPr>
              <a:t>هي بيانات مفيدة تمت معالجتها</a:t>
            </a:r>
          </a:p>
        </p:txBody>
      </p:sp>
      <p:grpSp>
        <p:nvGrpSpPr>
          <p:cNvPr id="10" name="Group 32"/>
          <p:cNvGrpSpPr>
            <a:grpSpLocks/>
          </p:cNvGrpSpPr>
          <p:nvPr/>
        </p:nvGrpSpPr>
        <p:grpSpPr bwMode="auto">
          <a:xfrm>
            <a:off x="2316163" y="3006255"/>
            <a:ext cx="6308725" cy="1143000"/>
            <a:chOff x="960" y="1728"/>
            <a:chExt cx="3974" cy="720"/>
          </a:xfrm>
        </p:grpSpPr>
        <p:sp>
          <p:nvSpPr>
            <p:cNvPr id="11" name="Line 16"/>
            <p:cNvSpPr>
              <a:spLocks noChangeShapeType="1"/>
            </p:cNvSpPr>
            <p:nvPr/>
          </p:nvSpPr>
          <p:spPr bwMode="auto">
            <a:xfrm>
              <a:off x="960" y="2064"/>
              <a:ext cx="1080" cy="0"/>
            </a:xfrm>
            <a:prstGeom prst="line">
              <a:avLst/>
            </a:prstGeom>
            <a:noFill/>
            <a:ln w="38100">
              <a:solidFill>
                <a:srgbClr val="339966"/>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2" name="Oval 21"/>
            <p:cNvSpPr>
              <a:spLocks noChangeArrowheads="1"/>
            </p:cNvSpPr>
            <p:nvPr/>
          </p:nvSpPr>
          <p:spPr bwMode="auto">
            <a:xfrm>
              <a:off x="2064" y="1728"/>
              <a:ext cx="1536" cy="648"/>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a:solidFill>
                    <a:srgbClr val="FFFFFF"/>
                  </a:solidFill>
                  <a:latin typeface="Georgia" panose="02040502050405020303" pitchFamily="18" charset="0"/>
                  <a:cs typeface="Times New Roman" panose="02020603050405020304" pitchFamily="18" charset="0"/>
                </a:rPr>
                <a:t>Processing</a:t>
              </a:r>
              <a:endParaRPr lang="ar-SA" altLang="en-US" sz="2000" b="1">
                <a:solidFill>
                  <a:srgbClr val="FFFFFF"/>
                </a:solidFill>
                <a:latin typeface="Georgia" panose="02040502050405020303" pitchFamily="18" charset="0"/>
                <a:cs typeface="Times New Roman" panose="02020603050405020304" pitchFamily="18" charset="0"/>
              </a:endParaRPr>
            </a:p>
            <a:p>
              <a:pPr algn="ctr" eaLnBrk="1" hangingPunct="1"/>
              <a:r>
                <a:rPr lang="ar-SA" altLang="en-US" sz="2000" b="1">
                  <a:solidFill>
                    <a:srgbClr val="FFFFFF"/>
                  </a:solidFill>
                  <a:latin typeface="Georgia" panose="02040502050405020303" pitchFamily="18" charset="0"/>
                  <a:cs typeface="Times New Roman" panose="02020603050405020304" pitchFamily="18" charset="0"/>
                </a:rPr>
                <a:t>عمليات</a:t>
              </a:r>
              <a:endParaRPr lang="ar-SA" altLang="en-US" sz="2000" b="1">
                <a:latin typeface="Georgia" panose="02040502050405020303" pitchFamily="18" charset="0"/>
              </a:endParaRPr>
            </a:p>
          </p:txBody>
        </p:sp>
        <p:sp>
          <p:nvSpPr>
            <p:cNvPr id="13" name="Line 15"/>
            <p:cNvSpPr>
              <a:spLocks noChangeShapeType="1"/>
            </p:cNvSpPr>
            <p:nvPr/>
          </p:nvSpPr>
          <p:spPr bwMode="auto">
            <a:xfrm>
              <a:off x="3600" y="2064"/>
              <a:ext cx="1296" cy="0"/>
            </a:xfrm>
            <a:prstGeom prst="line">
              <a:avLst/>
            </a:prstGeom>
            <a:noFill/>
            <a:ln w="38100">
              <a:solidFill>
                <a:srgbClr val="339966"/>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4" name="Text Box 17"/>
            <p:cNvSpPr txBox="1">
              <a:spLocks noChangeArrowheads="1"/>
            </p:cNvSpPr>
            <p:nvPr/>
          </p:nvSpPr>
          <p:spPr bwMode="auto">
            <a:xfrm>
              <a:off x="3744" y="2160"/>
              <a:ext cx="100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altLang="en-US" sz="2400" b="1" dirty="0">
                  <a:solidFill>
                    <a:schemeClr val="bg2">
                      <a:lumMod val="10000"/>
                    </a:schemeClr>
                  </a:solidFill>
                  <a:cs typeface="Traditional Arabic" panose="02020603050405020304" pitchFamily="18" charset="-78"/>
                </a:rPr>
                <a:t>معلومات</a:t>
              </a:r>
            </a:p>
          </p:txBody>
        </p:sp>
        <p:sp>
          <p:nvSpPr>
            <p:cNvPr id="15" name="Text Box 18"/>
            <p:cNvSpPr txBox="1">
              <a:spLocks noChangeArrowheads="1"/>
            </p:cNvSpPr>
            <p:nvPr/>
          </p:nvSpPr>
          <p:spPr bwMode="auto">
            <a:xfrm>
              <a:off x="960" y="2112"/>
              <a:ext cx="100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altLang="en-US" sz="2400" b="1" dirty="0">
                  <a:solidFill>
                    <a:schemeClr val="bg2">
                      <a:lumMod val="10000"/>
                    </a:schemeClr>
                  </a:solidFill>
                  <a:cs typeface="Traditional Arabic" panose="02020603050405020304" pitchFamily="18" charset="-78"/>
                </a:rPr>
                <a:t>البيانات</a:t>
              </a:r>
            </a:p>
          </p:txBody>
        </p:sp>
        <p:sp>
          <p:nvSpPr>
            <p:cNvPr id="16" name="Text Box 20"/>
            <p:cNvSpPr txBox="1">
              <a:spLocks noChangeArrowheads="1"/>
            </p:cNvSpPr>
            <p:nvPr/>
          </p:nvSpPr>
          <p:spPr bwMode="auto">
            <a:xfrm>
              <a:off x="960" y="1776"/>
              <a:ext cx="102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a:solidFill>
                    <a:srgbClr val="C00000"/>
                  </a:solidFill>
                  <a:latin typeface="Georgia" panose="02040502050405020303" pitchFamily="18" charset="0"/>
                </a:rPr>
                <a:t>Data</a:t>
              </a:r>
            </a:p>
          </p:txBody>
        </p:sp>
        <p:sp>
          <p:nvSpPr>
            <p:cNvPr id="17" name="Rectangle 29"/>
            <p:cNvSpPr>
              <a:spLocks noChangeArrowheads="1"/>
            </p:cNvSpPr>
            <p:nvPr/>
          </p:nvSpPr>
          <p:spPr bwMode="auto">
            <a:xfrm>
              <a:off x="3552" y="1746"/>
              <a:ext cx="1382"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a:solidFill>
                    <a:srgbClr val="C00000"/>
                  </a:solidFill>
                  <a:latin typeface="Georgia" panose="02040502050405020303" pitchFamily="18" charset="0"/>
                </a:rPr>
                <a:t>Information</a:t>
              </a:r>
              <a:r>
                <a:rPr lang="ar-SA" altLang="en-US" sz="2000" b="1" dirty="0">
                  <a:solidFill>
                    <a:srgbClr val="C00000"/>
                  </a:solidFill>
                  <a:latin typeface="Georgia" panose="02040502050405020303" pitchFamily="18" charset="0"/>
                </a:rPr>
                <a:t>                            </a:t>
              </a:r>
              <a:endParaRPr lang="en-US" altLang="en-US" sz="2000" b="1" dirty="0">
                <a:solidFill>
                  <a:srgbClr val="C00000"/>
                </a:solidFill>
                <a:latin typeface="Georgia" panose="02040502050405020303" pitchFamily="18" charset="0"/>
              </a:endParaRPr>
            </a:p>
          </p:txBody>
        </p:sp>
      </p:grpSp>
      <p:sp>
        <p:nvSpPr>
          <p:cNvPr id="18" name="AutoShape 19"/>
          <p:cNvSpPr>
            <a:spLocks noChangeArrowheads="1"/>
          </p:cNvSpPr>
          <p:nvPr/>
        </p:nvSpPr>
        <p:spPr bwMode="auto">
          <a:xfrm>
            <a:off x="1477963" y="4987455"/>
            <a:ext cx="2667000" cy="1066800"/>
          </a:xfrm>
          <a:prstGeom prst="cloudCallout">
            <a:avLst>
              <a:gd name="adj1" fmla="val 24880"/>
              <a:gd name="adj2" fmla="val -132440"/>
            </a:avLst>
          </a:prstGeom>
          <a:ln>
            <a:headEnd/>
            <a:tailEnd/>
          </a:ln>
        </p:spPr>
        <p:style>
          <a:lnRef idx="2">
            <a:schemeClr val="accent1"/>
          </a:lnRef>
          <a:fillRef idx="1">
            <a:schemeClr val="lt1"/>
          </a:fillRef>
          <a:effectRef idx="0">
            <a:schemeClr val="accent1"/>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altLang="en-US" sz="2400" b="1" dirty="0">
                <a:solidFill>
                  <a:schemeClr val="bg2">
                    <a:lumMod val="10000"/>
                  </a:schemeClr>
                </a:solidFill>
                <a:cs typeface="Traditional Arabic" panose="02020603050405020304" pitchFamily="18" charset="-78"/>
              </a:rPr>
              <a:t>هي بيانات خام لم تعالج بعد</a:t>
            </a:r>
          </a:p>
        </p:txBody>
      </p:sp>
    </p:spTree>
    <p:extLst>
      <p:ext uri="{BB962C8B-B14F-4D97-AF65-F5344CB8AC3E}">
        <p14:creationId xmlns:p14="http://schemas.microsoft.com/office/powerpoint/2010/main" xmlns="" val="23578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10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Rectangle 64"/>
          <p:cNvSpPr>
            <a:spLocks noChangeArrowheads="1"/>
          </p:cNvSpPr>
          <p:nvPr/>
        </p:nvSpPr>
        <p:spPr bwMode="auto">
          <a:xfrm>
            <a:off x="3660600" y="2124186"/>
            <a:ext cx="3041650" cy="292576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grpSp>
        <p:nvGrpSpPr>
          <p:cNvPr id="9" name="Group 42"/>
          <p:cNvGrpSpPr>
            <a:grpSpLocks/>
          </p:cNvGrpSpPr>
          <p:nvPr/>
        </p:nvGrpSpPr>
        <p:grpSpPr bwMode="auto">
          <a:xfrm>
            <a:off x="6937200" y="2809986"/>
            <a:ext cx="1371600" cy="1295400"/>
            <a:chOff x="3936" y="1440"/>
            <a:chExt cx="864" cy="816"/>
          </a:xfrm>
        </p:grpSpPr>
        <p:sp>
          <p:nvSpPr>
            <p:cNvPr id="10" name="Rectangle 56"/>
            <p:cNvSpPr>
              <a:spLocks noChangeArrowheads="1"/>
            </p:cNvSpPr>
            <p:nvPr/>
          </p:nvSpPr>
          <p:spPr bwMode="auto">
            <a:xfrm>
              <a:off x="3936" y="1440"/>
              <a:ext cx="864" cy="43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a:solidFill>
                    <a:srgbClr val="000000"/>
                  </a:solidFill>
                  <a:latin typeface="Times New Roman" panose="02020603050405020304" pitchFamily="18" charset="0"/>
                </a:rPr>
                <a:t>Input      </a:t>
              </a:r>
            </a:p>
            <a:p>
              <a:pPr algn="ctr" eaLnBrk="1" hangingPunct="1"/>
              <a:r>
                <a:rPr lang="en-US" altLang="en-US" sz="2000">
                  <a:solidFill>
                    <a:srgbClr val="000000"/>
                  </a:solidFill>
                  <a:latin typeface="Times New Roman" panose="02020603050405020304" pitchFamily="18" charset="0"/>
                </a:rPr>
                <a:t>Devices</a:t>
              </a:r>
              <a:endParaRPr lang="en-US" altLang="en-US"/>
            </a:p>
          </p:txBody>
        </p:sp>
        <p:grpSp>
          <p:nvGrpSpPr>
            <p:cNvPr id="11" name="Group 59"/>
            <p:cNvGrpSpPr>
              <a:grpSpLocks/>
            </p:cNvGrpSpPr>
            <p:nvPr/>
          </p:nvGrpSpPr>
          <p:grpSpPr bwMode="auto">
            <a:xfrm>
              <a:off x="3960" y="1930"/>
              <a:ext cx="792" cy="326"/>
              <a:chOff x="4104" y="2074"/>
              <a:chExt cx="792" cy="326"/>
            </a:xfrm>
          </p:grpSpPr>
          <p:sp>
            <p:nvSpPr>
              <p:cNvPr id="12" name="Line 57"/>
              <p:cNvSpPr>
                <a:spLocks noChangeShapeType="1"/>
              </p:cNvSpPr>
              <p:nvPr/>
            </p:nvSpPr>
            <p:spPr bwMode="auto">
              <a:xfrm flipH="1">
                <a:off x="4104" y="2074"/>
                <a:ext cx="792"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 name="Text Box 58"/>
              <p:cNvSpPr txBox="1">
                <a:spLocks noChangeArrowheads="1"/>
              </p:cNvSpPr>
              <p:nvPr/>
            </p:nvSpPr>
            <p:spPr bwMode="auto">
              <a:xfrm>
                <a:off x="4176" y="2112"/>
                <a:ext cx="72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latin typeface="Times New Roman" panose="02020603050405020304" pitchFamily="18" charset="0"/>
                    <a:cs typeface="Times New Roman" panose="02020603050405020304" pitchFamily="18" charset="0"/>
                  </a:rPr>
                  <a:t>Data</a:t>
                </a:r>
              </a:p>
            </p:txBody>
          </p:sp>
        </p:grpSp>
      </p:grpSp>
      <p:grpSp>
        <p:nvGrpSpPr>
          <p:cNvPr id="14" name="Group 34"/>
          <p:cNvGrpSpPr>
            <a:grpSpLocks/>
          </p:cNvGrpSpPr>
          <p:nvPr/>
        </p:nvGrpSpPr>
        <p:grpSpPr bwMode="auto">
          <a:xfrm>
            <a:off x="3813000" y="2962386"/>
            <a:ext cx="2744788" cy="2011362"/>
            <a:chOff x="3200400" y="2560638"/>
            <a:chExt cx="2744358" cy="2011362"/>
          </a:xfrm>
        </p:grpSpPr>
        <p:sp>
          <p:nvSpPr>
            <p:cNvPr id="15" name="Rectangle 36"/>
            <p:cNvSpPr>
              <a:spLocks noChangeArrowheads="1"/>
            </p:cNvSpPr>
            <p:nvPr/>
          </p:nvSpPr>
          <p:spPr bwMode="auto">
            <a:xfrm>
              <a:off x="3200400" y="2560638"/>
              <a:ext cx="2744358" cy="201136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tIns="0"/>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a:solidFill>
                    <a:srgbClr val="C00000"/>
                  </a:solidFill>
                  <a:latin typeface="Georgia" panose="02040502050405020303" pitchFamily="18" charset="0"/>
                </a:rPr>
                <a:t>CPU</a:t>
              </a:r>
            </a:p>
          </p:txBody>
        </p:sp>
        <p:sp>
          <p:nvSpPr>
            <p:cNvPr id="16" name="Rectangle 67"/>
            <p:cNvSpPr>
              <a:spLocks noChangeArrowheads="1"/>
            </p:cNvSpPr>
            <p:nvPr/>
          </p:nvSpPr>
          <p:spPr bwMode="auto">
            <a:xfrm>
              <a:off x="4724400" y="3505200"/>
              <a:ext cx="1186749" cy="103227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0000"/>
                  </a:solidFill>
                  <a:latin typeface="Times New Roman" panose="02020603050405020304" pitchFamily="18" charset="0"/>
                  <a:cs typeface="Times New Roman" panose="02020603050405020304" pitchFamily="18" charset="0"/>
                </a:rPr>
                <a:t>C</a:t>
              </a:r>
              <a:r>
                <a:rPr lang="en-US" altLang="en-US" b="1">
                  <a:latin typeface="Times New Roman" panose="02020603050405020304" pitchFamily="18" charset="0"/>
                  <a:cs typeface="Times New Roman" panose="02020603050405020304" pitchFamily="18" charset="0"/>
                </a:rPr>
                <a:t>ontrol  </a:t>
              </a:r>
              <a:r>
                <a:rPr lang="en-US" altLang="en-US" b="1">
                  <a:solidFill>
                    <a:srgbClr val="FF0000"/>
                  </a:solidFill>
                  <a:latin typeface="Times New Roman" panose="02020603050405020304" pitchFamily="18" charset="0"/>
                  <a:cs typeface="Times New Roman" panose="02020603050405020304" pitchFamily="18" charset="0"/>
                </a:rPr>
                <a:t>U</a:t>
              </a:r>
              <a:r>
                <a:rPr lang="en-US" altLang="en-US" b="1">
                  <a:latin typeface="Times New Roman" panose="02020603050405020304" pitchFamily="18" charset="0"/>
                  <a:cs typeface="Times New Roman" panose="02020603050405020304" pitchFamily="18" charset="0"/>
                </a:rPr>
                <a:t>nit</a:t>
              </a:r>
            </a:p>
            <a:p>
              <a:pPr algn="ctr" eaLnBrk="1" hangingPunct="1"/>
              <a:r>
                <a:rPr lang="ar-SA" altLang="en-US" b="1">
                  <a:latin typeface="Times New Roman" panose="02020603050405020304" pitchFamily="18" charset="0"/>
                  <a:cs typeface="Times New Roman" panose="02020603050405020304" pitchFamily="18" charset="0"/>
                </a:rPr>
                <a:t>وحدة التحكم</a:t>
              </a:r>
              <a:endParaRPr lang="en-US" altLang="en-US" b="1">
                <a:latin typeface="Times New Roman" panose="02020603050405020304" pitchFamily="18" charset="0"/>
                <a:cs typeface="Times New Roman" panose="02020603050405020304" pitchFamily="18" charset="0"/>
              </a:endParaRPr>
            </a:p>
          </p:txBody>
        </p:sp>
        <p:sp>
          <p:nvSpPr>
            <p:cNvPr id="17" name="Rectangle 68"/>
            <p:cNvSpPr>
              <a:spLocks noChangeArrowheads="1"/>
            </p:cNvSpPr>
            <p:nvPr/>
          </p:nvSpPr>
          <p:spPr bwMode="auto">
            <a:xfrm>
              <a:off x="3276600" y="3505200"/>
              <a:ext cx="1371600" cy="103227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solidFill>
                    <a:srgbClr val="FF0000"/>
                  </a:solidFill>
                  <a:latin typeface="Times New Roman" panose="02020603050405020304" pitchFamily="18" charset="0"/>
                </a:rPr>
                <a:t>A</a:t>
              </a:r>
              <a:r>
                <a:rPr lang="en-US" altLang="en-US" sz="1600" b="1">
                  <a:latin typeface="Times New Roman" panose="02020603050405020304" pitchFamily="18" charset="0"/>
                </a:rPr>
                <a:t>rithmetic   </a:t>
              </a:r>
              <a:r>
                <a:rPr lang="en-US" altLang="en-US" sz="1600" b="1">
                  <a:solidFill>
                    <a:srgbClr val="FF0000"/>
                  </a:solidFill>
                  <a:latin typeface="Times New Roman" panose="02020603050405020304" pitchFamily="18" charset="0"/>
                </a:rPr>
                <a:t>L</a:t>
              </a:r>
              <a:r>
                <a:rPr lang="en-US" altLang="en-US" sz="1600" b="1">
                  <a:latin typeface="Times New Roman" panose="02020603050405020304" pitchFamily="18" charset="0"/>
                </a:rPr>
                <a:t>ogic  </a:t>
              </a:r>
              <a:r>
                <a:rPr lang="en-US" altLang="en-US" sz="1600" b="1">
                  <a:solidFill>
                    <a:srgbClr val="FF0000"/>
                  </a:solidFill>
                  <a:latin typeface="Times New Roman" panose="02020603050405020304" pitchFamily="18" charset="0"/>
                </a:rPr>
                <a:t>U</a:t>
              </a:r>
              <a:r>
                <a:rPr lang="en-US" altLang="en-US" sz="1600" b="1">
                  <a:latin typeface="Times New Roman" panose="02020603050405020304" pitchFamily="18" charset="0"/>
                </a:rPr>
                <a:t>nit</a:t>
              </a:r>
            </a:p>
            <a:p>
              <a:pPr algn="ctr" eaLnBrk="1" hangingPunct="1"/>
              <a:r>
                <a:rPr lang="ar-SA" altLang="en-US" sz="1600" b="1">
                  <a:latin typeface="Times New Roman" panose="02020603050405020304" pitchFamily="18" charset="0"/>
                  <a:cs typeface="Times New Roman" panose="02020603050405020304" pitchFamily="18" charset="0"/>
                </a:rPr>
                <a:t>وحدة الحساب والمنطق</a:t>
              </a:r>
              <a:endParaRPr lang="en-US" altLang="en-US" sz="1600" b="1"/>
            </a:p>
          </p:txBody>
        </p:sp>
        <p:sp>
          <p:nvSpPr>
            <p:cNvPr id="18" name="Rectangle 68"/>
            <p:cNvSpPr>
              <a:spLocks noChangeArrowheads="1"/>
            </p:cNvSpPr>
            <p:nvPr/>
          </p:nvSpPr>
          <p:spPr bwMode="auto">
            <a:xfrm>
              <a:off x="3276600" y="2865438"/>
              <a:ext cx="1371600" cy="56356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t>Registers</a:t>
              </a:r>
              <a:endParaRPr lang="ar-SA" altLang="en-US" sz="1600" b="1"/>
            </a:p>
            <a:p>
              <a:pPr algn="ctr" eaLnBrk="1" hangingPunct="1"/>
              <a:r>
                <a:rPr lang="ar-SA" altLang="en-US" sz="1600" b="1"/>
                <a:t>مسجلات</a:t>
              </a:r>
              <a:endParaRPr lang="en-US" altLang="en-US" sz="1600" b="1"/>
            </a:p>
          </p:txBody>
        </p:sp>
        <p:sp>
          <p:nvSpPr>
            <p:cNvPr id="19" name="Rectangle 68"/>
            <p:cNvSpPr>
              <a:spLocks noChangeArrowheads="1"/>
            </p:cNvSpPr>
            <p:nvPr/>
          </p:nvSpPr>
          <p:spPr bwMode="auto">
            <a:xfrm>
              <a:off x="4724400" y="2865438"/>
              <a:ext cx="1186749" cy="56356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dirty="0"/>
                <a:t>Cache Memory</a:t>
              </a:r>
            </a:p>
          </p:txBody>
        </p:sp>
      </p:grpSp>
      <p:sp>
        <p:nvSpPr>
          <p:cNvPr id="20" name="AutoShape 75"/>
          <p:cNvSpPr>
            <a:spLocks noChangeArrowheads="1"/>
          </p:cNvSpPr>
          <p:nvPr/>
        </p:nvSpPr>
        <p:spPr bwMode="auto">
          <a:xfrm>
            <a:off x="889283" y="4164205"/>
            <a:ext cx="2819400" cy="2060272"/>
          </a:xfrm>
          <a:prstGeom prst="cloudCallout">
            <a:avLst>
              <a:gd name="adj1" fmla="val 57995"/>
              <a:gd name="adj2" fmla="val -36366"/>
            </a:avLst>
          </a:prstGeom>
          <a:ln>
            <a:headEnd/>
            <a:tailEnd/>
          </a:ln>
        </p:spPr>
        <p:style>
          <a:lnRef idx="1">
            <a:schemeClr val="accent5"/>
          </a:lnRef>
          <a:fillRef idx="2">
            <a:schemeClr val="accent5"/>
          </a:fillRef>
          <a:effectRef idx="1">
            <a:schemeClr val="accent5"/>
          </a:effectRef>
          <a:fontRef idx="minor">
            <a:schemeClr val="dk1"/>
          </a:fontRef>
        </p:style>
        <p:txBody>
          <a:bodyPr lIns="0" rIns="0"/>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ar-SA" altLang="en-US" sz="1600" b="1" dirty="0">
                <a:solidFill>
                  <a:schemeClr val="bg2">
                    <a:lumMod val="10000"/>
                  </a:schemeClr>
                </a:solidFill>
                <a:cs typeface="Traditional Arabic" panose="02020603050405020304" pitchFamily="18" charset="-78"/>
              </a:rPr>
              <a:t>تمثل القسم من </a:t>
            </a:r>
            <a:r>
              <a:rPr lang="en-US" altLang="en-US" sz="1600" b="1" dirty="0">
                <a:solidFill>
                  <a:schemeClr val="bg2">
                    <a:lumMod val="10000"/>
                  </a:schemeClr>
                </a:solidFill>
                <a:cs typeface="Traditional Arabic" panose="02020603050405020304" pitchFamily="18" charset="-78"/>
              </a:rPr>
              <a:t>CPU</a:t>
            </a:r>
            <a:r>
              <a:rPr lang="ar-SA" altLang="en-US" sz="1600" b="1" dirty="0">
                <a:solidFill>
                  <a:schemeClr val="bg2">
                    <a:lumMod val="10000"/>
                  </a:schemeClr>
                </a:solidFill>
                <a:cs typeface="Traditional Arabic" panose="02020603050405020304" pitchFamily="18" charset="-78"/>
              </a:rPr>
              <a:t> الذي يشغل البيانات وتنفذ كل العمليات الحاسبية من جمع أو طرح ومنطقية من مقارنة عنصرين من البيانات لتحديد الأكبر </a:t>
            </a:r>
            <a:endParaRPr lang="en-US" altLang="en-US" sz="1600" b="1" dirty="0">
              <a:solidFill>
                <a:schemeClr val="bg2">
                  <a:lumMod val="10000"/>
                </a:schemeClr>
              </a:solidFill>
              <a:cs typeface="Traditional Arabic" panose="02020603050405020304" pitchFamily="18" charset="-78"/>
            </a:endParaRPr>
          </a:p>
        </p:txBody>
      </p:sp>
      <p:sp>
        <p:nvSpPr>
          <p:cNvPr id="21" name="AutoShape 74"/>
          <p:cNvSpPr>
            <a:spLocks noChangeArrowheads="1"/>
          </p:cNvSpPr>
          <p:nvPr/>
        </p:nvSpPr>
        <p:spPr bwMode="auto">
          <a:xfrm>
            <a:off x="7013400" y="4183253"/>
            <a:ext cx="2286000" cy="1787365"/>
          </a:xfrm>
          <a:prstGeom prst="wedgeRectCallout">
            <a:avLst>
              <a:gd name="adj1" fmla="val -81181"/>
              <a:gd name="adj2" fmla="val -38074"/>
            </a:avLst>
          </a:prstGeom>
          <a:ln>
            <a:headEnd/>
            <a:tailEnd/>
          </a:ln>
        </p:spPr>
        <p:style>
          <a:lnRef idx="1">
            <a:schemeClr val="accent5"/>
          </a:lnRef>
          <a:fillRef idx="2">
            <a:schemeClr val="accent5"/>
          </a:fillRef>
          <a:effectRef idx="1">
            <a:schemeClr val="accent5"/>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altLang="en-US" b="1" dirty="0">
                <a:solidFill>
                  <a:schemeClr val="bg2">
                    <a:lumMod val="10000"/>
                  </a:schemeClr>
                </a:solidFill>
                <a:cs typeface="Traditional Arabic" panose="02020603050405020304" pitchFamily="18" charset="-78"/>
              </a:rPr>
              <a:t>تتعامل مع البيانات إلى ومن </a:t>
            </a:r>
            <a:r>
              <a:rPr lang="en-US" altLang="en-US" b="1" dirty="0">
                <a:solidFill>
                  <a:schemeClr val="bg2">
                    <a:lumMod val="10000"/>
                  </a:schemeClr>
                </a:solidFill>
                <a:cs typeface="Traditional Arabic" panose="02020603050405020304" pitchFamily="18" charset="-78"/>
              </a:rPr>
              <a:t> CPU </a:t>
            </a:r>
            <a:r>
              <a:rPr lang="ar-EG" altLang="en-US" b="1" dirty="0" smtClean="0">
                <a:solidFill>
                  <a:schemeClr val="bg2">
                    <a:lumMod val="10000"/>
                  </a:schemeClr>
                </a:solidFill>
                <a:cs typeface="Traditional Arabic" panose="02020603050405020304" pitchFamily="18" charset="-78"/>
              </a:rPr>
              <a:t> </a:t>
            </a:r>
            <a:r>
              <a:rPr lang="ar-SA" altLang="en-US" b="1" dirty="0" smtClean="0">
                <a:solidFill>
                  <a:schemeClr val="bg2">
                    <a:lumMod val="10000"/>
                  </a:schemeClr>
                </a:solidFill>
                <a:cs typeface="Traditional Arabic" panose="02020603050405020304" pitchFamily="18" charset="-78"/>
              </a:rPr>
              <a:t>وتشرف </a:t>
            </a:r>
            <a:r>
              <a:rPr lang="ar-SA" altLang="en-US" b="1" dirty="0">
                <a:solidFill>
                  <a:schemeClr val="bg2">
                    <a:lumMod val="10000"/>
                  </a:schemeClr>
                </a:solidFill>
                <a:cs typeface="Traditional Arabic" panose="02020603050405020304" pitchFamily="18" charset="-78"/>
              </a:rPr>
              <a:t>على عملياتها الشاملة ويحدث النقل بين وحدة التحكم والذاكرة الرئيسية في مسار الكتروني خاص يسمى ناقلا </a:t>
            </a:r>
            <a:r>
              <a:rPr lang="en-US" altLang="en-US" b="1" dirty="0">
                <a:solidFill>
                  <a:schemeClr val="bg2">
                    <a:lumMod val="10000"/>
                  </a:schemeClr>
                </a:solidFill>
                <a:cs typeface="Traditional Arabic" panose="02020603050405020304" pitchFamily="18" charset="-78"/>
              </a:rPr>
              <a:t>bus</a:t>
            </a:r>
            <a:r>
              <a:rPr lang="ar-SA" altLang="en-US" b="1" dirty="0">
                <a:solidFill>
                  <a:schemeClr val="bg2">
                    <a:lumMod val="10000"/>
                  </a:schemeClr>
                </a:solidFill>
                <a:cs typeface="Traditional Arabic" panose="02020603050405020304" pitchFamily="18" charset="-78"/>
              </a:rPr>
              <a:t>.</a:t>
            </a:r>
            <a:endParaRPr lang="en-US" altLang="en-US" b="1" dirty="0">
              <a:solidFill>
                <a:schemeClr val="bg2">
                  <a:lumMod val="10000"/>
                </a:schemeClr>
              </a:solidFill>
              <a:cs typeface="Traditional Arabic" panose="02020603050405020304" pitchFamily="18" charset="-78"/>
            </a:endParaRPr>
          </a:p>
        </p:txBody>
      </p:sp>
      <p:grpSp>
        <p:nvGrpSpPr>
          <p:cNvPr id="22" name="Group 38"/>
          <p:cNvGrpSpPr>
            <a:grpSpLocks/>
          </p:cNvGrpSpPr>
          <p:nvPr/>
        </p:nvGrpSpPr>
        <p:grpSpPr bwMode="auto">
          <a:xfrm>
            <a:off x="1984200" y="2809986"/>
            <a:ext cx="1485900" cy="1371600"/>
            <a:chOff x="480" y="1632"/>
            <a:chExt cx="936" cy="864"/>
          </a:xfrm>
        </p:grpSpPr>
        <p:sp>
          <p:nvSpPr>
            <p:cNvPr id="23" name="Rectangle 60"/>
            <p:cNvSpPr>
              <a:spLocks noChangeArrowheads="1"/>
            </p:cNvSpPr>
            <p:nvPr/>
          </p:nvSpPr>
          <p:spPr bwMode="auto">
            <a:xfrm>
              <a:off x="480" y="1632"/>
              <a:ext cx="936" cy="43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latin typeface="Times New Roman" panose="02020603050405020304" pitchFamily="18" charset="0"/>
                </a:rPr>
                <a:t>Output</a:t>
              </a:r>
            </a:p>
            <a:p>
              <a:pPr algn="ctr" eaLnBrk="1" hangingPunct="1"/>
              <a:r>
                <a:rPr lang="en-US" altLang="en-US" sz="2000">
                  <a:latin typeface="Times New Roman" panose="02020603050405020304" pitchFamily="18" charset="0"/>
                </a:rPr>
                <a:t>Devices</a:t>
              </a:r>
              <a:endParaRPr lang="en-US" altLang="en-US"/>
            </a:p>
          </p:txBody>
        </p:sp>
        <p:grpSp>
          <p:nvGrpSpPr>
            <p:cNvPr id="24" name="Group 63"/>
            <p:cNvGrpSpPr>
              <a:grpSpLocks/>
            </p:cNvGrpSpPr>
            <p:nvPr/>
          </p:nvGrpSpPr>
          <p:grpSpPr bwMode="auto">
            <a:xfrm>
              <a:off x="480" y="2137"/>
              <a:ext cx="936" cy="359"/>
              <a:chOff x="480" y="2041"/>
              <a:chExt cx="936" cy="359"/>
            </a:xfrm>
          </p:grpSpPr>
          <p:sp>
            <p:nvSpPr>
              <p:cNvPr id="25" name="Line 61"/>
              <p:cNvSpPr>
                <a:spLocks noChangeShapeType="1"/>
              </p:cNvSpPr>
              <p:nvPr/>
            </p:nvSpPr>
            <p:spPr bwMode="auto">
              <a:xfrm flipH="1">
                <a:off x="480" y="2041"/>
                <a:ext cx="936"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6" name="Text Box 62"/>
              <p:cNvSpPr txBox="1">
                <a:spLocks noChangeArrowheads="1"/>
              </p:cNvSpPr>
              <p:nvPr/>
            </p:nvSpPr>
            <p:spPr bwMode="auto">
              <a:xfrm>
                <a:off x="480" y="2112"/>
                <a:ext cx="93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latin typeface="Times New Roman" panose="02020603050405020304" pitchFamily="18" charset="0"/>
                  </a:rPr>
                  <a:t>Information</a:t>
                </a:r>
                <a:endParaRPr lang="en-US" altLang="en-US" b="1"/>
              </a:p>
            </p:txBody>
          </p:sp>
        </p:grpSp>
      </p:grpSp>
      <p:sp>
        <p:nvSpPr>
          <p:cNvPr id="27" name="Rectangle 73"/>
          <p:cNvSpPr>
            <a:spLocks noChangeArrowheads="1"/>
          </p:cNvSpPr>
          <p:nvPr/>
        </p:nvSpPr>
        <p:spPr bwMode="auto">
          <a:xfrm>
            <a:off x="4422600" y="2276586"/>
            <a:ext cx="1485900" cy="381000"/>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solidFill>
                  <a:srgbClr val="C00000"/>
                </a:solidFill>
                <a:latin typeface="Times New Roman" panose="02020603050405020304" pitchFamily="18" charset="0"/>
              </a:rPr>
              <a:t>Memory</a:t>
            </a:r>
            <a:endParaRPr lang="en-US" altLang="en-US" b="1" dirty="0">
              <a:solidFill>
                <a:srgbClr val="C00000"/>
              </a:solidFill>
            </a:endParaRPr>
          </a:p>
        </p:txBody>
      </p:sp>
      <p:sp>
        <p:nvSpPr>
          <p:cNvPr id="28" name="Text Box 65"/>
          <p:cNvSpPr txBox="1">
            <a:spLocks noChangeArrowheads="1"/>
          </p:cNvSpPr>
          <p:nvPr/>
        </p:nvSpPr>
        <p:spPr bwMode="auto">
          <a:xfrm>
            <a:off x="3584400" y="5076936"/>
            <a:ext cx="3276600"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altLang="en-US" b="1" dirty="0">
                <a:solidFill>
                  <a:srgbClr val="C00000"/>
                </a:solidFill>
                <a:latin typeface="Times New Roman" panose="02020603050405020304" pitchFamily="18" charset="0"/>
              </a:rPr>
              <a:t>اللوحة الرئيسية</a:t>
            </a:r>
            <a:endParaRPr lang="en-US" altLang="en-US" b="1" dirty="0">
              <a:solidFill>
                <a:srgbClr val="C00000"/>
              </a:solidFill>
              <a:latin typeface="Times New Roman" panose="02020603050405020304" pitchFamily="18" charset="0"/>
            </a:endParaRPr>
          </a:p>
          <a:p>
            <a:pPr algn="ctr" eaLnBrk="1" hangingPunct="1"/>
            <a:r>
              <a:rPr lang="en-US" altLang="en-US" b="1" dirty="0">
                <a:solidFill>
                  <a:srgbClr val="C00000"/>
                </a:solidFill>
                <a:latin typeface="Times New Roman" panose="02020603050405020304" pitchFamily="18" charset="0"/>
                <a:cs typeface="Times New Roman" panose="02020603050405020304" pitchFamily="18" charset="0"/>
              </a:rPr>
              <a:t>Mother/Main Board</a:t>
            </a:r>
            <a:endParaRPr lang="ar-SA" altLang="en-US" b="1" dirty="0">
              <a:solidFill>
                <a:srgbClr val="C00000"/>
              </a:solidFill>
              <a:latin typeface="Times New Roman" panose="02020603050405020304" pitchFamily="18" charset="0"/>
            </a:endParaRPr>
          </a:p>
          <a:p>
            <a:pPr eaLnBrk="1" hangingPunct="1"/>
            <a:endParaRPr lang="en-US" altLang="en-US" b="1" dirty="0">
              <a:solidFill>
                <a:srgbClr val="0000FF"/>
              </a:solidFill>
            </a:endParaRPr>
          </a:p>
        </p:txBody>
      </p:sp>
    </p:spTree>
    <p:extLst>
      <p:ext uri="{BB962C8B-B14F-4D97-AF65-F5344CB8AC3E}">
        <p14:creationId xmlns:p14="http://schemas.microsoft.com/office/powerpoint/2010/main" xmlns="" val="256003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amond(in)">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bg/>
                                          </p:spTgt>
                                        </p:tgtEl>
                                        <p:attrNameLst>
                                          <p:attrName>style.visibility</p:attrName>
                                        </p:attrNameLst>
                                      </p:cBhvr>
                                      <p:to>
                                        <p:strVal val="visible"/>
                                      </p:to>
                                    </p:set>
                                    <p:anim calcmode="lin" valueType="num">
                                      <p:cBhvr additive="base">
                                        <p:cTn id="17" dur="500" fill="hold"/>
                                        <p:tgtEl>
                                          <p:spTgt spid="27">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27">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7">
                                            <p:txEl>
                                              <p:pRg st="0" end="0"/>
                                            </p:txEl>
                                          </p:spTgt>
                                        </p:tgtEl>
                                        <p:attrNameLst>
                                          <p:attrName>style.visibility</p:attrName>
                                        </p:attrNameLst>
                                      </p:cBhvr>
                                      <p:to>
                                        <p:strVal val="visible"/>
                                      </p:to>
                                    </p:set>
                                    <p:anim calcmode="lin" valueType="num">
                                      <p:cBhvr additive="base">
                                        <p:cTn id="23"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diamond(in)">
                                      <p:cBhvr>
                                        <p:cTn id="41" dur="1000"/>
                                        <p:tgtEl>
                                          <p:spTgt spid="14"/>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diamond(in)">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0" grpId="0" animBg="1"/>
      <p:bldP spid="21" grpId="0" animBg="1"/>
      <p:bldP spid="27" grpId="0" build="p" animBg="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ext Box 3"/>
          <p:cNvSpPr txBox="1">
            <a:spLocks noChangeArrowheads="1"/>
          </p:cNvSpPr>
          <p:nvPr/>
        </p:nvSpPr>
        <p:spPr bwMode="auto">
          <a:xfrm>
            <a:off x="4088904" y="2308473"/>
            <a:ext cx="5466259" cy="37394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600"/>
              </a:spcBef>
            </a:pPr>
            <a:r>
              <a:rPr lang="ar-SA" altLang="en-US" sz="2400" b="1" dirty="0">
                <a:solidFill>
                  <a:schemeClr val="bg2">
                    <a:lumMod val="10000"/>
                  </a:schemeClr>
                </a:solidFill>
                <a:cs typeface="Traditional Arabic" panose="02020603050405020304" pitchFamily="18" charset="-78"/>
              </a:rPr>
              <a:t>تثبت وحدة المعالجة </a:t>
            </a:r>
            <a:r>
              <a:rPr lang="ar-SA" altLang="en-US" sz="2400" b="1" dirty="0" smtClean="0">
                <a:solidFill>
                  <a:schemeClr val="bg2">
                    <a:lumMod val="10000"/>
                  </a:schemeClr>
                </a:solidFill>
                <a:cs typeface="Traditional Arabic" panose="02020603050405020304" pitchFamily="18" charset="-78"/>
              </a:rPr>
              <a:t>المركزية</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 CPU </a:t>
            </a:r>
            <a:r>
              <a:rPr lang="ar-SA" altLang="en-US" sz="2400" b="1" dirty="0" smtClean="0">
                <a:solidFill>
                  <a:schemeClr val="bg2">
                    <a:lumMod val="10000"/>
                  </a:schemeClr>
                </a:solidFill>
                <a:cs typeface="Traditional Arabic" panose="02020603050405020304" pitchFamily="18" charset="-78"/>
              </a:rPr>
              <a:t>الذاكرة </a:t>
            </a:r>
            <a:r>
              <a:rPr lang="ar-SA" altLang="en-US" sz="2400" b="1" dirty="0">
                <a:solidFill>
                  <a:schemeClr val="bg2">
                    <a:lumMod val="10000"/>
                  </a:schemeClr>
                </a:solidFill>
                <a:cs typeface="Traditional Arabic" panose="02020603050405020304" pitchFamily="18" charset="-78"/>
              </a:rPr>
              <a:t>الرئيسية </a:t>
            </a:r>
            <a:r>
              <a:rPr lang="en-US" altLang="en-US" sz="2000" b="1" dirty="0">
                <a:solidFill>
                  <a:schemeClr val="bg2">
                    <a:lumMod val="10000"/>
                  </a:schemeClr>
                </a:solidFill>
                <a:cs typeface="Traditional Arabic" panose="02020603050405020304" pitchFamily="18" charset="-78"/>
              </a:rPr>
              <a:t>RAM</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على </a:t>
            </a:r>
            <a:r>
              <a:rPr lang="ar-SA" altLang="en-US" sz="2400" b="1" dirty="0">
                <a:solidFill>
                  <a:schemeClr val="bg2">
                    <a:lumMod val="10000"/>
                  </a:schemeClr>
                </a:solidFill>
                <a:cs typeface="Traditional Arabic" panose="02020603050405020304" pitchFamily="18" charset="-78"/>
              </a:rPr>
              <a:t>اللوحة الأم </a:t>
            </a:r>
            <a:r>
              <a:rPr lang="en-US" altLang="en-US" sz="2000" b="1" dirty="0">
                <a:solidFill>
                  <a:schemeClr val="bg2">
                    <a:lumMod val="10000"/>
                  </a:schemeClr>
                </a:solidFill>
                <a:cs typeface="Traditional Arabic" panose="02020603050405020304" pitchFamily="18" charset="-78"/>
              </a:rPr>
              <a:t>Motherboard</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وتتم المعالجة الفعلية للبيانات في الـ</a:t>
            </a:r>
            <a:r>
              <a:rPr lang="en-US" altLang="en-US" sz="2000" b="1" dirty="0" smtClean="0">
                <a:solidFill>
                  <a:schemeClr val="bg2">
                    <a:lumMod val="10000"/>
                  </a:schemeClr>
                </a:solidFill>
                <a:cs typeface="Traditional Arabic" panose="02020603050405020304" pitchFamily="18" charset="-78"/>
              </a:rPr>
              <a:t>CPU</a:t>
            </a:r>
            <a:endParaRPr lang="ar-EG" altLang="en-US" sz="2000" b="1" dirty="0" smtClean="0">
              <a:solidFill>
                <a:schemeClr val="bg2">
                  <a:lumMod val="10000"/>
                </a:schemeClr>
              </a:solidFill>
              <a:cs typeface="Traditional Arabic" panose="02020603050405020304" pitchFamily="18" charset="-78"/>
            </a:endParaRPr>
          </a:p>
          <a:p>
            <a:pPr>
              <a:spcBef>
                <a:spcPts val="600"/>
              </a:spcBef>
            </a:pPr>
            <a:endParaRPr lang="ar-EG" altLang="en-US" sz="2000" b="1" dirty="0">
              <a:solidFill>
                <a:schemeClr val="bg2">
                  <a:lumMod val="10000"/>
                </a:schemeClr>
              </a:solidFill>
              <a:cs typeface="Traditional Arabic" panose="02020603050405020304" pitchFamily="18" charset="-78"/>
            </a:endParaRPr>
          </a:p>
          <a:p>
            <a:pPr>
              <a:spcBef>
                <a:spcPts val="600"/>
              </a:spcBef>
            </a:pPr>
            <a:r>
              <a:rPr lang="ar-SA" altLang="en-US" sz="2400" dirty="0"/>
              <a:t>تسمى وحدة المعالجة المركزية </a:t>
            </a:r>
            <a:r>
              <a:rPr lang="en-US" altLang="en-US" sz="2000" dirty="0"/>
              <a:t>CPU</a:t>
            </a:r>
            <a:r>
              <a:rPr lang="ar-SA" altLang="en-US" sz="2400" dirty="0"/>
              <a:t> بالمعالج الميكروي في الحواسيب </a:t>
            </a:r>
            <a:r>
              <a:rPr lang="ar-SA" altLang="en-US" sz="2400" dirty="0" smtClean="0"/>
              <a:t>المصغرة</a:t>
            </a:r>
            <a:r>
              <a:rPr lang="en-US" altLang="en-US" sz="2000" dirty="0" smtClean="0"/>
              <a:t>Microprocessor</a:t>
            </a:r>
            <a:r>
              <a:rPr lang="en-US" altLang="en-US" sz="2400" dirty="0" smtClean="0"/>
              <a:t> </a:t>
            </a:r>
            <a:r>
              <a:rPr lang="ar-SA" altLang="en-US" sz="2400" dirty="0" smtClean="0"/>
              <a:t>.</a:t>
            </a:r>
            <a:endParaRPr lang="ar-SA" altLang="en-US" sz="2400" dirty="0"/>
          </a:p>
          <a:p>
            <a:pPr>
              <a:spcBef>
                <a:spcPts val="600"/>
              </a:spcBef>
            </a:pPr>
            <a:r>
              <a:rPr lang="ar-SA" altLang="en-US" sz="2400" dirty="0"/>
              <a:t>(تكون على شكل رقاقة  واحدة</a:t>
            </a:r>
            <a:r>
              <a:rPr lang="ar-SA" altLang="en-US" sz="2400" dirty="0" smtClean="0"/>
              <a:t>)</a:t>
            </a:r>
            <a:endParaRPr lang="ar-EG" altLang="en-US" sz="2400" dirty="0" smtClean="0"/>
          </a:p>
          <a:p>
            <a:pPr>
              <a:spcBef>
                <a:spcPts val="600"/>
              </a:spcBef>
            </a:pPr>
            <a:endParaRPr lang="ar-SA" altLang="en-US" sz="2400" dirty="0"/>
          </a:p>
          <a:p>
            <a:pPr>
              <a:spcBef>
                <a:spcPts val="600"/>
              </a:spcBef>
            </a:pPr>
            <a:r>
              <a:rPr lang="ar-SA" altLang="en-US" sz="2400" dirty="0"/>
              <a:t>تتكون </a:t>
            </a:r>
            <a:r>
              <a:rPr lang="en-US" altLang="en-US" sz="2000" dirty="0"/>
              <a:t>CPU</a:t>
            </a:r>
            <a:r>
              <a:rPr lang="ar-SA" altLang="en-US" sz="2400" dirty="0"/>
              <a:t> من أنواع مختلفة من الرقاقات </a:t>
            </a:r>
            <a:r>
              <a:rPr lang="ar-SA" altLang="en-US" sz="2400" dirty="0" smtClean="0"/>
              <a:t>والدوائر</a:t>
            </a:r>
            <a:endParaRPr lang="ar-SA" altLang="en-US" sz="2400" dirty="0"/>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pic>
        <p:nvPicPr>
          <p:cNvPr id="11" name="Picture 7" descr="motherBoard.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1414142">
            <a:off x="1208304" y="2332702"/>
            <a:ext cx="1537517" cy="1061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سهم إلى اليسار 43"/>
          <p:cNvSpPr/>
          <p:nvPr/>
        </p:nvSpPr>
        <p:spPr>
          <a:xfrm>
            <a:off x="2859480" y="2748939"/>
            <a:ext cx="571656" cy="2286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dirty="0"/>
          </a:p>
        </p:txBody>
      </p:sp>
      <p:pic>
        <p:nvPicPr>
          <p:cNvPr id="13" name="Picture 7" descr="core2xe_dual.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81898" y="3690156"/>
            <a:ext cx="800319" cy="800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2" descr="http://www.tayloredge.com/museum/processor/1974_8080_small1.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180756" y="4871919"/>
            <a:ext cx="1543472" cy="114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354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تعتمد قوة الحاسوب ونوع البرمجيات العاملة عليه على وحدة المعالجة المركزية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pic>
        <p:nvPicPr>
          <p:cNvPr id="9" name="Picture 2" descr="http://t3.gstatic.com/images?q=tbn:XSL3EvfYpzX73M:http://library.thinkquest.org/06aug/02177/CPU1.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02332" y="2937044"/>
            <a:ext cx="15240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http://t3.gstatic.com/images?q=tbn:tzWHn57CUB__dM:http://musicianstools.files.wordpress.com/2008/12/core2extreme_quad_cpu.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24968" y="4343586"/>
            <a:ext cx="1209675" cy="110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descr="http://t0.gstatic.com/images?q=tbn:rSlcDMxhqjuWfM:http://img.directindustry.com/images_di/photo-g/embedded-cpu-module-194530.jpg">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031901" y="3590138"/>
            <a:ext cx="22098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7"/>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695056" y="3361538"/>
            <a:ext cx="15240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8"/>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524625" y="2861476"/>
            <a:ext cx="2952750" cy="336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مربع نص 22"/>
          <p:cNvSpPr txBox="1">
            <a:spLocks noChangeArrowheads="1"/>
          </p:cNvSpPr>
          <p:nvPr/>
        </p:nvSpPr>
        <p:spPr bwMode="auto">
          <a:xfrm>
            <a:off x="2257032" y="5661248"/>
            <a:ext cx="175953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b="1" dirty="0">
                <a:solidFill>
                  <a:schemeClr val="bg2">
                    <a:lumMod val="10000"/>
                  </a:schemeClr>
                </a:solidFill>
                <a:cs typeface="Traditional Arabic" panose="02020603050405020304" pitchFamily="18" charset="-78"/>
              </a:rPr>
              <a:t>CPU Module</a:t>
            </a:r>
            <a:endParaRPr lang="ar-SA" altLang="en-US" sz="2000" b="1" dirty="0">
              <a:solidFill>
                <a:schemeClr val="bg2">
                  <a:lumMod val="10000"/>
                </a:schemeClr>
              </a:solidFill>
              <a:cs typeface="Traditional Arabic" panose="02020603050405020304" pitchFamily="18" charset="-78"/>
            </a:endParaRPr>
          </a:p>
        </p:txBody>
      </p:sp>
    </p:spTree>
    <p:extLst>
      <p:ext uri="{BB962C8B-B14F-4D97-AF65-F5344CB8AC3E}">
        <p14:creationId xmlns:p14="http://schemas.microsoft.com/office/powerpoint/2010/main" xmlns="" val="380420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5" name="Text Box 3"/>
          <p:cNvSpPr txBox="1">
            <a:spLocks noChangeArrowheads="1"/>
          </p:cNvSpPr>
          <p:nvPr/>
        </p:nvSpPr>
        <p:spPr bwMode="auto">
          <a:xfrm>
            <a:off x="5673080" y="2308473"/>
            <a:ext cx="3882083"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استخدمت شركة </a:t>
            </a:r>
            <a:r>
              <a:rPr lang="en-US" altLang="en-US" sz="2000" b="1" dirty="0">
                <a:solidFill>
                  <a:schemeClr val="bg2">
                    <a:lumMod val="10000"/>
                  </a:schemeClr>
                </a:solidFill>
                <a:cs typeface="Traditional Arabic" panose="02020603050405020304" pitchFamily="18" charset="-78"/>
              </a:rPr>
              <a:t>IBM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معالجات </a:t>
            </a:r>
            <a:r>
              <a:rPr lang="ar-SA" altLang="en-US" sz="2400" b="1" dirty="0">
                <a:solidFill>
                  <a:schemeClr val="bg2">
                    <a:lumMod val="10000"/>
                  </a:schemeClr>
                </a:solidFill>
                <a:cs typeface="Traditional Arabic" panose="02020603050405020304" pitchFamily="18" charset="-78"/>
              </a:rPr>
              <a:t>مكروية </a:t>
            </a:r>
            <a:endParaRPr lang="ar-EG" altLang="en-US" sz="2400" b="1" dirty="0" smtClean="0">
              <a:solidFill>
                <a:schemeClr val="bg2">
                  <a:lumMod val="10000"/>
                </a:schemeClr>
              </a:solidFill>
              <a:cs typeface="Traditional Arabic" panose="02020603050405020304" pitchFamily="18" charset="-78"/>
            </a:endParaRPr>
          </a:p>
          <a:p>
            <a:pPr algn="just">
              <a:spcBef>
                <a:spcPct val="50000"/>
              </a:spcBef>
            </a:pPr>
            <a:r>
              <a:rPr lang="ar-SA" altLang="en-US" sz="2400" b="1" dirty="0" smtClean="0">
                <a:solidFill>
                  <a:schemeClr val="bg2">
                    <a:lumMod val="10000"/>
                  </a:schemeClr>
                </a:solidFill>
                <a:cs typeface="Traditional Arabic" panose="02020603050405020304" pitchFamily="18" charset="-78"/>
              </a:rPr>
              <a:t>من </a:t>
            </a:r>
            <a:r>
              <a:rPr lang="ar-SA" altLang="en-US" sz="2400" b="1" dirty="0">
                <a:solidFill>
                  <a:schemeClr val="bg2">
                    <a:lumMod val="10000"/>
                  </a:schemeClr>
                </a:solidFill>
                <a:cs typeface="Traditional Arabic" panose="02020603050405020304" pitchFamily="18" charset="-78"/>
              </a:rPr>
              <a:t>شركة إنتل </a:t>
            </a:r>
            <a:r>
              <a:rPr lang="en-US" altLang="en-US" sz="2000" b="1" dirty="0">
                <a:solidFill>
                  <a:schemeClr val="bg2">
                    <a:lumMod val="10000"/>
                  </a:schemeClr>
                </a:solidFill>
                <a:cs typeface="Traditional Arabic" panose="02020603050405020304" pitchFamily="18" charset="-78"/>
              </a:rPr>
              <a:t>Intel</a:t>
            </a:r>
            <a:endParaRPr lang="ar-EG" altLang="en-US" sz="2000" b="1" dirty="0">
              <a:solidFill>
                <a:schemeClr val="bg2">
                  <a:lumMod val="10000"/>
                </a:schemeClr>
              </a:solidFill>
              <a:cs typeface="Traditional Arabic" panose="02020603050405020304" pitchFamily="18" charset="-78"/>
            </a:endParaRPr>
          </a:p>
          <a:p>
            <a:pPr algn="just">
              <a:spcBef>
                <a:spcPct val="50000"/>
              </a:spcBef>
            </a:pPr>
            <a:endParaRPr lang="ar-EG" altLang="en-US" sz="2400" b="1" dirty="0">
              <a:solidFill>
                <a:schemeClr val="bg2">
                  <a:lumMod val="10000"/>
                </a:schemeClr>
              </a:solidFill>
              <a:cs typeface="Traditional Arabic" panose="02020603050405020304" pitchFamily="18" charset="-78"/>
            </a:endParaRPr>
          </a:p>
          <a:p>
            <a:pPr marL="0" lvl="1" algn="just">
              <a:spcBef>
                <a:spcPct val="50000"/>
              </a:spcBef>
            </a:pPr>
            <a:r>
              <a:rPr lang="ar-SA" altLang="en-US" sz="2400" dirty="0"/>
              <a:t>استخدمت شركة </a:t>
            </a:r>
            <a:r>
              <a:rPr lang="en-US" altLang="en-US" sz="2000" b="1" dirty="0">
                <a:solidFill>
                  <a:schemeClr val="bg2">
                    <a:lumMod val="10000"/>
                  </a:schemeClr>
                </a:solidFill>
                <a:cs typeface="Traditional Arabic" panose="02020603050405020304" pitchFamily="18" charset="-78"/>
              </a:rPr>
              <a:t>Apple</a:t>
            </a:r>
            <a:r>
              <a:rPr lang="ar-SA" altLang="en-US" sz="2400" dirty="0" smtClean="0"/>
              <a:t> </a:t>
            </a:r>
            <a:r>
              <a:rPr lang="ar-SA" altLang="en-US" sz="2400" dirty="0"/>
              <a:t>معالجات </a:t>
            </a:r>
            <a:endParaRPr lang="ar-EG" altLang="en-US" sz="2400" dirty="0" smtClean="0"/>
          </a:p>
          <a:p>
            <a:pPr marL="0" lvl="1" algn="just">
              <a:spcBef>
                <a:spcPct val="50000"/>
              </a:spcBef>
            </a:pPr>
            <a:r>
              <a:rPr lang="ar-SA" altLang="en-US" sz="2400" dirty="0" smtClean="0"/>
              <a:t>موتورولا </a:t>
            </a:r>
            <a:r>
              <a:rPr lang="en-US" altLang="en-US" sz="2000" b="1" dirty="0">
                <a:solidFill>
                  <a:schemeClr val="bg2">
                    <a:lumMod val="10000"/>
                  </a:schemeClr>
                </a:solidFill>
                <a:cs typeface="Traditional Arabic" panose="02020603050405020304" pitchFamily="18" charset="-78"/>
              </a:rPr>
              <a:t>Motorola</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pic>
        <p:nvPicPr>
          <p:cNvPr id="9" name="Picture 2" descr="http://t0.gstatic.com/images?q=tbn:HY9M-GJGQBFyIM:http://tenoch.scimexico.com/wp-content/uploads/2008/06/intel_8086_procesador_x86.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37830" y="2892401"/>
            <a:ext cx="1035329" cy="34028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http://t3.gstatic.com/images?q=tbn:Za9X1pt8o8MLxM:http://regmedia.co.uk/2007/11/16/tobibmpersonalcomputer2.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509190" y="2475941"/>
            <a:ext cx="1372318" cy="126675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descr="See full size image">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655495" y="4151374"/>
            <a:ext cx="2226013" cy="16695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6351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ext Box 3"/>
          <p:cNvSpPr txBox="1">
            <a:spLocks noChangeArrowheads="1"/>
          </p:cNvSpPr>
          <p:nvPr/>
        </p:nvSpPr>
        <p:spPr bwMode="auto">
          <a:xfrm>
            <a:off x="3584848" y="2308473"/>
            <a:ext cx="5970315"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تتكون </a:t>
            </a:r>
            <a:r>
              <a:rPr lang="en-US" altLang="en-US" sz="2000" b="1" dirty="0" smtClean="0">
                <a:solidFill>
                  <a:schemeClr val="bg2">
                    <a:lumMod val="10000"/>
                  </a:schemeClr>
                </a:solidFill>
                <a:cs typeface="Traditional Arabic" panose="02020603050405020304" pitchFamily="18" charset="-78"/>
              </a:rPr>
              <a:t>CPU</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من </a:t>
            </a:r>
            <a:r>
              <a:rPr lang="ar-SA" altLang="en-US" sz="2400" b="1" dirty="0">
                <a:solidFill>
                  <a:schemeClr val="bg2">
                    <a:lumMod val="10000"/>
                  </a:schemeClr>
                </a:solidFill>
                <a:cs typeface="Traditional Arabic" panose="02020603050405020304" pitchFamily="18" charset="-78"/>
              </a:rPr>
              <a:t>ثلاثة مكونات </a:t>
            </a:r>
            <a:r>
              <a:rPr lang="ar-SA" altLang="en-US" sz="2400" b="1" dirty="0" smtClean="0">
                <a:solidFill>
                  <a:schemeClr val="bg2">
                    <a:lumMod val="10000"/>
                  </a:schemeClr>
                </a:solidFill>
                <a:cs typeface="Traditional Arabic" panose="02020603050405020304" pitchFamily="18" charset="-78"/>
              </a:rPr>
              <a:t>رئيسية</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وحدة الحساب </a:t>
            </a:r>
            <a:r>
              <a:rPr lang="ar-SA" altLang="en-US" sz="2400" b="1" dirty="0" smtClean="0">
                <a:solidFill>
                  <a:schemeClr val="bg2">
                    <a:lumMod val="10000"/>
                  </a:schemeClr>
                </a:solidFill>
                <a:cs typeface="Traditional Arabic" panose="02020603050405020304" pitchFamily="18" charset="-78"/>
              </a:rPr>
              <a:t>والمنطق</a:t>
            </a:r>
            <a:r>
              <a:rPr lang="en-US" altLang="en-US" sz="2000" b="1" dirty="0">
                <a:solidFill>
                  <a:schemeClr val="bg2">
                    <a:lumMod val="10000"/>
                  </a:schemeClr>
                </a:solidFill>
                <a:cs typeface="Traditional Arabic" panose="02020603050405020304" pitchFamily="18" charset="-78"/>
              </a:rPr>
              <a:t>Arithmetic and Logic Unit (ALU) </a:t>
            </a:r>
          </a:p>
          <a:p>
            <a:pPr>
              <a:spcBef>
                <a:spcPts val="0"/>
              </a:spcBef>
            </a:pPr>
            <a:r>
              <a:rPr lang="ar-EG" altLang="en-US" sz="2400" b="1" dirty="0" smtClean="0">
                <a:solidFill>
                  <a:schemeClr val="bg2">
                    <a:lumMod val="10000"/>
                  </a:schemeClr>
                </a:solidFill>
                <a:cs typeface="Traditional Arabic" panose="02020603050405020304" pitchFamily="18" charset="-78"/>
              </a:rPr>
              <a:t>وهي </a:t>
            </a:r>
            <a:r>
              <a:rPr lang="ar-EG" altLang="en-US" sz="2400" b="1" dirty="0">
                <a:solidFill>
                  <a:schemeClr val="bg2">
                    <a:lumMod val="10000"/>
                  </a:schemeClr>
                </a:solidFill>
                <a:cs typeface="Traditional Arabic" panose="02020603050405020304" pitchFamily="18" charset="-78"/>
              </a:rPr>
              <a:t>جزء </a:t>
            </a:r>
            <a:r>
              <a:rPr lang="ar-EG" altLang="en-US" sz="2400" b="1" dirty="0" smtClean="0">
                <a:solidFill>
                  <a:schemeClr val="bg2">
                    <a:lumMod val="10000"/>
                  </a:schemeClr>
                </a:solidFill>
                <a:cs typeface="Traditional Arabic" panose="02020603050405020304" pitchFamily="18" charset="-78"/>
              </a:rPr>
              <a:t>من</a:t>
            </a:r>
            <a:r>
              <a:rPr lang="en-US"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CPU</a:t>
            </a:r>
            <a:r>
              <a:rPr lang="en-US" altLang="en-US" sz="2400" b="1" dirty="0" smtClean="0">
                <a:solidFill>
                  <a:schemeClr val="bg2">
                    <a:lumMod val="10000"/>
                  </a:schemeClr>
                </a:solidFill>
                <a:cs typeface="Traditional Arabic" panose="02020603050405020304" pitchFamily="18" charset="-78"/>
              </a:rPr>
              <a:t> </a:t>
            </a:r>
            <a:r>
              <a:rPr lang="ar-EG" altLang="en-US" sz="2400" b="1" dirty="0">
                <a:solidFill>
                  <a:schemeClr val="bg2">
                    <a:lumMod val="10000"/>
                  </a:schemeClr>
                </a:solidFill>
                <a:cs typeface="Traditional Arabic" panose="02020603050405020304" pitchFamily="18" charset="-78"/>
              </a:rPr>
              <a:t>حيث تتم فيها العمليات الحسابية </a:t>
            </a:r>
            <a:endParaRPr lang="en-US" altLang="en-US" sz="2400" b="1" dirty="0" smtClean="0">
              <a:solidFill>
                <a:schemeClr val="bg2">
                  <a:lumMod val="10000"/>
                </a:schemeClr>
              </a:solidFill>
              <a:cs typeface="Traditional Arabic" panose="02020603050405020304" pitchFamily="18" charset="-78"/>
            </a:endParaRPr>
          </a:p>
          <a:p>
            <a:pPr>
              <a:spcBef>
                <a:spcPts val="0"/>
              </a:spcBef>
            </a:pPr>
            <a:r>
              <a:rPr lang="en-US" altLang="en-US" sz="2000" b="1" dirty="0">
                <a:solidFill>
                  <a:schemeClr val="bg2">
                    <a:lumMod val="10000"/>
                  </a:schemeClr>
                </a:solidFill>
                <a:cs typeface="Traditional Arabic" panose="02020603050405020304" pitchFamily="18" charset="-78"/>
              </a:rPr>
              <a:t>Arithmetic Operations</a:t>
            </a:r>
            <a:r>
              <a:rPr lang="ar-EG" altLang="en-US" sz="20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والمنطقية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sp>
        <p:nvSpPr>
          <p:cNvPr id="9" name="مستطيل 27"/>
          <p:cNvSpPr>
            <a:spLocks noChangeArrowheads="1"/>
          </p:cNvSpPr>
          <p:nvPr/>
        </p:nvSpPr>
        <p:spPr bwMode="auto">
          <a:xfrm>
            <a:off x="7118612" y="4869160"/>
            <a:ext cx="2814706" cy="129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lgn="r" rtl="1" eaLnBrk="0" hangingPunct="0">
              <a:defRPr>
                <a:solidFill>
                  <a:schemeClr val="tx1"/>
                </a:solidFill>
                <a:latin typeface="Arial" panose="020B0604020202020204" pitchFamily="34" charset="0"/>
                <a:cs typeface="Arial" panose="020B0604020202020204" pitchFamily="34" charset="0"/>
              </a:defRPr>
            </a:lvl1pPr>
            <a:lvl2pPr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eaLnBrk="1" hangingPunct="1"/>
            <a:r>
              <a:rPr lang="ar-SA" altLang="en-US" dirty="0"/>
              <a:t>الجمع               12 + 15</a:t>
            </a:r>
          </a:p>
          <a:p>
            <a:pPr lvl="1" eaLnBrk="1" hangingPunct="1"/>
            <a:r>
              <a:rPr lang="ar-SA" altLang="en-US" dirty="0"/>
              <a:t>الطرح              20 - 15</a:t>
            </a:r>
          </a:p>
          <a:p>
            <a:pPr lvl="1" eaLnBrk="1" hangingPunct="1"/>
            <a:r>
              <a:rPr lang="ar-SA" altLang="en-US" dirty="0"/>
              <a:t>الضرب                2*8</a:t>
            </a:r>
          </a:p>
          <a:p>
            <a:pPr lvl="1" eaLnBrk="1" hangingPunct="1"/>
            <a:r>
              <a:rPr lang="ar-SA" altLang="en-US" dirty="0"/>
              <a:t>القسمة                 20/3</a:t>
            </a:r>
            <a:endParaRPr lang="ar-SA" altLang="en-US" sz="2400" dirty="0"/>
          </a:p>
        </p:txBody>
      </p:sp>
      <p:sp>
        <p:nvSpPr>
          <p:cNvPr id="10" name="مستطيل 28"/>
          <p:cNvSpPr>
            <a:spLocks noChangeArrowheads="1"/>
          </p:cNvSpPr>
          <p:nvPr/>
        </p:nvSpPr>
        <p:spPr bwMode="auto">
          <a:xfrm>
            <a:off x="848544" y="4869160"/>
            <a:ext cx="5993408" cy="129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ar-SA" altLang="en-US" sz="2000" dirty="0"/>
              <a:t>العمليات المنطقية </a:t>
            </a:r>
            <a:r>
              <a:rPr lang="en-US" altLang="en-US" sz="2000" dirty="0"/>
              <a:t>Logical Operations</a:t>
            </a:r>
            <a:r>
              <a:rPr lang="ar-SA" altLang="en-US" sz="2000" dirty="0"/>
              <a:t> تستعمل للتحكم في البرنامج </a:t>
            </a:r>
          </a:p>
          <a:p>
            <a:pPr eaLnBrk="1" hangingPunct="1"/>
            <a:r>
              <a:rPr lang="ar-SA" altLang="en-US" sz="2000" dirty="0"/>
              <a:t>لاتخاذ القرار وتشمل كافة المقارنات </a:t>
            </a:r>
            <a:r>
              <a:rPr lang="ar-SA" altLang="en-US" dirty="0"/>
              <a:t>أكبر &lt;، أكبر أو يساوي =&lt;، أصغر </a:t>
            </a:r>
            <a:r>
              <a:rPr lang="ar-SA" altLang="en-US" dirty="0" smtClean="0"/>
              <a:t>&gt;</a:t>
            </a:r>
            <a:endParaRPr lang="ar-EG" altLang="en-US" dirty="0" smtClean="0"/>
          </a:p>
          <a:p>
            <a:pPr eaLnBrk="1" hangingPunct="1"/>
            <a:r>
              <a:rPr lang="ar-SA" altLang="en-US" dirty="0" smtClean="0"/>
              <a:t> </a:t>
            </a:r>
            <a:r>
              <a:rPr lang="ar-SA" altLang="en-US" dirty="0"/>
              <a:t>أصغر أو يساوي =&gt;، يساوي =</a:t>
            </a:r>
          </a:p>
          <a:p>
            <a:pPr algn="ctr" eaLnBrk="1" hangingPunct="1"/>
            <a:r>
              <a:rPr lang="ar-SA" altLang="en-US" sz="2000" dirty="0"/>
              <a:t>(</a:t>
            </a:r>
            <a:r>
              <a:rPr lang="en-US" altLang="en-US" sz="2000" dirty="0"/>
              <a:t>IF AVG &gt;= 60 THEN PRINT(“PASS”</a:t>
            </a:r>
            <a:endParaRPr lang="ar-SA" altLang="en-US" sz="1400" dirty="0"/>
          </a:p>
        </p:txBody>
      </p:sp>
      <p:sp>
        <p:nvSpPr>
          <p:cNvPr id="19" name="Rectangle 64"/>
          <p:cNvSpPr>
            <a:spLocks noChangeArrowheads="1"/>
          </p:cNvSpPr>
          <p:nvPr/>
        </p:nvSpPr>
        <p:spPr bwMode="auto">
          <a:xfrm>
            <a:off x="350838" y="2227915"/>
            <a:ext cx="2812017" cy="241858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grpSp>
        <p:nvGrpSpPr>
          <p:cNvPr id="20" name="Group 34"/>
          <p:cNvGrpSpPr>
            <a:grpSpLocks/>
          </p:cNvGrpSpPr>
          <p:nvPr/>
        </p:nvGrpSpPr>
        <p:grpSpPr bwMode="auto">
          <a:xfrm>
            <a:off x="503238" y="2710788"/>
            <a:ext cx="2537567" cy="1859513"/>
            <a:chOff x="3200400" y="2560638"/>
            <a:chExt cx="2744358" cy="2011362"/>
          </a:xfrm>
        </p:grpSpPr>
        <p:sp>
          <p:nvSpPr>
            <p:cNvPr id="21" name="Rectangle 36"/>
            <p:cNvSpPr>
              <a:spLocks noChangeArrowheads="1"/>
            </p:cNvSpPr>
            <p:nvPr/>
          </p:nvSpPr>
          <p:spPr bwMode="auto">
            <a:xfrm>
              <a:off x="3200400" y="2560638"/>
              <a:ext cx="2744358" cy="201136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tIns="0"/>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a:latin typeface="Georgia" panose="02040502050405020303" pitchFamily="18" charset="0"/>
                </a:rPr>
                <a:t>CPU</a:t>
              </a:r>
            </a:p>
          </p:txBody>
        </p:sp>
        <p:sp>
          <p:nvSpPr>
            <p:cNvPr id="22" name="Rectangle 67"/>
            <p:cNvSpPr>
              <a:spLocks noChangeArrowheads="1"/>
            </p:cNvSpPr>
            <p:nvPr/>
          </p:nvSpPr>
          <p:spPr bwMode="auto">
            <a:xfrm>
              <a:off x="4724400" y="3505200"/>
              <a:ext cx="1186749" cy="103227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srgbClr val="FF0000"/>
                  </a:solidFill>
                  <a:latin typeface="Times New Roman" panose="02020603050405020304" pitchFamily="18" charset="0"/>
                  <a:cs typeface="Times New Roman" panose="02020603050405020304" pitchFamily="18" charset="0"/>
                </a:rPr>
                <a:t>C</a:t>
              </a:r>
              <a:r>
                <a:rPr lang="en-US" altLang="en-US" dirty="0">
                  <a:latin typeface="Times New Roman" panose="02020603050405020304" pitchFamily="18" charset="0"/>
                  <a:cs typeface="Times New Roman" panose="02020603050405020304" pitchFamily="18" charset="0"/>
                </a:rPr>
                <a:t>ontrol  </a:t>
              </a:r>
              <a:r>
                <a:rPr lang="en-US" altLang="en-US" dirty="0">
                  <a:solidFill>
                    <a:srgbClr val="FF0000"/>
                  </a:solidFill>
                  <a:latin typeface="Times New Roman" panose="02020603050405020304" pitchFamily="18" charset="0"/>
                  <a:cs typeface="Times New Roman" panose="02020603050405020304" pitchFamily="18" charset="0"/>
                </a:rPr>
                <a:t>U</a:t>
              </a:r>
              <a:r>
                <a:rPr lang="en-US" altLang="en-US" dirty="0">
                  <a:latin typeface="Times New Roman" panose="02020603050405020304" pitchFamily="18" charset="0"/>
                  <a:cs typeface="Times New Roman" panose="02020603050405020304" pitchFamily="18" charset="0"/>
                </a:rPr>
                <a:t>nit</a:t>
              </a:r>
            </a:p>
            <a:p>
              <a:pPr algn="ctr" eaLnBrk="1" hangingPunct="1"/>
              <a:r>
                <a:rPr lang="ar-SA" altLang="en-US" dirty="0">
                  <a:latin typeface="Times New Roman" panose="02020603050405020304" pitchFamily="18" charset="0"/>
                  <a:cs typeface="Times New Roman" panose="02020603050405020304" pitchFamily="18" charset="0"/>
                </a:rPr>
                <a:t>وحدة التحكم</a:t>
              </a:r>
              <a:endParaRPr lang="en-US" altLang="en-US" dirty="0">
                <a:latin typeface="Times New Roman" panose="02020603050405020304" pitchFamily="18" charset="0"/>
                <a:cs typeface="Times New Roman" panose="02020603050405020304" pitchFamily="18" charset="0"/>
              </a:endParaRPr>
            </a:p>
          </p:txBody>
        </p:sp>
        <p:sp>
          <p:nvSpPr>
            <p:cNvPr id="23" name="Rectangle 68"/>
            <p:cNvSpPr>
              <a:spLocks noChangeArrowheads="1"/>
            </p:cNvSpPr>
            <p:nvPr/>
          </p:nvSpPr>
          <p:spPr bwMode="auto">
            <a:xfrm>
              <a:off x="3276600" y="3505200"/>
              <a:ext cx="1371600" cy="103227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solidFill>
                    <a:srgbClr val="FF0000"/>
                  </a:solidFill>
                  <a:latin typeface="Times New Roman" panose="02020603050405020304" pitchFamily="18" charset="0"/>
                </a:rPr>
                <a:t>A</a:t>
              </a:r>
              <a:r>
                <a:rPr lang="en-US" altLang="en-US" sz="1400" dirty="0">
                  <a:latin typeface="Times New Roman" panose="02020603050405020304" pitchFamily="18" charset="0"/>
                </a:rPr>
                <a:t>rithmetic   </a:t>
              </a:r>
              <a:r>
                <a:rPr lang="en-US" altLang="en-US" sz="1400" dirty="0">
                  <a:solidFill>
                    <a:srgbClr val="FF0000"/>
                  </a:solidFill>
                  <a:latin typeface="Times New Roman" panose="02020603050405020304" pitchFamily="18" charset="0"/>
                </a:rPr>
                <a:t>L</a:t>
              </a:r>
              <a:r>
                <a:rPr lang="en-US" altLang="en-US" sz="1400" dirty="0">
                  <a:latin typeface="Times New Roman" panose="02020603050405020304" pitchFamily="18" charset="0"/>
                </a:rPr>
                <a:t>ogic  </a:t>
              </a:r>
              <a:r>
                <a:rPr lang="en-US" altLang="en-US" sz="1400" dirty="0">
                  <a:solidFill>
                    <a:srgbClr val="FF0000"/>
                  </a:solidFill>
                  <a:latin typeface="Times New Roman" panose="02020603050405020304" pitchFamily="18" charset="0"/>
                </a:rPr>
                <a:t>U</a:t>
              </a:r>
              <a:r>
                <a:rPr lang="en-US" altLang="en-US" sz="1400" dirty="0">
                  <a:latin typeface="Times New Roman" panose="02020603050405020304" pitchFamily="18" charset="0"/>
                </a:rPr>
                <a:t>nit</a:t>
              </a:r>
            </a:p>
            <a:p>
              <a:pPr algn="ctr" eaLnBrk="1" hangingPunct="1"/>
              <a:r>
                <a:rPr lang="ar-SA" altLang="en-US" sz="1400" dirty="0">
                  <a:latin typeface="Times New Roman" panose="02020603050405020304" pitchFamily="18" charset="0"/>
                  <a:cs typeface="Times New Roman" panose="02020603050405020304" pitchFamily="18" charset="0"/>
                </a:rPr>
                <a:t>وحدة الحساب والمنطق</a:t>
              </a:r>
              <a:endParaRPr lang="en-US" altLang="en-US" sz="1400" dirty="0"/>
            </a:p>
          </p:txBody>
        </p:sp>
        <p:sp>
          <p:nvSpPr>
            <p:cNvPr id="24" name="Rectangle 68"/>
            <p:cNvSpPr>
              <a:spLocks noChangeArrowheads="1"/>
            </p:cNvSpPr>
            <p:nvPr/>
          </p:nvSpPr>
          <p:spPr bwMode="auto">
            <a:xfrm>
              <a:off x="3276600" y="2865438"/>
              <a:ext cx="1371600" cy="56356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t>Registers</a:t>
              </a:r>
              <a:endParaRPr lang="ar-SA" altLang="en-US" sz="1600" dirty="0"/>
            </a:p>
            <a:p>
              <a:pPr algn="ctr" eaLnBrk="1" hangingPunct="1"/>
              <a:r>
                <a:rPr lang="ar-SA" altLang="en-US" sz="1600" dirty="0"/>
                <a:t>مسجلات</a:t>
              </a:r>
              <a:endParaRPr lang="en-US" altLang="en-US" sz="1600" dirty="0"/>
            </a:p>
          </p:txBody>
        </p:sp>
        <p:sp>
          <p:nvSpPr>
            <p:cNvPr id="25" name="Rectangle 68"/>
            <p:cNvSpPr>
              <a:spLocks noChangeArrowheads="1"/>
            </p:cNvSpPr>
            <p:nvPr/>
          </p:nvSpPr>
          <p:spPr bwMode="auto">
            <a:xfrm>
              <a:off x="4724400" y="2865438"/>
              <a:ext cx="1186749" cy="56356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t>Cache Memory</a:t>
              </a:r>
            </a:p>
          </p:txBody>
        </p:sp>
      </p:grpSp>
      <p:sp>
        <p:nvSpPr>
          <p:cNvPr id="26" name="Rectangle 73"/>
          <p:cNvSpPr>
            <a:spLocks noChangeArrowheads="1"/>
          </p:cNvSpPr>
          <p:nvPr/>
        </p:nvSpPr>
        <p:spPr bwMode="auto">
          <a:xfrm>
            <a:off x="1155084" y="2276872"/>
            <a:ext cx="1373720" cy="352236"/>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latin typeface="Times New Roman" panose="02020603050405020304" pitchFamily="18" charset="0"/>
              </a:rPr>
              <a:t>Memory</a:t>
            </a:r>
            <a:endParaRPr lang="en-US" altLang="en-US" b="1" dirty="0"/>
          </a:p>
        </p:txBody>
      </p:sp>
      <p:sp>
        <p:nvSpPr>
          <p:cNvPr id="27" name="شكل بيضاوي 25"/>
          <p:cNvSpPr/>
          <p:nvPr/>
        </p:nvSpPr>
        <p:spPr>
          <a:xfrm>
            <a:off x="463734" y="3537273"/>
            <a:ext cx="1447800" cy="1143000"/>
          </a:xfrm>
          <a:prstGeom prst="ellipse">
            <a:avLst/>
          </a:prstGeom>
          <a:solidFill>
            <a:srgbClr val="FF33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dirty="0">
              <a:solidFill>
                <a:srgbClr val="FF0000"/>
              </a:solidFill>
            </a:endParaRPr>
          </a:p>
        </p:txBody>
      </p:sp>
    </p:spTree>
    <p:extLst>
      <p:ext uri="{BB962C8B-B14F-4D97-AF65-F5344CB8AC3E}">
        <p14:creationId xmlns:p14="http://schemas.microsoft.com/office/powerpoint/2010/main" xmlns="" val="32705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down)">
                                      <p:cBhvr>
                                        <p:cTn id="15" dur="500"/>
                                        <p:tgtEl>
                                          <p:spTgt spid="9">
                                            <p:txEl>
                                              <p:pRg st="0" end="0"/>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wipe(down)">
                                      <p:cBhvr>
                                        <p:cTn id="18" dur="500"/>
                                        <p:tgtEl>
                                          <p:spTgt spid="9">
                                            <p:txEl>
                                              <p:pRg st="1" end="1"/>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wipe(down)">
                                      <p:cBhvr>
                                        <p:cTn id="21" dur="500"/>
                                        <p:tgtEl>
                                          <p:spTgt spid="9">
                                            <p:txEl>
                                              <p:pRg st="2" end="2"/>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wipe(down)">
                                      <p:cBhvr>
                                        <p:cTn id="24" dur="500"/>
                                        <p:tgtEl>
                                          <p:spTgt spid="9">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 calcmode="lin" valueType="num">
                                      <p:cBhvr additive="base">
                                        <p:cTn id="2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 calcmode="lin" valueType="num">
                                      <p:cBhvr additive="base">
                                        <p:cTn id="35"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 calcmode="lin" valueType="num">
                                      <p:cBhvr additive="base">
                                        <p:cTn id="4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 calcmode="lin" valueType="num">
                                      <p:cBhvr additive="base">
                                        <p:cTn id="4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49" presetID="8" presetClass="entr" presetSubtype="16"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diamond(in)">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ntr" presetSubtype="16"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diamond(in)">
                                      <p:cBhvr>
                                        <p:cTn id="56" dur="1000"/>
                                        <p:tgtEl>
                                          <p:spTgt spid="20"/>
                                        </p:tgtEl>
                                      </p:cBhvr>
                                    </p:animEffect>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build="p"/>
      <p:bldP spid="10" grpId="0" build="p"/>
      <p:bldP spid="19"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ext Box 3"/>
          <p:cNvSpPr txBox="1">
            <a:spLocks noChangeArrowheads="1"/>
          </p:cNvSpPr>
          <p:nvPr/>
        </p:nvSpPr>
        <p:spPr bwMode="auto">
          <a:xfrm>
            <a:off x="1712640" y="4010885"/>
            <a:ext cx="7825647"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EG" altLang="en-US" sz="2400" b="1" dirty="0" smtClean="0">
                <a:solidFill>
                  <a:schemeClr val="bg2">
                    <a:lumMod val="10000"/>
                  </a:schemeClr>
                </a:solidFill>
                <a:cs typeface="Traditional Arabic" panose="02020603050405020304" pitchFamily="18" charset="-78"/>
              </a:rPr>
              <a:t>هناك </a:t>
            </a:r>
            <a:r>
              <a:rPr lang="ar-EG" altLang="en-US" sz="2400" b="1" dirty="0">
                <a:solidFill>
                  <a:schemeClr val="bg2">
                    <a:lumMod val="10000"/>
                  </a:schemeClr>
                </a:solidFill>
                <a:cs typeface="Traditional Arabic" panose="02020603050405020304" pitchFamily="18" charset="-78"/>
              </a:rPr>
              <a:t>عدة أنواع منها مختصة بتخزين نوع معين من البيانات</a:t>
            </a:r>
          </a:p>
          <a:p>
            <a:pPr marL="342900" indent="-342900" algn="just">
              <a:spcBef>
                <a:spcPts val="0"/>
              </a:spcBef>
              <a:buFont typeface="Arial" panose="020B0604020202020204" pitchFamily="34" charset="0"/>
              <a:buChar char="•"/>
            </a:pPr>
            <a:r>
              <a:rPr lang="ar-EG" altLang="en-US" sz="2400" b="1" dirty="0">
                <a:solidFill>
                  <a:schemeClr val="bg2">
                    <a:lumMod val="10000"/>
                  </a:schemeClr>
                </a:solidFill>
                <a:cs typeface="Traditional Arabic" panose="02020603050405020304" pitchFamily="18" charset="-78"/>
              </a:rPr>
              <a:t>مسجل تعليمة </a:t>
            </a:r>
            <a:r>
              <a:rPr lang="en-US" altLang="en-US" sz="2000" b="1" dirty="0" smtClean="0">
                <a:solidFill>
                  <a:schemeClr val="bg2">
                    <a:lumMod val="10000"/>
                  </a:schemeClr>
                </a:solidFill>
                <a:cs typeface="Traditional Arabic" panose="02020603050405020304" pitchFamily="18" charset="-78"/>
              </a:rPr>
              <a:t>Instruction Register</a:t>
            </a:r>
            <a:r>
              <a:rPr lang="ar-EG" altLang="en-US" sz="2000" b="1" dirty="0" smtClean="0">
                <a:solidFill>
                  <a:schemeClr val="bg2">
                    <a:lumMod val="10000"/>
                  </a:schemeClr>
                </a:solidFill>
                <a:cs typeface="Traditional Arabic" panose="02020603050405020304" pitchFamily="18" charset="-78"/>
              </a:rPr>
              <a:t> : </a:t>
            </a:r>
            <a:r>
              <a:rPr lang="ar-EG" altLang="en-US" sz="2400" b="1" dirty="0" smtClean="0">
                <a:solidFill>
                  <a:schemeClr val="bg2">
                    <a:lumMod val="10000"/>
                  </a:schemeClr>
                </a:solidFill>
                <a:cs typeface="Traditional Arabic" panose="02020603050405020304" pitchFamily="18" charset="-78"/>
              </a:rPr>
              <a:t>هو </a:t>
            </a:r>
            <a:r>
              <a:rPr lang="ar-EG" altLang="en-US" sz="2400" b="1" dirty="0">
                <a:solidFill>
                  <a:schemeClr val="bg2">
                    <a:lumMod val="10000"/>
                  </a:schemeClr>
                </a:solidFill>
                <a:cs typeface="Traditional Arabic" panose="02020603050405020304" pitchFamily="18" charset="-78"/>
              </a:rPr>
              <a:t>مسجل يحتوي على </a:t>
            </a:r>
            <a:endParaRPr lang="en-US" altLang="en-US" sz="2400" b="1" dirty="0" smtClean="0">
              <a:solidFill>
                <a:schemeClr val="bg2">
                  <a:lumMod val="10000"/>
                </a:schemeClr>
              </a:solidFill>
              <a:cs typeface="Traditional Arabic" panose="02020603050405020304" pitchFamily="18" charset="-78"/>
            </a:endParaRPr>
          </a:p>
          <a:p>
            <a:pPr algn="just">
              <a:spcBef>
                <a:spcPts val="0"/>
              </a:spcBef>
            </a:pPr>
            <a:r>
              <a:rPr lang="en-US" altLang="en-US" sz="2400" b="1" dirty="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تعليمه </a:t>
            </a:r>
            <a:r>
              <a:rPr lang="ar-EG" altLang="en-US" sz="2400" b="1" dirty="0">
                <a:solidFill>
                  <a:schemeClr val="bg2">
                    <a:lumMod val="10000"/>
                  </a:schemeClr>
                </a:solidFill>
                <a:cs typeface="Traditional Arabic" panose="02020603050405020304" pitchFamily="18" charset="-78"/>
              </a:rPr>
              <a:t>للآلة ويوجد </a:t>
            </a:r>
            <a:r>
              <a:rPr lang="ar-EG" altLang="en-US" sz="2400" b="1" dirty="0" smtClean="0">
                <a:solidFill>
                  <a:schemeClr val="bg2">
                    <a:lumMod val="10000"/>
                  </a:schemeClr>
                </a:solidFill>
                <a:cs typeface="Traditional Arabic" panose="02020603050405020304" pitchFamily="18" charset="-78"/>
              </a:rPr>
              <a:t>في</a:t>
            </a:r>
            <a:r>
              <a:rPr lang="en-US"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Control </a:t>
            </a:r>
            <a:r>
              <a:rPr lang="en-US" altLang="en-US" sz="2000" b="1" dirty="0" smtClean="0">
                <a:solidFill>
                  <a:schemeClr val="bg2">
                    <a:lumMod val="10000"/>
                  </a:schemeClr>
                </a:solidFill>
                <a:cs typeface="Traditional Arabic" panose="02020603050405020304" pitchFamily="18" charset="-78"/>
              </a:rPr>
              <a:t>Unit </a:t>
            </a:r>
            <a:endParaRPr lang="ar-EG" altLang="en-US" sz="2000" b="1" dirty="0" smtClean="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EG" altLang="en-US" sz="2400" b="1" dirty="0" smtClean="0">
                <a:solidFill>
                  <a:schemeClr val="bg2">
                    <a:lumMod val="10000"/>
                  </a:schemeClr>
                </a:solidFill>
                <a:cs typeface="Traditional Arabic" panose="02020603050405020304" pitchFamily="18" charset="-78"/>
              </a:rPr>
              <a:t>مسجل عنوان </a:t>
            </a:r>
            <a:r>
              <a:rPr lang="en-US" altLang="en-US" sz="2000" b="1" dirty="0" smtClean="0">
                <a:solidFill>
                  <a:schemeClr val="bg2">
                    <a:lumMod val="10000"/>
                  </a:schemeClr>
                </a:solidFill>
                <a:cs typeface="Traditional Arabic" panose="02020603050405020304" pitchFamily="18" charset="-78"/>
              </a:rPr>
              <a:t>Address Register</a:t>
            </a:r>
            <a:r>
              <a:rPr lang="ar-EG" altLang="en-US" sz="2000" b="1" dirty="0" smtClean="0">
                <a:solidFill>
                  <a:schemeClr val="bg2">
                    <a:lumMod val="10000"/>
                  </a:schemeClr>
                </a:solidFill>
                <a:cs typeface="Traditional Arabic" panose="02020603050405020304" pitchFamily="18" charset="-78"/>
              </a:rPr>
              <a:t> : </a:t>
            </a:r>
            <a:r>
              <a:rPr lang="ar-EG" altLang="en-US" sz="2400" b="1" dirty="0" smtClean="0">
                <a:solidFill>
                  <a:schemeClr val="bg2">
                    <a:lumMod val="10000"/>
                  </a:schemeClr>
                </a:solidFill>
                <a:cs typeface="Traditional Arabic" panose="02020603050405020304" pitchFamily="18" charset="-78"/>
              </a:rPr>
              <a:t>هو مسجل يحتوي على عنوان في الذاكرة.</a:t>
            </a:r>
          </a:p>
          <a:p>
            <a:pPr marL="342900" indent="-342900" algn="just">
              <a:spcBef>
                <a:spcPts val="0"/>
              </a:spcBef>
              <a:buFont typeface="Arial" panose="020B0604020202020204" pitchFamily="34" charset="0"/>
              <a:buChar char="•"/>
            </a:pPr>
            <a:r>
              <a:rPr lang="ar-EG" altLang="en-US" sz="2400" b="1" dirty="0" smtClean="0">
                <a:solidFill>
                  <a:schemeClr val="bg2">
                    <a:lumMod val="10000"/>
                  </a:schemeClr>
                </a:solidFill>
                <a:cs typeface="Traditional Arabic" panose="02020603050405020304" pitchFamily="18" charset="-78"/>
              </a:rPr>
              <a:t>مسجل تخزين</a:t>
            </a:r>
            <a:r>
              <a:rPr lang="en-US" altLang="en-US" sz="2000" b="1" dirty="0" smtClean="0">
                <a:solidFill>
                  <a:schemeClr val="bg2">
                    <a:lumMod val="10000"/>
                  </a:schemeClr>
                </a:solidFill>
                <a:cs typeface="Traditional Arabic" panose="02020603050405020304" pitchFamily="18" charset="-78"/>
              </a:rPr>
              <a:t>Data Register </a:t>
            </a: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هو </a:t>
            </a:r>
            <a:r>
              <a:rPr lang="ar-EG" altLang="en-US" sz="2400" b="1" dirty="0">
                <a:solidFill>
                  <a:schemeClr val="bg2">
                    <a:lumMod val="10000"/>
                  </a:schemeClr>
                </a:solidFill>
                <a:cs typeface="Traditional Arabic" panose="02020603050405020304" pitchFamily="18" charset="-78"/>
              </a:rPr>
              <a:t>مسجل يحتوي على البيانات.</a:t>
            </a:r>
          </a:p>
          <a:p>
            <a:pPr marL="342900" indent="-342900" algn="just">
              <a:spcBef>
                <a:spcPts val="0"/>
              </a:spcBef>
              <a:buFont typeface="Arial" panose="020B0604020202020204" pitchFamily="34" charset="0"/>
              <a:buChar char="•"/>
            </a:pPr>
            <a:r>
              <a:rPr lang="ar-EG" altLang="en-US" sz="2400" b="1" dirty="0" smtClean="0">
                <a:solidFill>
                  <a:schemeClr val="bg2">
                    <a:lumMod val="10000"/>
                  </a:schemeClr>
                </a:solidFill>
                <a:cs typeface="Traditional Arabic" panose="02020603050405020304" pitchFamily="18" charset="-78"/>
              </a:rPr>
              <a:t>مركم </a:t>
            </a:r>
            <a:r>
              <a:rPr lang="en-US" altLang="en-US" sz="2000" b="1" dirty="0" smtClean="0">
                <a:solidFill>
                  <a:schemeClr val="bg2">
                    <a:lumMod val="10000"/>
                  </a:schemeClr>
                </a:solidFill>
                <a:cs typeface="Traditional Arabic" panose="02020603050405020304" pitchFamily="18" charset="-78"/>
              </a:rPr>
              <a:t>Accumulator Register</a:t>
            </a:r>
            <a:r>
              <a:rPr lang="ar-EG" altLang="en-US" sz="20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هو </a:t>
            </a:r>
            <a:r>
              <a:rPr lang="ar-EG" altLang="en-US" sz="2400" b="1" dirty="0">
                <a:solidFill>
                  <a:schemeClr val="bg2">
                    <a:lumMod val="10000"/>
                  </a:schemeClr>
                </a:solidFill>
                <a:cs typeface="Traditional Arabic" panose="02020603050405020304" pitchFamily="18" charset="-78"/>
              </a:rPr>
              <a:t>مسجل يحتوي قيم مؤقتة للعمليات في </a:t>
            </a:r>
            <a:r>
              <a:rPr lang="en-US" altLang="en-US" sz="2000" b="1" dirty="0" smtClean="0">
                <a:solidFill>
                  <a:schemeClr val="bg2">
                    <a:lumMod val="10000"/>
                  </a:schemeClr>
                </a:solidFill>
                <a:cs typeface="Traditional Arabic" panose="02020603050405020304" pitchFamily="18" charset="-78"/>
              </a:rPr>
              <a:t>ALU</a:t>
            </a:r>
            <a:endParaRPr lang="en-US" altLang="en-US" sz="20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sp>
        <p:nvSpPr>
          <p:cNvPr id="2" name="TextBox 1"/>
          <p:cNvSpPr txBox="1"/>
          <p:nvPr/>
        </p:nvSpPr>
        <p:spPr>
          <a:xfrm>
            <a:off x="5052396" y="2317552"/>
            <a:ext cx="4476923"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spcBef>
                <a:spcPts val="0"/>
              </a:spcBef>
              <a:defRPr sz="2400" b="1">
                <a:solidFill>
                  <a:schemeClr val="bg2">
                    <a:lumMod val="10000"/>
                  </a:schemeClr>
                </a:solidFill>
                <a:cs typeface="Traditional Arabic" panose="02020603050405020304" pitchFamily="18" charset="-78"/>
              </a:defRPr>
            </a:lvl1pPr>
          </a:lstStyle>
          <a:p>
            <a:r>
              <a:rPr lang="ar-EG" altLang="en-US" dirty="0" smtClean="0"/>
              <a:t>2. </a:t>
            </a:r>
            <a:r>
              <a:rPr lang="ar-SA" altLang="en-US" dirty="0" smtClean="0"/>
              <a:t>المسجلات </a:t>
            </a:r>
            <a:r>
              <a:rPr lang="en-US" altLang="en-US" sz="2000" dirty="0"/>
              <a:t>Registers</a:t>
            </a:r>
          </a:p>
          <a:p>
            <a:pPr algn="just"/>
            <a:r>
              <a:rPr lang="ar-SA" altLang="en-US" dirty="0"/>
              <a:t>هي مواقع تخزين خاصة عالية السرعة تخزن البيانات والمعلومات فيها بشكل مؤقت لاستخدامها من قبل وحدة الحساب والمنطق </a:t>
            </a:r>
            <a:r>
              <a:rPr lang="en-US" altLang="en-US" sz="2000" dirty="0" smtClean="0"/>
              <a:t>ALU</a:t>
            </a:r>
            <a:endParaRPr lang="ar-EG" altLang="en-US" sz="2000" dirty="0"/>
          </a:p>
        </p:txBody>
      </p:sp>
      <p:sp>
        <p:nvSpPr>
          <p:cNvPr id="9" name="Rectangle 64"/>
          <p:cNvSpPr>
            <a:spLocks noChangeArrowheads="1"/>
          </p:cNvSpPr>
          <p:nvPr/>
        </p:nvSpPr>
        <p:spPr bwMode="auto">
          <a:xfrm>
            <a:off x="272480" y="2265240"/>
            <a:ext cx="3041650" cy="2540504"/>
          </a:xfrm>
          <a:prstGeom prst="rect">
            <a:avLst/>
          </a:prstGeom>
          <a:solidFill>
            <a:schemeClr val="accent5">
              <a:lumMod val="20000"/>
              <a:lumOff val="80000"/>
            </a:schemeClr>
          </a:solidFill>
          <a:ln w="9525" algn="ctr">
            <a:solidFill>
              <a:schemeClr val="accent5"/>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grpSp>
        <p:nvGrpSpPr>
          <p:cNvPr id="10" name="Group 34"/>
          <p:cNvGrpSpPr>
            <a:grpSpLocks/>
          </p:cNvGrpSpPr>
          <p:nvPr/>
        </p:nvGrpSpPr>
        <p:grpSpPr bwMode="auto">
          <a:xfrm>
            <a:off x="424880" y="2718181"/>
            <a:ext cx="2744788" cy="2011363"/>
            <a:chOff x="3200400" y="2560638"/>
            <a:chExt cx="2744358" cy="2011362"/>
          </a:xfrm>
        </p:grpSpPr>
        <p:sp>
          <p:nvSpPr>
            <p:cNvPr id="11" name="Rectangle 36"/>
            <p:cNvSpPr>
              <a:spLocks noChangeArrowheads="1"/>
            </p:cNvSpPr>
            <p:nvPr/>
          </p:nvSpPr>
          <p:spPr bwMode="auto">
            <a:xfrm>
              <a:off x="3200400" y="2560638"/>
              <a:ext cx="2744358" cy="2011362"/>
            </a:xfrm>
            <a:prstGeom prst="rect">
              <a:avLst/>
            </a:prstGeom>
            <a:solidFill>
              <a:schemeClr val="accent1"/>
            </a:solidFill>
            <a:ln w="9525">
              <a:solidFill>
                <a:schemeClr val="tx1"/>
              </a:solidFill>
              <a:miter lim="800000"/>
              <a:headEnd/>
              <a:tailEnd/>
            </a:ln>
          </p:spPr>
          <p:txBody>
            <a:bodyPr wrap="none" tIns="0"/>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a:solidFill>
                    <a:schemeClr val="bg2"/>
                  </a:solidFill>
                  <a:latin typeface="Georgia" panose="02040502050405020303" pitchFamily="18" charset="0"/>
                </a:rPr>
                <a:t>CPU</a:t>
              </a:r>
            </a:p>
          </p:txBody>
        </p:sp>
        <p:sp>
          <p:nvSpPr>
            <p:cNvPr id="12" name="Rectangle 67"/>
            <p:cNvSpPr>
              <a:spLocks noChangeArrowheads="1"/>
            </p:cNvSpPr>
            <p:nvPr/>
          </p:nvSpPr>
          <p:spPr bwMode="auto">
            <a:xfrm>
              <a:off x="4724400" y="3505200"/>
              <a:ext cx="1186749" cy="103227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0000"/>
                  </a:solidFill>
                  <a:latin typeface="Times New Roman" panose="02020603050405020304" pitchFamily="18" charset="0"/>
                  <a:cs typeface="Times New Roman" panose="02020603050405020304" pitchFamily="18" charset="0"/>
                </a:rPr>
                <a:t>C</a:t>
              </a:r>
              <a:r>
                <a:rPr lang="en-US" altLang="en-US" b="1">
                  <a:latin typeface="Times New Roman" panose="02020603050405020304" pitchFamily="18" charset="0"/>
                  <a:cs typeface="Times New Roman" panose="02020603050405020304" pitchFamily="18" charset="0"/>
                </a:rPr>
                <a:t>ontrol  </a:t>
              </a:r>
              <a:r>
                <a:rPr lang="en-US" altLang="en-US" b="1">
                  <a:solidFill>
                    <a:srgbClr val="FF0000"/>
                  </a:solidFill>
                  <a:latin typeface="Times New Roman" panose="02020603050405020304" pitchFamily="18" charset="0"/>
                  <a:cs typeface="Times New Roman" panose="02020603050405020304" pitchFamily="18" charset="0"/>
                </a:rPr>
                <a:t>U</a:t>
              </a:r>
              <a:r>
                <a:rPr lang="en-US" altLang="en-US" b="1">
                  <a:latin typeface="Times New Roman" panose="02020603050405020304" pitchFamily="18" charset="0"/>
                  <a:cs typeface="Times New Roman" panose="02020603050405020304" pitchFamily="18" charset="0"/>
                </a:rPr>
                <a:t>nit</a:t>
              </a:r>
            </a:p>
            <a:p>
              <a:pPr algn="ctr" eaLnBrk="1" hangingPunct="1"/>
              <a:r>
                <a:rPr lang="ar-SA" altLang="en-US" b="1">
                  <a:latin typeface="Times New Roman" panose="02020603050405020304" pitchFamily="18" charset="0"/>
                  <a:cs typeface="Times New Roman" panose="02020603050405020304" pitchFamily="18" charset="0"/>
                </a:rPr>
                <a:t>وحدة التحكم</a:t>
              </a:r>
              <a:endParaRPr lang="en-US" altLang="en-US" b="1">
                <a:latin typeface="Times New Roman" panose="02020603050405020304" pitchFamily="18" charset="0"/>
                <a:cs typeface="Times New Roman" panose="02020603050405020304" pitchFamily="18" charset="0"/>
              </a:endParaRPr>
            </a:p>
          </p:txBody>
        </p:sp>
        <p:sp>
          <p:nvSpPr>
            <p:cNvPr id="13" name="Rectangle 68"/>
            <p:cNvSpPr>
              <a:spLocks noChangeArrowheads="1"/>
            </p:cNvSpPr>
            <p:nvPr/>
          </p:nvSpPr>
          <p:spPr bwMode="auto">
            <a:xfrm>
              <a:off x="3276600" y="3505200"/>
              <a:ext cx="1371600" cy="103227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solidFill>
                    <a:srgbClr val="FF0000"/>
                  </a:solidFill>
                  <a:latin typeface="Times New Roman" panose="02020603050405020304" pitchFamily="18" charset="0"/>
                </a:rPr>
                <a:t>A</a:t>
              </a:r>
              <a:r>
                <a:rPr lang="en-US" altLang="en-US" sz="1600" b="1">
                  <a:latin typeface="Times New Roman" panose="02020603050405020304" pitchFamily="18" charset="0"/>
                </a:rPr>
                <a:t>rithmetic   </a:t>
              </a:r>
              <a:r>
                <a:rPr lang="en-US" altLang="en-US" sz="1600" b="1">
                  <a:solidFill>
                    <a:srgbClr val="FF0000"/>
                  </a:solidFill>
                  <a:latin typeface="Times New Roman" panose="02020603050405020304" pitchFamily="18" charset="0"/>
                </a:rPr>
                <a:t>L</a:t>
              </a:r>
              <a:r>
                <a:rPr lang="en-US" altLang="en-US" sz="1600" b="1">
                  <a:latin typeface="Times New Roman" panose="02020603050405020304" pitchFamily="18" charset="0"/>
                </a:rPr>
                <a:t>ogic  </a:t>
              </a:r>
              <a:r>
                <a:rPr lang="en-US" altLang="en-US" sz="1600" b="1">
                  <a:solidFill>
                    <a:srgbClr val="FF0000"/>
                  </a:solidFill>
                  <a:latin typeface="Times New Roman" panose="02020603050405020304" pitchFamily="18" charset="0"/>
                </a:rPr>
                <a:t>U</a:t>
              </a:r>
              <a:r>
                <a:rPr lang="en-US" altLang="en-US" sz="1600" b="1">
                  <a:latin typeface="Times New Roman" panose="02020603050405020304" pitchFamily="18" charset="0"/>
                </a:rPr>
                <a:t>nit</a:t>
              </a:r>
            </a:p>
            <a:p>
              <a:pPr algn="ctr" eaLnBrk="1" hangingPunct="1"/>
              <a:r>
                <a:rPr lang="ar-SA" altLang="en-US" sz="1600" b="1">
                  <a:latin typeface="Times New Roman" panose="02020603050405020304" pitchFamily="18" charset="0"/>
                  <a:cs typeface="Times New Roman" panose="02020603050405020304" pitchFamily="18" charset="0"/>
                </a:rPr>
                <a:t>وحدة الحساب والمنطق</a:t>
              </a:r>
              <a:endParaRPr lang="en-US" altLang="en-US" sz="1600" b="1"/>
            </a:p>
          </p:txBody>
        </p:sp>
        <p:sp>
          <p:nvSpPr>
            <p:cNvPr id="14" name="Rectangle 68"/>
            <p:cNvSpPr>
              <a:spLocks noChangeArrowheads="1"/>
            </p:cNvSpPr>
            <p:nvPr/>
          </p:nvSpPr>
          <p:spPr bwMode="auto">
            <a:xfrm>
              <a:off x="3276600" y="2865438"/>
              <a:ext cx="1371600" cy="56356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t>Registers</a:t>
              </a:r>
              <a:endParaRPr lang="ar-SA" altLang="en-US" sz="1600" b="1"/>
            </a:p>
            <a:p>
              <a:pPr algn="ctr" eaLnBrk="1" hangingPunct="1"/>
              <a:r>
                <a:rPr lang="ar-SA" altLang="en-US" sz="1600" b="1"/>
                <a:t>مسجلات</a:t>
              </a:r>
              <a:endParaRPr lang="en-US" altLang="en-US" sz="1600" b="1"/>
            </a:p>
          </p:txBody>
        </p:sp>
        <p:sp>
          <p:nvSpPr>
            <p:cNvPr id="15" name="Rectangle 68"/>
            <p:cNvSpPr>
              <a:spLocks noChangeArrowheads="1"/>
            </p:cNvSpPr>
            <p:nvPr/>
          </p:nvSpPr>
          <p:spPr bwMode="auto">
            <a:xfrm>
              <a:off x="4724400" y="2865438"/>
              <a:ext cx="1186749" cy="56356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dirty="0"/>
                <a:t>Cache Memory</a:t>
              </a:r>
            </a:p>
          </p:txBody>
        </p:sp>
      </p:grpSp>
      <p:sp>
        <p:nvSpPr>
          <p:cNvPr id="16" name="Rectangle 73"/>
          <p:cNvSpPr>
            <a:spLocks noChangeArrowheads="1"/>
          </p:cNvSpPr>
          <p:nvPr/>
        </p:nvSpPr>
        <p:spPr bwMode="auto">
          <a:xfrm>
            <a:off x="1148780" y="2295544"/>
            <a:ext cx="1485900" cy="381000"/>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latin typeface="Times New Roman" panose="02020603050405020304" pitchFamily="18" charset="0"/>
              </a:rPr>
              <a:t>Memory</a:t>
            </a:r>
            <a:endParaRPr lang="en-US" altLang="en-US" b="1"/>
          </a:p>
        </p:txBody>
      </p:sp>
      <p:sp>
        <p:nvSpPr>
          <p:cNvPr id="17" name="شكل بيضاوي 38"/>
          <p:cNvSpPr/>
          <p:nvPr/>
        </p:nvSpPr>
        <p:spPr>
          <a:xfrm>
            <a:off x="560512" y="2974699"/>
            <a:ext cx="1139552" cy="670325"/>
          </a:xfrm>
          <a:prstGeom prst="ellipse">
            <a:avLst/>
          </a:prstGeom>
          <a:solidFill>
            <a:srgbClr val="FF33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dirty="0">
              <a:solidFill>
                <a:srgbClr val="FF0000"/>
              </a:solidFill>
            </a:endParaRPr>
          </a:p>
        </p:txBody>
      </p:sp>
    </p:spTree>
    <p:extLst>
      <p:ext uri="{BB962C8B-B14F-4D97-AF65-F5344CB8AC3E}">
        <p14:creationId xmlns:p14="http://schemas.microsoft.com/office/powerpoint/2010/main" xmlns="" val="33035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amond(i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amond(in)">
                                      <p:cBhvr>
                                        <p:cTn id="18" dur="1000"/>
                                        <p:tgtEl>
                                          <p:spTgt spid="10"/>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5" name="Text Box 3"/>
          <p:cNvSpPr txBox="1">
            <a:spLocks noChangeArrowheads="1"/>
          </p:cNvSpPr>
          <p:nvPr/>
        </p:nvSpPr>
        <p:spPr bwMode="auto">
          <a:xfrm>
            <a:off x="544544" y="2308473"/>
            <a:ext cx="9010620"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EG" altLang="en-US" sz="2400" b="1" dirty="0" smtClean="0">
                <a:solidFill>
                  <a:schemeClr val="bg2">
                    <a:lumMod val="10000"/>
                  </a:schemeClr>
                </a:solidFill>
                <a:cs typeface="Traditional Arabic" panose="02020603050405020304" pitchFamily="18" charset="-78"/>
              </a:rPr>
              <a:t>3. </a:t>
            </a:r>
            <a:r>
              <a:rPr lang="ar-SA" altLang="en-US" sz="2400" b="1" dirty="0" smtClean="0">
                <a:solidFill>
                  <a:schemeClr val="bg2">
                    <a:lumMod val="10000"/>
                  </a:schemeClr>
                </a:solidFill>
                <a:cs typeface="Traditional Arabic" panose="02020603050405020304" pitchFamily="18" charset="-78"/>
              </a:rPr>
              <a:t>وحدة تحكم</a:t>
            </a:r>
            <a:r>
              <a:rPr lang="en-US" altLang="en-US" sz="2000" b="1" dirty="0" smtClean="0">
                <a:solidFill>
                  <a:schemeClr val="bg2">
                    <a:lumMod val="10000"/>
                  </a:schemeClr>
                </a:solidFill>
                <a:cs typeface="Traditional Arabic" panose="02020603050405020304" pitchFamily="18" charset="-78"/>
              </a:rPr>
              <a:t>Control Unit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عبارة </a:t>
            </a:r>
            <a:r>
              <a:rPr lang="ar-SA" altLang="en-US" sz="2400" b="1" dirty="0">
                <a:solidFill>
                  <a:schemeClr val="bg2">
                    <a:lumMod val="10000"/>
                  </a:schemeClr>
                </a:solidFill>
                <a:cs typeface="Traditional Arabic" panose="02020603050405020304" pitchFamily="18" charset="-78"/>
              </a:rPr>
              <a:t>عن </a:t>
            </a:r>
            <a:r>
              <a:rPr lang="ar-SA" altLang="en-US" sz="2400" b="1" dirty="0" smtClean="0">
                <a:solidFill>
                  <a:schemeClr val="bg2">
                    <a:lumMod val="10000"/>
                  </a:schemeClr>
                </a:solidFill>
                <a:cs typeface="Traditional Arabic" panose="02020603050405020304" pitchFamily="18" charset="-78"/>
              </a:rPr>
              <a:t>مجموعة </a:t>
            </a:r>
            <a:r>
              <a:rPr lang="ar-SA" altLang="en-US" sz="2400" b="1" dirty="0">
                <a:solidFill>
                  <a:schemeClr val="bg2">
                    <a:lumMod val="10000"/>
                  </a:schemeClr>
                </a:solidFill>
                <a:cs typeface="Traditional Arabic" panose="02020603050405020304" pitchFamily="18" charset="-78"/>
              </a:rPr>
              <a:t>من </a:t>
            </a:r>
            <a:r>
              <a:rPr lang="ar-SA" altLang="en-US" sz="2400" b="1" dirty="0" smtClean="0">
                <a:solidFill>
                  <a:schemeClr val="bg2">
                    <a:lumMod val="10000"/>
                  </a:schemeClr>
                </a:solidFill>
                <a:cs typeface="Traditional Arabic" panose="02020603050405020304" pitchFamily="18" charset="-78"/>
              </a:rPr>
              <a:t>الدوائر</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مسئولة </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عن</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تفسير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تعليمات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البرنامج</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والإشراف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على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تنفيذها</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بشكل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سليم</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تعمل على نقل البيانات </a:t>
            </a:r>
            <a:r>
              <a:rPr lang="ar-SA" altLang="en-US" sz="2400" b="1" dirty="0" smtClean="0">
                <a:solidFill>
                  <a:schemeClr val="bg2">
                    <a:lumMod val="10000"/>
                  </a:schemeClr>
                </a:solidFill>
                <a:cs typeface="Traditional Arabic" panose="02020603050405020304" pitchFamily="18" charset="-78"/>
              </a:rPr>
              <a:t>من</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وإلى </a:t>
            </a:r>
            <a:r>
              <a:rPr lang="en-US" altLang="en-US" sz="2000" b="1" dirty="0">
                <a:solidFill>
                  <a:schemeClr val="bg2">
                    <a:lumMod val="10000"/>
                  </a:schemeClr>
                </a:solidFill>
                <a:cs typeface="Traditional Arabic" panose="02020603050405020304" pitchFamily="18" charset="-78"/>
              </a:rPr>
              <a:t>ALU</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والمسجلات </a:t>
            </a:r>
            <a:r>
              <a:rPr lang="ar-SA" altLang="en-US" sz="2400" b="1" dirty="0">
                <a:solidFill>
                  <a:schemeClr val="bg2">
                    <a:lumMod val="10000"/>
                  </a:schemeClr>
                </a:solidFill>
                <a:cs typeface="Traditional Arabic" panose="02020603050405020304" pitchFamily="18" charset="-78"/>
              </a:rPr>
              <a:t>والذاكرة الرئيسية </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ووحدات الإدخال </a:t>
            </a:r>
            <a:r>
              <a:rPr lang="ar-SA" altLang="en-US" sz="2400" b="1" dirty="0">
                <a:solidFill>
                  <a:schemeClr val="bg2">
                    <a:lumMod val="10000"/>
                  </a:schemeClr>
                </a:solidFill>
                <a:cs typeface="Traditional Arabic" panose="02020603050405020304" pitchFamily="18" charset="-78"/>
              </a:rPr>
              <a:t>والإخراج تخبر وحدة الحساب والمنطق بالعمليات التي </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يجب أن تنفذها</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تقوم بالوظائف التالية:</a:t>
            </a:r>
          </a:p>
          <a:p>
            <a:pPr marL="342900" indent="-342900" algn="just">
              <a:spcBef>
                <a:spcPts val="0"/>
              </a:spcBef>
              <a:buFont typeface="Wingdings" panose="05000000000000000000" pitchFamily="2" charset="2"/>
              <a:buChar char="ü"/>
            </a:pPr>
            <a:r>
              <a:rPr lang="ar-SA" altLang="en-US" sz="2400" b="1" dirty="0">
                <a:solidFill>
                  <a:schemeClr val="bg2">
                    <a:lumMod val="10000"/>
                  </a:schemeClr>
                </a:solidFill>
                <a:cs typeface="Traditional Arabic" panose="02020603050405020304" pitchFamily="18" charset="-78"/>
              </a:rPr>
              <a:t>قراءة وتفسير تعليمات البرنامج</a:t>
            </a:r>
          </a:p>
          <a:p>
            <a:pPr marL="342900" indent="-342900" algn="just">
              <a:spcBef>
                <a:spcPts val="0"/>
              </a:spcBef>
              <a:buFont typeface="Wingdings" panose="05000000000000000000" pitchFamily="2" charset="2"/>
              <a:buChar char="ü"/>
            </a:pPr>
            <a:r>
              <a:rPr lang="ar-SA" altLang="en-US" sz="2400" b="1" dirty="0">
                <a:solidFill>
                  <a:schemeClr val="bg2">
                    <a:lumMod val="10000"/>
                  </a:schemeClr>
                </a:solidFill>
                <a:cs typeface="Traditional Arabic" panose="02020603050405020304" pitchFamily="18" charset="-78"/>
              </a:rPr>
              <a:t>توجيه العمليات داخل </a:t>
            </a:r>
            <a:r>
              <a:rPr lang="en-US" altLang="en-US" sz="2000" b="1" dirty="0">
                <a:solidFill>
                  <a:schemeClr val="bg2">
                    <a:lumMod val="10000"/>
                  </a:schemeClr>
                </a:solidFill>
                <a:cs typeface="Traditional Arabic" panose="02020603050405020304" pitchFamily="18" charset="-78"/>
              </a:rPr>
              <a:t>CPU</a:t>
            </a:r>
          </a:p>
          <a:p>
            <a:pPr marL="342900" indent="-342900" algn="just">
              <a:spcBef>
                <a:spcPts val="0"/>
              </a:spcBef>
              <a:buFont typeface="Wingdings" panose="05000000000000000000" pitchFamily="2" charset="2"/>
              <a:buChar char="ü"/>
            </a:pPr>
            <a:r>
              <a:rPr lang="ar-SA" altLang="en-US" sz="2400" b="1" dirty="0">
                <a:solidFill>
                  <a:schemeClr val="bg2">
                    <a:lumMod val="10000"/>
                  </a:schemeClr>
                </a:solidFill>
                <a:cs typeface="Traditional Arabic" panose="02020603050405020304" pitchFamily="18" charset="-78"/>
              </a:rPr>
              <a:t>التحكم بتدفق البيانات والتعليمات من وإلى الذاكرة الرئيسية ومتحكمات وحدات </a:t>
            </a:r>
            <a:r>
              <a:rPr lang="ar-SA" altLang="en-US" sz="2400" b="1" dirty="0" smtClean="0">
                <a:solidFill>
                  <a:schemeClr val="bg2">
                    <a:lumMod val="10000"/>
                  </a:schemeClr>
                </a:solidFill>
                <a:cs typeface="Traditional Arabic" panose="02020603050405020304" pitchFamily="18" charset="-78"/>
              </a:rPr>
              <a:t>الإدخال والإخراج</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sp>
        <p:nvSpPr>
          <p:cNvPr id="9" name="Rectangle 64"/>
          <p:cNvSpPr>
            <a:spLocks noChangeArrowheads="1"/>
          </p:cNvSpPr>
          <p:nvPr/>
        </p:nvSpPr>
        <p:spPr bwMode="auto">
          <a:xfrm>
            <a:off x="315931" y="2253899"/>
            <a:ext cx="3041650" cy="2595138"/>
          </a:xfrm>
          <a:prstGeom prst="rect">
            <a:avLst/>
          </a:prstGeom>
          <a:solidFill>
            <a:schemeClr val="accent5">
              <a:lumMod val="20000"/>
              <a:lumOff val="80000"/>
            </a:schemeClr>
          </a:solidFill>
          <a:ln w="9525" algn="ctr">
            <a:solidFill>
              <a:schemeClr val="accent5">
                <a:lumMod val="75000"/>
              </a:schemeClr>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grpSp>
        <p:nvGrpSpPr>
          <p:cNvPr id="10" name="Group 34"/>
          <p:cNvGrpSpPr>
            <a:grpSpLocks/>
          </p:cNvGrpSpPr>
          <p:nvPr/>
        </p:nvGrpSpPr>
        <p:grpSpPr bwMode="auto">
          <a:xfrm>
            <a:off x="468331" y="2761474"/>
            <a:ext cx="2744788" cy="2011363"/>
            <a:chOff x="3200400" y="2560638"/>
            <a:chExt cx="2744358" cy="2011362"/>
          </a:xfrm>
        </p:grpSpPr>
        <p:sp>
          <p:nvSpPr>
            <p:cNvPr id="11" name="Rectangle 36"/>
            <p:cNvSpPr>
              <a:spLocks noChangeArrowheads="1"/>
            </p:cNvSpPr>
            <p:nvPr/>
          </p:nvSpPr>
          <p:spPr bwMode="auto">
            <a:xfrm>
              <a:off x="3200400" y="2560638"/>
              <a:ext cx="2744358" cy="2011362"/>
            </a:xfrm>
            <a:prstGeom prst="rect">
              <a:avLst/>
            </a:prstGeom>
            <a:solidFill>
              <a:schemeClr val="accent1"/>
            </a:solidFill>
            <a:ln w="9525">
              <a:solidFill>
                <a:schemeClr val="tx1"/>
              </a:solidFill>
              <a:miter lim="800000"/>
              <a:headEnd/>
              <a:tailEnd/>
            </a:ln>
          </p:spPr>
          <p:txBody>
            <a:bodyPr wrap="none" tIns="0"/>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a:solidFill>
                    <a:schemeClr val="bg2"/>
                  </a:solidFill>
                  <a:latin typeface="Georgia" panose="02040502050405020303" pitchFamily="18" charset="0"/>
                </a:rPr>
                <a:t>CPU</a:t>
              </a:r>
            </a:p>
          </p:txBody>
        </p:sp>
        <p:sp>
          <p:nvSpPr>
            <p:cNvPr id="12" name="Rectangle 67"/>
            <p:cNvSpPr>
              <a:spLocks noChangeArrowheads="1"/>
            </p:cNvSpPr>
            <p:nvPr/>
          </p:nvSpPr>
          <p:spPr bwMode="auto">
            <a:xfrm>
              <a:off x="4724400" y="3505200"/>
              <a:ext cx="1186749" cy="103227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0000"/>
                  </a:solidFill>
                  <a:latin typeface="Times New Roman" panose="02020603050405020304" pitchFamily="18" charset="0"/>
                  <a:cs typeface="Times New Roman" panose="02020603050405020304" pitchFamily="18" charset="0"/>
                </a:rPr>
                <a:t>C</a:t>
              </a:r>
              <a:r>
                <a:rPr lang="en-US" altLang="en-US" b="1">
                  <a:latin typeface="Times New Roman" panose="02020603050405020304" pitchFamily="18" charset="0"/>
                  <a:cs typeface="Times New Roman" panose="02020603050405020304" pitchFamily="18" charset="0"/>
                </a:rPr>
                <a:t>ontrol  </a:t>
              </a:r>
              <a:r>
                <a:rPr lang="en-US" altLang="en-US" b="1">
                  <a:solidFill>
                    <a:srgbClr val="FF0000"/>
                  </a:solidFill>
                  <a:latin typeface="Times New Roman" panose="02020603050405020304" pitchFamily="18" charset="0"/>
                  <a:cs typeface="Times New Roman" panose="02020603050405020304" pitchFamily="18" charset="0"/>
                </a:rPr>
                <a:t>U</a:t>
              </a:r>
              <a:r>
                <a:rPr lang="en-US" altLang="en-US" b="1">
                  <a:latin typeface="Times New Roman" panose="02020603050405020304" pitchFamily="18" charset="0"/>
                  <a:cs typeface="Times New Roman" panose="02020603050405020304" pitchFamily="18" charset="0"/>
                </a:rPr>
                <a:t>nit</a:t>
              </a:r>
            </a:p>
            <a:p>
              <a:pPr algn="ctr" eaLnBrk="1" hangingPunct="1"/>
              <a:r>
                <a:rPr lang="ar-SA" altLang="en-US" b="1">
                  <a:latin typeface="Times New Roman" panose="02020603050405020304" pitchFamily="18" charset="0"/>
                  <a:cs typeface="Times New Roman" panose="02020603050405020304" pitchFamily="18" charset="0"/>
                </a:rPr>
                <a:t>وحدة التحكم</a:t>
              </a:r>
              <a:endParaRPr lang="en-US" altLang="en-US" b="1">
                <a:latin typeface="Times New Roman" panose="02020603050405020304" pitchFamily="18" charset="0"/>
                <a:cs typeface="Times New Roman" panose="02020603050405020304" pitchFamily="18" charset="0"/>
              </a:endParaRPr>
            </a:p>
          </p:txBody>
        </p:sp>
        <p:sp>
          <p:nvSpPr>
            <p:cNvPr id="13" name="Rectangle 68"/>
            <p:cNvSpPr>
              <a:spLocks noChangeArrowheads="1"/>
            </p:cNvSpPr>
            <p:nvPr/>
          </p:nvSpPr>
          <p:spPr bwMode="auto">
            <a:xfrm>
              <a:off x="3276600" y="3505200"/>
              <a:ext cx="1371600" cy="103227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solidFill>
                    <a:srgbClr val="FF0000"/>
                  </a:solidFill>
                  <a:latin typeface="Times New Roman" panose="02020603050405020304" pitchFamily="18" charset="0"/>
                </a:rPr>
                <a:t>A</a:t>
              </a:r>
              <a:r>
                <a:rPr lang="en-US" altLang="en-US" sz="1600" b="1">
                  <a:latin typeface="Times New Roman" panose="02020603050405020304" pitchFamily="18" charset="0"/>
                </a:rPr>
                <a:t>rithmetic   </a:t>
              </a:r>
              <a:r>
                <a:rPr lang="en-US" altLang="en-US" sz="1600" b="1">
                  <a:solidFill>
                    <a:srgbClr val="FF0000"/>
                  </a:solidFill>
                  <a:latin typeface="Times New Roman" panose="02020603050405020304" pitchFamily="18" charset="0"/>
                </a:rPr>
                <a:t>L</a:t>
              </a:r>
              <a:r>
                <a:rPr lang="en-US" altLang="en-US" sz="1600" b="1">
                  <a:latin typeface="Times New Roman" panose="02020603050405020304" pitchFamily="18" charset="0"/>
                </a:rPr>
                <a:t>ogic  </a:t>
              </a:r>
              <a:r>
                <a:rPr lang="en-US" altLang="en-US" sz="1600" b="1">
                  <a:solidFill>
                    <a:srgbClr val="FF0000"/>
                  </a:solidFill>
                  <a:latin typeface="Times New Roman" panose="02020603050405020304" pitchFamily="18" charset="0"/>
                </a:rPr>
                <a:t>U</a:t>
              </a:r>
              <a:r>
                <a:rPr lang="en-US" altLang="en-US" sz="1600" b="1">
                  <a:latin typeface="Times New Roman" panose="02020603050405020304" pitchFamily="18" charset="0"/>
                </a:rPr>
                <a:t>nit</a:t>
              </a:r>
            </a:p>
            <a:p>
              <a:pPr algn="ctr" eaLnBrk="1" hangingPunct="1"/>
              <a:r>
                <a:rPr lang="ar-SA" altLang="en-US" sz="1600" b="1">
                  <a:latin typeface="Times New Roman" panose="02020603050405020304" pitchFamily="18" charset="0"/>
                  <a:cs typeface="Times New Roman" panose="02020603050405020304" pitchFamily="18" charset="0"/>
                </a:rPr>
                <a:t>وحدة الحساب والمنطق</a:t>
              </a:r>
              <a:endParaRPr lang="en-US" altLang="en-US" sz="1600" b="1"/>
            </a:p>
          </p:txBody>
        </p:sp>
        <p:sp>
          <p:nvSpPr>
            <p:cNvPr id="14" name="Rectangle 68"/>
            <p:cNvSpPr>
              <a:spLocks noChangeArrowheads="1"/>
            </p:cNvSpPr>
            <p:nvPr/>
          </p:nvSpPr>
          <p:spPr bwMode="auto">
            <a:xfrm>
              <a:off x="3276600" y="2865438"/>
              <a:ext cx="1371600" cy="56356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t>Registers</a:t>
              </a:r>
              <a:endParaRPr lang="ar-SA" altLang="en-US" sz="1600" b="1"/>
            </a:p>
            <a:p>
              <a:pPr algn="ctr" eaLnBrk="1" hangingPunct="1"/>
              <a:r>
                <a:rPr lang="ar-SA" altLang="en-US" sz="1600" b="1"/>
                <a:t>مسجلات</a:t>
              </a:r>
              <a:endParaRPr lang="en-US" altLang="en-US" sz="1600" b="1"/>
            </a:p>
          </p:txBody>
        </p:sp>
        <p:sp>
          <p:nvSpPr>
            <p:cNvPr id="15" name="Rectangle 68"/>
            <p:cNvSpPr>
              <a:spLocks noChangeArrowheads="1"/>
            </p:cNvSpPr>
            <p:nvPr/>
          </p:nvSpPr>
          <p:spPr bwMode="auto">
            <a:xfrm>
              <a:off x="4724400" y="2865438"/>
              <a:ext cx="1186749" cy="563562"/>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t>Cache Memory</a:t>
              </a:r>
            </a:p>
          </p:txBody>
        </p:sp>
      </p:grpSp>
      <p:sp>
        <p:nvSpPr>
          <p:cNvPr id="16" name="Rectangle 73"/>
          <p:cNvSpPr>
            <a:spLocks noChangeArrowheads="1"/>
          </p:cNvSpPr>
          <p:nvPr/>
        </p:nvSpPr>
        <p:spPr bwMode="auto">
          <a:xfrm>
            <a:off x="1149924" y="2334850"/>
            <a:ext cx="1485900" cy="381000"/>
          </a:xfrm>
          <a:prstGeom prst="rect">
            <a:avLst/>
          </a:prstGeom>
          <a:solidFill>
            <a:srgbClr val="FFFFFF"/>
          </a:solidFill>
          <a:ln w="9525" algn="ctr">
            <a:solidFill>
              <a:srgbClr val="993366"/>
            </a:solidFill>
            <a:miter lim="800000"/>
            <a:headEnd/>
            <a:tailEnd/>
          </a:ln>
        </p:spPr>
        <p:txBody>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latin typeface="Times New Roman" panose="02020603050405020304" pitchFamily="18" charset="0"/>
              </a:rPr>
              <a:t>Memory</a:t>
            </a:r>
            <a:endParaRPr lang="en-US" altLang="en-US" b="1"/>
          </a:p>
        </p:txBody>
      </p:sp>
      <p:sp>
        <p:nvSpPr>
          <p:cNvPr id="17" name="شكل بيضاوي 38"/>
          <p:cNvSpPr/>
          <p:nvPr/>
        </p:nvSpPr>
        <p:spPr>
          <a:xfrm>
            <a:off x="1929408" y="3645024"/>
            <a:ext cx="1295400" cy="1143000"/>
          </a:xfrm>
          <a:prstGeom prst="ellipse">
            <a:avLst/>
          </a:prstGeom>
          <a:solidFill>
            <a:srgbClr val="FF33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dirty="0">
              <a:solidFill>
                <a:srgbClr val="FF0000"/>
              </a:solidFill>
            </a:endParaRPr>
          </a:p>
        </p:txBody>
      </p:sp>
    </p:spTree>
    <p:extLst>
      <p:ext uri="{BB962C8B-B14F-4D97-AF65-F5344CB8AC3E}">
        <p14:creationId xmlns:p14="http://schemas.microsoft.com/office/powerpoint/2010/main" xmlns="" val="177522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amond(i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amond(in)">
                                      <p:cBhvr>
                                        <p:cTn id="18" dur="1000"/>
                                        <p:tgtEl>
                                          <p:spTgt spid="10"/>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50838" y="1556792"/>
            <a:ext cx="912653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وحدة المعالجة </a:t>
            </a:r>
            <a:r>
              <a:rPr lang="ar-SA" altLang="en-US" sz="3200" b="1" u="sng" dirty="0" smtClean="0">
                <a:solidFill>
                  <a:srgbClr val="C00000"/>
                </a:solidFill>
                <a:cs typeface="Traditional Arabic" panose="02020603050405020304" pitchFamily="18" charset="-78"/>
              </a:rPr>
              <a:t>المركزية</a:t>
            </a:r>
            <a:r>
              <a:rPr lang="ar-EG" altLang="en-US" sz="3200" b="1" u="sng" dirty="0" smtClean="0">
                <a:solidFill>
                  <a:srgbClr val="C00000"/>
                </a:solidFill>
                <a:cs typeface="Traditional Arabic" panose="02020603050405020304" pitchFamily="18" charset="-78"/>
              </a:rPr>
              <a:t> </a:t>
            </a:r>
            <a:r>
              <a:rPr lang="en-US" altLang="en-US" sz="2800" b="1" u="sng" dirty="0" smtClean="0">
                <a:solidFill>
                  <a:srgbClr val="C00000"/>
                </a:solidFill>
                <a:cs typeface="Traditional Arabic" panose="02020603050405020304" pitchFamily="18" charset="-78"/>
              </a:rPr>
              <a:t>Central </a:t>
            </a:r>
            <a:r>
              <a:rPr lang="en-US" altLang="en-US" sz="2800" b="1" u="sng" dirty="0">
                <a:solidFill>
                  <a:srgbClr val="C00000"/>
                </a:solidFill>
                <a:cs typeface="Traditional Arabic" panose="02020603050405020304" pitchFamily="18" charset="-78"/>
              </a:rPr>
              <a:t>Processing </a:t>
            </a:r>
            <a:r>
              <a:rPr lang="en-US" altLang="en-US" sz="2800" b="1" u="sng" dirty="0" smtClean="0">
                <a:solidFill>
                  <a:srgbClr val="C00000"/>
                </a:solidFill>
                <a:cs typeface="Traditional Arabic" panose="02020603050405020304" pitchFamily="18" charset="-78"/>
              </a:rPr>
              <a:t>Unit</a:t>
            </a:r>
            <a:r>
              <a:rPr lang="ar-EG" altLang="en-US" sz="2800" b="1" u="sng" dirty="0" smtClean="0">
                <a:solidFill>
                  <a:srgbClr val="C00000"/>
                </a:solidFill>
                <a:cs typeface="Traditional Arabic" panose="02020603050405020304" pitchFamily="18" charset="-78"/>
              </a:rPr>
              <a:t> </a:t>
            </a:r>
            <a:endParaRPr lang="en-US" altLang="en-US" sz="2800" b="1" u="sng" dirty="0">
              <a:solidFill>
                <a:srgbClr val="C00000"/>
              </a:solidFill>
              <a:cs typeface="Traditional Arabic" panose="02020603050405020304" pitchFamily="18" charset="-78"/>
            </a:endParaRPr>
          </a:p>
        </p:txBody>
      </p:sp>
      <p:grpSp>
        <p:nvGrpSpPr>
          <p:cNvPr id="9" name="Group 35"/>
          <p:cNvGrpSpPr>
            <a:grpSpLocks/>
          </p:cNvGrpSpPr>
          <p:nvPr/>
        </p:nvGrpSpPr>
        <p:grpSpPr bwMode="auto">
          <a:xfrm>
            <a:off x="4535488" y="2645623"/>
            <a:ext cx="4724400" cy="3200400"/>
            <a:chOff x="1488" y="1152"/>
            <a:chExt cx="2976" cy="2016"/>
          </a:xfrm>
        </p:grpSpPr>
        <p:sp>
          <p:nvSpPr>
            <p:cNvPr id="10" name="Rectangle 22"/>
            <p:cNvSpPr>
              <a:spLocks noChangeArrowheads="1"/>
            </p:cNvSpPr>
            <p:nvPr/>
          </p:nvSpPr>
          <p:spPr bwMode="auto">
            <a:xfrm>
              <a:off x="1488" y="2256"/>
              <a:ext cx="2976" cy="9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sp>
          <p:nvSpPr>
            <p:cNvPr id="11" name="Rectangle 23"/>
            <p:cNvSpPr>
              <a:spLocks noChangeArrowheads="1"/>
            </p:cNvSpPr>
            <p:nvPr/>
          </p:nvSpPr>
          <p:spPr bwMode="auto">
            <a:xfrm>
              <a:off x="1488" y="1152"/>
              <a:ext cx="1440" cy="100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sp>
          <p:nvSpPr>
            <p:cNvPr id="12" name="Rectangle 24"/>
            <p:cNvSpPr>
              <a:spLocks noChangeArrowheads="1"/>
            </p:cNvSpPr>
            <p:nvPr/>
          </p:nvSpPr>
          <p:spPr bwMode="auto">
            <a:xfrm>
              <a:off x="3024" y="1152"/>
              <a:ext cx="1440" cy="100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latin typeface="Georgia" panose="02040502050405020303" pitchFamily="18" charset="0"/>
              </a:endParaRPr>
            </a:p>
          </p:txBody>
        </p:sp>
        <p:sp>
          <p:nvSpPr>
            <p:cNvPr id="13" name="Text Box 25"/>
            <p:cNvSpPr txBox="1">
              <a:spLocks noChangeArrowheads="1"/>
            </p:cNvSpPr>
            <p:nvPr/>
          </p:nvSpPr>
          <p:spPr bwMode="auto">
            <a:xfrm>
              <a:off x="1632" y="1152"/>
              <a:ext cx="1152"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altLang="en-US" b="1" dirty="0">
                  <a:latin typeface="Georgia" panose="02040502050405020303" pitchFamily="18" charset="0"/>
                </a:rPr>
                <a:t>Control Unit</a:t>
              </a:r>
            </a:p>
          </p:txBody>
        </p:sp>
        <p:sp>
          <p:nvSpPr>
            <p:cNvPr id="14" name="Text Box 26"/>
            <p:cNvSpPr txBox="1">
              <a:spLocks noChangeArrowheads="1"/>
            </p:cNvSpPr>
            <p:nvPr/>
          </p:nvSpPr>
          <p:spPr bwMode="auto">
            <a:xfrm>
              <a:off x="3120" y="1152"/>
              <a:ext cx="1152"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altLang="en-US" b="1">
                  <a:latin typeface="Georgia" panose="02040502050405020303" pitchFamily="18" charset="0"/>
                </a:rPr>
                <a:t>ALU</a:t>
              </a:r>
            </a:p>
          </p:txBody>
        </p:sp>
        <p:sp>
          <p:nvSpPr>
            <p:cNvPr id="15" name="Text Box 27"/>
            <p:cNvSpPr txBox="1">
              <a:spLocks noChangeArrowheads="1"/>
            </p:cNvSpPr>
            <p:nvPr/>
          </p:nvSpPr>
          <p:spPr bwMode="auto">
            <a:xfrm>
              <a:off x="1632" y="2841"/>
              <a:ext cx="273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rtl="1" eaLnBrk="0" hangingPunct="0">
                <a:defRPr>
                  <a:solidFill>
                    <a:schemeClr val="tx1"/>
                  </a:solidFill>
                  <a:latin typeface="Arial" panose="020B0604020202020204" pitchFamily="34" charset="0"/>
                  <a:cs typeface="Arial" panose="020B0604020202020204" pitchFamily="34" charset="0"/>
                </a:defRPr>
              </a:lvl1pPr>
              <a:lvl2pPr marL="742950" indent="-285750" algn="r" rtl="1" eaLnBrk="0" hangingPunct="0">
                <a:defRPr>
                  <a:solidFill>
                    <a:schemeClr val="tx1"/>
                  </a:solidFill>
                  <a:latin typeface="Arial" panose="020B0604020202020204" pitchFamily="34" charset="0"/>
                  <a:cs typeface="Arial" panose="020B0604020202020204" pitchFamily="34" charset="0"/>
                </a:defRPr>
              </a:lvl2pPr>
              <a:lvl3pPr marL="1143000" indent="-228600" algn="r" rtl="1" eaLnBrk="0" hangingPunct="0">
                <a:defRPr>
                  <a:solidFill>
                    <a:schemeClr val="tx1"/>
                  </a:solidFill>
                  <a:latin typeface="Arial" panose="020B0604020202020204" pitchFamily="34" charset="0"/>
                  <a:cs typeface="Arial" panose="020B0604020202020204" pitchFamily="34" charset="0"/>
                </a:defRPr>
              </a:lvl3pPr>
              <a:lvl4pPr marL="1600200" indent="-228600" algn="r" rtl="1" eaLnBrk="0" hangingPunct="0">
                <a:defRPr>
                  <a:solidFill>
                    <a:schemeClr val="tx1"/>
                  </a:solidFill>
                  <a:latin typeface="Arial" panose="020B0604020202020204" pitchFamily="34" charset="0"/>
                  <a:cs typeface="Arial" panose="020B0604020202020204" pitchFamily="34" charset="0"/>
                </a:defRPr>
              </a:lvl4pPr>
              <a:lvl5pPr marL="2057400" indent="-228600" algn="r" rtl="1"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altLang="en-US" b="1">
                  <a:latin typeface="Georgia" panose="02040502050405020303" pitchFamily="18" charset="0"/>
                </a:rPr>
                <a:t>Main Memory</a:t>
              </a:r>
            </a:p>
          </p:txBody>
        </p:sp>
      </p:grpSp>
      <p:pic>
        <p:nvPicPr>
          <p:cNvPr id="16" name="Picture 24" descr="260px-CPU_block_diagram"/>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39007" y="2268606"/>
            <a:ext cx="2855979" cy="3954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117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5" dur="1000" fill="hold"/>
                                        <p:tgtEl>
                                          <p:spTgt spid="1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5" name="Text Box 3"/>
          <p:cNvSpPr txBox="1">
            <a:spLocks noChangeArrowheads="1"/>
          </p:cNvSpPr>
          <p:nvPr/>
        </p:nvSpPr>
        <p:spPr bwMode="auto">
          <a:xfrm>
            <a:off x="350838" y="2308473"/>
            <a:ext cx="9204325"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تستعمل وحدات الإدخال لإدخال المدخلات </a:t>
            </a:r>
            <a:r>
              <a:rPr lang="en-US" altLang="en-US" sz="2000" b="1" dirty="0">
                <a:solidFill>
                  <a:schemeClr val="bg2">
                    <a:lumMod val="10000"/>
                  </a:schemeClr>
                </a:solidFill>
                <a:cs typeface="Traditional Arabic" panose="02020603050405020304" pitchFamily="18" charset="-78"/>
              </a:rPr>
              <a:t>inputs</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من </a:t>
            </a:r>
            <a:r>
              <a:rPr lang="ar-SA" altLang="en-US" sz="2400" b="1" dirty="0">
                <a:solidFill>
                  <a:schemeClr val="bg2">
                    <a:lumMod val="10000"/>
                  </a:schemeClr>
                </a:solidFill>
                <a:cs typeface="Traditional Arabic" panose="02020603050405020304" pitchFamily="18" charset="-78"/>
              </a:rPr>
              <a:t>البيانات بأشكالها المختلفة إلى الحاسب </a:t>
            </a:r>
            <a:r>
              <a:rPr lang="ar-SA" altLang="en-US" sz="2400" b="1" dirty="0" smtClean="0">
                <a:solidFill>
                  <a:schemeClr val="bg2">
                    <a:lumMod val="10000"/>
                  </a:schemeClr>
                </a:solidFill>
                <a:cs typeface="Traditional Arabic" panose="02020603050405020304" pitchFamily="18" charset="-78"/>
              </a:rPr>
              <a:t>مثل</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SA" altLang="en-US" sz="2400" b="1" dirty="0" smtClean="0">
                <a:solidFill>
                  <a:schemeClr val="bg2">
                    <a:lumMod val="10000"/>
                  </a:schemeClr>
                </a:solidFill>
                <a:cs typeface="Traditional Arabic" panose="02020603050405020304" pitchFamily="18" charset="-78"/>
              </a:rPr>
              <a:t>لوحة </a:t>
            </a:r>
            <a:r>
              <a:rPr lang="ar-SA" altLang="en-US" sz="2400" b="1" dirty="0">
                <a:solidFill>
                  <a:schemeClr val="bg2">
                    <a:lumMod val="10000"/>
                  </a:schemeClr>
                </a:solidFill>
                <a:cs typeface="Traditional Arabic" panose="02020603050405020304" pitchFamily="18" charset="-78"/>
              </a:rPr>
              <a:t>المفاتيح والفأرة لمعالجتها والعمل عليها لإنجاز المهام </a:t>
            </a:r>
            <a:r>
              <a:rPr lang="ar-SA" altLang="en-US" sz="2400" b="1" dirty="0" smtClean="0">
                <a:solidFill>
                  <a:schemeClr val="bg2">
                    <a:lumMod val="10000"/>
                  </a:schemeClr>
                </a:solidFill>
                <a:cs typeface="Traditional Arabic" panose="02020603050405020304" pitchFamily="18" charset="-78"/>
              </a:rPr>
              <a:t>المطلوبة</a:t>
            </a:r>
            <a:endParaRPr lang="ar-EG" altLang="en-US" sz="2400" b="1" dirty="0" smtClean="0">
              <a:solidFill>
                <a:schemeClr val="bg2">
                  <a:lumMod val="10000"/>
                </a:schemeClr>
              </a:solidFill>
              <a:cs typeface="Traditional Arabic" panose="02020603050405020304" pitchFamily="18" charset="-78"/>
            </a:endParaRPr>
          </a:p>
          <a:p>
            <a:pPr>
              <a:spcBef>
                <a:spcPts val="0"/>
              </a:spcBef>
            </a:pPr>
            <a:endParaRPr lang="ar-EG" altLang="en-US" sz="2400" b="1" dirty="0" smtClean="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 لوحة المفاتيح</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الفأرة </a:t>
            </a:r>
            <a:r>
              <a:rPr lang="ar-SA" altLang="en-US" sz="2400" b="1" dirty="0">
                <a:solidFill>
                  <a:schemeClr val="bg2">
                    <a:lumMod val="10000"/>
                  </a:schemeClr>
                </a:solidFill>
                <a:cs typeface="Traditional Arabic" panose="02020603050405020304" pitchFamily="18" charset="-78"/>
              </a:rPr>
              <a:t>و كرة التعقب و الإدخال </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بلمس </a:t>
            </a:r>
            <a:r>
              <a:rPr lang="ar-SA" altLang="en-US" sz="2400" b="1" dirty="0">
                <a:solidFill>
                  <a:schemeClr val="bg2">
                    <a:lumMod val="10000"/>
                  </a:schemeClr>
                </a:solidFill>
                <a:cs typeface="Traditional Arabic" panose="02020603050405020304" pitchFamily="18" charset="-78"/>
              </a:rPr>
              <a:t>لوح خاص</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القلم </a:t>
            </a:r>
            <a:r>
              <a:rPr lang="ar-SA" altLang="en-US" sz="2400" b="1" dirty="0">
                <a:solidFill>
                  <a:schemeClr val="bg2">
                    <a:lumMod val="10000"/>
                  </a:schemeClr>
                </a:solidFill>
                <a:cs typeface="Traditional Arabic" panose="02020603050405020304" pitchFamily="18" charset="-78"/>
              </a:rPr>
              <a:t>الضوئي</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الماسحات </a:t>
            </a:r>
            <a:r>
              <a:rPr lang="ar-SA" altLang="en-US" sz="2400" b="1" dirty="0">
                <a:solidFill>
                  <a:schemeClr val="bg2">
                    <a:lumMod val="10000"/>
                  </a:schemeClr>
                </a:solidFill>
                <a:cs typeface="Traditional Arabic" panose="02020603050405020304" pitchFamily="18" charset="-78"/>
              </a:rPr>
              <a:t>الضوئية</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قارئ الباركود</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2" name="TextBox 1"/>
          <p:cNvSpPr txBox="1"/>
          <p:nvPr/>
        </p:nvSpPr>
        <p:spPr>
          <a:xfrm>
            <a:off x="1037256" y="3454549"/>
            <a:ext cx="4419800" cy="1569660"/>
          </a:xfrm>
          <a:prstGeom prst="rect">
            <a:avLst/>
          </a:prstGeom>
          <a:noFill/>
        </p:spPr>
        <p:txBody>
          <a:bodyPr wrap="none" rtlCol="0">
            <a:spAutoFit/>
          </a:bodyPr>
          <a:lstStyle/>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قارئ العلامة البصرية، قارئ الشارة المغنيطيسية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عصا التحكم</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الميكروفون</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الكاميرا الرقمية وكاميرا </a:t>
            </a:r>
            <a:r>
              <a:rPr lang="ar-SA" altLang="en-US" sz="2400" b="1" dirty="0" smtClean="0">
                <a:solidFill>
                  <a:schemeClr val="bg2">
                    <a:lumMod val="10000"/>
                  </a:schemeClr>
                </a:solidFill>
                <a:cs typeface="Traditional Arabic" panose="02020603050405020304" pitchFamily="18" charset="-78"/>
              </a:rPr>
              <a:t>الفيديو</a:t>
            </a:r>
            <a:endParaRPr lang="ar-SA" altLang="en-US" sz="2400" b="1" dirty="0">
              <a:solidFill>
                <a:schemeClr val="bg2">
                  <a:lumMod val="10000"/>
                </a:schemeClr>
              </a:solidFill>
              <a:cs typeface="Traditional Arabic" panose="02020603050405020304" pitchFamily="18" charset="-78"/>
            </a:endParaRPr>
          </a:p>
        </p:txBody>
      </p:sp>
    </p:spTree>
    <p:extLst>
      <p:ext uri="{BB962C8B-B14F-4D97-AF65-F5344CB8AC3E}">
        <p14:creationId xmlns:p14="http://schemas.microsoft.com/office/powerpoint/2010/main" xmlns="" val="173733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5" name="Text Box 3"/>
          <p:cNvSpPr txBox="1">
            <a:spLocks noChangeArrowheads="1"/>
          </p:cNvSpPr>
          <p:nvPr/>
        </p:nvSpPr>
        <p:spPr bwMode="auto">
          <a:xfrm>
            <a:off x="344488" y="2308473"/>
            <a:ext cx="921067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lgn="just">
              <a:spcBef>
                <a:spcPts val="0"/>
              </a:spcBef>
              <a:buFontTx/>
              <a:buChar char="-"/>
            </a:pPr>
            <a:r>
              <a:rPr lang="ar-SA" altLang="en-US" sz="2400" b="1" dirty="0" smtClean="0">
                <a:solidFill>
                  <a:schemeClr val="bg2">
                    <a:lumMod val="10000"/>
                  </a:schemeClr>
                </a:solidFill>
                <a:cs typeface="Traditional Arabic" panose="02020603050405020304" pitchFamily="18" charset="-78"/>
              </a:rPr>
              <a:t>لوحة </a:t>
            </a:r>
            <a:r>
              <a:rPr lang="ar-SA" altLang="en-US" sz="2400" b="1" dirty="0">
                <a:solidFill>
                  <a:schemeClr val="bg2">
                    <a:lumMod val="10000"/>
                  </a:schemeClr>
                </a:solidFill>
                <a:cs typeface="Traditional Arabic" panose="02020603050405020304" pitchFamily="18" charset="-78"/>
              </a:rPr>
              <a:t>المفاتيح </a:t>
            </a:r>
            <a:r>
              <a:rPr lang="en-US" altLang="en-US" sz="2000" b="1" dirty="0">
                <a:solidFill>
                  <a:schemeClr val="bg2">
                    <a:lumMod val="10000"/>
                  </a:schemeClr>
                </a:solidFill>
                <a:cs typeface="Traditional Arabic" panose="02020603050405020304" pitchFamily="18" charset="-78"/>
              </a:rPr>
              <a:t>Keyboard:</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تمتلك </a:t>
            </a:r>
            <a:r>
              <a:rPr lang="ar-SA" altLang="en-US" sz="2400" b="1" dirty="0">
                <a:solidFill>
                  <a:schemeClr val="bg2">
                    <a:lumMod val="10000"/>
                  </a:schemeClr>
                </a:solidFill>
                <a:cs typeface="Traditional Arabic" panose="02020603050405020304" pitchFamily="18" charset="-78"/>
              </a:rPr>
              <a:t>الحاسبات لوحة مفاتيح شبيهة بالآلة الكلتبة العادية ولكنها تحتوي على مفاتيح أكثر وتحتوي على</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a:solidFill>
                <a:schemeClr val="bg2">
                  <a:lumMod val="10000"/>
                </a:schemeClr>
              </a:solidFill>
              <a:cs typeface="Traditional Arabic" panose="02020603050405020304" pitchFamily="18" charset="-78"/>
            </a:endParaRPr>
          </a:p>
          <a:p>
            <a:pPr algn="just">
              <a:spcBef>
                <a:spcPts val="0"/>
              </a:spcBef>
            </a:pP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منطقة </a:t>
            </a:r>
            <a:r>
              <a:rPr lang="ar-SA" altLang="en-US" sz="2400" b="1" dirty="0">
                <a:solidFill>
                  <a:schemeClr val="bg2">
                    <a:lumMod val="10000"/>
                  </a:schemeClr>
                </a:solidFill>
                <a:cs typeface="Traditional Arabic" panose="02020603050405020304" pitchFamily="18" charset="-78"/>
              </a:rPr>
              <a:t>الحروف الهجائية الصغيرة والكبيرة حيث إذا كان </a:t>
            </a:r>
            <a:r>
              <a:rPr lang="ar-SA" altLang="en-US" sz="2400" b="1" dirty="0" smtClean="0">
                <a:solidFill>
                  <a:schemeClr val="bg2">
                    <a:lumMod val="10000"/>
                  </a:schemeClr>
                </a:solidFill>
                <a:cs typeface="Traditional Arabic" panose="02020603050405020304" pitchFamily="18" charset="-78"/>
              </a:rPr>
              <a:t>المفتاح</a:t>
            </a:r>
            <a:r>
              <a:rPr lang="en-US" altLang="en-US" sz="2400" b="1" dirty="0" smtClean="0">
                <a:solidFill>
                  <a:schemeClr val="bg2">
                    <a:lumMod val="10000"/>
                  </a:schemeClr>
                </a:solidFill>
                <a:cs typeface="Traditional Arabic" panose="02020603050405020304" pitchFamily="18" charset="-78"/>
              </a:rPr>
              <a:t> </a:t>
            </a:r>
            <a:r>
              <a:rPr lang="en-US" altLang="en-US" sz="2000" b="1" dirty="0" err="1" smtClean="0">
                <a:solidFill>
                  <a:schemeClr val="bg2">
                    <a:lumMod val="10000"/>
                  </a:schemeClr>
                </a:solidFill>
                <a:cs typeface="Traditional Arabic" panose="02020603050405020304" pitchFamily="18" charset="-78"/>
              </a:rPr>
              <a:t>CapsLock</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مفعّل أي مضاء فتكون الكتابة بالأحرف الكبيرة وإلا فتكون الكتابة بالأحرف الكبيرة </a:t>
            </a:r>
          </a:p>
          <a:p>
            <a:pPr algn="just">
              <a:spcBef>
                <a:spcPts val="0"/>
              </a:spcBef>
            </a:pPr>
            <a:r>
              <a:rPr lang="ar-SA" altLang="en-US" sz="2400" b="1" dirty="0">
                <a:solidFill>
                  <a:schemeClr val="bg2">
                    <a:lumMod val="10000"/>
                  </a:schemeClr>
                </a:solidFill>
                <a:cs typeface="Traditional Arabic" panose="02020603050405020304" pitchFamily="18" charset="-78"/>
              </a:rPr>
              <a:t>وكما يمكن استعمال </a:t>
            </a:r>
            <a:r>
              <a:rPr lang="ar-SA" altLang="en-US" sz="2400" b="1" dirty="0" smtClean="0">
                <a:solidFill>
                  <a:schemeClr val="bg2">
                    <a:lumMod val="10000"/>
                  </a:schemeClr>
                </a:solidFill>
                <a:cs typeface="Traditional Arabic" panose="02020603050405020304" pitchFamily="18" charset="-78"/>
              </a:rPr>
              <a:t>المفتاح</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shift</a:t>
            </a:r>
            <a:r>
              <a:rPr lang="ar-SA" altLang="en-US" sz="2400" b="1" dirty="0" smtClean="0">
                <a:solidFill>
                  <a:schemeClr val="bg2">
                    <a:lumMod val="10000"/>
                  </a:schemeClr>
                </a:solidFill>
                <a:cs typeface="Traditional Arabic" panose="02020603050405020304" pitchFamily="18" charset="-78"/>
              </a:rPr>
              <a:t>مع </a:t>
            </a:r>
            <a:r>
              <a:rPr lang="ar-SA" altLang="en-US" sz="2400" b="1" dirty="0">
                <a:solidFill>
                  <a:schemeClr val="bg2">
                    <a:lumMod val="10000"/>
                  </a:schemeClr>
                </a:solidFill>
                <a:cs typeface="Traditional Arabic" panose="02020603050405020304" pitchFamily="18" charset="-78"/>
              </a:rPr>
              <a:t>اي مفتاح حرفي لكتابة أحرف كبيرة أو للحصول على الرمز بأعلى </a:t>
            </a:r>
            <a:r>
              <a:rPr lang="ar-SA" altLang="en-US" sz="2400" b="1" dirty="0" smtClean="0">
                <a:solidFill>
                  <a:schemeClr val="bg2">
                    <a:lumMod val="10000"/>
                  </a:schemeClr>
                </a:solidFill>
                <a:cs typeface="Traditional Arabic" panose="02020603050405020304" pitchFamily="18" charset="-78"/>
              </a:rPr>
              <a:t>المفتاح</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3" descr="keyboard.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773984" y="3037880"/>
            <a:ext cx="4703391" cy="1498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شكل بيضاوي 8"/>
          <p:cNvSpPr/>
          <p:nvPr/>
        </p:nvSpPr>
        <p:spPr>
          <a:xfrm>
            <a:off x="5413389" y="3573739"/>
            <a:ext cx="497498" cy="213213"/>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a:p>
        </p:txBody>
      </p:sp>
      <p:sp>
        <p:nvSpPr>
          <p:cNvPr id="11" name="شكل بيضاوي 9"/>
          <p:cNvSpPr/>
          <p:nvPr/>
        </p:nvSpPr>
        <p:spPr>
          <a:xfrm>
            <a:off x="7545288" y="3751415"/>
            <a:ext cx="497498" cy="284285"/>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a:p>
        </p:txBody>
      </p:sp>
    </p:spTree>
    <p:extLst>
      <p:ext uri="{BB962C8B-B14F-4D97-AF65-F5344CB8AC3E}">
        <p14:creationId xmlns:p14="http://schemas.microsoft.com/office/powerpoint/2010/main" xmlns="" val="28675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5" name="Text Box 3"/>
          <p:cNvSpPr txBox="1">
            <a:spLocks noChangeArrowheads="1"/>
          </p:cNvSpPr>
          <p:nvPr/>
        </p:nvSpPr>
        <p:spPr bwMode="auto">
          <a:xfrm>
            <a:off x="350838" y="2308473"/>
            <a:ext cx="9204325"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منطقة </a:t>
            </a:r>
            <a:r>
              <a:rPr lang="ar-SA" altLang="en-US" sz="2400" b="1" dirty="0" smtClean="0">
                <a:solidFill>
                  <a:schemeClr val="bg2">
                    <a:lumMod val="10000"/>
                  </a:schemeClr>
                </a:solidFill>
                <a:cs typeface="Traditional Arabic" panose="02020603050405020304" pitchFamily="18" charset="-78"/>
              </a:rPr>
              <a:t>الوظائف</a:t>
            </a:r>
            <a:r>
              <a:rPr lang="en-US" altLang="en-US" sz="2000" b="1" dirty="0" smtClean="0">
                <a:solidFill>
                  <a:schemeClr val="bg2">
                    <a:lumMod val="10000"/>
                  </a:schemeClr>
                </a:solidFill>
                <a:cs typeface="Traditional Arabic" panose="02020603050405020304" pitchFamily="18" charset="-78"/>
              </a:rPr>
              <a:t>F1</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إلى</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F12</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التي تعمل حسب برمجتها من قبل البرامج المختلفة وتستعمل </a:t>
            </a:r>
            <a:r>
              <a:rPr lang="ar-SA" altLang="en-US" sz="2400" b="1" dirty="0" smtClean="0">
                <a:solidFill>
                  <a:schemeClr val="bg2">
                    <a:lumMod val="10000"/>
                  </a:schemeClr>
                </a:solidFill>
                <a:cs typeface="Traditional Arabic" panose="02020603050405020304" pitchFamily="18" charset="-78"/>
              </a:rPr>
              <a:t>مثل</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F1</a:t>
            </a: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للمساعدة</a:t>
            </a:r>
            <a:endParaRPr lang="en-US" altLang="en-US" sz="2400" b="1" dirty="0" smtClean="0">
              <a:solidFill>
                <a:schemeClr val="bg2">
                  <a:lumMod val="10000"/>
                </a:schemeClr>
              </a:solidFill>
              <a:cs typeface="Traditional Arabic" panose="02020603050405020304" pitchFamily="18" charset="-78"/>
            </a:endParaRPr>
          </a:p>
          <a:p>
            <a:pPr algn="just">
              <a:spcBef>
                <a:spcPct val="50000"/>
              </a:spcBef>
            </a:pPr>
            <a:endParaRPr lang="en-US" altLang="en-US" sz="2400" b="1" dirty="0" smtClean="0">
              <a:solidFill>
                <a:schemeClr val="bg2">
                  <a:lumMod val="10000"/>
                </a:schemeClr>
              </a:solidFill>
              <a:cs typeface="Traditional Arabic" panose="02020603050405020304" pitchFamily="18" charset="-78"/>
            </a:endParaRPr>
          </a:p>
          <a:p>
            <a:pPr algn="just">
              <a:spcBef>
                <a:spcPct val="50000"/>
              </a:spcBef>
            </a:pPr>
            <a:endParaRPr lang="en-US" altLang="en-US" sz="2400" b="1" dirty="0">
              <a:solidFill>
                <a:schemeClr val="bg2">
                  <a:lumMod val="10000"/>
                </a:schemeClr>
              </a:solidFill>
              <a:cs typeface="Traditional Arabic" panose="02020603050405020304" pitchFamily="18" charset="-78"/>
            </a:endParaRPr>
          </a:p>
          <a:p>
            <a:pPr algn="just">
              <a:spcBef>
                <a:spcPct val="50000"/>
              </a:spcBef>
            </a:pPr>
            <a:endParaRPr lang="ar-EG" altLang="en-US" sz="2400" b="1" dirty="0" smtClean="0">
              <a:solidFill>
                <a:schemeClr val="bg2">
                  <a:lumMod val="10000"/>
                </a:schemeClr>
              </a:solidFill>
              <a:cs typeface="Traditional Arabic" panose="02020603050405020304" pitchFamily="18" charset="-78"/>
            </a:endParaRPr>
          </a:p>
          <a:p>
            <a:pPr algn="just">
              <a:spcBef>
                <a:spcPct val="50000"/>
              </a:spcBef>
            </a:pPr>
            <a:endParaRPr lang="en-US" altLang="en-US" sz="2400" b="1" dirty="0">
              <a:solidFill>
                <a:schemeClr val="bg2">
                  <a:lumMod val="10000"/>
                </a:schemeClr>
              </a:solidFill>
              <a:cs typeface="Traditional Arabic" panose="02020603050405020304" pitchFamily="18" charset="-78"/>
            </a:endParaRPr>
          </a:p>
          <a:p>
            <a:pPr algn="just">
              <a:spcBef>
                <a:spcPct val="50000"/>
              </a:spcBef>
            </a:pPr>
            <a:r>
              <a:rPr lang="ar-SA" altLang="en-US" sz="2400" b="1" dirty="0">
                <a:solidFill>
                  <a:schemeClr val="bg2">
                    <a:lumMod val="10000"/>
                  </a:schemeClr>
                </a:solidFill>
                <a:cs typeface="Traditional Arabic" panose="02020603050405020304" pitchFamily="18" charset="-78"/>
              </a:rPr>
              <a:t>منطقة الأرقام فهي تستعمل لكتابة للأرقام اذا كان </a:t>
            </a:r>
            <a:r>
              <a:rPr lang="ar-SA" altLang="en-US" sz="2400" b="1" dirty="0" smtClean="0">
                <a:solidFill>
                  <a:schemeClr val="bg2">
                    <a:lumMod val="10000"/>
                  </a:schemeClr>
                </a:solidFill>
                <a:cs typeface="Traditional Arabic" panose="02020603050405020304" pitchFamily="18" charset="-78"/>
              </a:rPr>
              <a:t>المفتاح</a:t>
            </a:r>
            <a:r>
              <a:rPr lang="en-US" altLang="en-US" sz="2400" b="1" dirty="0" smtClean="0">
                <a:solidFill>
                  <a:schemeClr val="bg2">
                    <a:lumMod val="10000"/>
                  </a:schemeClr>
                </a:solidFill>
                <a:cs typeface="Traditional Arabic" panose="02020603050405020304" pitchFamily="18" charset="-78"/>
              </a:rPr>
              <a:t> </a:t>
            </a:r>
            <a:r>
              <a:rPr lang="en-US" altLang="en-US" sz="2000" b="1" dirty="0" err="1" smtClean="0">
                <a:solidFill>
                  <a:schemeClr val="bg2">
                    <a:lumMod val="10000"/>
                  </a:schemeClr>
                </a:solidFill>
                <a:cs typeface="Traditional Arabic" panose="02020603050405020304" pitchFamily="18" charset="-78"/>
              </a:rPr>
              <a:t>Num</a:t>
            </a:r>
            <a:r>
              <a:rPr lang="en-US" altLang="en-US" sz="20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Lock </a:t>
            </a:r>
            <a:r>
              <a:rPr lang="ar-SA" altLang="en-US" sz="2400" b="1" dirty="0">
                <a:solidFill>
                  <a:schemeClr val="bg2">
                    <a:lumMod val="10000"/>
                  </a:schemeClr>
                </a:solidFill>
                <a:cs typeface="Traditional Arabic" panose="02020603050405020304" pitchFamily="18" charset="-78"/>
              </a:rPr>
              <a:t>مفعّل أو تستعمل للتنقل بمفاتيح التنقل الأسهم </a:t>
            </a:r>
            <a:r>
              <a:rPr lang="ar-SA" altLang="en-US" sz="2400" b="1" dirty="0" smtClean="0">
                <a:solidFill>
                  <a:schemeClr val="bg2">
                    <a:lumMod val="10000"/>
                  </a:schemeClr>
                </a:solidFill>
                <a:cs typeface="Traditional Arabic" panose="02020603050405020304" pitchFamily="18" charset="-78"/>
              </a:rPr>
              <a:t>و</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end</a:t>
            </a:r>
            <a:r>
              <a:rPr lang="en-US" altLang="en-US" sz="2000" b="1" dirty="0">
                <a:solidFill>
                  <a:schemeClr val="bg2">
                    <a:lumMod val="10000"/>
                  </a:schemeClr>
                </a:solidFill>
                <a:cs typeface="Traditional Arabic" panose="02020603050405020304" pitchFamily="18" charset="-78"/>
              </a:rPr>
              <a:t>, home, Page Up </a:t>
            </a:r>
            <a:r>
              <a:rPr lang="en-US" altLang="en-US" sz="2000" b="1" dirty="0" err="1">
                <a:solidFill>
                  <a:schemeClr val="bg2">
                    <a:lumMod val="10000"/>
                  </a:schemeClr>
                </a:solidFill>
                <a:cs typeface="Traditional Arabic" panose="02020603050405020304" pitchFamily="18" charset="-78"/>
              </a:rPr>
              <a:t>PageDown</a:t>
            </a:r>
            <a:r>
              <a:rPr lang="en-US" altLang="en-US" sz="2000" b="1" dirty="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ومنها </a:t>
            </a:r>
            <a:r>
              <a:rPr lang="ar-SA" altLang="en-US" sz="2400" b="1" dirty="0">
                <a:solidFill>
                  <a:schemeClr val="bg2">
                    <a:lumMod val="10000"/>
                  </a:schemeClr>
                </a:solidFill>
                <a:cs typeface="Traditional Arabic" panose="02020603050405020304" pitchFamily="18" charset="-78"/>
              </a:rPr>
              <a:t>ما يضم مفاتيح إضافية لتشغيل الوسائط المتعددة وأمور </a:t>
            </a:r>
            <a:r>
              <a:rPr lang="ar-SA" altLang="en-US" sz="2400" b="1" dirty="0" smtClean="0">
                <a:solidFill>
                  <a:schemeClr val="bg2">
                    <a:lumMod val="10000"/>
                  </a:schemeClr>
                </a:solidFill>
                <a:cs typeface="Traditional Arabic" panose="02020603050405020304" pitchFamily="18" charset="-78"/>
              </a:rPr>
              <a:t>أخرى</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3" descr="keyboard.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206024" y="2924944"/>
            <a:ext cx="6324600" cy="2014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شكل بيضاوي 8"/>
          <p:cNvSpPr/>
          <p:nvPr/>
        </p:nvSpPr>
        <p:spPr>
          <a:xfrm>
            <a:off x="4577624" y="3382144"/>
            <a:ext cx="3124200" cy="2286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a:p>
        </p:txBody>
      </p:sp>
      <p:sp>
        <p:nvSpPr>
          <p:cNvPr id="11" name="شكل بيضاوي 12"/>
          <p:cNvSpPr/>
          <p:nvPr/>
        </p:nvSpPr>
        <p:spPr>
          <a:xfrm>
            <a:off x="8159024" y="3610744"/>
            <a:ext cx="1219200" cy="6858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a:p>
        </p:txBody>
      </p:sp>
      <p:sp>
        <p:nvSpPr>
          <p:cNvPr id="12" name="شكل بيضاوي 13"/>
          <p:cNvSpPr/>
          <p:nvPr/>
        </p:nvSpPr>
        <p:spPr>
          <a:xfrm>
            <a:off x="8159024" y="3229744"/>
            <a:ext cx="533400" cy="381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a:p>
        </p:txBody>
      </p:sp>
    </p:spTree>
    <p:extLst>
      <p:ext uri="{BB962C8B-B14F-4D97-AF65-F5344CB8AC3E}">
        <p14:creationId xmlns:p14="http://schemas.microsoft.com/office/powerpoint/2010/main" xmlns="" val="379296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5" name="Text Box 3"/>
          <p:cNvSpPr txBox="1">
            <a:spLocks noChangeArrowheads="1"/>
          </p:cNvSpPr>
          <p:nvPr/>
        </p:nvSpPr>
        <p:spPr bwMode="auto">
          <a:xfrm>
            <a:off x="350838" y="2308473"/>
            <a:ext cx="9204325"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smtClean="0">
                <a:solidFill>
                  <a:schemeClr val="bg2">
                    <a:lumMod val="10000"/>
                  </a:schemeClr>
                </a:solidFill>
                <a:cs typeface="Traditional Arabic" panose="02020603050405020304" pitchFamily="18" charset="-78"/>
              </a:rPr>
              <a:t>الفأرة</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Mouse</a:t>
            </a:r>
            <a:r>
              <a:rPr lang="ar-EG" altLang="en-US" sz="2000" b="1" dirty="0" smtClean="0">
                <a:solidFill>
                  <a:schemeClr val="bg2">
                    <a:lumMod val="10000"/>
                  </a:schemeClr>
                </a:solidFill>
                <a:cs typeface="Traditional Arabic" panose="02020603050405020304" pitchFamily="18" charset="-78"/>
              </a:rPr>
              <a:t>:</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عبارة </a:t>
            </a:r>
            <a:r>
              <a:rPr lang="ar-SA" altLang="en-US" sz="2400" b="1" dirty="0">
                <a:solidFill>
                  <a:schemeClr val="bg2">
                    <a:lumMod val="10000"/>
                  </a:schemeClr>
                </a:solidFill>
                <a:cs typeface="Traditional Arabic" panose="02020603050405020304" pitchFamily="18" charset="-78"/>
              </a:rPr>
              <a:t>عن جهاز صغير يتم تحريكه على سطح مستوي حيث تترجم حركة الفأرة إلى نبضات كهربائية ترسل إلى الحاسب ووفقا لهذه الحركة يقوم بتغيير موقع مؤشر الفأرة على الشاشة </a:t>
            </a:r>
            <a:r>
              <a:rPr lang="en-US" altLang="en-US" sz="2000" b="1" dirty="0" smtClean="0">
                <a:solidFill>
                  <a:schemeClr val="bg2">
                    <a:lumMod val="10000"/>
                  </a:schemeClr>
                </a:solidFill>
                <a:cs typeface="Traditional Arabic" panose="02020603050405020304" pitchFamily="18" charset="-78"/>
              </a:rPr>
              <a:t>(Cursor</a:t>
            </a:r>
            <a:r>
              <a:rPr lang="en-US" altLang="en-US" sz="20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حيث يأخذ هذا المؤشر شكل سهم صغير أو إي شكل آخر لتحديد موقع الفأرة أو للدلالة على أمر ما.</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3" descr="20050604-lx700mouse.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3898" y="3804283"/>
            <a:ext cx="2041116" cy="20411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http://t0.gstatic.com/images?q=tbn:eklUH61-YjrgEM:http://sib-cursor-editor.smartcode.com/images/sshots/sib_cursor_editor_28027.gif">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57975" y="3717032"/>
            <a:ext cx="28194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8562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5" name="Text Box 3"/>
          <p:cNvSpPr txBox="1">
            <a:spLocks noChangeArrowheads="1"/>
          </p:cNvSpPr>
          <p:nvPr/>
        </p:nvSpPr>
        <p:spPr bwMode="auto">
          <a:xfrm>
            <a:off x="704528" y="2308473"/>
            <a:ext cx="8850635" cy="32932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للفأرة زر أيسر يستخدم لتحديد عنصر بالنقر عليه مرة واحدة  أو يستخدم لفتح ملف بالنقر عليه مرتين متتاليتين، ويمكن النقر على هذا الزر بشكل مستمر وسحب ما نقرنا عليه لنقله من مكانه </a:t>
            </a:r>
            <a:r>
              <a:rPr lang="en-US" altLang="en-US" sz="2000" b="1" dirty="0">
                <a:solidFill>
                  <a:schemeClr val="bg2">
                    <a:lumMod val="10000"/>
                  </a:schemeClr>
                </a:solidFill>
                <a:cs typeface="Traditional Arabic" panose="02020603050405020304" pitchFamily="18" charset="-78"/>
              </a:rPr>
              <a:t>drag and drop</a:t>
            </a:r>
            <a:r>
              <a:rPr lang="en-US" altLang="en-US" sz="2000" b="1" dirty="0" smtClean="0">
                <a:solidFill>
                  <a:schemeClr val="bg2">
                    <a:lumMod val="10000"/>
                  </a:schemeClr>
                </a:solidFill>
                <a:cs typeface="Traditional Arabic" panose="02020603050405020304" pitchFamily="18" charset="-78"/>
              </a:rPr>
              <a:t>.</a:t>
            </a:r>
            <a:endParaRPr lang="ar-EG" altLang="en-US" sz="2000" b="1" dirty="0" smtClean="0">
              <a:solidFill>
                <a:schemeClr val="bg2">
                  <a:lumMod val="10000"/>
                </a:schemeClr>
              </a:solidFill>
              <a:cs typeface="Traditional Arabic" panose="02020603050405020304" pitchFamily="18" charset="-78"/>
            </a:endParaRPr>
          </a:p>
          <a:p>
            <a:pPr>
              <a:spcBef>
                <a:spcPts val="0"/>
              </a:spcBef>
            </a:pPr>
            <a:endParaRPr lang="ar-EG" altLang="en-US" sz="2000" b="1" dirty="0" smtClean="0">
              <a:solidFill>
                <a:schemeClr val="bg2">
                  <a:lumMod val="10000"/>
                </a:schemeClr>
              </a:solidFill>
              <a:cs typeface="Traditional Arabic" panose="02020603050405020304" pitchFamily="18" charset="-78"/>
            </a:endParaRPr>
          </a:p>
          <a:p>
            <a:pPr>
              <a:spcBef>
                <a:spcPts val="0"/>
              </a:spcBef>
            </a:pPr>
            <a:r>
              <a:rPr lang="ar-EG" altLang="en-US" sz="2400" b="1" dirty="0">
                <a:solidFill>
                  <a:schemeClr val="bg2">
                    <a:lumMod val="10000"/>
                  </a:schemeClr>
                </a:solidFill>
                <a:cs typeface="Traditional Arabic" panose="02020603050405020304" pitchFamily="18" charset="-78"/>
              </a:rPr>
              <a:t>ولها زر أيمن عند النقر عليه تفتح قائمة </a:t>
            </a:r>
            <a:r>
              <a:rPr lang="ar-EG" altLang="en-US" sz="2400" b="1" dirty="0" smtClean="0">
                <a:solidFill>
                  <a:schemeClr val="bg2">
                    <a:lumMod val="10000"/>
                  </a:schemeClr>
                </a:solidFill>
                <a:cs typeface="Traditional Arabic" panose="02020603050405020304" pitchFamily="18" charset="-78"/>
              </a:rPr>
              <a:t>منسدلة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drop </a:t>
            </a:r>
            <a:r>
              <a:rPr lang="en-US" altLang="en-US" sz="2000" b="1" dirty="0">
                <a:solidFill>
                  <a:schemeClr val="bg2">
                    <a:lumMod val="10000"/>
                  </a:schemeClr>
                </a:solidFill>
                <a:cs typeface="Traditional Arabic" panose="02020603050405020304" pitchFamily="18" charset="-78"/>
              </a:rPr>
              <a:t>down menu </a:t>
            </a:r>
            <a:r>
              <a:rPr lang="ar-EG" altLang="en-US" sz="2400" b="1" dirty="0">
                <a:solidFill>
                  <a:schemeClr val="bg2">
                    <a:lumMod val="10000"/>
                  </a:schemeClr>
                </a:solidFill>
                <a:cs typeface="Traditional Arabic" panose="02020603050405020304" pitchFamily="18" charset="-78"/>
              </a:rPr>
              <a:t>تضم الأوامر التي يمكن تطبيقها </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على </a:t>
            </a:r>
            <a:r>
              <a:rPr lang="ar-EG" altLang="en-US" sz="2400" b="1" dirty="0">
                <a:solidFill>
                  <a:schemeClr val="bg2">
                    <a:lumMod val="10000"/>
                  </a:schemeClr>
                </a:solidFill>
                <a:cs typeface="Traditional Arabic" panose="02020603050405020304" pitchFamily="18" charset="-78"/>
              </a:rPr>
              <a:t>العنصر الموجود تحت مؤشر الفأرة</a:t>
            </a:r>
            <a:r>
              <a:rPr lang="ar-EG" altLang="en-US" sz="2400" b="1" dirty="0" smtClean="0">
                <a:solidFill>
                  <a:schemeClr val="bg2">
                    <a:lumMod val="10000"/>
                  </a:schemeClr>
                </a:solidFill>
                <a:cs typeface="Traditional Arabic" panose="02020603050405020304" pitchFamily="18" charset="-78"/>
              </a:rPr>
              <a:t>.</a:t>
            </a:r>
          </a:p>
          <a:p>
            <a:pPr>
              <a:spcBef>
                <a:spcPts val="0"/>
              </a:spcBef>
            </a:pPr>
            <a:endParaRPr lang="ar-EG" altLang="en-US" sz="2400" b="1" dirty="0">
              <a:solidFill>
                <a:schemeClr val="bg2">
                  <a:lumMod val="10000"/>
                </a:schemeClr>
              </a:solidFill>
              <a:cs typeface="Traditional Arabic" panose="02020603050405020304" pitchFamily="18" charset="-78"/>
            </a:endParaRPr>
          </a:p>
          <a:p>
            <a:pPr>
              <a:spcBef>
                <a:spcPts val="0"/>
              </a:spcBef>
            </a:pPr>
            <a:r>
              <a:rPr lang="ar-EG" altLang="en-US" sz="2400" b="1" dirty="0">
                <a:solidFill>
                  <a:schemeClr val="bg2">
                    <a:lumMod val="10000"/>
                  </a:schemeClr>
                </a:solidFill>
                <a:cs typeface="Traditional Arabic" panose="02020603050405020304" pitchFamily="18" charset="-78"/>
              </a:rPr>
              <a:t>ولها عجلة دولاب </a:t>
            </a:r>
            <a:r>
              <a:rPr lang="en-US" altLang="en-US" sz="2000" b="1" dirty="0">
                <a:solidFill>
                  <a:schemeClr val="bg2">
                    <a:lumMod val="10000"/>
                  </a:schemeClr>
                </a:solidFill>
                <a:cs typeface="Traditional Arabic" panose="02020603050405020304" pitchFamily="18" charset="-78"/>
              </a:rPr>
              <a:t>wheel</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تستعمل </a:t>
            </a:r>
            <a:r>
              <a:rPr lang="ar-EG" altLang="en-US" sz="2400" b="1" dirty="0">
                <a:solidFill>
                  <a:schemeClr val="bg2">
                    <a:lumMod val="10000"/>
                  </a:schemeClr>
                </a:solidFill>
                <a:cs typeface="Traditional Arabic" panose="02020603050405020304" pitchFamily="18" charset="-78"/>
              </a:rPr>
              <a:t>لإنزال أو رفع المحتوى</a:t>
            </a:r>
            <a:br>
              <a:rPr lang="ar-EG" altLang="en-US" sz="2400" b="1" dirty="0">
                <a:solidFill>
                  <a:schemeClr val="bg2">
                    <a:lumMod val="10000"/>
                  </a:schemeClr>
                </a:solidFill>
                <a:cs typeface="Traditional Arabic" panose="02020603050405020304" pitchFamily="18" charset="-78"/>
              </a:rPr>
            </a:br>
            <a:r>
              <a:rPr lang="ar-EG" altLang="en-US" sz="2400" b="1" dirty="0">
                <a:solidFill>
                  <a:schemeClr val="bg2">
                    <a:lumMod val="10000"/>
                  </a:schemeClr>
                </a:solidFill>
                <a:cs typeface="Traditional Arabic" panose="02020603050405020304" pitchFamily="18" charset="-78"/>
              </a:rPr>
              <a:t> غير الظاهر من العناصر في النافذة </a:t>
            </a:r>
            <a:r>
              <a:rPr lang="ar-EG" altLang="en-US" sz="2400" b="1" dirty="0" smtClean="0">
                <a:solidFill>
                  <a:schemeClr val="bg2">
                    <a:lumMod val="10000"/>
                  </a:schemeClr>
                </a:solidFill>
                <a:cs typeface="Traditional Arabic" panose="02020603050405020304" pitchFamily="18" charset="-78"/>
              </a:rPr>
              <a:t>الحالية</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3" descr="20050604-lx700mouse.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20552" y="4149080"/>
            <a:ext cx="1986441" cy="1986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9960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5" name="Text Box 3"/>
          <p:cNvSpPr txBox="1">
            <a:spLocks noChangeArrowheads="1"/>
          </p:cNvSpPr>
          <p:nvPr/>
        </p:nvSpPr>
        <p:spPr bwMode="auto">
          <a:xfrm>
            <a:off x="350838" y="2308473"/>
            <a:ext cx="9204325" cy="3939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bg2">
                    <a:lumMod val="10000"/>
                  </a:schemeClr>
                </a:solidFill>
                <a:cs typeface="Traditional Arabic" panose="02020603050405020304" pitchFamily="18" charset="-78"/>
              </a:rPr>
              <a:t>3- كرة </a:t>
            </a:r>
            <a:r>
              <a:rPr lang="ar-SA" altLang="en-US" sz="2400" b="1" dirty="0" smtClean="0">
                <a:solidFill>
                  <a:schemeClr val="bg2">
                    <a:lumMod val="10000"/>
                  </a:schemeClr>
                </a:solidFill>
                <a:cs typeface="Traditional Arabic" panose="02020603050405020304" pitchFamily="18" charset="-78"/>
              </a:rPr>
              <a:t>التعقب</a:t>
            </a:r>
            <a:r>
              <a:rPr lang="en-US" altLang="en-US" sz="2400" b="1" dirty="0" smtClean="0">
                <a:solidFill>
                  <a:schemeClr val="bg2">
                    <a:lumMod val="10000"/>
                  </a:schemeClr>
                </a:solidFill>
                <a:cs typeface="Traditional Arabic" panose="02020603050405020304" pitchFamily="18" charset="-78"/>
              </a:rPr>
              <a:t> :Trackball </a:t>
            </a:r>
            <a:r>
              <a:rPr lang="ar-SA" altLang="en-US" sz="2400" b="1" dirty="0" smtClean="0">
                <a:solidFill>
                  <a:schemeClr val="bg2">
                    <a:lumMod val="10000"/>
                  </a:schemeClr>
                </a:solidFill>
                <a:cs typeface="Traditional Arabic" panose="02020603050405020304" pitchFamily="18" charset="-78"/>
              </a:rPr>
              <a:t>يمكن </a:t>
            </a:r>
            <a:r>
              <a:rPr lang="ar-SA" altLang="en-US" sz="2400" b="1" dirty="0">
                <a:solidFill>
                  <a:schemeClr val="bg2">
                    <a:lumMod val="10000"/>
                  </a:schemeClr>
                </a:solidFill>
                <a:cs typeface="Traditional Arabic" panose="02020603050405020304" pitchFamily="18" charset="-78"/>
              </a:rPr>
              <a:t>اعتبارها فأرة ميكانيكية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مثبتة</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حتوي على </a:t>
            </a:r>
            <a:br>
              <a:rPr lang="ar-SA" altLang="en-US" sz="2400" b="1" dirty="0">
                <a:solidFill>
                  <a:schemeClr val="bg2">
                    <a:lumMod val="10000"/>
                  </a:schemeClr>
                </a:solidFill>
                <a:cs typeface="Traditional Arabic" panose="02020603050405020304" pitchFamily="18" charset="-78"/>
              </a:rPr>
            </a:b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تكرة </a:t>
            </a:r>
            <a:r>
              <a:rPr lang="ar-SA" altLang="en-US" sz="2400" b="1" dirty="0">
                <a:solidFill>
                  <a:schemeClr val="bg2">
                    <a:lumMod val="10000"/>
                  </a:schemeClr>
                </a:solidFill>
                <a:cs typeface="Traditional Arabic" panose="02020603050405020304" pitchFamily="18" charset="-78"/>
              </a:rPr>
              <a:t>كبيرة يتم تحريكها باليد لتغيير موقع </a:t>
            </a:r>
            <a:r>
              <a:rPr lang="ar-SA" altLang="en-US" sz="2400" b="1" dirty="0" smtClean="0">
                <a:solidFill>
                  <a:schemeClr val="bg2">
                    <a:lumMod val="10000"/>
                  </a:schemeClr>
                </a:solidFill>
                <a:cs typeface="Traditional Arabic" panose="02020603050405020304" pitchFamily="18" charset="-78"/>
              </a:rPr>
              <a:t>المؤشر</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على الشاشة، ولها أزرار تعمل </a:t>
            </a:r>
            <a:br>
              <a:rPr lang="ar-SA" altLang="en-US" sz="2400" b="1" dirty="0">
                <a:solidFill>
                  <a:schemeClr val="bg2">
                    <a:lumMod val="10000"/>
                  </a:schemeClr>
                </a:solidFill>
                <a:cs typeface="Traditional Arabic" panose="02020603050405020304" pitchFamily="18" charset="-78"/>
              </a:rPr>
            </a:b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مثل </a:t>
            </a:r>
            <a:r>
              <a:rPr lang="ar-SA" altLang="en-US" sz="2400" b="1" dirty="0">
                <a:solidFill>
                  <a:schemeClr val="bg2">
                    <a:lumMod val="10000"/>
                  </a:schemeClr>
                </a:solidFill>
                <a:cs typeface="Traditional Arabic" panose="02020603050405020304" pitchFamily="18" charset="-78"/>
              </a:rPr>
              <a:t>أزرار الفأرة حيث </a:t>
            </a:r>
            <a:r>
              <a:rPr lang="ar-SA" altLang="en-US" sz="2400" b="1" dirty="0" smtClean="0">
                <a:solidFill>
                  <a:schemeClr val="bg2">
                    <a:lumMod val="10000"/>
                  </a:schemeClr>
                </a:solidFill>
                <a:cs typeface="Traditional Arabic" panose="02020603050405020304" pitchFamily="18" charset="-78"/>
              </a:rPr>
              <a:t>تكون</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جزءا من لوحة المفاتيح أو لوحدها كما في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أنظمة</a:t>
            </a:r>
            <a:r>
              <a:rPr lang="ar-SA" altLang="en-US" sz="2400" b="1" dirty="0">
                <a:solidFill>
                  <a:schemeClr val="bg2">
                    <a:lumMod val="10000"/>
                  </a:schemeClr>
                </a:solidFill>
                <a:cs typeface="Traditional Arabic" panose="02020603050405020304" pitchFamily="18" charset="-78"/>
              </a:rPr>
              <a:t/>
            </a:r>
            <a:br>
              <a:rPr lang="ar-SA" altLang="en-US" sz="2400" b="1" dirty="0">
                <a:solidFill>
                  <a:schemeClr val="bg2">
                    <a:lumMod val="10000"/>
                  </a:schemeClr>
                </a:solidFill>
                <a:cs typeface="Traditional Arabic" panose="02020603050405020304" pitchFamily="18" charset="-78"/>
              </a:rPr>
            </a:b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التحكم في</a:t>
            </a:r>
            <a:r>
              <a:rPr lang="ar-SA" altLang="en-US" sz="2400" b="1" dirty="0">
                <a:solidFill>
                  <a:schemeClr val="bg2">
                    <a:lumMod val="10000"/>
                  </a:schemeClr>
                </a:solidFill>
                <a:cs typeface="Traditional Arabic" panose="02020603050405020304" pitchFamily="18" charset="-78"/>
              </a:rPr>
              <a:t> الإنتاج الموجودة في المصانع. وكانت مدمجة سابقا مع الحاسبات المتنقلة</a:t>
            </a:r>
            <a:r>
              <a:rPr lang="ar-SA" altLang="en-US" sz="2400" b="1" dirty="0" smtClean="0">
                <a:solidFill>
                  <a:schemeClr val="bg2">
                    <a:lumMod val="10000"/>
                  </a:schemeClr>
                </a:solidFill>
                <a:cs typeface="Traditional Arabic" panose="02020603050405020304" pitchFamily="18" charset="-78"/>
              </a:rPr>
              <a:t>.</a:t>
            </a:r>
            <a:endParaRPr lang="en-US" altLang="en-US" sz="2400" b="1" dirty="0" smtClean="0">
              <a:solidFill>
                <a:schemeClr val="bg2">
                  <a:lumMod val="10000"/>
                </a:schemeClr>
              </a:solidFill>
              <a:cs typeface="Traditional Arabic" panose="02020603050405020304" pitchFamily="18" charset="-78"/>
            </a:endParaRPr>
          </a:p>
          <a:p>
            <a:pPr>
              <a:spcBef>
                <a:spcPts val="600"/>
              </a:spcBef>
            </a:pPr>
            <a:r>
              <a:rPr lang="ar-SA" altLang="en-US" sz="2400" b="1" dirty="0">
                <a:solidFill>
                  <a:schemeClr val="bg2">
                    <a:lumMod val="10000"/>
                  </a:schemeClr>
                </a:solidFill>
                <a:cs typeface="Traditional Arabic" panose="02020603050405020304" pitchFamily="18" charset="-78"/>
              </a:rPr>
              <a:t/>
            </a:r>
            <a:br>
              <a:rPr lang="ar-SA" altLang="en-US" sz="2400" b="1" dirty="0">
                <a:solidFill>
                  <a:schemeClr val="bg2">
                    <a:lumMod val="10000"/>
                  </a:schemeClr>
                </a:solidFill>
                <a:cs typeface="Traditional Arabic" panose="02020603050405020304" pitchFamily="18" charset="-78"/>
              </a:rPr>
            </a:br>
            <a:r>
              <a:rPr lang="ar-SA" altLang="en-US" sz="2400" b="1" dirty="0" smtClean="0">
                <a:solidFill>
                  <a:schemeClr val="bg2">
                    <a:lumMod val="10000"/>
                  </a:schemeClr>
                </a:solidFill>
                <a:cs typeface="Traditional Arabic" panose="02020603050405020304" pitchFamily="18" charset="-78"/>
              </a:rPr>
              <a:t>4- </a:t>
            </a:r>
            <a:r>
              <a:rPr lang="ar-SA" altLang="en-US" sz="2400" b="1" dirty="0">
                <a:solidFill>
                  <a:schemeClr val="bg2">
                    <a:lumMod val="10000"/>
                  </a:schemeClr>
                </a:solidFill>
                <a:cs typeface="Traditional Arabic" panose="02020603050405020304" pitchFamily="18" charset="-78"/>
              </a:rPr>
              <a:t>الإدخال بلمس اللوح الخاص</a:t>
            </a:r>
            <a:r>
              <a:rPr lang="en-US" altLang="en-US" sz="2400" b="1" dirty="0">
                <a:solidFill>
                  <a:schemeClr val="bg2">
                    <a:lumMod val="10000"/>
                  </a:schemeClr>
                </a:solidFill>
                <a:cs typeface="Traditional Arabic" panose="02020603050405020304" pitchFamily="18" charset="-78"/>
              </a:rPr>
              <a:t>Touchpad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يستعمل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كبديل </a:t>
            </a:r>
            <a:r>
              <a:rPr lang="ar-SA" altLang="en-US" sz="2400" b="1" dirty="0">
                <a:solidFill>
                  <a:schemeClr val="bg2">
                    <a:lumMod val="10000"/>
                  </a:schemeClr>
                </a:solidFill>
                <a:cs typeface="Traditional Arabic" panose="02020603050405020304" pitchFamily="18" charset="-78"/>
              </a:rPr>
              <a:t>للفارة</a:t>
            </a:r>
            <a:br>
              <a:rPr lang="ar-SA" altLang="en-US" sz="2400" b="1" dirty="0">
                <a:solidFill>
                  <a:schemeClr val="bg2">
                    <a:lumMod val="10000"/>
                  </a:schemeClr>
                </a:solidFill>
                <a:cs typeface="Traditional Arabic" panose="02020603050405020304" pitchFamily="18" charset="-78"/>
              </a:rPr>
            </a:b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أو كرة التعقب مع </a:t>
            </a:r>
            <a:r>
              <a:rPr lang="ar-SA" altLang="en-US" sz="2400" b="1" dirty="0">
                <a:solidFill>
                  <a:schemeClr val="bg2">
                    <a:lumMod val="10000"/>
                  </a:schemeClr>
                </a:solidFill>
                <a:cs typeface="Traditional Arabic" panose="02020603050405020304" pitchFamily="18" charset="-78"/>
              </a:rPr>
              <a:t>الحاسبات المتنقلة وهو عبارة </a:t>
            </a:r>
            <a:r>
              <a:rPr lang="ar-SA" altLang="en-US" sz="2400" b="1" dirty="0" smtClean="0">
                <a:solidFill>
                  <a:schemeClr val="bg2">
                    <a:lumMod val="10000"/>
                  </a:schemeClr>
                </a:solidFill>
                <a:cs typeface="Traditional Arabic" panose="02020603050405020304" pitchFamily="18" charset="-78"/>
              </a:rPr>
              <a:t>عن</a:t>
            </a:r>
            <a:r>
              <a:rPr lang="ar-SA" altLang="en-US" sz="2400" b="1" dirty="0">
                <a:solidFill>
                  <a:schemeClr val="bg2">
                    <a:lumMod val="10000"/>
                  </a:schemeClr>
                </a:solidFill>
                <a:cs typeface="Traditional Arabic" panose="02020603050405020304" pitchFamily="18" charset="-78"/>
              </a:rPr>
              <a:t> لوح مسطح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حساس </a:t>
            </a:r>
            <a:r>
              <a:rPr lang="ar-SA" altLang="en-US" sz="2400" b="1" dirty="0">
                <a:solidFill>
                  <a:schemeClr val="bg2">
                    <a:lumMod val="10000"/>
                  </a:schemeClr>
                </a:solidFill>
                <a:cs typeface="Traditional Arabic" panose="02020603050405020304" pitchFamily="18" charset="-78"/>
              </a:rPr>
              <a:t/>
            </a:r>
            <a:br>
              <a:rPr lang="ar-SA" altLang="en-US" sz="2400" b="1" dirty="0">
                <a:solidFill>
                  <a:schemeClr val="bg2">
                    <a:lumMod val="10000"/>
                  </a:schemeClr>
                </a:solidFill>
                <a:cs typeface="Traditional Arabic" panose="02020603050405020304" pitchFamily="18" charset="-78"/>
              </a:rPr>
            </a:b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للمس </a:t>
            </a:r>
            <a:r>
              <a:rPr lang="ar-SA" altLang="en-US" sz="2400" b="1" dirty="0">
                <a:solidFill>
                  <a:schemeClr val="bg2">
                    <a:lumMod val="10000"/>
                  </a:schemeClr>
                </a:solidFill>
                <a:cs typeface="Traditional Arabic" panose="02020603050405020304" pitchFamily="18" charset="-78"/>
              </a:rPr>
              <a:t>والنقر. يتم تحريك اصبع أو أداة أخرى تلمسه  لتحريك مؤشر على </a:t>
            </a:r>
            <a:br>
              <a:rPr lang="ar-SA" altLang="en-US" sz="2400" b="1" dirty="0">
                <a:solidFill>
                  <a:schemeClr val="bg2">
                    <a:lumMod val="10000"/>
                  </a:schemeClr>
                </a:solidFill>
                <a:cs typeface="Traditional Arabic" panose="02020603050405020304" pitchFamily="18" charset="-78"/>
              </a:rPr>
            </a:b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الشاشة </a:t>
            </a:r>
            <a:r>
              <a:rPr lang="ar-SA" altLang="en-US" sz="2400" b="1" dirty="0">
                <a:solidFill>
                  <a:schemeClr val="bg2">
                    <a:lumMod val="10000"/>
                  </a:schemeClr>
                </a:solidFill>
                <a:cs typeface="Traditional Arabic" panose="02020603050405020304" pitchFamily="18" charset="-78"/>
              </a:rPr>
              <a:t>حيث يتم النقر </a:t>
            </a:r>
            <a:r>
              <a:rPr lang="ar-SA" altLang="en-US" sz="2400" b="1" dirty="0" smtClean="0">
                <a:solidFill>
                  <a:schemeClr val="bg2">
                    <a:lumMod val="10000"/>
                  </a:schemeClr>
                </a:solidFill>
                <a:cs typeface="Traditional Arabic" panose="02020603050405020304" pitchFamily="18" charset="-78"/>
              </a:rPr>
              <a:t>عليه</a:t>
            </a:r>
            <a:r>
              <a:rPr lang="ar-SA" altLang="en-US" sz="2400" b="1" dirty="0">
                <a:solidFill>
                  <a:schemeClr val="bg2">
                    <a:lumMod val="10000"/>
                  </a:schemeClr>
                </a:solidFill>
                <a:cs typeface="Traditional Arabic" panose="02020603050405020304" pitchFamily="18" charset="-78"/>
              </a:rPr>
              <a:t> للعمل بنفس أسلوب العمل بالنقر على </a:t>
            </a:r>
            <a:r>
              <a:rPr lang="ar-SA" altLang="en-US" sz="2400" b="1" dirty="0" smtClean="0">
                <a:solidFill>
                  <a:schemeClr val="bg2">
                    <a:lumMod val="10000"/>
                  </a:schemeClr>
                </a:solidFill>
                <a:cs typeface="Traditional Arabic" panose="02020603050405020304" pitchFamily="18" charset="-78"/>
              </a:rPr>
              <a:t>أزرار</a:t>
            </a:r>
            <a:endParaRPr lang="ar-SA" altLang="en-US" sz="2400" b="1" dirty="0">
              <a:solidFill>
                <a:schemeClr val="bg2">
                  <a:lumMod val="10000"/>
                </a:schemeClr>
              </a:solidFill>
              <a:cs typeface="Traditional Arabic" panose="02020603050405020304" pitchFamily="18" charset="-78"/>
            </a:endParaRPr>
          </a:p>
          <a:p>
            <a:pPr>
              <a:spcBef>
                <a:spcPts val="600"/>
              </a:spcBef>
            </a:pP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الفأرة.</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8" descr="trackball.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94727" y="1574304"/>
            <a:ext cx="1981200" cy="19812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7" descr="touchpad.jpg"/>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23327" y="3963927"/>
            <a:ext cx="1752600" cy="1582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2362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5" name="Text Box 3"/>
          <p:cNvSpPr txBox="1">
            <a:spLocks noChangeArrowheads="1"/>
          </p:cNvSpPr>
          <p:nvPr/>
        </p:nvSpPr>
        <p:spPr bwMode="auto">
          <a:xfrm>
            <a:off x="2720752" y="2308473"/>
            <a:ext cx="6834411"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5- القلم الضوئي</a:t>
            </a:r>
            <a:r>
              <a:rPr lang="en-US" altLang="en-US" sz="2000" b="1" dirty="0" err="1">
                <a:solidFill>
                  <a:schemeClr val="bg2">
                    <a:lumMod val="10000"/>
                  </a:schemeClr>
                </a:solidFill>
                <a:cs typeface="Traditional Arabic" panose="02020603050405020304" pitchFamily="18" charset="-78"/>
              </a:rPr>
              <a:t>Lightpen</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يستعمل </a:t>
            </a:r>
            <a:r>
              <a:rPr lang="ar-SA" altLang="en-US" sz="2400" b="1" dirty="0">
                <a:solidFill>
                  <a:schemeClr val="bg2">
                    <a:lumMod val="10000"/>
                  </a:schemeClr>
                </a:solidFill>
                <a:cs typeface="Traditional Arabic" panose="02020603050405020304" pitchFamily="18" charset="-78"/>
              </a:rPr>
              <a:t>في التدخل مباشرة على الشاشة في عمليات الاختيار والرسم والكتابة، أو يستعمل للكتابة على لوح خاص يحول البيانات التناظرية إلى بيانات رقمية </a:t>
            </a:r>
            <a:r>
              <a:rPr lang="ar-SA" altLang="en-US" sz="2400" b="1" dirty="0" smtClean="0">
                <a:solidFill>
                  <a:schemeClr val="bg2">
                    <a:lumMod val="10000"/>
                  </a:schemeClr>
                </a:solidFill>
                <a:cs typeface="Traditional Arabic" panose="02020603050405020304" pitchFamily="18" charset="-78"/>
              </a:rPr>
              <a:t>ويسمى</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Digitizer</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بدلا </a:t>
            </a:r>
            <a:r>
              <a:rPr lang="ar-SA" altLang="en-US" sz="2400" b="1" dirty="0">
                <a:solidFill>
                  <a:schemeClr val="bg2">
                    <a:lumMod val="10000"/>
                  </a:schemeClr>
                </a:solidFill>
                <a:cs typeface="Traditional Arabic" panose="02020603050405020304" pitchFamily="18" charset="-78"/>
              </a:rPr>
              <a:t>من استعماله على الشاشة. </a:t>
            </a:r>
            <a:endParaRPr lang="ar-EG" altLang="en-US" sz="2400" b="1" dirty="0" smtClean="0">
              <a:solidFill>
                <a:schemeClr val="bg2">
                  <a:lumMod val="10000"/>
                </a:schemeClr>
              </a:solidFill>
              <a:cs typeface="Traditional Arabic" panose="02020603050405020304" pitchFamily="18" charset="-78"/>
            </a:endParaRPr>
          </a:p>
          <a:p>
            <a:pPr>
              <a:spcBef>
                <a:spcPts val="0"/>
              </a:spcBef>
            </a:pPr>
            <a:endParaRPr lang="ar-EG"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عندما يلمس شاشة العرض أو اللوح الخاص يحدث تيارا من </a:t>
            </a:r>
            <a:r>
              <a:rPr lang="ar-SA" altLang="en-US" sz="2400" b="1" dirty="0" smtClean="0">
                <a:solidFill>
                  <a:schemeClr val="bg2">
                    <a:lumMod val="10000"/>
                  </a:schemeClr>
                </a:solidFill>
                <a:cs typeface="Traditional Arabic" panose="02020603050405020304" pitchFamily="18" charset="-78"/>
              </a:rPr>
              <a:t>الشحنات </a:t>
            </a:r>
            <a:r>
              <a:rPr lang="ar-SA" altLang="en-US" sz="2400" b="1" dirty="0">
                <a:solidFill>
                  <a:schemeClr val="bg2">
                    <a:lumMod val="10000"/>
                  </a:schemeClr>
                </a:solidFill>
                <a:cs typeface="Traditional Arabic" panose="02020603050405020304" pitchFamily="18" charset="-78"/>
              </a:rPr>
              <a:t>الكهربائية يستخدم في تغيير موقع المؤشر على الشاشة أو يستعمل لاختيار الأوامر.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ويسمح </a:t>
            </a:r>
            <a:r>
              <a:rPr lang="ar-SA" altLang="en-US" sz="2400" b="1" dirty="0">
                <a:solidFill>
                  <a:schemeClr val="bg2">
                    <a:lumMod val="10000"/>
                  </a:schemeClr>
                </a:solidFill>
                <a:cs typeface="Traditional Arabic" panose="02020603050405020304" pitchFamily="18" charset="-78"/>
              </a:rPr>
              <a:t>بالرسم وإنشاء أي شكل يمكن  تسجيله على الحاسب</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7" descr="lightpen.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88504" y="2308473"/>
            <a:ext cx="2057400" cy="16605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3930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5" name="Text Box 3"/>
          <p:cNvSpPr txBox="1">
            <a:spLocks noChangeArrowheads="1"/>
          </p:cNvSpPr>
          <p:nvPr/>
        </p:nvSpPr>
        <p:spPr bwMode="auto">
          <a:xfrm>
            <a:off x="350838" y="2308473"/>
            <a:ext cx="9204325" cy="34317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bg2">
                    <a:lumMod val="10000"/>
                  </a:schemeClr>
                </a:solidFill>
                <a:cs typeface="Traditional Arabic" panose="02020603050405020304" pitchFamily="18" charset="-78"/>
              </a:rPr>
              <a:t>6- الماسحات الضوئية</a:t>
            </a:r>
            <a:r>
              <a:rPr lang="en-US" altLang="en-US" sz="2000" b="1" dirty="0">
                <a:solidFill>
                  <a:schemeClr val="bg2">
                    <a:lumMod val="10000"/>
                  </a:schemeClr>
                </a:solidFill>
                <a:cs typeface="Traditional Arabic" panose="02020603050405020304" pitchFamily="18" charset="-78"/>
              </a:rPr>
              <a:t>Scanners</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تستعمل </a:t>
            </a:r>
            <a:r>
              <a:rPr lang="ar-SA" altLang="en-US" sz="2400" b="1" dirty="0">
                <a:solidFill>
                  <a:schemeClr val="bg2">
                    <a:lumMod val="10000"/>
                  </a:schemeClr>
                </a:solidFill>
                <a:cs typeface="Traditional Arabic" panose="02020603050405020304" pitchFamily="18" charset="-78"/>
              </a:rPr>
              <a:t>لتحويل محتوى صفحة إلى صورة يتم تخزينها في الحاسب وهي تشبه آلة التصوير الموجودة في المكاتب.  تسوق الماسحات الضوئية على عدة أشكال تختلف في كيفية إدخال أو عرض الصفحة المراد مسحها، ومنها</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spcBef>
                <a:spcPts val="600"/>
              </a:spcBef>
            </a:pPr>
            <a:endParaRPr lang="ar-EG" altLang="en-US" sz="2400" b="1" dirty="0" smtClean="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التي توضع على سطح المكتب وتدخل الصفحات فيها </a:t>
            </a:r>
            <a:r>
              <a:rPr lang="ar-SA" altLang="en-US" sz="2400" b="1" dirty="0" smtClean="0">
                <a:solidFill>
                  <a:schemeClr val="bg2">
                    <a:lumMod val="10000"/>
                  </a:schemeClr>
                </a:solidFill>
                <a:cs typeface="Traditional Arabic" panose="02020603050405020304" pitchFamily="18" charset="-78"/>
              </a:rPr>
              <a:t>يدويا</a:t>
            </a:r>
            <a:r>
              <a:rPr lang="en-US" altLang="en-US" sz="2000" b="1" dirty="0" err="1" smtClean="0">
                <a:solidFill>
                  <a:schemeClr val="bg2">
                    <a:lumMod val="10000"/>
                  </a:schemeClr>
                </a:solidFill>
                <a:cs typeface="Traditional Arabic" panose="02020603050405020304" pitchFamily="18" charset="-78"/>
              </a:rPr>
              <a:t>FlatBed</a:t>
            </a:r>
            <a:r>
              <a:rPr lang="en-US" altLang="en-US" sz="2000" b="1" dirty="0" smtClean="0">
                <a:solidFill>
                  <a:schemeClr val="bg2">
                    <a:lumMod val="10000"/>
                  </a:schemeClr>
                </a:solidFill>
                <a:cs typeface="Traditional Arabic" panose="02020603050405020304" pitchFamily="18" charset="-78"/>
              </a:rPr>
              <a:t> </a:t>
            </a:r>
            <a:endParaRPr lang="en-US" altLang="en-US" sz="20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التي يمكن إدخال عدة </a:t>
            </a:r>
            <a:r>
              <a:rPr lang="ar-SA" altLang="en-US" sz="2400" b="1" dirty="0" smtClean="0">
                <a:solidFill>
                  <a:schemeClr val="bg2">
                    <a:lumMod val="10000"/>
                  </a:schemeClr>
                </a:solidFill>
                <a:cs typeface="Traditional Arabic" panose="02020603050405020304" pitchFamily="18" charset="-78"/>
              </a:rPr>
              <a:t>صفحات</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فيها </a:t>
            </a:r>
            <a:r>
              <a:rPr lang="ar-SA" altLang="en-US" sz="2400" b="1" dirty="0">
                <a:solidFill>
                  <a:schemeClr val="bg2">
                    <a:lumMod val="10000"/>
                  </a:schemeClr>
                </a:solidFill>
                <a:cs typeface="Traditional Arabic" panose="02020603050405020304" pitchFamily="18" charset="-78"/>
              </a:rPr>
              <a:t>مثل الفاكس </a:t>
            </a:r>
            <a:r>
              <a:rPr lang="en-US" altLang="en-US" sz="2000" b="1" dirty="0" err="1">
                <a:solidFill>
                  <a:schemeClr val="bg2">
                    <a:lumMod val="10000"/>
                  </a:schemeClr>
                </a:solidFill>
                <a:cs typeface="Traditional Arabic" panose="02020603050405020304" pitchFamily="18" charset="-78"/>
              </a:rPr>
              <a:t>SheetFed</a:t>
            </a:r>
            <a:endParaRPr lang="ar-EG" altLang="en-US" sz="20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en-US" altLang="en-US" sz="2400" b="1" dirty="0" smtClean="0">
                <a:solidFill>
                  <a:schemeClr val="bg2">
                    <a:lumMod val="10000"/>
                  </a:schemeClr>
                </a:solidFill>
                <a:cs typeface="Traditional Arabic" panose="02020603050405020304" pitchFamily="18" charset="-78"/>
              </a:rPr>
              <a:t> </a:t>
            </a:r>
            <a:r>
              <a:rPr lang="ar-EG" altLang="en-US" sz="2400" b="1" dirty="0">
                <a:solidFill>
                  <a:schemeClr val="bg2">
                    <a:lumMod val="10000"/>
                  </a:schemeClr>
                </a:solidFill>
                <a:cs typeface="Traditional Arabic" panose="02020603050405020304" pitchFamily="18" charset="-78"/>
              </a:rPr>
              <a:t>التي يمكن حملها </a:t>
            </a:r>
            <a:r>
              <a:rPr lang="ar-EG" altLang="en-US" sz="2400" b="1" dirty="0" smtClean="0">
                <a:solidFill>
                  <a:schemeClr val="bg2">
                    <a:lumMod val="10000"/>
                  </a:schemeClr>
                </a:solidFill>
                <a:cs typeface="Traditional Arabic" panose="02020603050405020304" pitchFamily="18" charset="-78"/>
              </a:rPr>
              <a:t>باليد</a:t>
            </a:r>
            <a:r>
              <a:rPr lang="en-US" altLang="en-US" sz="2000" b="1" dirty="0" err="1" smtClean="0">
                <a:solidFill>
                  <a:schemeClr val="bg2">
                    <a:lumMod val="10000"/>
                  </a:schemeClr>
                </a:solidFill>
                <a:cs typeface="Traditional Arabic" panose="02020603050405020304" pitchFamily="18" charset="-78"/>
              </a:rPr>
              <a:t>HandHeld</a:t>
            </a:r>
            <a:r>
              <a:rPr lang="en-US" altLang="en-US" sz="2000" b="1" dirty="0" smtClean="0">
                <a:solidFill>
                  <a:schemeClr val="bg2">
                    <a:lumMod val="10000"/>
                  </a:schemeClr>
                </a:solidFill>
                <a:cs typeface="Traditional Arabic" panose="02020603050405020304" pitchFamily="18" charset="-78"/>
              </a:rPr>
              <a:t> </a:t>
            </a:r>
            <a:endParaRPr lang="en-US" altLang="en-US" sz="20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التي تلف فيها الورقة على اسطوانة </a:t>
            </a:r>
            <a:r>
              <a:rPr lang="en-US" altLang="en-US" sz="2000" b="1" dirty="0">
                <a:solidFill>
                  <a:schemeClr val="bg2">
                    <a:lumMod val="10000"/>
                  </a:schemeClr>
                </a:solidFill>
                <a:cs typeface="Traditional Arabic" panose="02020603050405020304" pitchFamily="18" charset="-78"/>
              </a:rPr>
              <a:t>Drum</a:t>
            </a:r>
            <a:r>
              <a:rPr lang="en-US" altLang="en-US" sz="2400" b="1" dirty="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Scanners</a:t>
            </a:r>
            <a:endParaRPr lang="en-US" altLang="en-US" sz="20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6" descr="Scanner.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9023" y="3660998"/>
            <a:ext cx="1079641" cy="962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7" descr="scannerSheetFed1.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28664" y="4254501"/>
            <a:ext cx="904726" cy="825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8" descr="barcode_reader1.jpg"/>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2973055" y="4773259"/>
            <a:ext cx="1328626" cy="613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9" descr="scannerdum.jp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56183" y="5386471"/>
            <a:ext cx="1162371" cy="863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6636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5" name="Text Box 3"/>
          <p:cNvSpPr txBox="1">
            <a:spLocks noChangeArrowheads="1"/>
          </p:cNvSpPr>
          <p:nvPr/>
        </p:nvSpPr>
        <p:spPr bwMode="auto">
          <a:xfrm>
            <a:off x="416496" y="2308473"/>
            <a:ext cx="9138667"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smtClean="0">
                <a:solidFill>
                  <a:schemeClr val="bg2">
                    <a:lumMod val="10000"/>
                  </a:schemeClr>
                </a:solidFill>
                <a:cs typeface="Traditional Arabic" panose="02020603050405020304" pitchFamily="18" charset="-78"/>
              </a:rPr>
              <a:t>ملاحظة:</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عند </a:t>
            </a:r>
            <a:r>
              <a:rPr lang="ar-SA" altLang="en-US" sz="2400" b="1" dirty="0">
                <a:solidFill>
                  <a:schemeClr val="bg2">
                    <a:lumMod val="10000"/>
                  </a:schemeClr>
                </a:solidFill>
                <a:cs typeface="Traditional Arabic" panose="02020603050405020304" pitchFamily="18" charset="-78"/>
              </a:rPr>
              <a:t>مسح  الصفحات التي تحتوي على نصوص مطبوعة أو مكتوبة باليد أو تحتوي على مخطوطات القديمة يتم تحويلها إلى صور لتخزينها في الحاسب، ولكن لا يمكن للبرمجيات من تحريرها واستغلالها مباشرة، بل يجب استعمال برامج تمييز الرموز </a:t>
            </a:r>
            <a:r>
              <a:rPr lang="ar-SA" altLang="en-US" sz="2400" b="1" dirty="0" smtClean="0">
                <a:solidFill>
                  <a:schemeClr val="bg2">
                    <a:lumMod val="10000"/>
                  </a:schemeClr>
                </a:solidFill>
                <a:cs typeface="Traditional Arabic" panose="02020603050405020304" pitchFamily="18" charset="-78"/>
              </a:rPr>
              <a:t>الضوئية</a:t>
            </a:r>
            <a:r>
              <a:rPr lang="en-US" altLang="en-US" sz="2000" b="1" dirty="0" smtClean="0">
                <a:solidFill>
                  <a:schemeClr val="bg2">
                    <a:lumMod val="10000"/>
                  </a:schemeClr>
                </a:solidFill>
                <a:cs typeface="Traditional Arabic" panose="02020603050405020304" pitchFamily="18" charset="-78"/>
              </a:rPr>
              <a:t>Optical </a:t>
            </a:r>
            <a:r>
              <a:rPr lang="en-US" altLang="en-US" sz="2000" b="1" dirty="0">
                <a:solidFill>
                  <a:schemeClr val="bg2">
                    <a:lumMod val="10000"/>
                  </a:schemeClr>
                </a:solidFill>
                <a:cs typeface="Traditional Arabic" panose="02020603050405020304" pitchFamily="18" charset="-78"/>
              </a:rPr>
              <a:t>Character Recognition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لتحويلها </a:t>
            </a:r>
            <a:r>
              <a:rPr lang="ar-SA" altLang="en-US" sz="2400" b="1" dirty="0">
                <a:solidFill>
                  <a:schemeClr val="bg2">
                    <a:lumMod val="10000"/>
                  </a:schemeClr>
                </a:solidFill>
                <a:cs typeface="Traditional Arabic" panose="02020603050405020304" pitchFamily="18" charset="-78"/>
              </a:rPr>
              <a:t>إلى نصوص قابلة للتحرير. </a:t>
            </a:r>
            <a:endParaRPr lang="ar-EG" altLang="en-US" sz="2400" b="1" dirty="0" smtClean="0">
              <a:solidFill>
                <a:schemeClr val="bg2">
                  <a:lumMod val="10000"/>
                </a:schemeClr>
              </a:solidFill>
              <a:cs typeface="Traditional Arabic" panose="02020603050405020304" pitchFamily="18" charset="-78"/>
            </a:endParaRPr>
          </a:p>
          <a:p>
            <a:pPr algn="just">
              <a:spcBef>
                <a:spcPct val="50000"/>
              </a:spcBef>
            </a:pPr>
            <a:r>
              <a:rPr lang="ar-SA" altLang="en-US" sz="2400" b="1" dirty="0">
                <a:solidFill>
                  <a:schemeClr val="bg2">
                    <a:lumMod val="10000"/>
                  </a:schemeClr>
                </a:solidFill>
                <a:cs typeface="Traditional Arabic" panose="02020603050405020304" pitchFamily="18" charset="-78"/>
              </a:rPr>
              <a:t>تستعمل عادة لتحويل الكتب والوثائق إلى ملفات إلكترونية لتخزينها بشكل الكتروني أو لنشرها على النت. وهذا يسمح بتعديلها وبالبحث عن معلومات داخل الوثائق وتخزينها بأحجام أقل، وتعتمد دقتها على طريقة عملها وكيفية الكتابة وميزاتها وتصل دقتها الى مستوى عال حتى بالنسبة للمخطوطات</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spTree>
    <p:extLst>
      <p:ext uri="{BB962C8B-B14F-4D97-AF65-F5344CB8AC3E}">
        <p14:creationId xmlns:p14="http://schemas.microsoft.com/office/powerpoint/2010/main" xmlns="" val="400261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5" name="Text Box 3"/>
          <p:cNvSpPr txBox="1">
            <a:spLocks noChangeArrowheads="1"/>
          </p:cNvSpPr>
          <p:nvPr/>
        </p:nvSpPr>
        <p:spPr bwMode="auto">
          <a:xfrm>
            <a:off x="350838" y="2308473"/>
            <a:ext cx="9204325" cy="3354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ts val="600"/>
              </a:spcBef>
            </a:pPr>
            <a:r>
              <a:rPr lang="ar-SA" altLang="en-US" sz="2400" b="1" dirty="0">
                <a:solidFill>
                  <a:schemeClr val="bg2">
                    <a:lumMod val="10000"/>
                  </a:schemeClr>
                </a:solidFill>
                <a:cs typeface="Traditional Arabic" panose="02020603050405020304" pitchFamily="18" charset="-78"/>
              </a:rPr>
              <a:t>7- قارئ البار كود </a:t>
            </a:r>
            <a:r>
              <a:rPr lang="en-US" altLang="en-US" sz="2000" b="1" dirty="0">
                <a:solidFill>
                  <a:schemeClr val="bg2">
                    <a:lumMod val="10000"/>
                  </a:schemeClr>
                </a:solidFill>
                <a:cs typeface="Traditional Arabic" panose="02020603050405020304" pitchFamily="18" charset="-78"/>
              </a:rPr>
              <a:t>Barcode </a:t>
            </a:r>
            <a:r>
              <a:rPr lang="en-US" altLang="en-US" sz="2000" b="1" dirty="0" smtClean="0">
                <a:solidFill>
                  <a:schemeClr val="bg2">
                    <a:lumMod val="10000"/>
                  </a:schemeClr>
                </a:solidFill>
                <a:cs typeface="Traditional Arabic" panose="02020603050405020304" pitchFamily="18" charset="-78"/>
              </a:rPr>
              <a:t>Reader</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هو </a:t>
            </a:r>
            <a:r>
              <a:rPr lang="ar-SA" altLang="en-US" sz="2400" b="1" dirty="0">
                <a:solidFill>
                  <a:schemeClr val="bg2">
                    <a:lumMod val="10000"/>
                  </a:schemeClr>
                </a:solidFill>
                <a:cs typeface="Traditional Arabic" panose="02020603050405020304" pitchFamily="18" charset="-78"/>
              </a:rPr>
              <a:t>ماسح يدوي يستعمل لقراءة الأشرطة المقلمة الموجودة على المنتجات في المتاجر والتي تحمل بيانات البلد المنتج والتاريخ الخ. بعد قراءة الأشرطة وتحويلها إلى الحاسب يجب استعمال برمجيات خاصة من نوع  </a:t>
            </a:r>
            <a:r>
              <a:rPr lang="en-US" altLang="en-US" sz="2000" b="1" dirty="0">
                <a:solidFill>
                  <a:schemeClr val="bg2">
                    <a:lumMod val="10000"/>
                  </a:schemeClr>
                </a:solidFill>
                <a:cs typeface="Traditional Arabic" panose="02020603050405020304" pitchFamily="18" charset="-78"/>
              </a:rPr>
              <a:t>Optical Character Recognition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لتحليل </a:t>
            </a:r>
            <a:r>
              <a:rPr lang="ar-SA" altLang="en-US" sz="2400" b="1" dirty="0">
                <a:solidFill>
                  <a:schemeClr val="bg2">
                    <a:lumMod val="10000"/>
                  </a:schemeClr>
                </a:solidFill>
                <a:cs typeface="Traditional Arabic" panose="02020603050405020304" pitchFamily="18" charset="-78"/>
              </a:rPr>
              <a:t>هذه الأشرطة واستخراج رقم المنتج المطابق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لها </a:t>
            </a:r>
            <a:r>
              <a:rPr lang="ar-SA" altLang="en-US" sz="2400" b="1" dirty="0">
                <a:solidFill>
                  <a:schemeClr val="bg2">
                    <a:lumMod val="10000"/>
                  </a:schemeClr>
                </a:solidFill>
                <a:cs typeface="Traditional Arabic" panose="02020603050405020304" pitchFamily="18" charset="-78"/>
              </a:rPr>
              <a:t>للتعرف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عليه </a:t>
            </a:r>
            <a:r>
              <a:rPr lang="ar-SA" altLang="en-US" sz="2400" b="1" dirty="0">
                <a:solidFill>
                  <a:schemeClr val="bg2">
                    <a:lumMod val="10000"/>
                  </a:schemeClr>
                </a:solidFill>
                <a:cs typeface="Traditional Arabic" panose="02020603050405020304" pitchFamily="18" charset="-78"/>
              </a:rPr>
              <a:t>واستخراج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بياناته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من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قاعدة بيانات</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المنتجات للعمل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عليها</a:t>
            </a:r>
            <a:endParaRPr lang="ar-EG" altLang="en-US" sz="2400" b="1" dirty="0" smtClean="0">
              <a:solidFill>
                <a:schemeClr val="bg2">
                  <a:lumMod val="10000"/>
                </a:schemeClr>
              </a:solidFill>
              <a:cs typeface="Traditional Arabic" panose="02020603050405020304" pitchFamily="18" charset="-78"/>
            </a:endParaRPr>
          </a:p>
          <a:p>
            <a:pPr algn="just">
              <a:spcBef>
                <a:spcPts val="600"/>
              </a:spcBef>
            </a:pPr>
            <a:endParaRPr lang="ar-EG" altLang="en-US" sz="2400" b="1" dirty="0" smtClean="0">
              <a:solidFill>
                <a:schemeClr val="bg2">
                  <a:lumMod val="10000"/>
                </a:schemeClr>
              </a:solidFill>
              <a:cs typeface="Traditional Arabic" panose="02020603050405020304" pitchFamily="18" charset="-78"/>
            </a:endParaRPr>
          </a:p>
          <a:p>
            <a:pPr algn="just">
              <a:spcBef>
                <a:spcPts val="600"/>
              </a:spcBef>
            </a:pPr>
            <a:r>
              <a:rPr lang="ar-EG" altLang="en-US" sz="2400" b="1" dirty="0">
                <a:solidFill>
                  <a:schemeClr val="bg2">
                    <a:lumMod val="10000"/>
                  </a:schemeClr>
                </a:solidFill>
                <a:cs typeface="Traditional Arabic" panose="02020603050405020304" pitchFamily="18" charset="-78"/>
              </a:rPr>
              <a:t>عبارة عن مصدر ضوء وعدسة ومجسات ضوئية تحول النبضات الضوئية إلى نبضات </a:t>
            </a:r>
            <a:endParaRPr lang="ar-EG" altLang="en-US" sz="2400" b="1" dirty="0" smtClean="0">
              <a:solidFill>
                <a:schemeClr val="bg2">
                  <a:lumMod val="10000"/>
                </a:schemeClr>
              </a:solidFill>
              <a:cs typeface="Traditional Arabic" panose="02020603050405020304" pitchFamily="18" charset="-78"/>
            </a:endParaRPr>
          </a:p>
          <a:p>
            <a:pPr algn="just">
              <a:spcBef>
                <a:spcPts val="600"/>
              </a:spcBef>
            </a:pPr>
            <a:r>
              <a:rPr lang="ar-EG" altLang="en-US" sz="2400" b="1" dirty="0" smtClean="0">
                <a:solidFill>
                  <a:schemeClr val="bg2">
                    <a:lumMod val="10000"/>
                  </a:schemeClr>
                </a:solidFill>
                <a:cs typeface="Traditional Arabic" panose="02020603050405020304" pitchFamily="18" charset="-78"/>
              </a:rPr>
              <a:t>إلكترونية</a:t>
            </a:r>
            <a:r>
              <a:rPr lang="ar-EG" altLang="en-US" sz="2400" b="1" dirty="0">
                <a:solidFill>
                  <a:schemeClr val="bg2">
                    <a:lumMod val="10000"/>
                  </a:schemeClr>
                </a:solidFill>
                <a:cs typeface="Traditional Arabic" panose="02020603050405020304" pitchFamily="18" charset="-78"/>
              </a:rPr>
              <a:t>. وهو يحتوي على دارة تحلل بيانات صورة الاشرطة </a:t>
            </a:r>
            <a:r>
              <a:rPr lang="ar-EG" altLang="en-US" sz="2400" b="1" dirty="0" smtClean="0">
                <a:solidFill>
                  <a:schemeClr val="bg2">
                    <a:lumMod val="10000"/>
                  </a:schemeClr>
                </a:solidFill>
                <a:cs typeface="Traditional Arabic" panose="02020603050405020304" pitchFamily="18" charset="-78"/>
              </a:rPr>
              <a:t>المزودة  </a:t>
            </a:r>
            <a:r>
              <a:rPr lang="ar-EG" altLang="en-US" sz="2400" b="1" dirty="0">
                <a:solidFill>
                  <a:schemeClr val="bg2">
                    <a:lumMod val="10000"/>
                  </a:schemeClr>
                </a:solidFill>
                <a:cs typeface="Traditional Arabic" panose="02020603050405020304" pitchFamily="18" charset="-78"/>
              </a:rPr>
              <a:t>من المجسات </a:t>
            </a:r>
            <a:endParaRPr lang="ar-EG" altLang="en-US" sz="2400" b="1" dirty="0" smtClean="0">
              <a:solidFill>
                <a:schemeClr val="bg2">
                  <a:lumMod val="10000"/>
                </a:schemeClr>
              </a:solidFill>
              <a:cs typeface="Traditional Arabic" panose="02020603050405020304" pitchFamily="18" charset="-78"/>
            </a:endParaRPr>
          </a:p>
          <a:p>
            <a:pPr algn="just">
              <a:spcBef>
                <a:spcPts val="600"/>
              </a:spcBef>
            </a:pPr>
            <a:r>
              <a:rPr lang="ar-EG" altLang="en-US" sz="2400" b="1" dirty="0" smtClean="0">
                <a:solidFill>
                  <a:schemeClr val="bg2">
                    <a:lumMod val="10000"/>
                  </a:schemeClr>
                </a:solidFill>
                <a:cs typeface="Traditional Arabic" panose="02020603050405020304" pitchFamily="18" charset="-78"/>
              </a:rPr>
              <a:t>وترسل </a:t>
            </a:r>
            <a:r>
              <a:rPr lang="ar-EG" altLang="en-US" sz="2400" b="1" dirty="0">
                <a:solidFill>
                  <a:schemeClr val="bg2">
                    <a:lumMod val="10000"/>
                  </a:schemeClr>
                </a:solidFill>
                <a:cs typeface="Traditional Arabic" panose="02020603050405020304" pitchFamily="18" charset="-78"/>
              </a:rPr>
              <a:t>محتوى الأشرطة إلى منفذ خرج </a:t>
            </a:r>
            <a:r>
              <a:rPr lang="ar-EG" altLang="en-US" sz="2400" b="1" dirty="0" smtClean="0">
                <a:solidFill>
                  <a:schemeClr val="bg2">
                    <a:lumMod val="10000"/>
                  </a:schemeClr>
                </a:solidFill>
                <a:cs typeface="Traditional Arabic" panose="02020603050405020304" pitchFamily="18" charset="-78"/>
              </a:rPr>
              <a:t>الماسح</a:t>
            </a:r>
            <a:endParaRPr lang="ar-EG"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4" descr="barcode reader.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0512" y="4491140"/>
            <a:ext cx="1600200" cy="10207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546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5" name="Text Box 3"/>
          <p:cNvSpPr txBox="1">
            <a:spLocks noChangeArrowheads="1"/>
          </p:cNvSpPr>
          <p:nvPr/>
        </p:nvSpPr>
        <p:spPr bwMode="auto">
          <a:xfrm>
            <a:off x="4016896" y="2308473"/>
            <a:ext cx="5538267"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7- قارئ العلامات </a:t>
            </a:r>
            <a:r>
              <a:rPr lang="ar-SA" altLang="en-US" sz="2400" b="1" dirty="0" smtClean="0">
                <a:solidFill>
                  <a:schemeClr val="bg2">
                    <a:lumMod val="10000"/>
                  </a:schemeClr>
                </a:solidFill>
                <a:cs typeface="Traditional Arabic" panose="02020603050405020304" pitchFamily="18" charset="-78"/>
              </a:rPr>
              <a:t>البصرية</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Optical </a:t>
            </a:r>
            <a:r>
              <a:rPr lang="en-US" altLang="en-US" sz="2000" b="1" dirty="0">
                <a:solidFill>
                  <a:schemeClr val="bg2">
                    <a:lumMod val="10000"/>
                  </a:schemeClr>
                </a:solidFill>
                <a:cs typeface="Traditional Arabic" panose="02020603050405020304" pitchFamily="18" charset="-78"/>
              </a:rPr>
              <a:t>Mark Reader </a:t>
            </a:r>
            <a:r>
              <a:rPr lang="ar-SA" altLang="en-US" sz="2400" b="1" dirty="0" smtClean="0">
                <a:solidFill>
                  <a:schemeClr val="bg2">
                    <a:lumMod val="10000"/>
                  </a:schemeClr>
                </a:solidFill>
                <a:cs typeface="Traditional Arabic" panose="02020603050405020304" pitchFamily="18" charset="-78"/>
              </a:rPr>
              <a:t>يستعمل </a:t>
            </a:r>
            <a:r>
              <a:rPr lang="ar-SA" altLang="en-US" sz="2400" b="1" dirty="0">
                <a:solidFill>
                  <a:schemeClr val="bg2">
                    <a:lumMod val="10000"/>
                  </a:schemeClr>
                </a:solidFill>
                <a:cs typeface="Traditional Arabic" panose="02020603050405020304" pitchFamily="18" charset="-78"/>
              </a:rPr>
              <a:t>لمسح نموذج مطبوع أو مسوّد بقلم رصاص باستعمال الأشعة تحت الحمراء للبحث عن علامات موضوعة في أماكن محددة على النموذج. يستعمل مثلا في تصحيح الاختبارات متعددة الخيارات بشكل آلي كليا حيث يقرأ-يمسح نموذج التصحيح ومن ثم يمسح أوراق الإجابة ويقارنها بنموذج التصحيح ليتعرف على الأجوبة الصحيحة ويعطي الدرجة.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7" descr="OMR Reader.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88504" y="2447151"/>
            <a:ext cx="3200400" cy="24003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868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5" name="Text Box 3"/>
          <p:cNvSpPr txBox="1">
            <a:spLocks noChangeArrowheads="1"/>
          </p:cNvSpPr>
          <p:nvPr/>
        </p:nvSpPr>
        <p:spPr bwMode="auto">
          <a:xfrm>
            <a:off x="4160912" y="2308473"/>
            <a:ext cx="5394251"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9- قارئ الشارة المغناطيسية </a:t>
            </a:r>
            <a:r>
              <a:rPr lang="en-US" altLang="en-US" sz="2000" b="1" dirty="0">
                <a:solidFill>
                  <a:schemeClr val="bg2">
                    <a:lumMod val="10000"/>
                  </a:schemeClr>
                </a:solidFill>
                <a:cs typeface="Traditional Arabic" panose="02020603050405020304" pitchFamily="18" charset="-78"/>
              </a:rPr>
              <a:t>Magnetic </a:t>
            </a:r>
            <a:r>
              <a:rPr lang="en-US" altLang="en-US" sz="2000" b="1" dirty="0" smtClean="0">
                <a:solidFill>
                  <a:schemeClr val="bg2">
                    <a:lumMod val="10000"/>
                  </a:schemeClr>
                </a:solidFill>
                <a:cs typeface="Traditional Arabic" panose="02020603050405020304" pitchFamily="18" charset="-78"/>
              </a:rPr>
              <a:t>Strip</a:t>
            </a:r>
            <a:r>
              <a:rPr lang="en-US" altLang="en-US" sz="2400" b="1" dirty="0">
                <a:solidFill>
                  <a:schemeClr val="bg2">
                    <a:lumMod val="10000"/>
                  </a:schemeClr>
                </a:solidFill>
                <a:cs typeface="Traditional Arabic" panose="02020603050405020304" pitchFamily="18" charset="-78"/>
              </a:rPr>
              <a:t/>
            </a:r>
            <a:br>
              <a:rPr lang="en-US"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هو نوع من الأجهزة التي تقرأ شريط مغنطيسي موضوعة على البطاقات البلاستكية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كما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في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بطاقات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الائتمان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المصرفية</a:t>
            </a:r>
            <a:r>
              <a:rPr lang="ar-SA"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بطاقات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التعريفية والمواصلات</a:t>
            </a:r>
            <a:r>
              <a:rPr lang="ar-EG" altLang="en-US" sz="2400" b="1" dirty="0" smtClean="0">
                <a:solidFill>
                  <a:schemeClr val="bg2">
                    <a:lumMod val="10000"/>
                  </a:schemeClr>
                </a:solidFill>
                <a:cs typeface="Traditional Arabic" panose="02020603050405020304" pitchFamily="18" charset="-78"/>
              </a:rPr>
              <a:t>.</a:t>
            </a:r>
            <a:r>
              <a:rPr lang="ar-SA" altLang="en-US" sz="2400" b="1" dirty="0" smtClean="0">
                <a:solidFill>
                  <a:schemeClr val="bg2">
                    <a:lumMod val="10000"/>
                  </a:schemeClr>
                </a:solidFill>
                <a:cs typeface="Traditional Arabic" panose="02020603050405020304" pitchFamily="18" charset="-78"/>
              </a:rPr>
              <a:t> </a:t>
            </a:r>
            <a:endParaRPr lang="ar-EG" altLang="en-US" sz="2400" b="1" dirty="0" smtClean="0">
              <a:solidFill>
                <a:schemeClr val="bg2">
                  <a:lumMod val="10000"/>
                </a:schemeClr>
              </a:solidFill>
              <a:cs typeface="Traditional Arabic" panose="02020603050405020304" pitchFamily="18" charset="-78"/>
            </a:endParaRPr>
          </a:p>
          <a:p>
            <a:pPr>
              <a:spcBef>
                <a:spcPct val="50000"/>
              </a:spcBef>
            </a:pPr>
            <a:r>
              <a:rPr lang="ar-SA" altLang="en-US" sz="2400" b="1" dirty="0">
                <a:solidFill>
                  <a:schemeClr val="bg2">
                    <a:lumMod val="10000"/>
                  </a:schemeClr>
                </a:solidFill>
                <a:cs typeface="Traditional Arabic" panose="02020603050405020304" pitchFamily="18" charset="-78"/>
              </a:rPr>
              <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حيث تسحب داخل القارئ أو تدخل فيه فيقوم بقراءة العلامات </a:t>
            </a:r>
            <a:r>
              <a:rPr lang="ar-SA" altLang="en-US" sz="2400" b="1" dirty="0" smtClean="0">
                <a:solidFill>
                  <a:schemeClr val="bg2">
                    <a:lumMod val="10000"/>
                  </a:schemeClr>
                </a:solidFill>
                <a:cs typeface="Traditional Arabic" panose="02020603050405020304" pitchFamily="18" charset="-78"/>
              </a:rPr>
              <a:t>الممغنطة على </a:t>
            </a:r>
            <a:r>
              <a:rPr lang="ar-SA" altLang="en-US" sz="2400" b="1" dirty="0">
                <a:solidFill>
                  <a:schemeClr val="bg2">
                    <a:lumMod val="10000"/>
                  </a:schemeClr>
                </a:solidFill>
                <a:cs typeface="Traditional Arabic" panose="02020603050405020304" pitchFamily="18" charset="-78"/>
              </a:rPr>
              <a:t>الشريط.</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5" descr="coder-1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88504" y="2471057"/>
            <a:ext cx="3438903" cy="21239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6227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5" name="Text Box 3"/>
          <p:cNvSpPr txBox="1">
            <a:spLocks noChangeArrowheads="1"/>
          </p:cNvSpPr>
          <p:nvPr/>
        </p:nvSpPr>
        <p:spPr bwMode="auto">
          <a:xfrm>
            <a:off x="2864768" y="2308473"/>
            <a:ext cx="6690395"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10-عصا التحكم </a:t>
            </a:r>
            <a:r>
              <a:rPr lang="en-US" altLang="en-US" sz="2000" b="1" dirty="0" smtClean="0">
                <a:solidFill>
                  <a:schemeClr val="bg2">
                    <a:lumMod val="10000"/>
                  </a:schemeClr>
                </a:solidFill>
                <a:cs typeface="Traditional Arabic" panose="02020603050405020304" pitchFamily="18" charset="-78"/>
              </a:rPr>
              <a:t>Joystick</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عصا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مثبتة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بقاعدة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متصلة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بالحاسب</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يمكن تحريكها في جميع الاتجاهات للتحكم في الحركة على الشاشة، وهي مزودة بأزرار لتأدية بعض المهام وتستعمل مع بعض الألعاب الالكترونية.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6" descr="joystick.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520" y="2304687"/>
            <a:ext cx="1655763" cy="2057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6880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5" name="Text Box 3"/>
          <p:cNvSpPr txBox="1">
            <a:spLocks noChangeArrowheads="1"/>
          </p:cNvSpPr>
          <p:nvPr/>
        </p:nvSpPr>
        <p:spPr bwMode="auto">
          <a:xfrm>
            <a:off x="350838" y="2308473"/>
            <a:ext cx="9204325" cy="1277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bg2">
                    <a:lumMod val="10000"/>
                  </a:schemeClr>
                </a:solidFill>
                <a:cs typeface="Traditional Arabic" panose="02020603050405020304" pitchFamily="18" charset="-78"/>
              </a:rPr>
              <a:t>11- الميكروفون </a:t>
            </a:r>
            <a:r>
              <a:rPr lang="en-US" altLang="en-US" sz="2000" b="1" dirty="0" smtClean="0">
                <a:solidFill>
                  <a:schemeClr val="bg2">
                    <a:lumMod val="10000"/>
                  </a:schemeClr>
                </a:solidFill>
                <a:cs typeface="Traditional Arabic" panose="02020603050405020304" pitchFamily="18" charset="-78"/>
              </a:rPr>
              <a:t>Microphone</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يستخدم </a:t>
            </a:r>
            <a:r>
              <a:rPr lang="ar-SA" altLang="en-US" sz="2400" b="1" dirty="0">
                <a:solidFill>
                  <a:schemeClr val="bg2">
                    <a:lumMod val="10000"/>
                  </a:schemeClr>
                </a:solidFill>
                <a:cs typeface="Traditional Arabic" panose="02020603050405020304" pitchFamily="18" charset="-78"/>
              </a:rPr>
              <a:t>في تسجيل الأصوات في  ذاكرة الحاسب كما ل الصوت</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spcBef>
                <a:spcPts val="600"/>
              </a:spcBef>
            </a:pPr>
            <a:r>
              <a:rPr lang="ar-SA" altLang="en-US" sz="2400" b="1" dirty="0">
                <a:solidFill>
                  <a:schemeClr val="bg2">
                    <a:lumMod val="10000"/>
                  </a:schemeClr>
                </a:solidFill>
                <a:cs typeface="Traditional Arabic" panose="02020603050405020304" pitchFamily="18" charset="-78"/>
              </a:rPr>
              <a:t>يمكن استخدامه في  نقل التعليمات لنظام  التشغيل وذلك باستخدام برمجيات التعرف على الكلام  </a:t>
            </a:r>
            <a:r>
              <a:rPr lang="en-US" altLang="en-US" sz="2000" b="1" dirty="0">
                <a:solidFill>
                  <a:schemeClr val="bg2">
                    <a:lumMod val="10000"/>
                  </a:schemeClr>
                </a:solidFill>
                <a:cs typeface="Traditional Arabic" panose="02020603050405020304" pitchFamily="18" charset="-78"/>
              </a:rPr>
              <a:t>Software Speech Recognition،</a:t>
            </a:r>
            <a:r>
              <a:rPr lang="ar-SA" altLang="en-US" sz="2400" b="1" dirty="0">
                <a:solidFill>
                  <a:schemeClr val="bg2">
                    <a:lumMod val="10000"/>
                  </a:schemeClr>
                </a:solidFill>
                <a:cs typeface="Traditional Arabic" panose="02020603050405020304" pitchFamily="18" charset="-78"/>
              </a:rPr>
              <a:t>كما ويستعمل </a:t>
            </a:r>
            <a:r>
              <a:rPr lang="ar-SA" altLang="en-US" sz="2400" b="1" dirty="0" smtClean="0">
                <a:solidFill>
                  <a:schemeClr val="bg2">
                    <a:lumMod val="10000"/>
                  </a:schemeClr>
                </a:solidFill>
                <a:cs typeface="Traditional Arabic" panose="02020603050405020304" pitchFamily="18" charset="-78"/>
              </a:rPr>
              <a:t>لتسجي</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8" descr="Desktop_PC_Microphone_.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096377" y="4279443"/>
            <a:ext cx="1447800" cy="1274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See full size image">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773096" y="4339604"/>
            <a:ext cx="24384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4" descr="See full size image">
            <a:hlinkClick r:id="rId6"/>
          </p:cNvP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669335" y="3775059"/>
            <a:ext cx="3808040" cy="2348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91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27</a:t>
            </a:fld>
            <a:endParaRPr lang="en-US" sz="1200" dirty="0">
              <a:solidFill>
                <a:schemeClr val="bg1"/>
              </a:solidFill>
            </a:endParaRPr>
          </a:p>
        </p:txBody>
      </p:sp>
      <p:sp>
        <p:nvSpPr>
          <p:cNvPr id="5" name="Text Box 3"/>
          <p:cNvSpPr txBox="1">
            <a:spLocks noChangeArrowheads="1"/>
          </p:cNvSpPr>
          <p:nvPr/>
        </p:nvSpPr>
        <p:spPr bwMode="auto">
          <a:xfrm>
            <a:off x="3584848" y="2308473"/>
            <a:ext cx="5970315" cy="16466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600"/>
              </a:spcBef>
            </a:pPr>
            <a:r>
              <a:rPr lang="ar-SA" altLang="en-US" sz="2400" b="1" dirty="0">
                <a:solidFill>
                  <a:schemeClr val="bg2">
                    <a:lumMod val="10000"/>
                  </a:schemeClr>
                </a:solidFill>
                <a:cs typeface="Traditional Arabic" panose="02020603050405020304" pitchFamily="18" charset="-78"/>
              </a:rPr>
              <a:t>12- الكاميرا الرقمية </a:t>
            </a:r>
            <a:r>
              <a:rPr lang="en-US" altLang="en-US" sz="2000" b="1" dirty="0">
                <a:solidFill>
                  <a:schemeClr val="bg2">
                    <a:lumMod val="10000"/>
                  </a:schemeClr>
                </a:solidFill>
                <a:cs typeface="Traditional Arabic" panose="02020603050405020304" pitchFamily="18" charset="-78"/>
              </a:rPr>
              <a:t>Digital </a:t>
            </a:r>
            <a:r>
              <a:rPr lang="en-US" altLang="en-US" sz="2000" b="1" dirty="0" smtClean="0">
                <a:solidFill>
                  <a:schemeClr val="bg2">
                    <a:lumMod val="10000"/>
                  </a:schemeClr>
                </a:solidFill>
                <a:cs typeface="Traditional Arabic" panose="02020603050405020304" pitchFamily="18" charset="-78"/>
              </a:rPr>
              <a:t>Camera</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عبارة </a:t>
            </a:r>
            <a:r>
              <a:rPr lang="ar-SA" altLang="en-US" sz="2400" b="1" dirty="0">
                <a:solidFill>
                  <a:schemeClr val="bg2">
                    <a:lumMod val="10000"/>
                  </a:schemeClr>
                </a:solidFill>
                <a:cs typeface="Traditional Arabic" panose="02020603050405020304" pitchFamily="18" charset="-78"/>
              </a:rPr>
              <a:t>عن كاميرا مزودة</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بذاكرة خاصة يمكن ربطها بالحاسب مباشرة من خلال منفذ </a:t>
            </a:r>
            <a:r>
              <a:rPr lang="en-US" altLang="en-US" sz="2000" b="1" dirty="0">
                <a:solidFill>
                  <a:schemeClr val="bg2">
                    <a:lumMod val="10000"/>
                  </a:schemeClr>
                </a:solidFill>
                <a:cs typeface="Traditional Arabic" panose="02020603050405020304" pitchFamily="18" charset="-78"/>
              </a:rPr>
              <a:t>USB</a:t>
            </a:r>
            <a:r>
              <a:rPr lang="en-US" altLang="en-US" sz="2400" b="1" dirty="0">
                <a:solidFill>
                  <a:schemeClr val="bg2">
                    <a:lumMod val="10000"/>
                  </a:schemeClr>
                </a:solidFill>
                <a:cs typeface="Traditional Arabic" panose="02020603050405020304" pitchFamily="18" charset="-78"/>
              </a:rPr>
              <a:t> </a:t>
            </a:r>
            <a:br>
              <a:rPr lang="en-US"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أو بواسطة تقنية الاتصال اللاسلكي </a:t>
            </a:r>
            <a:r>
              <a:rPr lang="en-US" altLang="en-US" sz="2000" b="1" dirty="0">
                <a:solidFill>
                  <a:schemeClr val="bg2">
                    <a:lumMod val="10000"/>
                  </a:schemeClr>
                </a:solidFill>
                <a:cs typeface="Traditional Arabic" panose="02020603050405020304" pitchFamily="18" charset="-78"/>
              </a:rPr>
              <a:t>Bluetooth</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لنقل </a:t>
            </a:r>
            <a:r>
              <a:rPr lang="ar-SA" altLang="en-US" sz="2400" b="1" dirty="0" smtClean="0">
                <a:solidFill>
                  <a:schemeClr val="bg2">
                    <a:lumMod val="10000"/>
                  </a:schemeClr>
                </a:solidFill>
                <a:cs typeface="Traditional Arabic" panose="02020603050405020304" pitchFamily="18" charset="-78"/>
              </a:rPr>
              <a:t>الصور</a:t>
            </a:r>
            <a:endParaRPr lang="ar-EG" altLang="en-US" sz="2400" b="1" dirty="0" smtClean="0">
              <a:solidFill>
                <a:schemeClr val="bg2">
                  <a:lumMod val="10000"/>
                </a:schemeClr>
              </a:solidFill>
              <a:cs typeface="Traditional Arabic" panose="02020603050405020304" pitchFamily="18" charset="-78"/>
            </a:endParaRPr>
          </a:p>
          <a:p>
            <a:pPr algn="just">
              <a:spcBef>
                <a:spcPts val="600"/>
              </a:spcBef>
            </a:pP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للحاسب مباشرة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7" descr="camera.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88504" y="2443556"/>
            <a:ext cx="2016224" cy="21304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3429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28</a:t>
            </a:fld>
            <a:endParaRPr lang="en-US" sz="1200" dirty="0">
              <a:solidFill>
                <a:schemeClr val="bg1"/>
              </a:solidFill>
            </a:endParaRPr>
          </a:p>
        </p:txBody>
      </p:sp>
      <p:sp>
        <p:nvSpPr>
          <p:cNvPr id="5" name="Text Box 3"/>
          <p:cNvSpPr txBox="1">
            <a:spLocks noChangeArrowheads="1"/>
          </p:cNvSpPr>
          <p:nvPr/>
        </p:nvSpPr>
        <p:spPr bwMode="auto">
          <a:xfrm>
            <a:off x="3008784" y="2308473"/>
            <a:ext cx="6546379"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13- كاميرا </a:t>
            </a:r>
            <a:r>
              <a:rPr lang="ar-SA" altLang="en-US" sz="2400" b="1" dirty="0" smtClean="0">
                <a:solidFill>
                  <a:schemeClr val="bg2">
                    <a:lumMod val="10000"/>
                  </a:schemeClr>
                </a:solidFill>
                <a:cs typeface="Traditional Arabic" panose="02020603050405020304" pitchFamily="18" charset="-78"/>
              </a:rPr>
              <a:t>الفيديو</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Video Camera</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يمكن </a:t>
            </a:r>
            <a:r>
              <a:rPr lang="ar-SA" altLang="en-US" sz="2400" b="1" dirty="0">
                <a:solidFill>
                  <a:schemeClr val="bg2">
                    <a:lumMod val="10000"/>
                  </a:schemeClr>
                </a:solidFill>
                <a:cs typeface="Traditional Arabic" panose="02020603050405020304" pitchFamily="18" charset="-78"/>
              </a:rPr>
              <a:t>وضعها فوق شاشة  الحاسب لتصوير المستخدم أثناء المؤتمرات أو لنقل صورة وصوت المستخدم عبر الانترنت كما يمكن استعمالها لالتقاط أشرطة ثم عرضها بواسطة الحاسب باستعمال برمجيات خاصة.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3368824" y="1556792"/>
            <a:ext cx="610855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وحدات الإدخال </a:t>
            </a:r>
            <a:r>
              <a:rPr lang="en-US" altLang="en-US" sz="2800" b="1" u="sng" dirty="0">
                <a:solidFill>
                  <a:srgbClr val="C00000"/>
                </a:solidFill>
                <a:cs typeface="Traditional Arabic" panose="02020603050405020304" pitchFamily="18" charset="-78"/>
              </a:rPr>
              <a:t>Input Devices</a:t>
            </a:r>
          </a:p>
        </p:txBody>
      </p:sp>
      <p:pic>
        <p:nvPicPr>
          <p:cNvPr id="9" name="Picture 8" descr="panasonic_vdr_d400_dvd_video_camera.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16496" y="2420888"/>
            <a:ext cx="2088232" cy="19234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6456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29</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تسمح وحدات الإخراج بعرض </a:t>
            </a:r>
            <a:r>
              <a:rPr lang="ar-SA" altLang="en-US" sz="2400" b="1" dirty="0" smtClean="0">
                <a:solidFill>
                  <a:schemeClr val="bg2">
                    <a:lumMod val="10000"/>
                  </a:schemeClr>
                </a:solidFill>
                <a:cs typeface="Traditional Arabic" panose="02020603050405020304" pitchFamily="18" charset="-78"/>
              </a:rPr>
              <a:t>المخرجات</a:t>
            </a:r>
            <a:r>
              <a:rPr lang="en-US" altLang="en-US" sz="2000" b="1" dirty="0" smtClean="0">
                <a:solidFill>
                  <a:schemeClr val="bg2">
                    <a:lumMod val="10000"/>
                  </a:schemeClr>
                </a:solidFill>
                <a:cs typeface="Traditional Arabic" panose="02020603050405020304" pitchFamily="18" charset="-78"/>
              </a:rPr>
              <a:t>outputs</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التي </a:t>
            </a:r>
            <a:r>
              <a:rPr lang="ar-SA" altLang="en-US" sz="2400" b="1" dirty="0">
                <a:solidFill>
                  <a:schemeClr val="bg2">
                    <a:lumMod val="10000"/>
                  </a:schemeClr>
                </a:solidFill>
                <a:cs typeface="Traditional Arabic" panose="02020603050405020304" pitchFamily="18" charset="-78"/>
              </a:rPr>
              <a:t>هي نتائج معالجة البيانات النصية والصوتية والصورية التي قام  بها الحاسب على أوجه متعددة، وذلك حسب وحدة الإخراج المستعملة، وعلى أن تكون بصيغة مفهومة من الإنسان، من وحدات الاخراج: </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1- وحدة العرض البصري </a:t>
            </a:r>
            <a:r>
              <a:rPr lang="en-US" altLang="en-US" sz="2000" b="1" dirty="0" smtClean="0">
                <a:solidFill>
                  <a:schemeClr val="bg2">
                    <a:lumMod val="10000"/>
                  </a:schemeClr>
                </a:solidFill>
                <a:cs typeface="Traditional Arabic" panose="02020603050405020304" pitchFamily="18" charset="-78"/>
              </a:rPr>
              <a:t>Video </a:t>
            </a:r>
            <a:r>
              <a:rPr lang="en-US" altLang="en-US" sz="2000" b="1" dirty="0">
                <a:solidFill>
                  <a:schemeClr val="bg2">
                    <a:lumMod val="10000"/>
                  </a:schemeClr>
                </a:solidFill>
                <a:cs typeface="Traditional Arabic" panose="02020603050405020304" pitchFamily="18" charset="-78"/>
              </a:rPr>
              <a:t>Display </a:t>
            </a:r>
            <a:r>
              <a:rPr lang="en-US" altLang="en-US" sz="2000" b="1" dirty="0" smtClean="0">
                <a:solidFill>
                  <a:schemeClr val="bg2">
                    <a:lumMod val="10000"/>
                  </a:schemeClr>
                </a:solidFill>
                <a:cs typeface="Traditional Arabic" panose="02020603050405020304" pitchFamily="18" charset="-78"/>
              </a:rPr>
              <a:t>Unit</a:t>
            </a:r>
            <a:r>
              <a:rPr lang="ar-EG" altLang="en-US" sz="24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يستعمل </a:t>
            </a:r>
            <a:r>
              <a:rPr lang="ar-SA" altLang="en-US" sz="2400" b="1" dirty="0">
                <a:solidFill>
                  <a:schemeClr val="bg2">
                    <a:lumMod val="10000"/>
                  </a:schemeClr>
                </a:solidFill>
                <a:cs typeface="Traditional Arabic" panose="02020603050405020304" pitchFamily="18" charset="-78"/>
              </a:rPr>
              <a:t>هذا المصطلح لوصف أي وحدة عرض تعرض المخرجات في شكل بصري على وحدة إخراج إلكتروني، ومن أهمها.</a:t>
            </a:r>
          </a:p>
          <a:p>
            <a:pPr algn="just">
              <a:spcBef>
                <a:spcPts val="0"/>
              </a:spcBef>
            </a:pPr>
            <a:r>
              <a:rPr lang="ar-SA" altLang="en-US" sz="2400" b="1" dirty="0">
                <a:solidFill>
                  <a:schemeClr val="bg2">
                    <a:lumMod val="10000"/>
                  </a:schemeClr>
                </a:solidFill>
                <a:cs typeface="Traditional Arabic" panose="02020603050405020304" pitchFamily="18" charset="-78"/>
              </a:rPr>
              <a:t>-</a:t>
            </a:r>
            <a:r>
              <a:rPr lang="ar-SA" altLang="en-US" sz="2400" b="1" dirty="0" smtClean="0">
                <a:solidFill>
                  <a:schemeClr val="bg2">
                    <a:lumMod val="10000"/>
                  </a:schemeClr>
                </a:solidFill>
                <a:cs typeface="Traditional Arabic" panose="02020603050405020304" pitchFamily="18" charset="-78"/>
              </a:rPr>
              <a:t>الشاشة</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Screen</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أو </a:t>
            </a:r>
            <a:r>
              <a:rPr lang="en-US" altLang="en-US" sz="2000" b="1" dirty="0" smtClean="0">
                <a:solidFill>
                  <a:schemeClr val="bg2">
                    <a:lumMod val="10000"/>
                  </a:schemeClr>
                </a:solidFill>
                <a:cs typeface="Traditional Arabic" panose="02020603050405020304" pitchFamily="18" charset="-78"/>
              </a:rPr>
              <a:t>Monitor</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تعد </a:t>
            </a:r>
            <a:r>
              <a:rPr lang="ar-SA" altLang="en-US" sz="2400" b="1" dirty="0">
                <a:solidFill>
                  <a:schemeClr val="bg2">
                    <a:lumMod val="10000"/>
                  </a:schemeClr>
                </a:solidFill>
                <a:cs typeface="Traditional Arabic" panose="02020603050405020304" pitchFamily="18" charset="-78"/>
              </a:rPr>
              <a:t>الشاشات من أكثر وحدات الإخراج استعمالا، ويجب إن تكون ذات جودة عالية لعرض الصور والمعلومات، وحتى لا تضر بمستخدم الحاسب فتسبب له آلاما بالعين </a:t>
            </a:r>
            <a:r>
              <a:rPr lang="ar-SA" altLang="en-US" sz="2400" b="1" dirty="0" smtClean="0">
                <a:solidFill>
                  <a:schemeClr val="bg2">
                    <a:lumMod val="10000"/>
                  </a:schemeClr>
                </a:solidFill>
                <a:cs typeface="Traditional Arabic" panose="02020603050405020304" pitchFamily="18" charset="-78"/>
              </a:rPr>
              <a:t>والرأس</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xmlns="" val="339510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30</a:t>
            </a:fld>
            <a:endParaRPr lang="en-US" sz="1200" dirty="0">
              <a:solidFill>
                <a:schemeClr val="bg1"/>
              </a:solidFill>
            </a:endParaRPr>
          </a:p>
        </p:txBody>
      </p:sp>
      <p:sp>
        <p:nvSpPr>
          <p:cNvPr id="5" name="Text Box 3"/>
          <p:cNvSpPr txBox="1">
            <a:spLocks noChangeArrowheads="1"/>
          </p:cNvSpPr>
          <p:nvPr/>
        </p:nvSpPr>
        <p:spPr bwMode="auto">
          <a:xfrm>
            <a:off x="3512840" y="2308473"/>
            <a:ext cx="6042323"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شاشات أنبوبة أشعة الكاثود </a:t>
            </a:r>
            <a:r>
              <a:rPr lang="en-US" altLang="en-US" sz="2000" b="1" dirty="0" smtClean="0">
                <a:solidFill>
                  <a:schemeClr val="bg2">
                    <a:lumMod val="10000"/>
                  </a:schemeClr>
                </a:solidFill>
                <a:cs typeface="Traditional Arabic" panose="02020603050405020304" pitchFamily="18" charset="-78"/>
              </a:rPr>
              <a:t>Cathode </a:t>
            </a:r>
            <a:r>
              <a:rPr lang="en-US" altLang="en-US" sz="2000" b="1" dirty="0">
                <a:solidFill>
                  <a:schemeClr val="bg2">
                    <a:lumMod val="10000"/>
                  </a:schemeClr>
                </a:solidFill>
                <a:cs typeface="Traditional Arabic" panose="02020603050405020304" pitchFamily="18" charset="-78"/>
              </a:rPr>
              <a:t>Ray Tube (CRT) </a:t>
            </a:r>
            <a:endParaRPr lang="ar-EG" altLang="en-US" sz="20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تشبه شاشة التلفاز إلا أنها أكثر وضوحا وتأخذ حيز كبير وهي</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ثقيلة </a:t>
            </a:r>
            <a:r>
              <a:rPr lang="ar-SA" altLang="en-US" sz="2400" b="1" dirty="0">
                <a:solidFill>
                  <a:schemeClr val="bg2">
                    <a:lumMod val="10000"/>
                  </a:schemeClr>
                </a:solidFill>
                <a:cs typeface="Traditional Arabic" panose="02020603050405020304" pitchFamily="18" charset="-78"/>
              </a:rPr>
              <a:t>الوزن. </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bg2">
                    <a:lumMod val="10000"/>
                  </a:schemeClr>
                </a:solidFill>
                <a:cs typeface="Traditional Arabic" panose="02020603050405020304" pitchFamily="18" charset="-78"/>
              </a:rPr>
              <a:t>وفيها </a:t>
            </a:r>
            <a:r>
              <a:rPr lang="ar-SA" altLang="en-US" sz="2400" b="1" dirty="0">
                <a:solidFill>
                  <a:schemeClr val="bg2">
                    <a:lumMod val="10000"/>
                  </a:schemeClr>
                </a:solidFill>
                <a:cs typeface="Traditional Arabic" panose="02020603050405020304" pitchFamily="18" charset="-78"/>
              </a:rPr>
              <a:t>قناة فارغة تحتوي على مدفع (مصدر) إلكترون وشاشة </a:t>
            </a:r>
            <a:r>
              <a:rPr lang="ar-SA" altLang="en-US" sz="2400" b="1" dirty="0" smtClean="0">
                <a:solidFill>
                  <a:schemeClr val="bg2">
                    <a:lumMod val="10000"/>
                  </a:schemeClr>
                </a:solidFill>
                <a:cs typeface="Traditional Arabic" panose="02020603050405020304" pitchFamily="18" charset="-78"/>
              </a:rPr>
              <a:t>مستشعة</a:t>
            </a:r>
            <a:r>
              <a:rPr lang="ar-SA" altLang="en-US" sz="2400" b="1" dirty="0">
                <a:solidFill>
                  <a:schemeClr val="bg2">
                    <a:lumMod val="10000"/>
                  </a:schemeClr>
                </a:solidFill>
                <a:cs typeface="Traditional Arabic" panose="02020603050405020304" pitchFamily="18" charset="-78"/>
              </a:rPr>
              <a:t>، مع وسيلة داخلية أو خارجة  لتسريع وإنحراف شعاع الألكترون، ويستعمل لإنشاء صور على شكل ضوء منبعث من الشاشة المستشعة.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9" name="Picture 5" descr="19_CRT_Monitor.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98376" y="2308338"/>
            <a:ext cx="2438400" cy="2438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0899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31</a:t>
            </a:fld>
            <a:endParaRPr lang="en-US" sz="1200" dirty="0">
              <a:solidFill>
                <a:schemeClr val="bg1"/>
              </a:solidFill>
            </a:endParaRPr>
          </a:p>
        </p:txBody>
      </p:sp>
      <p:sp>
        <p:nvSpPr>
          <p:cNvPr id="5" name="Text Box 3"/>
          <p:cNvSpPr txBox="1">
            <a:spLocks noChangeArrowheads="1"/>
          </p:cNvSpPr>
          <p:nvPr/>
        </p:nvSpPr>
        <p:spPr bwMode="auto">
          <a:xfrm>
            <a:off x="3728864" y="2308473"/>
            <a:ext cx="5826299"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شاشات العرض المسطحة </a:t>
            </a:r>
            <a:r>
              <a:rPr lang="en-US" altLang="en-US" sz="2000" b="1" dirty="0">
                <a:solidFill>
                  <a:schemeClr val="bg2">
                    <a:lumMod val="10000"/>
                  </a:schemeClr>
                </a:solidFill>
                <a:cs typeface="Traditional Arabic" panose="02020603050405020304" pitchFamily="18" charset="-78"/>
              </a:rPr>
              <a:t>Panel Display </a:t>
            </a:r>
            <a:r>
              <a:rPr lang="en-US" altLang="en-US" sz="2000" b="1" dirty="0" smtClean="0">
                <a:solidFill>
                  <a:schemeClr val="bg2">
                    <a:lumMod val="10000"/>
                  </a:schemeClr>
                </a:solidFill>
                <a:cs typeface="Traditional Arabic" panose="02020603050405020304" pitchFamily="18" charset="-78"/>
              </a:rPr>
              <a:t>Flat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عبارة </a:t>
            </a:r>
            <a:r>
              <a:rPr lang="ar-SA" altLang="en-US" sz="2400" b="1" dirty="0">
                <a:solidFill>
                  <a:schemeClr val="bg2">
                    <a:lumMod val="10000"/>
                  </a:schemeClr>
                </a:solidFill>
                <a:cs typeface="Traditional Arabic" panose="02020603050405020304" pitchFamily="18" charset="-78"/>
              </a:rPr>
              <a:t>عن شاشات مسطحة مثل التي تستعمل في الحواسب المحمولة </a:t>
            </a:r>
            <a:r>
              <a:rPr lang="en-US" altLang="en-US" sz="2000" b="1" dirty="0" smtClean="0">
                <a:solidFill>
                  <a:schemeClr val="bg2">
                    <a:lumMod val="10000"/>
                  </a:schemeClr>
                </a:solidFill>
                <a:cs typeface="Traditional Arabic" panose="02020603050405020304" pitchFamily="18" charset="-78"/>
              </a:rPr>
              <a:t>Laptop</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ويبلغ سمكها 0,5 انتش ومن اشهرها شاشات الكريستال السائل  </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Liquid </a:t>
            </a:r>
            <a:r>
              <a:rPr lang="en-US" altLang="en-US" sz="2000" b="1" dirty="0">
                <a:solidFill>
                  <a:schemeClr val="bg2">
                    <a:lumMod val="10000"/>
                  </a:schemeClr>
                </a:solidFill>
                <a:cs typeface="Traditional Arabic" panose="02020603050405020304" pitchFamily="18" charset="-78"/>
              </a:rPr>
              <a:t>Crystal Display (</a:t>
            </a:r>
            <a:r>
              <a:rPr lang="en-US" altLang="en-US" sz="2000" b="1" dirty="0" smtClean="0">
                <a:solidFill>
                  <a:schemeClr val="bg2">
                    <a:lumMod val="10000"/>
                  </a:schemeClr>
                </a:solidFill>
                <a:cs typeface="Traditional Arabic" panose="02020603050405020304" pitchFamily="18" charset="-78"/>
              </a:rPr>
              <a:t>LCD)</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التي </a:t>
            </a:r>
            <a:r>
              <a:rPr lang="ar-SA" altLang="en-US" sz="2400" b="1" dirty="0">
                <a:solidFill>
                  <a:schemeClr val="bg2">
                    <a:lumMod val="10000"/>
                  </a:schemeClr>
                </a:solidFill>
                <a:cs typeface="Traditional Arabic" panose="02020603050405020304" pitchFamily="18" charset="-78"/>
              </a:rPr>
              <a:t>تتميز بخفة وزنها وغلاء ثمنها نسبيا، وهي تستعمل مع اغلب الأجهزة الالكترونية الحديثة.</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9" name="Picture 6" descr="W1954TQ-PF.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60512" y="2492896"/>
            <a:ext cx="2667000" cy="2667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881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32</a:t>
            </a:fld>
            <a:endParaRPr lang="en-US" sz="1200" dirty="0">
              <a:solidFill>
                <a:schemeClr val="bg1"/>
              </a:solidFill>
            </a:endParaRPr>
          </a:p>
        </p:txBody>
      </p:sp>
      <p:sp>
        <p:nvSpPr>
          <p:cNvPr id="5" name="Text Box 3"/>
          <p:cNvSpPr txBox="1">
            <a:spLocks noChangeArrowheads="1"/>
          </p:cNvSpPr>
          <p:nvPr/>
        </p:nvSpPr>
        <p:spPr bwMode="auto">
          <a:xfrm>
            <a:off x="350838" y="2308473"/>
            <a:ext cx="9204325"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عند شراء شاشة يجب أخذ بعين الاعتبار ما يلي:</a:t>
            </a:r>
          </a:p>
          <a:p>
            <a:pPr algn="just">
              <a:spcBef>
                <a:spcPts val="0"/>
              </a:spcBef>
            </a:pPr>
            <a:r>
              <a:rPr lang="ar-SA" altLang="en-US" sz="2400" b="1" dirty="0">
                <a:solidFill>
                  <a:schemeClr val="bg2">
                    <a:lumMod val="10000"/>
                  </a:schemeClr>
                </a:solidFill>
                <a:cs typeface="Traditional Arabic" panose="02020603050405020304" pitchFamily="18" charset="-78"/>
              </a:rPr>
              <a:t>الألوان </a:t>
            </a:r>
            <a:r>
              <a:rPr lang="en-US" altLang="en-US" sz="2000" b="1" dirty="0" smtClean="0">
                <a:solidFill>
                  <a:schemeClr val="bg2">
                    <a:lumMod val="10000"/>
                  </a:schemeClr>
                </a:solidFill>
                <a:cs typeface="Traditional Arabic" panose="02020603050405020304" pitchFamily="18" charset="-78"/>
              </a:rPr>
              <a:t>Colors</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تعتمد </a:t>
            </a:r>
            <a:r>
              <a:rPr lang="ar-SA" altLang="en-US" sz="2400" b="1" dirty="0">
                <a:solidFill>
                  <a:schemeClr val="bg2">
                    <a:lumMod val="10000"/>
                  </a:schemeClr>
                </a:solidFill>
                <a:cs typeface="Traditional Arabic" panose="02020603050405020304" pitchFamily="18" charset="-78"/>
              </a:rPr>
              <a:t>جودة الألوان وعددها على نوعية الشاشة إن </a:t>
            </a:r>
            <a:r>
              <a:rPr lang="ar-SA" altLang="en-US" sz="2400" b="1" dirty="0" smtClean="0">
                <a:solidFill>
                  <a:schemeClr val="bg2">
                    <a:lumMod val="10000"/>
                  </a:schemeClr>
                </a:solidFill>
                <a:cs typeface="Traditional Arabic" panose="02020603050405020304" pitchFamily="18" charset="-78"/>
              </a:rPr>
              <a:t>كانت</a:t>
            </a:r>
            <a:r>
              <a:rPr lang="en-US" altLang="en-US" sz="2000" b="1" dirty="0" smtClean="0">
                <a:solidFill>
                  <a:schemeClr val="bg2">
                    <a:lumMod val="10000"/>
                  </a:schemeClr>
                </a:solidFill>
                <a:cs typeface="Traditional Arabic" panose="02020603050405020304" pitchFamily="18" charset="-78"/>
              </a:rPr>
              <a:t>CRT</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أو </a:t>
            </a:r>
            <a:r>
              <a:rPr lang="ar-SA" altLang="en-US" sz="2400" b="1" dirty="0">
                <a:solidFill>
                  <a:schemeClr val="bg2">
                    <a:lumMod val="10000"/>
                  </a:schemeClr>
                </a:solidFill>
                <a:cs typeface="Traditional Arabic" panose="02020603050405020304" pitchFamily="18" charset="-78"/>
              </a:rPr>
              <a:t>مسطحة، كما تعتمد على بطاقة الشاشة</a:t>
            </a:r>
            <a:r>
              <a:rPr lang="en-US" altLang="en-US" sz="2000" b="1" dirty="0">
                <a:solidFill>
                  <a:schemeClr val="bg2">
                    <a:lumMod val="10000"/>
                  </a:schemeClr>
                </a:solidFill>
                <a:cs typeface="Traditional Arabic" panose="02020603050405020304" pitchFamily="18" charset="-78"/>
              </a:rPr>
              <a:t>Graphic Adaptor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حيث</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يمكن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أن تعرض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الحواسب ملايين</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الألوان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وبجودة </a:t>
            </a:r>
            <a:r>
              <a:rPr lang="ar-SA" altLang="en-US" sz="2400" b="1" dirty="0">
                <a:solidFill>
                  <a:schemeClr val="bg2">
                    <a:lumMod val="10000"/>
                  </a:schemeClr>
                </a:solidFill>
                <a:cs typeface="Traditional Arabic" panose="02020603050405020304" pitchFamily="18" charset="-78"/>
              </a:rPr>
              <a:t>عالية</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حجم الشاشة</a:t>
            </a:r>
            <a:r>
              <a:rPr lang="en-US" altLang="en-US" sz="2000" b="1" dirty="0">
                <a:solidFill>
                  <a:schemeClr val="bg2">
                    <a:lumMod val="10000"/>
                  </a:schemeClr>
                </a:solidFill>
                <a:cs typeface="Traditional Arabic" panose="02020603050405020304" pitchFamily="18" charset="-78"/>
              </a:rPr>
              <a:t>Screen Size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يقاس </a:t>
            </a:r>
            <a:r>
              <a:rPr lang="ar-SA" altLang="en-US" sz="2400" b="1" dirty="0">
                <a:solidFill>
                  <a:schemeClr val="bg2">
                    <a:lumMod val="10000"/>
                  </a:schemeClr>
                </a:solidFill>
                <a:cs typeface="Traditional Arabic" panose="02020603050405020304" pitchFamily="18" charset="-78"/>
              </a:rPr>
              <a:t>حجم الشاشة قطريا من زاوية إلى الزاوية المقابلة لها، ويتراوح بين 15 و 21 إنشا</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الكثافة النقطية </a:t>
            </a:r>
            <a:r>
              <a:rPr lang="en-US" altLang="en-US" sz="2000" b="1" dirty="0" smtClean="0">
                <a:solidFill>
                  <a:schemeClr val="bg2">
                    <a:lumMod val="10000"/>
                  </a:schemeClr>
                </a:solidFill>
                <a:cs typeface="Traditional Arabic" panose="02020603050405020304" pitchFamily="18" charset="-78"/>
              </a:rPr>
              <a:t>Resolution</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عدد النقاط أو البكسل </a:t>
            </a:r>
            <a:r>
              <a:rPr lang="en-US" altLang="en-US" sz="2000" b="1" dirty="0">
                <a:solidFill>
                  <a:schemeClr val="bg2">
                    <a:lumMod val="10000"/>
                  </a:schemeClr>
                </a:solidFill>
                <a:cs typeface="Traditional Arabic" panose="02020603050405020304" pitchFamily="18" charset="-78"/>
              </a:rPr>
              <a:t>Pixel</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التي </a:t>
            </a:r>
            <a:r>
              <a:rPr lang="ar-SA" altLang="en-US" sz="2400" b="1" dirty="0">
                <a:solidFill>
                  <a:schemeClr val="bg2">
                    <a:lumMod val="10000"/>
                  </a:schemeClr>
                </a:solidFill>
                <a:cs typeface="Traditional Arabic" panose="02020603050405020304" pitchFamily="18" charset="-78"/>
              </a:rPr>
              <a:t>تظهر على الشاشة حيث يتألف كل واحد منها من ثلاث نقط وفسفورية لإظهار اللون الأحمر والأخضر والأزرق ويمكن الحصول على كل الألوان الأخرى بمزج مقادير معينة من هذه الألوان الثلاثة </a:t>
            </a:r>
            <a:r>
              <a:rPr lang="ar-SA" altLang="en-US" sz="2400" b="1" dirty="0" smtClean="0">
                <a:solidFill>
                  <a:schemeClr val="bg2">
                    <a:lumMod val="10000"/>
                  </a:schemeClr>
                </a:solidFill>
                <a:cs typeface="Traditional Arabic" panose="02020603050405020304" pitchFamily="18" charset="-78"/>
              </a:rPr>
              <a:t>الأساسية</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spTree>
    <p:extLst>
      <p:ext uri="{BB962C8B-B14F-4D97-AF65-F5344CB8AC3E}">
        <p14:creationId xmlns:p14="http://schemas.microsoft.com/office/powerpoint/2010/main" xmlns="" val="238524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33</a:t>
            </a:fld>
            <a:endParaRPr lang="en-US" sz="1200" dirty="0">
              <a:solidFill>
                <a:schemeClr val="bg1"/>
              </a:solidFill>
            </a:endParaRPr>
          </a:p>
        </p:txBody>
      </p:sp>
      <p:sp>
        <p:nvSpPr>
          <p:cNvPr id="5" name="Text Box 3"/>
          <p:cNvSpPr txBox="1">
            <a:spLocks noChangeArrowheads="1"/>
          </p:cNvSpPr>
          <p:nvPr/>
        </p:nvSpPr>
        <p:spPr bwMode="auto">
          <a:xfrm>
            <a:off x="350838" y="2204864"/>
            <a:ext cx="9204325"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توجد عدة مواصفات أساسية لبطاقات الشاشة: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بطاقة مصفوفة رسوم الفيديو </a:t>
            </a:r>
            <a:r>
              <a:rPr lang="en-US" altLang="en-US" sz="2000" b="1" dirty="0">
                <a:solidFill>
                  <a:schemeClr val="bg2">
                    <a:lumMod val="10000"/>
                  </a:schemeClr>
                </a:solidFill>
                <a:cs typeface="Traditional Arabic" panose="02020603050405020304" pitchFamily="18" charset="-78"/>
              </a:rPr>
              <a:t>Video Graphics Array (</a:t>
            </a:r>
            <a:r>
              <a:rPr lang="en-US" altLang="en-US" sz="2000" b="1" dirty="0" smtClean="0">
                <a:solidFill>
                  <a:schemeClr val="bg2">
                    <a:lumMod val="10000"/>
                  </a:schemeClr>
                </a:solidFill>
                <a:cs typeface="Traditional Arabic" panose="02020603050405020304" pitchFamily="18" charset="-78"/>
              </a:rPr>
              <a:t>VGA)</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حيث </a:t>
            </a:r>
            <a:r>
              <a:rPr lang="ar-SA" altLang="en-US" sz="2400" b="1" dirty="0">
                <a:solidFill>
                  <a:schemeClr val="bg2">
                    <a:lumMod val="10000"/>
                  </a:schemeClr>
                </a:solidFill>
                <a:cs typeface="Traditional Arabic" panose="02020603050405020304" pitchFamily="18" charset="-78"/>
              </a:rPr>
              <a:t>تكون الكثافة النقطية معها بمقدار </a:t>
            </a:r>
            <a:r>
              <a:rPr lang="ar-SA" altLang="en-US" sz="2000" b="1" dirty="0" smtClean="0">
                <a:solidFill>
                  <a:schemeClr val="bg2">
                    <a:lumMod val="10000"/>
                  </a:schemeClr>
                </a:solidFill>
                <a:cs typeface="+mn-cs"/>
              </a:rPr>
              <a:t>640</a:t>
            </a:r>
            <a:r>
              <a:rPr lang="en-US" altLang="en-US" sz="2000" b="1" dirty="0" smtClean="0">
                <a:solidFill>
                  <a:schemeClr val="bg2">
                    <a:lumMod val="10000"/>
                  </a:schemeClr>
                </a:solidFill>
                <a:cs typeface="Traditional Arabic" panose="02020603050405020304" pitchFamily="18" charset="-78"/>
              </a:rPr>
              <a:t>480 </a:t>
            </a:r>
            <a:r>
              <a:rPr lang="en-US" altLang="en-US" sz="2000" b="1" dirty="0">
                <a:solidFill>
                  <a:schemeClr val="bg2">
                    <a:lumMod val="10000"/>
                  </a:schemeClr>
                </a:solidFill>
                <a:cs typeface="Traditional Arabic" panose="02020603050405020304" pitchFamily="18" charset="-78"/>
              </a:rPr>
              <a:t>x</a:t>
            </a:r>
            <a:r>
              <a:rPr lang="en-US" altLang="en-US" sz="2000" b="1" dirty="0" smtClean="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عمودي</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x</a:t>
            </a:r>
            <a:r>
              <a:rPr lang="ar-SA" altLang="en-US" sz="2400" b="1" dirty="0" smtClean="0">
                <a:solidFill>
                  <a:schemeClr val="bg2">
                    <a:lumMod val="10000"/>
                  </a:schemeClr>
                </a:solidFill>
                <a:cs typeface="Traditional Arabic" panose="02020603050405020304" pitchFamily="18" charset="-78"/>
              </a:rPr>
              <a:t>أفقي</a:t>
            </a:r>
            <a:endParaRPr lang="ar-SA"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بطاقة مصفوفة رسوم الفيديو السوبر </a:t>
            </a:r>
            <a:r>
              <a:rPr lang="en-US" altLang="en-US" sz="2000" b="1" dirty="0">
                <a:solidFill>
                  <a:schemeClr val="bg2">
                    <a:lumMod val="10000"/>
                  </a:schemeClr>
                </a:solidFill>
                <a:cs typeface="Traditional Arabic" panose="02020603050405020304" pitchFamily="18" charset="-78"/>
              </a:rPr>
              <a:t>Super VGA (</a:t>
            </a:r>
            <a:r>
              <a:rPr lang="en-US" altLang="en-US" sz="2000" b="1" dirty="0" smtClean="0">
                <a:solidFill>
                  <a:schemeClr val="bg2">
                    <a:lumMod val="10000"/>
                  </a:schemeClr>
                </a:solidFill>
                <a:cs typeface="Traditional Arabic" panose="02020603050405020304" pitchFamily="18" charset="-78"/>
              </a:rPr>
              <a:t>SVGA)</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حيث </a:t>
            </a:r>
            <a:r>
              <a:rPr lang="ar-SA" altLang="en-US" sz="2400" b="1" dirty="0">
                <a:solidFill>
                  <a:schemeClr val="bg2">
                    <a:lumMod val="10000"/>
                  </a:schemeClr>
                </a:solidFill>
                <a:cs typeface="Traditional Arabic" panose="02020603050405020304" pitchFamily="18" charset="-78"/>
              </a:rPr>
              <a:t>تكون الكثافة النقطية معها بمقدار </a:t>
            </a:r>
            <a:r>
              <a:rPr lang="ar-SA" altLang="en-US" sz="2000" b="1" dirty="0" smtClean="0">
                <a:solidFill>
                  <a:schemeClr val="bg2">
                    <a:lumMod val="10000"/>
                  </a:schemeClr>
                </a:solidFill>
                <a:cs typeface="+mn-cs"/>
              </a:rPr>
              <a:t>800</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600</a:t>
            </a:r>
            <a:r>
              <a:rPr lang="en-US" altLang="en-US" sz="2400" b="1" dirty="0" smtClean="0">
                <a:solidFill>
                  <a:schemeClr val="bg2">
                    <a:lumMod val="10000"/>
                  </a:schemeClr>
                </a:solidFill>
                <a:cs typeface="Traditional Arabic" panose="02020603050405020304" pitchFamily="18" charset="-78"/>
              </a:rPr>
              <a:t> x </a:t>
            </a:r>
            <a:endParaRPr lang="en-US"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بطاقة مصفوفة رسوم الفيديو </a:t>
            </a:r>
            <a:r>
              <a:rPr lang="ar-SA" altLang="en-US" sz="2400" b="1" dirty="0" smtClean="0">
                <a:solidFill>
                  <a:schemeClr val="bg2">
                    <a:lumMod val="10000"/>
                  </a:schemeClr>
                </a:solidFill>
                <a:cs typeface="Traditional Arabic" panose="02020603050405020304" pitchFamily="18" charset="-78"/>
              </a:rPr>
              <a:t>الممددة</a:t>
            </a:r>
            <a:r>
              <a:rPr lang="en-US" altLang="en-US" sz="2000" b="1" dirty="0" smtClean="0">
                <a:solidFill>
                  <a:schemeClr val="bg2">
                    <a:lumMod val="10000"/>
                  </a:schemeClr>
                </a:solidFill>
                <a:cs typeface="Traditional Arabic" panose="02020603050405020304" pitchFamily="18" charset="-78"/>
              </a:rPr>
              <a:t>Extended </a:t>
            </a:r>
            <a:r>
              <a:rPr lang="en-US" altLang="en-US" sz="2000" b="1" dirty="0">
                <a:solidFill>
                  <a:schemeClr val="bg2">
                    <a:lumMod val="10000"/>
                  </a:schemeClr>
                </a:solidFill>
                <a:cs typeface="Traditional Arabic" panose="02020603050405020304" pitchFamily="18" charset="-78"/>
              </a:rPr>
              <a:t>VGA (</a:t>
            </a:r>
            <a:r>
              <a:rPr lang="en-US" altLang="en-US" sz="2000" b="1" dirty="0" smtClean="0">
                <a:solidFill>
                  <a:schemeClr val="bg2">
                    <a:lumMod val="10000"/>
                  </a:schemeClr>
                </a:solidFill>
                <a:cs typeface="Traditional Arabic" panose="02020603050405020304" pitchFamily="18" charset="-78"/>
              </a:rPr>
              <a:t>XVGA) </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حيث </a:t>
            </a:r>
            <a:r>
              <a:rPr lang="ar-SA" altLang="en-US" sz="2400" b="1" dirty="0">
                <a:solidFill>
                  <a:schemeClr val="bg2">
                    <a:lumMod val="10000"/>
                  </a:schemeClr>
                </a:solidFill>
                <a:cs typeface="Traditional Arabic" panose="02020603050405020304" pitchFamily="18" charset="-78"/>
              </a:rPr>
              <a:t>تكون الكثافة النقطية معها بمقدار </a:t>
            </a:r>
            <a:r>
              <a:rPr lang="ar-SA" altLang="en-US" sz="2000" b="1" dirty="0" smtClean="0">
                <a:solidFill>
                  <a:schemeClr val="bg2">
                    <a:lumMod val="10000"/>
                  </a:schemeClr>
                </a:solidFill>
                <a:cs typeface="+mn-cs"/>
              </a:rPr>
              <a:t>1024</a:t>
            </a:r>
            <a:r>
              <a:rPr lang="ar-SA"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768 </a:t>
            </a:r>
            <a:r>
              <a:rPr lang="en-US" altLang="en-US" sz="2000" b="1" dirty="0">
                <a:solidFill>
                  <a:schemeClr val="bg2">
                    <a:lumMod val="10000"/>
                  </a:schemeClr>
                </a:solidFill>
                <a:cs typeface="Traditional Arabic" panose="02020603050405020304" pitchFamily="18" charset="-78"/>
              </a:rPr>
              <a:t>x</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بطاقة مصفوفة رسوم الفيديو الممددة الكوادا </a:t>
            </a:r>
            <a:r>
              <a:rPr lang="en-US" altLang="en-US" sz="2000" b="1" dirty="0">
                <a:solidFill>
                  <a:schemeClr val="bg2">
                    <a:lumMod val="10000"/>
                  </a:schemeClr>
                </a:solidFill>
                <a:cs typeface="Traditional Arabic" panose="02020603050405020304" pitchFamily="18" charset="-78"/>
              </a:rPr>
              <a:t>QXGA (Quad </a:t>
            </a:r>
            <a:r>
              <a:rPr lang="en-US" altLang="en-US" sz="2000" b="1" dirty="0" err="1">
                <a:solidFill>
                  <a:schemeClr val="bg2">
                    <a:lumMod val="10000"/>
                  </a:schemeClr>
                </a:solidFill>
                <a:cs typeface="Traditional Arabic" panose="02020603050405020304" pitchFamily="18" charset="-78"/>
              </a:rPr>
              <a:t>eXtended</a:t>
            </a:r>
            <a:r>
              <a:rPr lang="en-US" altLang="en-US" sz="2000" b="1" dirty="0">
                <a:solidFill>
                  <a:schemeClr val="bg2">
                    <a:lumMod val="10000"/>
                  </a:schemeClr>
                </a:solidFill>
                <a:cs typeface="Traditional Arabic" panose="02020603050405020304" pitchFamily="18" charset="-78"/>
              </a:rPr>
              <a:t> Graphics Array</a:t>
            </a:r>
            <a:r>
              <a:rPr lang="en-US" altLang="en-US" sz="20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التي تكون كثافة النقاط معها </a:t>
            </a:r>
            <a:r>
              <a:rPr lang="ar-SA" altLang="en-US" sz="2000" b="1" dirty="0" smtClean="0">
                <a:solidFill>
                  <a:schemeClr val="bg2">
                    <a:lumMod val="10000"/>
                  </a:schemeClr>
                </a:solidFill>
                <a:cs typeface="+mn-cs"/>
              </a:rPr>
              <a:t>2048</a:t>
            </a:r>
            <a:r>
              <a:rPr lang="en-US" altLang="en-US" sz="2000" b="1" dirty="0" smtClean="0">
                <a:solidFill>
                  <a:schemeClr val="bg2">
                    <a:lumMod val="10000"/>
                  </a:schemeClr>
                </a:solidFill>
                <a:cs typeface="+mn-cs"/>
              </a:rPr>
              <a:t> </a:t>
            </a:r>
            <a:r>
              <a:rPr lang="en-US" altLang="en-US" sz="2000" b="1" dirty="0" smtClean="0">
                <a:solidFill>
                  <a:schemeClr val="bg2">
                    <a:lumMod val="10000"/>
                  </a:schemeClr>
                </a:solidFill>
                <a:cs typeface="Traditional Arabic" panose="02020603050405020304" pitchFamily="18" charset="-78"/>
              </a:rPr>
              <a:t>1536 </a:t>
            </a:r>
            <a:r>
              <a:rPr lang="en-US" altLang="en-US" sz="2400" b="1" dirty="0" smtClean="0">
                <a:solidFill>
                  <a:schemeClr val="bg2">
                    <a:lumMod val="10000"/>
                  </a:schemeClr>
                </a:solidFill>
                <a:cs typeface="Traditional Arabic" panose="02020603050405020304" pitchFamily="18" charset="-78"/>
              </a:rPr>
              <a:t>x </a:t>
            </a:r>
            <a:r>
              <a:rPr lang="ar-SA" altLang="en-US" sz="2400" b="1" dirty="0">
                <a:solidFill>
                  <a:schemeClr val="bg2">
                    <a:lumMod val="10000"/>
                  </a:schemeClr>
                </a:solidFill>
                <a:cs typeface="Traditional Arabic" panose="02020603050405020304" pitchFamily="18" charset="-78"/>
              </a:rPr>
              <a:t>بكسل</a:t>
            </a:r>
          </a:p>
          <a:p>
            <a:pPr>
              <a:spcBef>
                <a:spcPts val="0"/>
              </a:spcBef>
            </a:pPr>
            <a:r>
              <a:rPr lang="ar-SA" altLang="en-US" sz="2400" b="1" dirty="0">
                <a:solidFill>
                  <a:schemeClr val="bg2">
                    <a:lumMod val="10000"/>
                  </a:schemeClr>
                </a:solidFill>
                <a:cs typeface="Traditional Arabic" panose="02020603050405020304" pitchFamily="18" charset="-78"/>
              </a:rPr>
              <a:t>ملاحظة : تحدد الكثافة النقطية  مدى وضوح ودقة المخرجات. وتسمى الشاشات التي تستطيع عرض كثافات نقطية مختلفة متعددة المسح </a:t>
            </a:r>
            <a:r>
              <a:rPr lang="en-US" altLang="en-US" sz="2400" b="1" dirty="0" smtClean="0">
                <a:solidFill>
                  <a:schemeClr val="bg2">
                    <a:lumMod val="10000"/>
                  </a:schemeClr>
                </a:solidFill>
                <a:cs typeface="Traditional Arabic" panose="02020603050405020304" pitchFamily="18" charset="-78"/>
              </a:rPr>
              <a:t> </a:t>
            </a:r>
            <a:r>
              <a:rPr lang="en-US" altLang="en-US" sz="2000" b="1" dirty="0" err="1" smtClean="0">
                <a:solidFill>
                  <a:schemeClr val="bg2">
                    <a:lumMod val="10000"/>
                  </a:schemeClr>
                </a:solidFill>
                <a:cs typeface="Traditional Arabic" panose="02020603050405020304" pitchFamily="18" charset="-78"/>
              </a:rPr>
              <a:t>Multiscan</a:t>
            </a:r>
            <a:r>
              <a:rPr lang="ar-SA" altLang="en-US" sz="2400" b="1" dirty="0" smtClean="0">
                <a:solidFill>
                  <a:schemeClr val="bg2">
                    <a:lumMod val="10000"/>
                  </a:schemeClr>
                </a:solidFill>
                <a:cs typeface="Traditional Arabic" panose="02020603050405020304" pitchFamily="18" charset="-78"/>
              </a:rPr>
              <a:t>أو </a:t>
            </a:r>
            <a:r>
              <a:rPr lang="ar-SA" altLang="en-US" sz="2400" b="1" dirty="0">
                <a:solidFill>
                  <a:schemeClr val="bg2">
                    <a:lumMod val="10000"/>
                  </a:schemeClr>
                </a:solidFill>
                <a:cs typeface="Traditional Arabic" panose="02020603050405020304" pitchFamily="18" charset="-78"/>
              </a:rPr>
              <a:t>متعددة التزامن </a:t>
            </a:r>
            <a:r>
              <a:rPr lang="en-US" altLang="en-US" sz="2000" b="1" dirty="0" err="1">
                <a:solidFill>
                  <a:schemeClr val="bg2">
                    <a:lumMod val="10000"/>
                  </a:schemeClr>
                </a:solidFill>
                <a:cs typeface="Traditional Arabic" panose="02020603050405020304" pitchFamily="18" charset="-78"/>
              </a:rPr>
              <a:t>Multisync</a:t>
            </a:r>
            <a:endParaRPr lang="en-US" altLang="en-US" sz="20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spTree>
    <p:extLst>
      <p:ext uri="{BB962C8B-B14F-4D97-AF65-F5344CB8AC3E}">
        <p14:creationId xmlns:p14="http://schemas.microsoft.com/office/powerpoint/2010/main" xmlns="" val="262254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34</a:t>
            </a:fld>
            <a:endParaRPr lang="en-US" sz="1200" dirty="0">
              <a:solidFill>
                <a:schemeClr val="bg1"/>
              </a:solidFill>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graphicFrame>
        <p:nvGraphicFramePr>
          <p:cNvPr id="7" name="Table 6"/>
          <p:cNvGraphicFramePr>
            <a:graphicFrameLocks noGrp="1"/>
          </p:cNvGraphicFramePr>
          <p:nvPr>
            <p:extLst>
              <p:ext uri="{D42A27DB-BD31-4B8C-83A1-F6EECF244321}">
                <p14:modId xmlns:p14="http://schemas.microsoft.com/office/powerpoint/2010/main" xmlns="" val="1357649754"/>
              </p:ext>
            </p:extLst>
          </p:nvPr>
        </p:nvGraphicFramePr>
        <p:xfrm>
          <a:off x="1608956" y="2276872"/>
          <a:ext cx="7696199" cy="3835400"/>
        </p:xfrm>
        <a:graphic>
          <a:graphicData uri="http://schemas.openxmlformats.org/drawingml/2006/table">
            <a:tbl>
              <a:tblPr>
                <a:tableStyleId>{775DCB02-9BB8-47FD-8907-85C794F793BA}</a:tableStyleId>
              </a:tblPr>
              <a:tblGrid>
                <a:gridCol w="1555269"/>
                <a:gridCol w="1228186"/>
                <a:gridCol w="1228186"/>
                <a:gridCol w="1322357"/>
                <a:gridCol w="1134015"/>
                <a:gridCol w="1228186"/>
              </a:tblGrid>
              <a:tr h="901776">
                <a:tc>
                  <a:txBody>
                    <a:bodyPr/>
                    <a:lstStyle/>
                    <a:p>
                      <a:pPr algn="ctr" rtl="0">
                        <a:lnSpc>
                          <a:spcPct val="115000"/>
                        </a:lnSpc>
                        <a:spcBef>
                          <a:spcPts val="1200"/>
                        </a:spcBef>
                        <a:spcAft>
                          <a:spcPts val="1200"/>
                        </a:spcAft>
                      </a:pPr>
                      <a:r>
                        <a:rPr lang="en-US" sz="2000" dirty="0"/>
                        <a:t>Name</a:t>
                      </a:r>
                      <a:endParaRPr lang="en-US" sz="2000" dirty="0">
                        <a:solidFill>
                          <a:schemeClr val="tx1"/>
                        </a:solidFill>
                        <a:latin typeface="Calibri"/>
                        <a:ea typeface="Calibri"/>
                        <a:cs typeface="Arial"/>
                      </a:endParaRPr>
                    </a:p>
                  </a:txBody>
                  <a:tcPr marL="30480" marR="30480" marT="30484" marB="30484"/>
                </a:tc>
                <a:tc>
                  <a:txBody>
                    <a:bodyPr/>
                    <a:lstStyle/>
                    <a:p>
                      <a:pPr algn="ctr" rtl="0">
                        <a:lnSpc>
                          <a:spcPct val="115000"/>
                        </a:lnSpc>
                        <a:spcBef>
                          <a:spcPts val="1200"/>
                        </a:spcBef>
                        <a:spcAft>
                          <a:spcPts val="1200"/>
                        </a:spcAft>
                      </a:pPr>
                      <a:r>
                        <a:rPr lang="en-US" sz="2000" dirty="0"/>
                        <a:t>x</a:t>
                      </a:r>
                      <a:br>
                        <a:rPr lang="en-US" sz="2000" dirty="0"/>
                      </a:br>
                      <a:r>
                        <a:rPr lang="en-US" sz="2000" dirty="0"/>
                        <a:t>(width)</a:t>
                      </a:r>
                      <a:endParaRPr lang="en-US" sz="2000" dirty="0">
                        <a:solidFill>
                          <a:schemeClr val="tx1"/>
                        </a:solidFill>
                        <a:latin typeface="Calibri"/>
                        <a:ea typeface="Calibri"/>
                        <a:cs typeface="Arial"/>
                      </a:endParaRPr>
                    </a:p>
                  </a:txBody>
                  <a:tcPr marL="30480" marR="30480" marT="30484" marB="30484"/>
                </a:tc>
                <a:tc>
                  <a:txBody>
                    <a:bodyPr/>
                    <a:lstStyle/>
                    <a:p>
                      <a:pPr algn="ctr" rtl="0">
                        <a:lnSpc>
                          <a:spcPct val="115000"/>
                        </a:lnSpc>
                        <a:spcBef>
                          <a:spcPts val="1200"/>
                        </a:spcBef>
                        <a:spcAft>
                          <a:spcPts val="1200"/>
                        </a:spcAft>
                      </a:pPr>
                      <a:r>
                        <a:rPr lang="en-US" sz="2000" dirty="0"/>
                        <a:t>y</a:t>
                      </a:r>
                      <a:br>
                        <a:rPr lang="en-US" sz="2000" dirty="0"/>
                      </a:br>
                      <a:r>
                        <a:rPr lang="en-US" sz="2000" dirty="0"/>
                        <a:t>(height)</a:t>
                      </a:r>
                      <a:endParaRPr lang="en-US" sz="2000" dirty="0">
                        <a:solidFill>
                          <a:schemeClr val="tx1"/>
                        </a:solidFill>
                        <a:latin typeface="Calibri"/>
                        <a:ea typeface="Calibri"/>
                        <a:cs typeface="Arial"/>
                      </a:endParaRPr>
                    </a:p>
                  </a:txBody>
                  <a:tcPr marL="30480" marR="30480" marT="30484" marB="30484"/>
                </a:tc>
                <a:tc>
                  <a:txBody>
                    <a:bodyPr/>
                    <a:lstStyle/>
                    <a:p>
                      <a:pPr algn="ctr" rtl="0">
                        <a:lnSpc>
                          <a:spcPct val="115000"/>
                        </a:lnSpc>
                        <a:spcBef>
                          <a:spcPts val="1200"/>
                        </a:spcBef>
                        <a:spcAft>
                          <a:spcPts val="1200"/>
                        </a:spcAft>
                      </a:pPr>
                      <a:r>
                        <a:rPr lang="en-US" sz="2000" dirty="0"/>
                        <a:t>Mega-</a:t>
                      </a:r>
                      <a:br>
                        <a:rPr lang="en-US" sz="2000" dirty="0"/>
                      </a:br>
                      <a:r>
                        <a:rPr lang="en-US" sz="2000" dirty="0"/>
                        <a:t>pixels</a:t>
                      </a:r>
                      <a:endParaRPr lang="en-US" sz="2000" dirty="0">
                        <a:solidFill>
                          <a:schemeClr val="tx1"/>
                        </a:solidFill>
                        <a:latin typeface="Calibri"/>
                        <a:ea typeface="Calibri"/>
                        <a:cs typeface="Arial"/>
                      </a:endParaRPr>
                    </a:p>
                  </a:txBody>
                  <a:tcPr marL="30480" marR="30480" marT="30484" marB="30484"/>
                </a:tc>
                <a:tc>
                  <a:txBody>
                    <a:bodyPr/>
                    <a:lstStyle/>
                    <a:p>
                      <a:pPr algn="ctr" rtl="0">
                        <a:lnSpc>
                          <a:spcPct val="115000"/>
                        </a:lnSpc>
                        <a:spcBef>
                          <a:spcPts val="1200"/>
                        </a:spcBef>
                        <a:spcAft>
                          <a:spcPts val="1200"/>
                        </a:spcAft>
                      </a:pPr>
                      <a:r>
                        <a:rPr lang="en-US" sz="2000" dirty="0"/>
                        <a:t>Aspect</a:t>
                      </a:r>
                      <a:br>
                        <a:rPr lang="en-US" sz="2000" dirty="0"/>
                      </a:br>
                      <a:r>
                        <a:rPr lang="en-US" sz="2000" dirty="0"/>
                        <a:t>Ratio</a:t>
                      </a:r>
                      <a:endParaRPr lang="en-US" sz="2000" dirty="0">
                        <a:solidFill>
                          <a:schemeClr val="tx1"/>
                        </a:solidFill>
                        <a:latin typeface="Calibri"/>
                        <a:ea typeface="Calibri"/>
                        <a:cs typeface="Arial"/>
                      </a:endParaRPr>
                    </a:p>
                  </a:txBody>
                  <a:tcPr marL="30480" marR="30480" marT="30484" marB="30484"/>
                </a:tc>
                <a:tc>
                  <a:txBody>
                    <a:bodyPr/>
                    <a:lstStyle/>
                    <a:p>
                      <a:pPr algn="ctr" rtl="0">
                        <a:lnSpc>
                          <a:spcPct val="115000"/>
                        </a:lnSpc>
                        <a:spcBef>
                          <a:spcPts val="1200"/>
                        </a:spcBef>
                        <a:spcAft>
                          <a:spcPts val="1200"/>
                        </a:spcAft>
                      </a:pPr>
                      <a:r>
                        <a:rPr lang="en-US" sz="2000" dirty="0"/>
                        <a:t>Typical</a:t>
                      </a:r>
                      <a:br>
                        <a:rPr lang="en-US" sz="2000" dirty="0"/>
                      </a:br>
                      <a:r>
                        <a:rPr lang="en-US" sz="2000" dirty="0"/>
                        <a:t>sizes</a:t>
                      </a:r>
                      <a:endParaRPr lang="en-US" sz="2000" dirty="0">
                        <a:solidFill>
                          <a:schemeClr val="tx1"/>
                        </a:solidFill>
                        <a:latin typeface="Calibri"/>
                        <a:ea typeface="Calibri"/>
                        <a:cs typeface="Arial"/>
                      </a:endParaRPr>
                    </a:p>
                  </a:txBody>
                  <a:tcPr marL="30480" marR="30480" marT="30484" marB="30484"/>
                </a:tc>
              </a:tr>
              <a:tr h="507962">
                <a:tc>
                  <a:txBody>
                    <a:bodyPr/>
                    <a:lstStyle/>
                    <a:p>
                      <a:pPr algn="ctr" rtl="0">
                        <a:lnSpc>
                          <a:spcPct val="115000"/>
                        </a:lnSpc>
                        <a:spcBef>
                          <a:spcPts val="1200"/>
                        </a:spcBef>
                        <a:spcAft>
                          <a:spcPts val="1200"/>
                        </a:spcAft>
                      </a:pPr>
                      <a:r>
                        <a:rPr lang="en-US" sz="2000" u="sng" dirty="0"/>
                        <a:t>Wide XGA</a:t>
                      </a:r>
                      <a:endParaRPr lang="en-US" sz="2000" dirty="0">
                        <a:solidFill>
                          <a:schemeClr val="tx1"/>
                        </a:solidFill>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1366</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768</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1.05</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1.78</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15"–19"</a:t>
                      </a:r>
                      <a:endParaRPr lang="en-US" sz="2000" b="1">
                        <a:latin typeface="Calibri"/>
                        <a:ea typeface="Calibri"/>
                        <a:cs typeface="Arial"/>
                      </a:endParaRPr>
                    </a:p>
                  </a:txBody>
                  <a:tcPr marL="30480" marR="30480" marT="30484" marB="30484" anchor="ctr"/>
                </a:tc>
              </a:tr>
              <a:tr h="901776">
                <a:tc>
                  <a:txBody>
                    <a:bodyPr/>
                    <a:lstStyle/>
                    <a:p>
                      <a:pPr algn="ctr" rtl="0">
                        <a:lnSpc>
                          <a:spcPct val="115000"/>
                        </a:lnSpc>
                        <a:spcBef>
                          <a:spcPts val="1200"/>
                        </a:spcBef>
                        <a:spcAft>
                          <a:spcPts val="1200"/>
                        </a:spcAft>
                      </a:pPr>
                      <a:r>
                        <a:rPr lang="en-US" sz="2000" u="sng" dirty="0" smtClean="0"/>
                        <a:t>WSXGA</a:t>
                      </a:r>
                      <a:r>
                        <a:rPr lang="en-US" sz="2000" u="sng" dirty="0"/>
                        <a:t/>
                      </a:r>
                      <a:br>
                        <a:rPr lang="en-US" sz="2000" u="sng" dirty="0"/>
                      </a:br>
                      <a:r>
                        <a:rPr lang="en-US" sz="2000" u="sng" dirty="0"/>
                        <a:t>Wide XGA+</a:t>
                      </a:r>
                      <a:endParaRPr lang="en-US" sz="2000" dirty="0">
                        <a:solidFill>
                          <a:schemeClr val="tx1"/>
                        </a:solidFill>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1440</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900</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1.3</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1.6</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15"–19"</a:t>
                      </a:r>
                      <a:endParaRPr lang="en-US" sz="2000" b="1">
                        <a:latin typeface="Calibri"/>
                        <a:ea typeface="Calibri"/>
                        <a:cs typeface="Arial"/>
                      </a:endParaRPr>
                    </a:p>
                  </a:txBody>
                  <a:tcPr marL="30480" marR="30480" marT="30484" marB="30484" anchor="ctr"/>
                </a:tc>
              </a:tr>
              <a:tr h="507962">
                <a:tc>
                  <a:txBody>
                    <a:bodyPr/>
                    <a:lstStyle/>
                    <a:p>
                      <a:pPr algn="ctr" rtl="0">
                        <a:lnSpc>
                          <a:spcPct val="115000"/>
                        </a:lnSpc>
                        <a:spcBef>
                          <a:spcPts val="1200"/>
                        </a:spcBef>
                        <a:spcAft>
                          <a:spcPts val="1200"/>
                        </a:spcAft>
                      </a:pPr>
                      <a:r>
                        <a:rPr lang="en-US" sz="2000" u="sng" dirty="0"/>
                        <a:t>WSXGA+</a:t>
                      </a:r>
                      <a:endParaRPr lang="en-US" sz="2000" dirty="0">
                        <a:solidFill>
                          <a:schemeClr val="tx1"/>
                        </a:solidFill>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1680</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1050</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1.76</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1.6</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20"–22"</a:t>
                      </a:r>
                      <a:endParaRPr lang="en-US" sz="2000" b="1">
                        <a:latin typeface="Calibri"/>
                        <a:ea typeface="Calibri"/>
                        <a:cs typeface="Arial"/>
                      </a:endParaRPr>
                    </a:p>
                  </a:txBody>
                  <a:tcPr marL="30480" marR="30480" marT="30484" marB="30484" anchor="ctr"/>
                </a:tc>
              </a:tr>
              <a:tr h="507962">
                <a:tc>
                  <a:txBody>
                    <a:bodyPr/>
                    <a:lstStyle/>
                    <a:p>
                      <a:pPr algn="ctr" rtl="0">
                        <a:lnSpc>
                          <a:spcPct val="115000"/>
                        </a:lnSpc>
                        <a:spcBef>
                          <a:spcPts val="1200"/>
                        </a:spcBef>
                        <a:spcAft>
                          <a:spcPts val="1200"/>
                        </a:spcAft>
                      </a:pPr>
                      <a:r>
                        <a:rPr lang="en-US" sz="2000" u="sng" dirty="0"/>
                        <a:t>WUXGA</a:t>
                      </a:r>
                      <a:endParaRPr lang="en-US" sz="2000" dirty="0">
                        <a:solidFill>
                          <a:schemeClr val="tx1"/>
                        </a:solidFill>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1920</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1200</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2.3</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1.6</a:t>
                      </a:r>
                      <a:endParaRPr lang="en-US" sz="2000" b="1">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a:t>23"–28"</a:t>
                      </a:r>
                      <a:endParaRPr lang="en-US" sz="2000" b="1">
                        <a:latin typeface="Calibri"/>
                        <a:ea typeface="Calibri"/>
                        <a:cs typeface="Arial"/>
                      </a:endParaRPr>
                    </a:p>
                  </a:txBody>
                  <a:tcPr marL="30480" marR="30480" marT="30484" marB="30484" anchor="ctr"/>
                </a:tc>
              </a:tr>
              <a:tr h="507962">
                <a:tc>
                  <a:txBody>
                    <a:bodyPr/>
                    <a:lstStyle/>
                    <a:p>
                      <a:pPr algn="ctr" rtl="0">
                        <a:lnSpc>
                          <a:spcPct val="115000"/>
                        </a:lnSpc>
                        <a:spcBef>
                          <a:spcPts val="1200"/>
                        </a:spcBef>
                        <a:spcAft>
                          <a:spcPts val="1200"/>
                        </a:spcAft>
                      </a:pPr>
                      <a:r>
                        <a:rPr lang="en-US" sz="2000" u="sng" dirty="0"/>
                        <a:t>WQXGA</a:t>
                      </a:r>
                      <a:endParaRPr lang="en-US" sz="2000" dirty="0">
                        <a:solidFill>
                          <a:schemeClr val="tx1"/>
                        </a:solidFill>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2560</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1600</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4.1</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1.6</a:t>
                      </a:r>
                      <a:endParaRPr lang="en-US" sz="2000" b="1" dirty="0">
                        <a:latin typeface="Calibri"/>
                        <a:ea typeface="Calibri"/>
                        <a:cs typeface="Arial"/>
                      </a:endParaRPr>
                    </a:p>
                  </a:txBody>
                  <a:tcPr marL="30480" marR="30480" marT="30484" marB="30484" anchor="ctr"/>
                </a:tc>
                <a:tc>
                  <a:txBody>
                    <a:bodyPr/>
                    <a:lstStyle/>
                    <a:p>
                      <a:pPr algn="ctr" rtl="0">
                        <a:lnSpc>
                          <a:spcPct val="115000"/>
                        </a:lnSpc>
                        <a:spcBef>
                          <a:spcPts val="1200"/>
                        </a:spcBef>
                        <a:spcAft>
                          <a:spcPts val="1200"/>
                        </a:spcAft>
                      </a:pPr>
                      <a:r>
                        <a:rPr lang="en-US" sz="2000" dirty="0"/>
                        <a:t>30"+</a:t>
                      </a:r>
                      <a:endParaRPr lang="en-US" sz="2000" b="1" dirty="0">
                        <a:latin typeface="Calibri"/>
                        <a:ea typeface="Calibri"/>
                        <a:cs typeface="Arial"/>
                      </a:endParaRPr>
                    </a:p>
                  </a:txBody>
                  <a:tcPr marL="30480" marR="30480" marT="30484" marB="30484" anchor="ctr"/>
                </a:tc>
              </a:tr>
            </a:tbl>
          </a:graphicData>
        </a:graphic>
      </p:graphicFrame>
    </p:spTree>
    <p:extLst>
      <p:ext uri="{BB962C8B-B14F-4D97-AF65-F5344CB8AC3E}">
        <p14:creationId xmlns:p14="http://schemas.microsoft.com/office/powerpoint/2010/main" xmlns="" val="9744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35</a:t>
            </a:fld>
            <a:endParaRPr lang="en-US" sz="1200" dirty="0">
              <a:solidFill>
                <a:schemeClr val="bg1"/>
              </a:solidFill>
            </a:endParaRPr>
          </a:p>
        </p:txBody>
      </p:sp>
      <p:sp>
        <p:nvSpPr>
          <p:cNvPr id="5" name="Text Box 3"/>
          <p:cNvSpPr txBox="1">
            <a:spLocks noChangeArrowheads="1"/>
          </p:cNvSpPr>
          <p:nvPr/>
        </p:nvSpPr>
        <p:spPr bwMode="auto">
          <a:xfrm>
            <a:off x="3944888" y="2308473"/>
            <a:ext cx="5610275"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2- طابعات الرسوم الهندسية (الراسمات) </a:t>
            </a:r>
            <a:r>
              <a:rPr lang="en-US" altLang="en-US" sz="2000" b="1" dirty="0">
                <a:solidFill>
                  <a:schemeClr val="bg2">
                    <a:lumMod val="10000"/>
                  </a:schemeClr>
                </a:solidFill>
                <a:cs typeface="Traditional Arabic" panose="02020603050405020304" pitchFamily="18" charset="-78"/>
              </a:rPr>
              <a:t>Plotters </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عبارة </a:t>
            </a:r>
            <a:r>
              <a:rPr lang="ar-SA" altLang="en-US" sz="2400" b="1" dirty="0">
                <a:solidFill>
                  <a:schemeClr val="bg2">
                    <a:lumMod val="10000"/>
                  </a:schemeClr>
                </a:solidFill>
                <a:cs typeface="Traditional Arabic" panose="02020603050405020304" pitchFamily="18" charset="-78"/>
              </a:rPr>
              <a:t>عن ألة رسم تشبه الطابعة الملونة تحتوي على مجموعة أقلام تدار من طرف الحاسب و برمجيات خاصة لإظهار النتائج على شكل خرائط وأشكال بيانية. تمتاز بدقتها مقارنة مع الطابعات و تستعمل  في مكاتب المهندسين، ودراسة الزلازل الأرضية وفي أنظمة التصميم باستخدام الحاسب.</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5" descr="Plotter_med.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8504" y="2492896"/>
            <a:ext cx="3048000" cy="2286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118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36</a:t>
            </a:fld>
            <a:endParaRPr lang="en-US" sz="1200" dirty="0">
              <a:solidFill>
                <a:schemeClr val="bg1"/>
              </a:solidFill>
            </a:endParaRPr>
          </a:p>
        </p:txBody>
      </p:sp>
      <p:sp>
        <p:nvSpPr>
          <p:cNvPr id="5" name="Text Box 3"/>
          <p:cNvSpPr txBox="1">
            <a:spLocks noChangeArrowheads="1"/>
          </p:cNvSpPr>
          <p:nvPr/>
        </p:nvSpPr>
        <p:spPr bwMode="auto">
          <a:xfrm>
            <a:off x="3296816" y="2308473"/>
            <a:ext cx="6258347"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3- مكبرات </a:t>
            </a:r>
            <a:r>
              <a:rPr lang="ar-SA" altLang="en-US" sz="2400" b="1" dirty="0" smtClean="0">
                <a:solidFill>
                  <a:schemeClr val="bg2">
                    <a:lumMod val="10000"/>
                  </a:schemeClr>
                </a:solidFill>
                <a:cs typeface="Traditional Arabic" panose="02020603050405020304" pitchFamily="18" charset="-78"/>
              </a:rPr>
              <a:t>الصوت</a:t>
            </a:r>
            <a:r>
              <a:rPr lang="en-US" altLang="en-US" sz="2400" b="1" dirty="0" smtClean="0">
                <a:solidFill>
                  <a:schemeClr val="bg2">
                    <a:lumMod val="10000"/>
                  </a:schemeClr>
                </a:solidFill>
                <a:cs typeface="Traditional Arabic" panose="02020603050405020304" pitchFamily="18" charset="-78"/>
              </a:rPr>
              <a:t>:</a:t>
            </a:r>
            <a:r>
              <a:rPr lang="en-US" altLang="en-US" sz="2000" b="1" dirty="0" smtClean="0">
                <a:solidFill>
                  <a:schemeClr val="bg2">
                    <a:lumMod val="10000"/>
                  </a:schemeClr>
                </a:solidFill>
                <a:cs typeface="Traditional Arabic" panose="02020603050405020304" pitchFamily="18" charset="-78"/>
              </a:rPr>
              <a:t>Sound Speakers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تستخدم </a:t>
            </a:r>
            <a:r>
              <a:rPr lang="ar-SA" altLang="en-US" sz="2400" b="1" dirty="0">
                <a:solidFill>
                  <a:schemeClr val="bg2">
                    <a:lumMod val="10000"/>
                  </a:schemeClr>
                </a:solidFill>
                <a:cs typeface="Traditional Arabic" panose="02020603050405020304" pitchFamily="18" charset="-78"/>
              </a:rPr>
              <a:t>في أنظمة تعدد الوسائط </a:t>
            </a:r>
            <a:r>
              <a:rPr lang="en-US" altLang="en-US" sz="2000" b="1" dirty="0" smtClean="0">
                <a:solidFill>
                  <a:schemeClr val="bg2">
                    <a:lumMod val="10000"/>
                  </a:schemeClr>
                </a:solidFill>
                <a:cs typeface="Traditional Arabic" panose="02020603050405020304" pitchFamily="18" charset="-78"/>
              </a:rPr>
              <a:t>Multimedia</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لإخراج </a:t>
            </a:r>
            <a:r>
              <a:rPr lang="ar-SA" altLang="en-US" sz="2400" b="1" dirty="0">
                <a:solidFill>
                  <a:schemeClr val="bg2">
                    <a:lumMod val="10000"/>
                  </a:schemeClr>
                </a:solidFill>
                <a:cs typeface="Traditional Arabic" panose="02020603050405020304" pitchFamily="18" charset="-78"/>
              </a:rPr>
              <a:t>الأصوات، وتكون على شكل سماعات مستقلة توضع بجانب الحاسب أو على شكل سماعات تعلق على الرأس</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لا بد أن يكون جهاز الحاسب مزودا ببطاقة صوت </a:t>
            </a:r>
            <a:r>
              <a:rPr lang="en-US" altLang="en-US" sz="2000" b="1" dirty="0">
                <a:solidFill>
                  <a:schemeClr val="bg2">
                    <a:lumMod val="10000"/>
                  </a:schemeClr>
                </a:solidFill>
                <a:cs typeface="Traditional Arabic" panose="02020603050405020304" pitchFamily="18" charset="-78"/>
              </a:rPr>
              <a:t>Sound Card </a:t>
            </a:r>
            <a:r>
              <a:rPr lang="ar-SA" altLang="en-US" sz="2400" b="1" dirty="0">
                <a:solidFill>
                  <a:schemeClr val="bg2">
                    <a:lumMod val="10000"/>
                  </a:schemeClr>
                </a:solidFill>
                <a:cs typeface="Traditional Arabic" panose="02020603050405020304" pitchFamily="18" charset="-78"/>
              </a:rPr>
              <a:t>ليعمل الصوت</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 بطاقة الصوت عبارة عن لوحة تكون إما جزءا من اللوحة الأم أو كلوحة مثبتة في أحد ثقوب التوسيع. وهي وسيلة لإدخال وإخراج إشارات صوتية تحت تحكم برمجيات خاصة بالصوتيات وتعتبر محول إشارات تناظرية رقمية.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7" descr="logitech-980000012-s120-speaker-system.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7679" y="2458148"/>
            <a:ext cx="1425908" cy="14259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2737" y="4259933"/>
            <a:ext cx="1575792" cy="13909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8232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37</a:t>
            </a:fld>
            <a:endParaRPr lang="en-US" sz="1200" dirty="0">
              <a:solidFill>
                <a:schemeClr val="bg1"/>
              </a:solidFill>
            </a:endParaRPr>
          </a:p>
        </p:txBody>
      </p:sp>
      <p:sp>
        <p:nvSpPr>
          <p:cNvPr id="5" name="Text Box 3"/>
          <p:cNvSpPr txBox="1">
            <a:spLocks noChangeArrowheads="1"/>
          </p:cNvSpPr>
          <p:nvPr/>
        </p:nvSpPr>
        <p:spPr bwMode="auto">
          <a:xfrm>
            <a:off x="4232920" y="2308473"/>
            <a:ext cx="5322243"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4- جهاز </a:t>
            </a:r>
            <a:r>
              <a:rPr lang="ar-SA" altLang="en-US" sz="2400" b="1" dirty="0" smtClean="0">
                <a:solidFill>
                  <a:schemeClr val="bg2">
                    <a:lumMod val="10000"/>
                  </a:schemeClr>
                </a:solidFill>
                <a:cs typeface="Traditional Arabic" panose="02020603050405020304" pitchFamily="18" charset="-78"/>
              </a:rPr>
              <a:t>العرض</a:t>
            </a:r>
            <a:r>
              <a:rPr lang="en-US" altLang="en-US" sz="2000" b="1" dirty="0" smtClean="0">
                <a:solidFill>
                  <a:schemeClr val="bg2">
                    <a:lumMod val="10000"/>
                  </a:schemeClr>
                </a:solidFill>
                <a:cs typeface="Traditional Arabic" panose="02020603050405020304" pitchFamily="18" charset="-78"/>
              </a:rPr>
              <a:t>Projector </a:t>
            </a:r>
            <a:r>
              <a:rPr lang="en-US" altLang="en-US" sz="2000" b="1" dirty="0">
                <a:solidFill>
                  <a:schemeClr val="bg2">
                    <a:lumMod val="10000"/>
                  </a:schemeClr>
                </a:solidFill>
                <a:cs typeface="Traditional Arabic" panose="02020603050405020304" pitchFamily="18" charset="-78"/>
              </a:rPr>
              <a:t>(Data </a:t>
            </a:r>
            <a:r>
              <a:rPr lang="en-US" altLang="en-US" sz="2000" b="1" dirty="0" smtClean="0">
                <a:solidFill>
                  <a:schemeClr val="bg2">
                    <a:lumMod val="10000"/>
                  </a:schemeClr>
                </a:solidFill>
                <a:cs typeface="Traditional Arabic" panose="02020603050405020304" pitchFamily="18" charset="-78"/>
              </a:rPr>
              <a:t>Show) </a:t>
            </a:r>
            <a:r>
              <a:rPr lang="ar-EG" altLang="en-US" sz="2000" b="1" dirty="0" smtClean="0">
                <a:solidFill>
                  <a:schemeClr val="bg2">
                    <a:lumMod val="10000"/>
                  </a:schemeClr>
                </a:solidFill>
                <a:cs typeface="Traditional Arabic" panose="02020603050405020304" pitchFamily="18" charset="-78"/>
              </a:rPr>
              <a:t> : </a:t>
            </a:r>
          </a:p>
          <a:p>
            <a:pPr algn="just">
              <a:spcBef>
                <a:spcPct val="50000"/>
              </a:spcBef>
            </a:pPr>
            <a:r>
              <a:rPr lang="ar-SA" altLang="en-US" sz="2400" b="1" dirty="0" smtClean="0">
                <a:solidFill>
                  <a:schemeClr val="bg2">
                    <a:lumMod val="10000"/>
                  </a:schemeClr>
                </a:solidFill>
                <a:cs typeface="Traditional Arabic" panose="02020603050405020304" pitchFamily="18" charset="-78"/>
              </a:rPr>
              <a:t>وهو </a:t>
            </a:r>
            <a:r>
              <a:rPr lang="ar-SA" altLang="en-US" sz="2400" b="1" dirty="0">
                <a:solidFill>
                  <a:schemeClr val="bg2">
                    <a:lumMod val="10000"/>
                  </a:schemeClr>
                </a:solidFill>
                <a:cs typeface="Traditional Arabic" panose="02020603050405020304" pitchFamily="18" charset="-78"/>
              </a:rPr>
              <a:t>جهاز يربط بالحاسب لعرض على شاشة كبيرة أو الحائط ما يعرضه الحاسب من وثائق ورسوم وفيديو على شاشته</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وهو يستخدم في المحاضرات التعليمية والمؤتمرات والاجتماعات.</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7" descr="projector.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520" y="2492896"/>
            <a:ext cx="2759748" cy="18759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4137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38</a:t>
            </a:fld>
            <a:endParaRPr lang="en-US" sz="1200" dirty="0">
              <a:solidFill>
                <a:schemeClr val="bg1"/>
              </a:solidFill>
            </a:endParaRPr>
          </a:p>
        </p:txBody>
      </p:sp>
      <p:sp>
        <p:nvSpPr>
          <p:cNvPr id="5" name="Text Box 3"/>
          <p:cNvSpPr txBox="1">
            <a:spLocks noChangeArrowheads="1"/>
          </p:cNvSpPr>
          <p:nvPr/>
        </p:nvSpPr>
        <p:spPr bwMode="auto">
          <a:xfrm>
            <a:off x="1496616" y="2308473"/>
            <a:ext cx="8058547"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5- الطابعات </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Printers</a:t>
            </a:r>
            <a:r>
              <a:rPr lang="en-US" altLang="en-US" sz="2000" b="1" dirty="0">
                <a:solidFill>
                  <a:schemeClr val="bg2">
                    <a:lumMod val="10000"/>
                  </a:schemeClr>
                </a:solidFill>
                <a:cs typeface="Traditional Arabic" panose="02020603050405020304" pitchFamily="18" charset="-78"/>
              </a:rPr>
              <a:t>:</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تستخدم لإخراج النتائج على الورق و تسمى الوثائق المطبوعة بـ </a:t>
            </a:r>
            <a:r>
              <a:rPr lang="en-US"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hard copy </a:t>
            </a:r>
            <a:r>
              <a:rPr lang="ar-SA" altLang="en-US" sz="2400" b="1" dirty="0" smtClean="0">
                <a:solidFill>
                  <a:schemeClr val="bg2">
                    <a:lumMod val="10000"/>
                  </a:schemeClr>
                </a:solidFill>
                <a:cs typeface="Traditional Arabic" panose="02020603050405020304" pitchFamily="18" charset="-78"/>
              </a:rPr>
              <a:t>أو</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printout</a:t>
            </a: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أما </a:t>
            </a:r>
            <a:r>
              <a:rPr lang="ar-SA" altLang="en-US" sz="2400" b="1" dirty="0">
                <a:solidFill>
                  <a:schemeClr val="bg2">
                    <a:lumMod val="10000"/>
                  </a:schemeClr>
                </a:solidFill>
                <a:cs typeface="Traditional Arabic" panose="02020603050405020304" pitchFamily="18" charset="-78"/>
              </a:rPr>
              <a:t>المخرجات غير المطبوعة فتسمى بـ </a:t>
            </a:r>
            <a:r>
              <a:rPr lang="en-US" altLang="en-US" sz="2000" b="1" dirty="0">
                <a:solidFill>
                  <a:schemeClr val="bg2">
                    <a:lumMod val="10000"/>
                  </a:schemeClr>
                </a:solidFill>
                <a:cs typeface="Traditional Arabic" panose="02020603050405020304" pitchFamily="18" charset="-78"/>
              </a:rPr>
              <a:t>soft copy. </a:t>
            </a:r>
            <a:r>
              <a:rPr lang="ar-EG" altLang="en-US" sz="2000" b="1" dirty="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وتختلف </a:t>
            </a:r>
            <a:r>
              <a:rPr lang="ar-SA" altLang="en-US" sz="2400" b="1" dirty="0">
                <a:solidFill>
                  <a:schemeClr val="bg2">
                    <a:lumMod val="10000"/>
                  </a:schemeClr>
                </a:solidFill>
                <a:cs typeface="Traditional Arabic" panose="02020603050405020304" pitchFamily="18" charset="-78"/>
              </a:rPr>
              <a:t>الطابعات في جودة وسرعة طباعتها وثمنها والضوضاء الصادرة عنها.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1.gstatic.com/images?q=tbn:FkfNM_pt8fzR5M:http://prohometips.com/catalog/images/printers.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105128" y="4165379"/>
            <a:ext cx="1895872" cy="14693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9" name="Picture 4" descr="See full size image">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816092" y="4210414"/>
            <a:ext cx="1986096" cy="13792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1482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39</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تتحدد جودة الطباعة من خلال الكثافة النقطية </a:t>
            </a:r>
            <a:r>
              <a:rPr lang="en-US" altLang="en-US" sz="2000" b="1" dirty="0" smtClean="0">
                <a:solidFill>
                  <a:schemeClr val="bg2">
                    <a:lumMod val="10000"/>
                  </a:schemeClr>
                </a:solidFill>
                <a:cs typeface="Traditional Arabic" panose="02020603050405020304" pitchFamily="18" charset="-78"/>
              </a:rPr>
              <a:t>Resolution</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للطباعة </a:t>
            </a:r>
            <a:r>
              <a:rPr lang="ar-SA" altLang="en-US" sz="2400" b="1" dirty="0">
                <a:solidFill>
                  <a:schemeClr val="bg2">
                    <a:lumMod val="10000"/>
                  </a:schemeClr>
                </a:solidFill>
                <a:cs typeface="Traditional Arabic" panose="02020603050405020304" pitchFamily="18" charset="-78"/>
              </a:rPr>
              <a:t>التي تقاس بعدد النقاط بالإنش الواحد </a:t>
            </a:r>
            <a:r>
              <a:rPr lang="en-US" altLang="en-US" sz="2000" b="1" dirty="0">
                <a:solidFill>
                  <a:schemeClr val="bg2">
                    <a:lumMod val="10000"/>
                  </a:schemeClr>
                </a:solidFill>
                <a:cs typeface="Traditional Arabic" panose="02020603050405020304" pitchFamily="18" charset="-78"/>
              </a:rPr>
              <a:t>Dots Per Inch – DPI</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حيث كلما زادت الكثافة النقطية كلما زادت جودة الطباعة</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spcBef>
                <a:spcPts val="0"/>
              </a:spcBef>
            </a:pPr>
            <a:endParaRPr lang="ar-EG"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عند شراء طابعة يجب مراعاة العوامل التالية: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الميزانية المتوفرة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الألوان المطلوبة وجودة الطباعة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حجم الورق</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سرعة </a:t>
            </a:r>
            <a:r>
              <a:rPr lang="ar-SA" altLang="en-US" sz="2400" b="1" dirty="0" smtClean="0">
                <a:solidFill>
                  <a:schemeClr val="bg2">
                    <a:lumMod val="10000"/>
                  </a:schemeClr>
                </a:solidFill>
                <a:cs typeface="Traditional Arabic" panose="02020603050405020304" pitchFamily="18" charset="-78"/>
              </a:rPr>
              <a:t>الطباعة</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3.gstatic.com/images?q=tbn:Il9Tg1SuPwobeM:http://www.northlight-images.co.uk/content_images/nik2/1440_setting.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0512" y="3608167"/>
            <a:ext cx="2734571" cy="1914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7433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40</a:t>
            </a:fld>
            <a:endParaRPr lang="en-US" sz="1200" dirty="0">
              <a:solidFill>
                <a:schemeClr val="bg1"/>
              </a:solidFill>
            </a:endParaRPr>
          </a:p>
        </p:txBody>
      </p:sp>
      <p:sp>
        <p:nvSpPr>
          <p:cNvPr id="5" name="Text Box 3"/>
          <p:cNvSpPr txBox="1">
            <a:spLocks noChangeArrowheads="1"/>
          </p:cNvSpPr>
          <p:nvPr/>
        </p:nvSpPr>
        <p:spPr bwMode="auto">
          <a:xfrm>
            <a:off x="2720752" y="2308473"/>
            <a:ext cx="6834411"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5- الطابعات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Printers</a:t>
            </a:r>
            <a:r>
              <a:rPr lang="ar-SA" altLang="en-US" sz="2400" b="1" dirty="0" smtClean="0">
                <a:solidFill>
                  <a:schemeClr val="bg2">
                    <a:lumMod val="10000"/>
                  </a:schemeClr>
                </a:solidFill>
                <a:cs typeface="Traditional Arabic" panose="02020603050405020304" pitchFamily="18" charset="-78"/>
              </a:rPr>
              <a:t>يمكن </a:t>
            </a:r>
            <a:r>
              <a:rPr lang="ar-SA" altLang="en-US" sz="2400" b="1" dirty="0">
                <a:solidFill>
                  <a:schemeClr val="bg2">
                    <a:lumMod val="10000"/>
                  </a:schemeClr>
                </a:solidFill>
                <a:cs typeface="Traditional Arabic" panose="02020603050405020304" pitchFamily="18" charset="-78"/>
              </a:rPr>
              <a:t>تغذية الطابعات بالأوراق بعدة طرق نذكر منها</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EG" altLang="en-US" sz="2400" b="1" dirty="0" smtClean="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التغذية بالاحتكاك </a:t>
            </a:r>
            <a:r>
              <a:rPr lang="en-US" altLang="en-US" sz="2000" b="1" dirty="0">
                <a:solidFill>
                  <a:schemeClr val="bg2">
                    <a:lumMod val="10000"/>
                  </a:schemeClr>
                </a:solidFill>
                <a:cs typeface="Traditional Arabic" panose="02020603050405020304" pitchFamily="18" charset="-78"/>
              </a:rPr>
              <a:t>Friction </a:t>
            </a:r>
            <a:r>
              <a:rPr lang="en-US" altLang="en-US" sz="2000" b="1" dirty="0" smtClean="0">
                <a:solidFill>
                  <a:schemeClr val="bg2">
                    <a:lumMod val="10000"/>
                  </a:schemeClr>
                </a:solidFill>
                <a:cs typeface="Traditional Arabic" panose="02020603050405020304" pitchFamily="18" charset="-78"/>
              </a:rPr>
              <a:t>Feed</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حيث </a:t>
            </a:r>
            <a:r>
              <a:rPr lang="ar-SA" altLang="en-US" sz="2400" b="1" dirty="0">
                <a:solidFill>
                  <a:schemeClr val="bg2">
                    <a:lumMod val="10000"/>
                  </a:schemeClr>
                </a:solidFill>
                <a:cs typeface="Traditional Arabic" panose="02020603050405020304" pitchFamily="18" charset="-78"/>
              </a:rPr>
              <a:t>تمسك ورقة واحدة بين بكرتين كما في الآلة الكاتبة، ويتم استعمال الأوراق العادية.</a:t>
            </a: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التغذية </a:t>
            </a:r>
            <a:r>
              <a:rPr lang="ar-SA" altLang="en-US" sz="2400" b="1" dirty="0" smtClean="0">
                <a:solidFill>
                  <a:schemeClr val="bg2">
                    <a:lumMod val="10000"/>
                  </a:schemeClr>
                </a:solidFill>
                <a:cs typeface="Traditional Arabic" panose="02020603050405020304" pitchFamily="18" charset="-78"/>
              </a:rPr>
              <a:t>بالجر</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Traction Feed</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تستعمل </a:t>
            </a:r>
            <a:r>
              <a:rPr lang="ar-SA" altLang="en-US" sz="2400" b="1" dirty="0">
                <a:solidFill>
                  <a:schemeClr val="bg2">
                    <a:lumMod val="10000"/>
                  </a:schemeClr>
                </a:solidFill>
                <a:cs typeface="Traditional Arabic" panose="02020603050405020304" pitchFamily="18" charset="-78"/>
              </a:rPr>
              <a:t>ورقا خاصا متواصلا فيه ثقوب عند حافتي الأوراق حيث تثبيتها في عجلتين ذات نتوءات تدخل الثقوب فيها </a:t>
            </a:r>
            <a:endParaRPr lang="ar-EG" altLang="en-US" sz="2400" b="1" dirty="0" smtClean="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التغذية المنفصلة </a:t>
            </a:r>
            <a:r>
              <a:rPr lang="ar-SA" altLang="en-US" sz="2400" b="1" dirty="0" smtClean="0">
                <a:solidFill>
                  <a:schemeClr val="bg2">
                    <a:lumMod val="10000"/>
                  </a:schemeClr>
                </a:solidFill>
                <a:cs typeface="Traditional Arabic" panose="02020603050405020304" pitchFamily="18" charset="-78"/>
              </a:rPr>
              <a:t>للأوراق</a:t>
            </a:r>
            <a:r>
              <a:rPr lang="en-US" altLang="en-US" sz="2000" b="1" dirty="0" smtClean="0">
                <a:solidFill>
                  <a:schemeClr val="bg2">
                    <a:lumMod val="10000"/>
                  </a:schemeClr>
                </a:solidFill>
                <a:cs typeface="Traditional Arabic" panose="02020603050405020304" pitchFamily="18" charset="-78"/>
              </a:rPr>
              <a:t>Cut </a:t>
            </a:r>
            <a:r>
              <a:rPr lang="en-US" altLang="en-US" sz="2000" b="1" dirty="0" err="1">
                <a:solidFill>
                  <a:schemeClr val="bg2">
                    <a:lumMod val="10000"/>
                  </a:schemeClr>
                </a:solidFill>
                <a:cs typeface="Traditional Arabic" panose="02020603050405020304" pitchFamily="18" charset="-78"/>
              </a:rPr>
              <a:t>Sheed</a:t>
            </a:r>
            <a:r>
              <a:rPr lang="en-US" altLang="en-US" sz="2000" b="1" dirty="0">
                <a:solidFill>
                  <a:schemeClr val="bg2">
                    <a:lumMod val="10000"/>
                  </a:schemeClr>
                </a:solidFill>
                <a:cs typeface="Traditional Arabic" panose="02020603050405020304" pitchFamily="18" charset="-78"/>
              </a:rPr>
              <a:t> Feed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أو </a:t>
            </a:r>
            <a:r>
              <a:rPr lang="ar-SA" altLang="en-US" sz="2400" b="1" dirty="0">
                <a:solidFill>
                  <a:schemeClr val="bg2">
                    <a:lumMod val="10000"/>
                  </a:schemeClr>
                </a:solidFill>
                <a:cs typeface="Traditional Arabic" panose="02020603050405020304" pitchFamily="18" charset="-78"/>
              </a:rPr>
              <a:t>التغذية بالدرج </a:t>
            </a:r>
            <a:r>
              <a:rPr lang="en-US" altLang="en-US" sz="2000" b="1" dirty="0">
                <a:solidFill>
                  <a:schemeClr val="bg2">
                    <a:lumMod val="10000"/>
                  </a:schemeClr>
                </a:solidFill>
                <a:cs typeface="Traditional Arabic" panose="02020603050405020304" pitchFamily="18" charset="-78"/>
              </a:rPr>
              <a:t>Tray Feed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يتم </a:t>
            </a:r>
            <a:r>
              <a:rPr lang="ar-SA" altLang="en-US" sz="2400" b="1" dirty="0">
                <a:solidFill>
                  <a:schemeClr val="bg2">
                    <a:lumMod val="10000"/>
                  </a:schemeClr>
                </a:solidFill>
                <a:cs typeface="Traditional Arabic" panose="02020603050405020304" pitchFamily="18" charset="-78"/>
              </a:rPr>
              <a:t>سحب الأوراق الواحدة  تلوى الأخرى تلقائيا من الدرج  </a:t>
            </a:r>
            <a:r>
              <a:rPr lang="ar-SA" altLang="en-US" sz="2400" b="1" dirty="0" smtClean="0">
                <a:solidFill>
                  <a:schemeClr val="bg2">
                    <a:lumMod val="10000"/>
                  </a:schemeClr>
                </a:solidFill>
                <a:cs typeface="Traditional Arabic" panose="02020603050405020304" pitchFamily="18" charset="-78"/>
              </a:rPr>
              <a:t>الموجود </a:t>
            </a:r>
            <a:r>
              <a:rPr lang="ar-SA" altLang="en-US" sz="2400" b="1" dirty="0">
                <a:solidFill>
                  <a:schemeClr val="bg2">
                    <a:lumMod val="10000"/>
                  </a:schemeClr>
                </a:solidFill>
                <a:cs typeface="Traditional Arabic" panose="02020603050405020304" pitchFamily="18" charset="-78"/>
              </a:rPr>
              <a:t>داخل </a:t>
            </a:r>
            <a:r>
              <a:rPr lang="ar-SA" altLang="en-US" sz="2400" b="1" dirty="0" smtClean="0">
                <a:solidFill>
                  <a:schemeClr val="bg2">
                    <a:lumMod val="10000"/>
                  </a:schemeClr>
                </a:solidFill>
                <a:cs typeface="Traditional Arabic" panose="02020603050405020304" pitchFamily="18" charset="-78"/>
              </a:rPr>
              <a:t>الطابعة</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See full size image">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2520" y="2084646"/>
            <a:ext cx="1115041" cy="9123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9" name="Picture 4" descr="http://t3.gstatic.com/images?q=tbn:9x__a8X6B6XLKM:http://www.yourdictionary.com/images/computer/_CHARPRN.GIF">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60512" y="3349643"/>
            <a:ext cx="1175797" cy="10154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10" name="Picture 6" descr="http://t1.gstatic.com/images?q=tbn:8fAlBtJDLKMrFM:http://www.more-shop.co.uk/images/hp4350n.jpg">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564290" y="4653136"/>
            <a:ext cx="1219771" cy="10871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051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41</a:t>
            </a:fld>
            <a:endParaRPr lang="en-US" sz="1200" dirty="0">
              <a:solidFill>
                <a:schemeClr val="bg1"/>
              </a:solidFill>
            </a:endParaRPr>
          </a:p>
        </p:txBody>
      </p:sp>
      <p:sp>
        <p:nvSpPr>
          <p:cNvPr id="5" name="Text Box 3"/>
          <p:cNvSpPr txBox="1">
            <a:spLocks noChangeArrowheads="1"/>
          </p:cNvSpPr>
          <p:nvPr/>
        </p:nvSpPr>
        <p:spPr bwMode="auto">
          <a:xfrm>
            <a:off x="2864768" y="2308473"/>
            <a:ext cx="669039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5- الطابعات </a:t>
            </a:r>
            <a:r>
              <a:rPr lang="en-US" altLang="en-US" sz="2000" b="1" dirty="0" smtClean="0">
                <a:solidFill>
                  <a:schemeClr val="bg2">
                    <a:lumMod val="10000"/>
                  </a:schemeClr>
                </a:solidFill>
                <a:cs typeface="Traditional Arabic" panose="02020603050405020304" pitchFamily="18" charset="-78"/>
              </a:rPr>
              <a:t>Printers</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يمكن </a:t>
            </a:r>
            <a:r>
              <a:rPr lang="ar-SA" altLang="en-US" sz="2400" b="1" dirty="0">
                <a:solidFill>
                  <a:schemeClr val="bg2">
                    <a:lumMod val="10000"/>
                  </a:schemeClr>
                </a:solidFill>
                <a:cs typeface="Traditional Arabic" panose="02020603050405020304" pitchFamily="18" charset="-78"/>
              </a:rPr>
              <a:t>تمييز نوعان أساسيان من الطابعات: </a:t>
            </a:r>
          </a:p>
          <a:p>
            <a:pPr marL="342900" indent="-342900" algn="just">
              <a:spcBef>
                <a:spcPts val="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الطابعات التصادمية</a:t>
            </a:r>
            <a:r>
              <a:rPr lang="en-US" altLang="en-US" sz="2000" b="1" dirty="0">
                <a:solidFill>
                  <a:schemeClr val="accent1">
                    <a:lumMod val="75000"/>
                  </a:schemeClr>
                </a:solidFill>
                <a:cs typeface="Traditional Arabic" panose="02020603050405020304" pitchFamily="18" charset="-78"/>
              </a:rPr>
              <a:t>Impact Printers</a:t>
            </a:r>
            <a:r>
              <a:rPr lang="en-US" altLang="en-US" sz="2000" b="1" dirty="0" smtClean="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التي </a:t>
            </a:r>
            <a:r>
              <a:rPr lang="ar-SA" altLang="en-US" sz="2400" b="1" dirty="0">
                <a:solidFill>
                  <a:schemeClr val="bg2">
                    <a:lumMod val="10000"/>
                  </a:schemeClr>
                </a:solidFill>
                <a:cs typeface="Traditional Arabic" panose="02020603050405020304" pitchFamily="18" charset="-78"/>
              </a:rPr>
              <a:t>يتم صدم شريط حبر ليطبع </a:t>
            </a:r>
            <a:r>
              <a:rPr lang="ar-SA" altLang="en-US" sz="2400" b="1" dirty="0" smtClean="0">
                <a:solidFill>
                  <a:schemeClr val="bg2">
                    <a:lumMod val="10000"/>
                  </a:schemeClr>
                </a:solidFill>
                <a:cs typeface="Traditional Arabic" panose="02020603050405020304" pitchFamily="18" charset="-78"/>
              </a:rPr>
              <a:t>معلى </a:t>
            </a:r>
            <a:r>
              <a:rPr lang="ar-SA" altLang="en-US" sz="2400" b="1" dirty="0">
                <a:solidFill>
                  <a:schemeClr val="bg2">
                    <a:lumMod val="10000"/>
                  </a:schemeClr>
                </a:solidFill>
                <a:cs typeface="Traditional Arabic" panose="02020603050405020304" pitchFamily="18" charset="-78"/>
              </a:rPr>
              <a:t>الورق ومنها</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طابعة العجلة </a:t>
            </a:r>
            <a:r>
              <a:rPr lang="en-US" altLang="en-US" sz="2000" b="1" dirty="0">
                <a:solidFill>
                  <a:schemeClr val="bg2">
                    <a:lumMod val="10000"/>
                  </a:schemeClr>
                </a:solidFill>
                <a:cs typeface="Traditional Arabic" panose="02020603050405020304" pitchFamily="18" charset="-78"/>
              </a:rPr>
              <a:t>Daisy Wheel </a:t>
            </a:r>
            <a:r>
              <a:rPr lang="en-US" altLang="en-US" sz="2000" b="1" dirty="0" smtClean="0">
                <a:solidFill>
                  <a:schemeClr val="bg2">
                    <a:lumMod val="10000"/>
                  </a:schemeClr>
                </a:solidFill>
                <a:cs typeface="Traditional Arabic" panose="02020603050405020304" pitchFamily="18" charset="-78"/>
              </a:rPr>
              <a:t>Printer</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طابعة تصادمية تستخدم عجلة محفور عليها أحرف ورموز الطباعة، وبدوران العجلة يتم الوصول للحرف المراد طباعته فيصدم الحرف شريط التحبير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Ribbon</a:t>
            </a:r>
            <a:r>
              <a:rPr lang="ar-SA" altLang="en-US" sz="2400" b="1" dirty="0" smtClean="0">
                <a:solidFill>
                  <a:schemeClr val="bg2">
                    <a:lumMod val="10000"/>
                  </a:schemeClr>
                </a:solidFill>
                <a:cs typeface="Traditional Arabic" panose="02020603050405020304" pitchFamily="18" charset="-78"/>
              </a:rPr>
              <a:t>لطباعته </a:t>
            </a:r>
            <a:r>
              <a:rPr lang="ar-SA" altLang="en-US" sz="2400" b="1" dirty="0">
                <a:solidFill>
                  <a:schemeClr val="bg2">
                    <a:lumMod val="10000"/>
                  </a:schemeClr>
                </a:solidFill>
                <a:cs typeface="Traditional Arabic" panose="02020603050405020304" pitchFamily="18" charset="-78"/>
              </a:rPr>
              <a:t>على </a:t>
            </a:r>
            <a:r>
              <a:rPr lang="ar-SA" altLang="en-US" sz="2400" b="1" dirty="0" smtClean="0">
                <a:solidFill>
                  <a:schemeClr val="bg2">
                    <a:lumMod val="10000"/>
                  </a:schemeClr>
                </a:solidFill>
                <a:cs typeface="Traditional Arabic" panose="02020603050405020304" pitchFamily="18" charset="-78"/>
              </a:rPr>
              <a:t>الورقة</a:t>
            </a:r>
            <a:endParaRPr lang="en-US" altLang="en-US" sz="2400" b="1" dirty="0" smtClean="0">
              <a:solidFill>
                <a:schemeClr val="bg2">
                  <a:lumMod val="10000"/>
                </a:schemeClr>
              </a:solidFill>
              <a:cs typeface="Traditional Arabic" panose="02020603050405020304" pitchFamily="18" charset="-78"/>
            </a:endParaRPr>
          </a:p>
          <a:p>
            <a:pPr algn="just">
              <a:spcBef>
                <a:spcPts val="0"/>
              </a:spcBef>
            </a:pP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وهذا النوع من الطابعات بطيء جدا ويصدر ضوضاء كبيرة</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لا يمكن تغيير حجم الأحرف ولم يعد يستعمل هذا النوع من الطابعات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1.gstatic.com/images?q=tbn:dhh9szafyc71-M:http://www.mypencil.com/mall/epsc11c524001.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84887" y="1873441"/>
            <a:ext cx="1652585" cy="12241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6" descr="http://t3.gstatic.com/images?q=tbn:fg4_1pLPNS3nOM:http://oldcomputers.net/pics/canon-cat-printer.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84630" y="3439949"/>
            <a:ext cx="1752842" cy="9181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http://t3.gstatic.com/images?q=tbn:Nz5DWutKPRGjPM:http://www.printercode.com/Images/Daisy%2520Wheel%2520and%2520Motor%25201.jpg">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560512" y="4700476"/>
            <a:ext cx="1870536" cy="11690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8027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42</a:t>
            </a:fld>
            <a:endParaRPr lang="en-US" sz="1200" dirty="0">
              <a:solidFill>
                <a:schemeClr val="bg1"/>
              </a:solidFill>
            </a:endParaRPr>
          </a:p>
        </p:txBody>
      </p:sp>
      <p:sp>
        <p:nvSpPr>
          <p:cNvPr id="5" name="Text Box 3"/>
          <p:cNvSpPr txBox="1">
            <a:spLocks noChangeArrowheads="1"/>
          </p:cNvSpPr>
          <p:nvPr/>
        </p:nvSpPr>
        <p:spPr bwMode="auto">
          <a:xfrm>
            <a:off x="350838" y="2308473"/>
            <a:ext cx="9204325"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طابعات المصفوفة النقطية</a:t>
            </a:r>
            <a:r>
              <a:rPr lang="en-US" altLang="en-US" sz="2000" b="1" dirty="0">
                <a:solidFill>
                  <a:schemeClr val="accent1">
                    <a:lumMod val="75000"/>
                  </a:schemeClr>
                </a:solidFill>
                <a:cs typeface="Traditional Arabic" panose="02020603050405020304" pitchFamily="18" charset="-78"/>
              </a:rPr>
              <a:t>Dot Matrix Printers </a:t>
            </a:r>
            <a:r>
              <a:rPr lang="ar-EG" altLang="en-US" sz="2000" b="1" dirty="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طابعة </a:t>
            </a:r>
            <a:r>
              <a:rPr lang="ar-SA" altLang="en-US" sz="2400" b="1" dirty="0" smtClean="0">
                <a:solidFill>
                  <a:schemeClr val="bg2">
                    <a:lumMod val="10000"/>
                  </a:schemeClr>
                </a:solidFill>
                <a:cs typeface="Traditional Arabic" panose="02020603050405020304" pitchFamily="18" charset="-78"/>
              </a:rPr>
              <a:t>تصادمية</a:t>
            </a:r>
            <a:endParaRPr lang="en-US" altLang="en-US" sz="2400" b="1" dirty="0" smtClean="0">
              <a:solidFill>
                <a:schemeClr val="bg2">
                  <a:lumMod val="10000"/>
                </a:schemeClr>
              </a:solidFill>
              <a:cs typeface="Traditional Arabic" panose="02020603050405020304" pitchFamily="18" charset="-78"/>
            </a:endParaRPr>
          </a:p>
          <a:p>
            <a:pPr algn="just">
              <a:spcBef>
                <a:spcPct val="50000"/>
              </a:spcBef>
            </a:pPr>
            <a:r>
              <a:rPr lang="ar-SA" altLang="en-US" sz="2400" b="1" dirty="0">
                <a:solidFill>
                  <a:schemeClr val="bg2">
                    <a:lumMod val="10000"/>
                  </a:schemeClr>
                </a:solidFill>
                <a:cs typeface="Traditional Arabic" panose="02020603050405020304" pitchFamily="18" charset="-78"/>
              </a:rPr>
              <a:t>مزودة برأس </a:t>
            </a:r>
            <a:r>
              <a:rPr lang="en-US" altLang="en-US" sz="2000" b="1" dirty="0">
                <a:solidFill>
                  <a:schemeClr val="bg2">
                    <a:lumMod val="10000"/>
                  </a:schemeClr>
                </a:solidFill>
                <a:cs typeface="Traditional Arabic" panose="02020603050405020304" pitchFamily="18" charset="-78"/>
              </a:rPr>
              <a:t>Printer </a:t>
            </a:r>
            <a:r>
              <a:rPr lang="en-US" altLang="en-US" sz="2000" b="1" dirty="0" smtClean="0">
                <a:solidFill>
                  <a:schemeClr val="bg2">
                    <a:lumMod val="10000"/>
                  </a:schemeClr>
                </a:solidFill>
                <a:cs typeface="Traditional Arabic" panose="02020603050405020304" pitchFamily="18" charset="-78"/>
              </a:rPr>
              <a:t>Head</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يتكون </a:t>
            </a:r>
            <a:r>
              <a:rPr lang="ar-SA" altLang="en-US" sz="2400" b="1" dirty="0">
                <a:solidFill>
                  <a:schemeClr val="bg2">
                    <a:lumMod val="10000"/>
                  </a:schemeClr>
                </a:solidFill>
                <a:cs typeface="Traditional Arabic" panose="02020603050405020304" pitchFamily="18" charset="-78"/>
              </a:rPr>
              <a:t>من مجموعة دبابيس يتم التحكم فيها بواسطة الحاسب وذلك بإرسال بايتات عبر منفذ متوازي </a:t>
            </a:r>
            <a:r>
              <a:rPr lang="en-US" altLang="en-US" sz="2000" b="1" dirty="0">
                <a:solidFill>
                  <a:schemeClr val="bg2">
                    <a:lumMod val="10000"/>
                  </a:schemeClr>
                </a:solidFill>
                <a:cs typeface="Traditional Arabic" panose="02020603050405020304" pitchFamily="18" charset="-78"/>
              </a:rPr>
              <a:t>Parallel </a:t>
            </a:r>
            <a:r>
              <a:rPr lang="en-US" altLang="en-US" sz="2000" b="1" dirty="0" smtClean="0">
                <a:solidFill>
                  <a:schemeClr val="bg2">
                    <a:lumMod val="10000"/>
                  </a:schemeClr>
                </a:solidFill>
                <a:cs typeface="Traditional Arabic" panose="02020603050405020304" pitchFamily="18" charset="-78"/>
              </a:rPr>
              <a:t>Port</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يمثل </a:t>
            </a:r>
            <a:r>
              <a:rPr lang="ar-SA" altLang="en-US" sz="2400" b="1" dirty="0">
                <a:solidFill>
                  <a:schemeClr val="bg2">
                    <a:lumMod val="10000"/>
                  </a:schemeClr>
                </a:solidFill>
                <a:cs typeface="Traditional Arabic" panose="02020603050405020304" pitchFamily="18" charset="-78"/>
              </a:rPr>
              <a:t>كل بايت منها عمود من مصفوفة تمثل صورة الحرف أو الرمز المراد طباعته. بفضل تنقل رأس الطباعة من اليسار إلى اليمين يتم طباعة كل المصفوفة أي الحرف أو الرمز. </a:t>
            </a:r>
          </a:p>
          <a:p>
            <a:pPr algn="just">
              <a:spcBef>
                <a:spcPct val="50000"/>
              </a:spcBef>
            </a:pP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3.gstatic.com/images?q=tbn:o_SjUIAob-fuaM:http://www.frontierpc.com/ProductImages/Large/1010104234.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71900" y="4293096"/>
            <a:ext cx="2362200" cy="167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6476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43</a:t>
            </a:fld>
            <a:endParaRPr lang="en-US" sz="1200" dirty="0">
              <a:solidFill>
                <a:schemeClr val="bg1"/>
              </a:solidFill>
            </a:endParaRPr>
          </a:p>
        </p:txBody>
      </p:sp>
      <p:sp>
        <p:nvSpPr>
          <p:cNvPr id="5" name="Text Box 3"/>
          <p:cNvSpPr txBox="1">
            <a:spLocks noChangeArrowheads="1"/>
          </p:cNvSpPr>
          <p:nvPr/>
        </p:nvSpPr>
        <p:spPr bwMode="auto">
          <a:xfrm>
            <a:off x="4160912" y="2308473"/>
            <a:ext cx="5394251"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جودة الطباعة مع هذه الطابعات تتعلق بعدد الدبابيس، وحيث يمكن تغيير حجم الطباعة معها المؤلفة من نقاط</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ct val="50000"/>
              </a:spcBef>
            </a:pPr>
            <a:r>
              <a:rPr lang="ar-SA" altLang="en-US" sz="2400" b="1" dirty="0">
                <a:solidFill>
                  <a:schemeClr val="bg2">
                    <a:lumMod val="10000"/>
                  </a:schemeClr>
                </a:solidFill>
                <a:cs typeface="Traditional Arabic" panose="02020603050405020304" pitchFamily="18" charset="-78"/>
              </a:rPr>
              <a:t>هذه الطابعات بطيئة ويمكن لبعضها من الطباعة عند التحرك بالاتجاهين وتستعمل هذه الطابعات في طباعة الفواتير </a:t>
            </a:r>
            <a:r>
              <a:rPr lang="ar-SA" altLang="en-US" sz="2400" b="1" dirty="0" smtClean="0">
                <a:solidFill>
                  <a:schemeClr val="bg2">
                    <a:lumMod val="10000"/>
                  </a:schemeClr>
                </a:solidFill>
                <a:cs typeface="Traditional Arabic" panose="02020603050405020304" pitchFamily="18" charset="-78"/>
              </a:rPr>
              <a:t>والتذاكر</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Print hea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4528" y="2492896"/>
            <a:ext cx="2791544" cy="32087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92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44</a:t>
            </a:fld>
            <a:endParaRPr lang="en-US" sz="1200" dirty="0">
              <a:solidFill>
                <a:schemeClr val="bg1"/>
              </a:solidFill>
            </a:endParaRPr>
          </a:p>
        </p:txBody>
      </p:sp>
      <p:sp>
        <p:nvSpPr>
          <p:cNvPr id="5" name="Text Box 3"/>
          <p:cNvSpPr txBox="1">
            <a:spLocks noChangeArrowheads="1"/>
          </p:cNvSpPr>
          <p:nvPr/>
        </p:nvSpPr>
        <p:spPr bwMode="auto">
          <a:xfrm>
            <a:off x="350838" y="2308473"/>
            <a:ext cx="92043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ts val="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الطابعات غير التصادمية </a:t>
            </a:r>
            <a:r>
              <a:rPr lang="en-US" altLang="en-US" sz="2000" b="1" dirty="0">
                <a:solidFill>
                  <a:schemeClr val="accent1">
                    <a:lumMod val="75000"/>
                  </a:schemeClr>
                </a:solidFill>
                <a:cs typeface="Traditional Arabic" panose="02020603050405020304" pitchFamily="18" charset="-78"/>
              </a:rPr>
              <a:t>Non Impact Printers</a:t>
            </a:r>
            <a:r>
              <a:rPr lang="ar-EG" altLang="en-US" sz="2000" b="1" dirty="0">
                <a:solidFill>
                  <a:schemeClr val="accent1">
                    <a:lumMod val="75000"/>
                  </a:schemeClr>
                </a:solidFill>
                <a:cs typeface="Traditional Arabic" panose="02020603050405020304" pitchFamily="18" charset="-78"/>
              </a:rPr>
              <a:t> </a:t>
            </a:r>
          </a:p>
          <a:p>
            <a:pPr>
              <a:spcBef>
                <a:spcPts val="0"/>
              </a:spcBef>
            </a:pPr>
            <a:r>
              <a:rPr lang="ar-SA" altLang="en-US" sz="2400" b="1" dirty="0" smtClean="0">
                <a:solidFill>
                  <a:schemeClr val="bg2">
                    <a:lumMod val="10000"/>
                  </a:schemeClr>
                </a:solidFill>
                <a:cs typeface="Traditional Arabic" panose="02020603050405020304" pitchFamily="18" charset="-78"/>
              </a:rPr>
              <a:t>مثل </a:t>
            </a:r>
            <a:r>
              <a:rPr lang="ar-SA" altLang="en-US" sz="2400" b="1" dirty="0">
                <a:solidFill>
                  <a:schemeClr val="bg2">
                    <a:lumMod val="10000"/>
                  </a:schemeClr>
                </a:solidFill>
                <a:cs typeface="Traditional Arabic" panose="02020603050405020304" pitchFamily="18" charset="-78"/>
              </a:rPr>
              <a:t>طابعات الليزر </a:t>
            </a:r>
            <a:r>
              <a:rPr lang="en-US" altLang="en-US" sz="2000" b="1" dirty="0">
                <a:solidFill>
                  <a:schemeClr val="bg2">
                    <a:lumMod val="10000"/>
                  </a:schemeClr>
                </a:solidFill>
                <a:cs typeface="Traditional Arabic" panose="02020603050405020304" pitchFamily="18" charset="-78"/>
              </a:rPr>
              <a:t>Laser  </a:t>
            </a:r>
            <a:r>
              <a:rPr lang="en-US" altLang="en-US" sz="2000" b="1" dirty="0" smtClean="0">
                <a:solidFill>
                  <a:schemeClr val="bg2">
                    <a:lumMod val="10000"/>
                  </a:schemeClr>
                </a:solidFill>
                <a:cs typeface="Traditional Arabic" panose="02020603050405020304" pitchFamily="18" charset="-78"/>
              </a:rPr>
              <a:t>Printers</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والطابعة </a:t>
            </a:r>
            <a:r>
              <a:rPr lang="ar-SA" altLang="en-US" sz="2400" b="1" dirty="0">
                <a:solidFill>
                  <a:schemeClr val="bg2">
                    <a:lumMod val="10000"/>
                  </a:schemeClr>
                </a:solidFill>
                <a:cs typeface="Traditional Arabic" panose="02020603050405020304" pitchFamily="18" charset="-78"/>
              </a:rPr>
              <a:t>نافثة الحبرر </a:t>
            </a:r>
            <a:r>
              <a:rPr lang="en-US" altLang="en-US" sz="2000" b="1" dirty="0" err="1" smtClean="0">
                <a:solidFill>
                  <a:schemeClr val="bg2">
                    <a:lumMod val="10000"/>
                  </a:schemeClr>
                </a:solidFill>
                <a:cs typeface="Traditional Arabic" panose="02020603050405020304" pitchFamily="18" charset="-78"/>
              </a:rPr>
              <a:t>InkJet</a:t>
            </a:r>
            <a:r>
              <a:rPr lang="en-US" altLang="en-US" sz="2000" b="1" dirty="0" smtClean="0">
                <a:solidFill>
                  <a:schemeClr val="bg2">
                    <a:lumMod val="10000"/>
                  </a:schemeClr>
                </a:solidFill>
                <a:cs typeface="Traditional Arabic" panose="02020603050405020304" pitchFamily="18" charset="-78"/>
              </a:rPr>
              <a:t> printers</a:t>
            </a:r>
            <a:r>
              <a:rPr lang="ar-EG" altLang="en-US" sz="2000" b="1" dirty="0">
                <a:solidFill>
                  <a:schemeClr val="bg2">
                    <a:lumMod val="10000"/>
                  </a:schemeClr>
                </a:solidFill>
                <a:cs typeface="Traditional Arabic" panose="02020603050405020304" pitchFamily="18" charset="-78"/>
              </a:rPr>
              <a:t>.</a:t>
            </a:r>
            <a:endParaRPr lang="en-US" altLang="en-US" sz="20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0.gstatic.com/images?q=tbn:CPf4gWjJOzyigM:http://www.yourdictionary.com/images/computer/LASRMECH.GIF">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44688" y="3625186"/>
            <a:ext cx="2255736" cy="20677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4" descr="http://t1.gstatic.com/images?q=tbn:JAbJhM-97OPP3M:http://www.image-acquire.com/Dell%2520A4%2520color%2520laser%2520printer.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282254" y="3573016"/>
            <a:ext cx="2698090" cy="21199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5174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45</a:t>
            </a:fld>
            <a:endParaRPr lang="en-US" sz="1200" dirty="0">
              <a:solidFill>
                <a:schemeClr val="bg1"/>
              </a:solidFill>
            </a:endParaRPr>
          </a:p>
        </p:txBody>
      </p:sp>
      <p:sp>
        <p:nvSpPr>
          <p:cNvPr id="5" name="Text Box 3"/>
          <p:cNvSpPr txBox="1">
            <a:spLocks noChangeArrowheads="1"/>
          </p:cNvSpPr>
          <p:nvPr/>
        </p:nvSpPr>
        <p:spPr bwMode="auto">
          <a:xfrm>
            <a:off x="3512840" y="2308473"/>
            <a:ext cx="6042323"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lgn="just">
              <a:spcBef>
                <a:spcPct val="5000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طابعات نفث الحبر </a:t>
            </a:r>
            <a:r>
              <a:rPr lang="en-US" altLang="en-US" sz="2000" b="1" dirty="0" err="1">
                <a:solidFill>
                  <a:schemeClr val="accent1">
                    <a:lumMod val="75000"/>
                  </a:schemeClr>
                </a:solidFill>
                <a:cs typeface="Traditional Arabic" panose="02020603050405020304" pitchFamily="18" charset="-78"/>
              </a:rPr>
              <a:t>InkJet</a:t>
            </a:r>
            <a:r>
              <a:rPr lang="en-US" altLang="en-US" sz="2000" b="1" dirty="0">
                <a:solidFill>
                  <a:schemeClr val="accent1">
                    <a:lumMod val="75000"/>
                  </a:schemeClr>
                </a:solidFill>
                <a:cs typeface="Traditional Arabic" panose="02020603050405020304" pitchFamily="18" charset="-78"/>
              </a:rPr>
              <a:t> Printers</a:t>
            </a:r>
            <a:r>
              <a:rPr lang="ar-EG" altLang="en-US" sz="2000" b="1" dirty="0">
                <a:solidFill>
                  <a:schemeClr val="accent1">
                    <a:lumMod val="75000"/>
                  </a:schemeClr>
                </a:solidFill>
                <a:cs typeface="Traditional Arabic" panose="02020603050405020304" pitchFamily="18" charset="-78"/>
              </a:rPr>
              <a:t> </a:t>
            </a:r>
            <a:r>
              <a:rPr lang="ar-EG" altLang="en-US" sz="2400" b="1" dirty="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طابعة رمزية تستخدم سيل قطرات الحبر، الموجودة داخل عبوات الحبرة، الموجهة إلى الموقع الصحيح على الورقة بواسطة صفائح شحن </a:t>
            </a:r>
            <a:r>
              <a:rPr lang="ar-SA" altLang="en-US" sz="2400" b="1" dirty="0" smtClean="0">
                <a:solidFill>
                  <a:schemeClr val="bg2">
                    <a:lumMod val="10000"/>
                  </a:schemeClr>
                </a:solidFill>
                <a:cs typeface="Traditional Arabic" panose="02020603050405020304" pitchFamily="18" charset="-78"/>
              </a:rPr>
              <a:t>كهربائية</a:t>
            </a:r>
            <a:endParaRPr lang="ar-EG" altLang="en-US" sz="2400" b="1" dirty="0" smtClean="0">
              <a:solidFill>
                <a:schemeClr val="bg2">
                  <a:lumMod val="10000"/>
                </a:schemeClr>
              </a:solidFill>
              <a:cs typeface="Traditional Arabic" panose="02020603050405020304" pitchFamily="18" charset="-78"/>
            </a:endParaRPr>
          </a:p>
          <a:p>
            <a:pPr algn="just">
              <a:spcBef>
                <a:spcPct val="50000"/>
              </a:spcBef>
            </a:pPr>
            <a:r>
              <a:rPr lang="ar-SA" altLang="en-US" sz="2400" b="1" dirty="0">
                <a:solidFill>
                  <a:schemeClr val="bg2">
                    <a:lumMod val="10000"/>
                  </a:schemeClr>
                </a:solidFill>
                <a:cs typeface="Traditional Arabic" panose="02020603050405020304" pitchFamily="18" charset="-78"/>
              </a:rPr>
              <a:t>يمكن استعمال عبوة حبر سوداء واحدة أو عبوتين الثانية تكون ملونة. تتميز هذه الطابعات بسرعتها وجودة طباعتها وهدوءها.</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هذه الطابعة غير باهظة الثمن ولكن كلفة أحبارها</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عالية بالنسبة للطابعات مصفوفة النقطة. </a:t>
            </a:r>
          </a:p>
          <a:p>
            <a:pPr algn="just">
              <a:spcBef>
                <a:spcPct val="50000"/>
              </a:spcBef>
            </a:pPr>
            <a:r>
              <a:rPr lang="ar-SA" altLang="en-US" sz="2400" b="1" dirty="0">
                <a:solidFill>
                  <a:schemeClr val="bg2">
                    <a:lumMod val="10000"/>
                  </a:schemeClr>
                </a:solidFill>
                <a:cs typeface="Traditional Arabic" panose="02020603050405020304" pitchFamily="18" charset="-78"/>
              </a:rPr>
              <a:t>تستعمل هذه الطابعات في المكاتب حيث يكون استعمال الطابعات المزعجة غير ممكن.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1.gstatic.com/images?q=tbn:ANLJO5LFsR7rMM:http://www.gadgetspeak.com/aimg/569542-canon-pixma-ip3600-inkjet-printer-l.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5144" y="1844824"/>
            <a:ext cx="2133600" cy="13129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4" descr="http://t2.gstatic.com/images?q=tbn:ZzlKEF1xyfK4qM:http://www.walyou.com/blog/wp-content/uploads/2009/02/inkjet-printer-ink-cartridge-trick.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76536" y="4581128"/>
            <a:ext cx="1464824" cy="12100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6" descr="http://t1.gstatic.com/images?q=tbn:sJGpJIlyH2aOoM:http://content.etilize.com/Large/1010042509.jpg">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141652" y="3459088"/>
            <a:ext cx="834008" cy="83400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9567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46</a:t>
            </a:fld>
            <a:endParaRPr lang="en-US" sz="1200" dirty="0">
              <a:solidFill>
                <a:schemeClr val="bg1"/>
              </a:solidFill>
            </a:endParaRPr>
          </a:p>
        </p:txBody>
      </p:sp>
      <p:sp>
        <p:nvSpPr>
          <p:cNvPr id="5" name="Text Box 3"/>
          <p:cNvSpPr txBox="1">
            <a:spLocks noChangeArrowheads="1"/>
          </p:cNvSpPr>
          <p:nvPr/>
        </p:nvSpPr>
        <p:spPr bwMode="auto">
          <a:xfrm>
            <a:off x="350838" y="2308473"/>
            <a:ext cx="9204325"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طابعات الليزر</a:t>
            </a:r>
            <a:r>
              <a:rPr lang="en-US" altLang="en-US" sz="2000" b="1" dirty="0">
                <a:solidFill>
                  <a:schemeClr val="accent1">
                    <a:lumMod val="75000"/>
                  </a:schemeClr>
                </a:solidFill>
                <a:cs typeface="Traditional Arabic" panose="02020603050405020304" pitchFamily="18" charset="-78"/>
              </a:rPr>
              <a:t>Laser Printers </a:t>
            </a:r>
            <a:r>
              <a:rPr lang="ar-EG" altLang="en-US" sz="2000" b="1" dirty="0">
                <a:solidFill>
                  <a:schemeClr val="accent1">
                    <a:lumMod val="75000"/>
                  </a:schemeClr>
                </a:solidFill>
                <a:cs typeface="Traditional Arabic" panose="02020603050405020304" pitchFamily="18" charset="-78"/>
              </a:rPr>
              <a:t> </a:t>
            </a:r>
            <a:r>
              <a:rPr lang="ar-EG" altLang="en-US" sz="2400" b="1" dirty="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تطبع </a:t>
            </a:r>
            <a:r>
              <a:rPr lang="ar-SA" altLang="en-US" sz="2400" b="1" dirty="0">
                <a:solidFill>
                  <a:schemeClr val="bg2">
                    <a:lumMod val="10000"/>
                  </a:schemeClr>
                </a:solidFill>
                <a:cs typeface="Traditional Arabic" panose="02020603050405020304" pitchFamily="18" charset="-78"/>
              </a:rPr>
              <a:t>صفحة تلوى الأخرى بعد مسحها  ضوئيا وتستخدم عبوة حبر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Toner</a:t>
            </a:r>
            <a:r>
              <a:rPr lang="ar-SA" altLang="en-US" sz="2400" b="1" dirty="0" smtClean="0">
                <a:solidFill>
                  <a:schemeClr val="bg2">
                    <a:lumMod val="10000"/>
                  </a:schemeClr>
                </a:solidFill>
                <a:cs typeface="Traditional Arabic" panose="02020603050405020304" pitchFamily="18" charset="-78"/>
              </a:rPr>
              <a:t>وأشعة الليزر.</a:t>
            </a:r>
            <a:endParaRPr lang="ar-EG" altLang="en-US" sz="2400" b="1" dirty="0" smtClean="0">
              <a:solidFill>
                <a:schemeClr val="bg2">
                  <a:lumMod val="10000"/>
                </a:schemeClr>
              </a:solidFill>
              <a:cs typeface="Traditional Arabic" panose="02020603050405020304" pitchFamily="18" charset="-78"/>
            </a:endParaRPr>
          </a:p>
          <a:p>
            <a:pPr>
              <a:spcBef>
                <a:spcPct val="50000"/>
              </a:spcBef>
            </a:pPr>
            <a:r>
              <a:rPr lang="ar-SA" altLang="en-US" sz="2400" b="1" dirty="0" smtClean="0">
                <a:solidFill>
                  <a:schemeClr val="bg2">
                    <a:lumMod val="10000"/>
                  </a:schemeClr>
                </a:solidFill>
                <a:cs typeface="Traditional Arabic" panose="02020603050405020304" pitchFamily="18" charset="-78"/>
              </a:rPr>
              <a:t>تتميز </a:t>
            </a:r>
            <a:r>
              <a:rPr lang="ar-SA" altLang="en-US" sz="2400" b="1" dirty="0">
                <a:solidFill>
                  <a:schemeClr val="bg2">
                    <a:lumMod val="10000"/>
                  </a:schemeClr>
                </a:solidFill>
                <a:cs typeface="Traditional Arabic" panose="02020603050405020304" pitchFamily="18" charset="-78"/>
              </a:rPr>
              <a:t>طابعات الليزر بسرعتها وجودتها وكذالك هدوءها لكن تبقى تكلفتها مرتفعة خاصة لطباعة الألوان.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وحدات الإخراج  </a:t>
            </a:r>
            <a:r>
              <a:rPr lang="en-US" altLang="en-US" sz="2800" b="1" u="sng" dirty="0">
                <a:solidFill>
                  <a:srgbClr val="C00000"/>
                </a:solidFill>
                <a:cs typeface="Traditional Arabic" panose="02020603050405020304" pitchFamily="18" charset="-78"/>
              </a:rPr>
              <a:t>Output Devices</a:t>
            </a:r>
          </a:p>
        </p:txBody>
      </p:sp>
      <p:pic>
        <p:nvPicPr>
          <p:cNvPr id="7" name="Picture 2" descr="http://t0.gstatic.com/images?q=tbn:Awcg-NZGEUvl8M:http://dfwrecycledcomputers.com/store/images/brother-hl-5040-laser-printer.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19464" y="4174962"/>
            <a:ext cx="2209800" cy="1752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4" descr="http://t3.gstatic.com/images?q=tbn:b4nL9fX8TtkeWM:http://www.supplierlist.com/photo_images/105747/Laser_Printer_Toner_Cartridge.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649736" y="4432968"/>
            <a:ext cx="1905000" cy="1371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7180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47</a:t>
            </a:fld>
            <a:endParaRPr lang="en-US" sz="1200" dirty="0">
              <a:solidFill>
                <a:schemeClr val="bg1"/>
              </a:solidFill>
            </a:endParaRPr>
          </a:p>
        </p:txBody>
      </p:sp>
      <p:sp>
        <p:nvSpPr>
          <p:cNvPr id="5" name="Text Box 3"/>
          <p:cNvSpPr txBox="1">
            <a:spLocks noChangeArrowheads="1"/>
          </p:cNvSpPr>
          <p:nvPr/>
        </p:nvSpPr>
        <p:spPr bwMode="auto">
          <a:xfrm>
            <a:off x="3080792" y="2308473"/>
            <a:ext cx="6474371" cy="3354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accent1">
                    <a:lumMod val="75000"/>
                  </a:schemeClr>
                </a:solidFill>
                <a:cs typeface="Traditional Arabic" panose="02020603050405020304" pitchFamily="18" charset="-78"/>
              </a:rPr>
              <a:t>شاشات اللمس</a:t>
            </a:r>
            <a:r>
              <a:rPr lang="en-US" altLang="en-US" sz="2400" b="1" dirty="0">
                <a:solidFill>
                  <a:schemeClr val="accent1">
                    <a:lumMod val="75000"/>
                  </a:schemeClr>
                </a:solidFill>
                <a:cs typeface="Traditional Arabic" panose="02020603050405020304" pitchFamily="18" charset="-78"/>
              </a:rPr>
              <a:t> </a:t>
            </a:r>
            <a:r>
              <a:rPr lang="en-US" altLang="en-US" sz="2000" b="1" dirty="0">
                <a:solidFill>
                  <a:schemeClr val="accent1">
                    <a:lumMod val="75000"/>
                  </a:schemeClr>
                </a:solidFill>
                <a:cs typeface="Traditional Arabic" panose="02020603050405020304" pitchFamily="18" charset="-78"/>
              </a:rPr>
              <a:t>: </a:t>
            </a:r>
            <a:r>
              <a:rPr lang="en-US" altLang="en-US" sz="2000" b="1" dirty="0" err="1" smtClean="0">
                <a:solidFill>
                  <a:schemeClr val="accent1">
                    <a:lumMod val="75000"/>
                  </a:schemeClr>
                </a:solidFill>
                <a:cs typeface="Traditional Arabic" panose="02020603050405020304" pitchFamily="18" charset="-78"/>
              </a:rPr>
              <a:t>TouchScreens</a:t>
            </a:r>
            <a:r>
              <a:rPr lang="en-US"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تعمل </a:t>
            </a:r>
            <a:r>
              <a:rPr lang="ar-SA" altLang="en-US" sz="2400" b="1" dirty="0">
                <a:solidFill>
                  <a:schemeClr val="bg2">
                    <a:lumMod val="10000"/>
                  </a:schemeClr>
                </a:solidFill>
                <a:cs typeface="Traditional Arabic" panose="02020603050405020304" pitchFamily="18" charset="-78"/>
              </a:rPr>
              <a:t>كوحدة إدخال وإخراج معا.</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يتم عرض الخيارات المتاحة للمستخدم على الشاشة على شكل أيقونات وقوائم اختيار، وتتم عملية الإدخال بلمس الشاشة في المكان المناسب لاختيار ما هو موجود في المكان الذي تم لمسه بحيث تقوم الشاشة بإرسال موقع اللمس إلى الحاسب. يقوم بعدها الحاسب بتنفيذ الأمر الذي اختاره المستخدم وإظهار نتائج المعالجة على نفس </a:t>
            </a:r>
            <a:r>
              <a:rPr lang="ar-SA" altLang="en-US" sz="2400" b="1" dirty="0" smtClean="0">
                <a:solidFill>
                  <a:schemeClr val="bg2">
                    <a:lumMod val="10000"/>
                  </a:schemeClr>
                </a:solidFill>
                <a:cs typeface="Traditional Arabic" panose="02020603050405020304" pitchFamily="18" charset="-78"/>
              </a:rPr>
              <a:t>الشاشة</a:t>
            </a:r>
            <a:endParaRPr lang="en-US" altLang="en-US" sz="2400" b="1" dirty="0" smtClean="0">
              <a:solidFill>
                <a:schemeClr val="bg2">
                  <a:lumMod val="10000"/>
                </a:schemeClr>
              </a:solidFill>
              <a:cs typeface="Traditional Arabic" panose="02020603050405020304" pitchFamily="18" charset="-78"/>
            </a:endParaRPr>
          </a:p>
          <a:p>
            <a:pPr algn="just">
              <a:spcBef>
                <a:spcPts val="0"/>
              </a:spcBef>
            </a:pP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bg2">
                    <a:lumMod val="10000"/>
                  </a:schemeClr>
                </a:solidFill>
                <a:cs typeface="Traditional Arabic" panose="02020603050405020304" pitchFamily="18" charset="-78"/>
              </a:rPr>
              <a:t>تستعمل هذه الشاشات في البنوك </a:t>
            </a:r>
            <a:r>
              <a:rPr lang="ar-SA" altLang="en-US" sz="2400" b="1" dirty="0" smtClean="0">
                <a:solidFill>
                  <a:schemeClr val="bg2">
                    <a:lumMod val="10000"/>
                  </a:schemeClr>
                </a:solidFill>
                <a:cs typeface="Traditional Arabic" panose="02020603050405020304" pitchFamily="18" charset="-78"/>
              </a:rPr>
              <a:t>الصراف</a:t>
            </a:r>
            <a:r>
              <a:rPr lang="ar-SA" altLang="en-US" sz="2000" b="1" dirty="0" smtClean="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a:t>
            </a:r>
            <a:r>
              <a:rPr lang="en-US" altLang="en-US" sz="2000" b="1" dirty="0">
                <a:solidFill>
                  <a:schemeClr val="bg2">
                    <a:lumMod val="10000"/>
                  </a:schemeClr>
                </a:solidFill>
                <a:cs typeface="Traditional Arabic" panose="02020603050405020304" pitchFamily="18" charset="-78"/>
              </a:rPr>
              <a:t>Automatic Teller Machines -ATM</a:t>
            </a:r>
            <a:r>
              <a:rPr lang="ar-EG" altLang="en-US" sz="2000" b="1" dirty="0" smtClean="0">
                <a:solidFill>
                  <a:schemeClr val="bg2">
                    <a:lumMod val="10000"/>
                  </a:schemeClr>
                </a:solidFill>
                <a:cs typeface="Traditional Arabic" panose="02020603050405020304" pitchFamily="18" charset="-78"/>
              </a:rPr>
              <a:t>)</a:t>
            </a:r>
            <a:r>
              <a:rPr lang="en-US" altLang="en-US" sz="2000" b="1" dirty="0" smtClean="0">
                <a:solidFill>
                  <a:schemeClr val="bg2">
                    <a:lumMod val="10000"/>
                  </a:schemeClr>
                </a:solidFill>
                <a:cs typeface="Traditional Arabic" panose="02020603050405020304" pitchFamily="18" charset="-78"/>
              </a:rPr>
              <a:t> </a:t>
            </a:r>
            <a:r>
              <a:rPr lang="ar-SA" altLang="en-US" sz="2000" b="1" dirty="0" smtClean="0">
                <a:solidFill>
                  <a:schemeClr val="bg2">
                    <a:lumMod val="10000"/>
                  </a:schemeClr>
                </a:solidFill>
                <a:cs typeface="Traditional Arabic" panose="02020603050405020304" pitchFamily="18" charset="-78"/>
              </a:rPr>
              <a:t>و </a:t>
            </a:r>
            <a:r>
              <a:rPr lang="ar-SA" altLang="en-US" sz="2000" b="1" dirty="0">
                <a:solidFill>
                  <a:schemeClr val="bg2">
                    <a:lumMod val="10000"/>
                  </a:schemeClr>
                </a:solidFill>
                <a:cs typeface="Traditional Arabic" panose="02020603050405020304" pitchFamily="18" charset="-78"/>
              </a:rPr>
              <a:t>شراء التذاكر……….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EG" sz="2000" dirty="0">
                <a:solidFill>
                  <a:schemeClr val="accent1">
                    <a:lumMod val="75000"/>
                  </a:schemeClr>
                </a:solidFill>
              </a:rPr>
              <a:t>الثانية</a:t>
            </a:r>
            <a:endParaRPr lang="en-US" sz="2000" dirty="0">
              <a:solidFill>
                <a:schemeClr val="accent1">
                  <a:lumMod val="75000"/>
                </a:schemeClr>
              </a:solidFill>
            </a:endParaRPr>
          </a:p>
        </p:txBody>
      </p:sp>
      <p:sp>
        <p:nvSpPr>
          <p:cNvPr id="8" name="Text Box 2"/>
          <p:cNvSpPr txBox="1">
            <a:spLocks noChangeArrowheads="1"/>
          </p:cNvSpPr>
          <p:nvPr/>
        </p:nvSpPr>
        <p:spPr bwMode="auto">
          <a:xfrm>
            <a:off x="2216696" y="1556792"/>
            <a:ext cx="726067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4- وحدات الإدخال والإخراج </a:t>
            </a:r>
            <a:r>
              <a:rPr lang="en-US" altLang="en-US" sz="2800" b="1" u="sng" dirty="0">
                <a:solidFill>
                  <a:srgbClr val="C00000"/>
                </a:solidFill>
                <a:cs typeface="Traditional Arabic" panose="02020603050405020304" pitchFamily="18" charset="-78"/>
              </a:rPr>
              <a:t>I/O Devices</a:t>
            </a:r>
          </a:p>
        </p:txBody>
      </p:sp>
      <p:pic>
        <p:nvPicPr>
          <p:cNvPr id="7" name="Picture 2" descr="See full size image">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04528" y="2420888"/>
            <a:ext cx="1759280" cy="13313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4" descr="http://t2.gstatic.com/images?q=tbn:KuNmJHUbVzZv6M:http://www.arl.reading.ac.uk/files/russian_atm_needs_activation.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31452" y="4184283"/>
            <a:ext cx="1734592" cy="130094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179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487</TotalTime>
  <Words>2961</Words>
  <Application>Microsoft Office PowerPoint</Application>
  <PresentationFormat>A4 Paper (210x297 mm)‎</PresentationFormat>
  <Paragraphs>464</Paragraphs>
  <Slides>48</Slides>
  <Notes>45</Notes>
  <HiddenSlides>0</HiddenSlides>
  <MMClips>0</MMClips>
  <ScaleCrop>false</ScaleCrop>
  <HeadingPairs>
    <vt:vector size="4" baseType="variant">
      <vt:variant>
        <vt:lpstr>سمة</vt:lpstr>
      </vt:variant>
      <vt:variant>
        <vt:i4>1</vt:i4>
      </vt:variant>
      <vt:variant>
        <vt:lpstr>عناوين الشرائح</vt:lpstr>
      </vt:variant>
      <vt:variant>
        <vt:i4>48</vt:i4>
      </vt:variant>
    </vt:vector>
  </HeadingPairs>
  <TitlesOfParts>
    <vt:vector size="49" baseType="lpstr">
      <vt:lpstr>Office Theme</vt:lpstr>
      <vt:lpstr>الشريحة 1</vt:lpstr>
      <vt:lpstr>المحاضرة الثانية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TOSHIBA</cp:lastModifiedBy>
  <cp:revision>61</cp:revision>
  <dcterms:created xsi:type="dcterms:W3CDTF">2014-09-11T06:47:01Z</dcterms:created>
  <dcterms:modified xsi:type="dcterms:W3CDTF">2016-10-04T16:08:32Z</dcterms:modified>
</cp:coreProperties>
</file>