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310" r:id="rId3"/>
    <p:sldId id="311" r:id="rId4"/>
    <p:sldId id="312" r:id="rId5"/>
    <p:sldId id="313" r:id="rId6"/>
    <p:sldId id="314"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328" r:id="rId21"/>
    <p:sldId id="329" r:id="rId22"/>
    <p:sldId id="330" r:id="rId23"/>
    <p:sldId id="331" r:id="rId24"/>
    <p:sldId id="332" r:id="rId25"/>
    <p:sldId id="333" r:id="rId26"/>
    <p:sldId id="334" r:id="rId27"/>
    <p:sldId id="335" r:id="rId28"/>
    <p:sldId id="336" r:id="rId29"/>
    <p:sldId id="337" r:id="rId30"/>
    <p:sldId id="338" r:id="rId31"/>
    <p:sldId id="339" r:id="rId32"/>
    <p:sldId id="340" r:id="rId33"/>
    <p:sldId id="341" r:id="rId34"/>
    <p:sldId id="342" r:id="rId35"/>
    <p:sldId id="343" r:id="rId36"/>
    <p:sldId id="266" r:id="rId3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7000" autoAdjust="0"/>
    <p:restoredTop sz="94664" autoAdjust="0"/>
  </p:normalViewPr>
  <p:slideViewPr>
    <p:cSldViewPr>
      <p:cViewPr varScale="1">
        <p:scale>
          <a:sx n="73" d="100"/>
          <a:sy n="73" d="100"/>
        </p:scale>
        <p:origin x="-1050" y="-102"/>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10/4/2016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xmlns="" val="2161285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xmlns="" val="1319403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xmlns="" val="844591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xmlns="" val="649746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xmlns="" val="23765520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xmlns="" val="2235856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xmlns="" val="1738656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xmlns="" val="40723731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xmlns="" val="7499274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xmlns="" val="3783466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xmlns="" val="37021476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xmlns="" val="29988887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xmlns="" val="704781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xmlns="" val="12854858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xmlns="" val="499006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xmlns="" val="24824597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xmlns="" val="15698635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p14="http://schemas.microsoft.com/office/powerpoint/2010/main" xmlns="" val="3030501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extLst>
      <p:ext uri="{BB962C8B-B14F-4D97-AF65-F5344CB8AC3E}">
        <p14:creationId xmlns:p14="http://schemas.microsoft.com/office/powerpoint/2010/main" xmlns="" val="18500376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extLst>
      <p:ext uri="{BB962C8B-B14F-4D97-AF65-F5344CB8AC3E}">
        <p14:creationId xmlns:p14="http://schemas.microsoft.com/office/powerpoint/2010/main" xmlns="" val="23322728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dirty="0"/>
          </a:p>
        </p:txBody>
      </p:sp>
    </p:spTree>
    <p:extLst>
      <p:ext uri="{BB962C8B-B14F-4D97-AF65-F5344CB8AC3E}">
        <p14:creationId xmlns:p14="http://schemas.microsoft.com/office/powerpoint/2010/main" xmlns="" val="15331112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dirty="0"/>
          </a:p>
        </p:txBody>
      </p:sp>
    </p:spTree>
    <p:extLst>
      <p:ext uri="{BB962C8B-B14F-4D97-AF65-F5344CB8AC3E}">
        <p14:creationId xmlns:p14="http://schemas.microsoft.com/office/powerpoint/2010/main" xmlns="" val="6851471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25</a:t>
            </a:fld>
            <a:endParaRPr lang="en-US" dirty="0"/>
          </a:p>
        </p:txBody>
      </p:sp>
    </p:spTree>
    <p:extLst>
      <p:ext uri="{BB962C8B-B14F-4D97-AF65-F5344CB8AC3E}">
        <p14:creationId xmlns:p14="http://schemas.microsoft.com/office/powerpoint/2010/main" xmlns="" val="38863825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26</a:t>
            </a:fld>
            <a:endParaRPr lang="en-US" dirty="0"/>
          </a:p>
        </p:txBody>
      </p:sp>
    </p:spTree>
    <p:extLst>
      <p:ext uri="{BB962C8B-B14F-4D97-AF65-F5344CB8AC3E}">
        <p14:creationId xmlns:p14="http://schemas.microsoft.com/office/powerpoint/2010/main" xmlns="" val="20980925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27</a:t>
            </a:fld>
            <a:endParaRPr lang="en-US" dirty="0"/>
          </a:p>
        </p:txBody>
      </p:sp>
    </p:spTree>
    <p:extLst>
      <p:ext uri="{BB962C8B-B14F-4D97-AF65-F5344CB8AC3E}">
        <p14:creationId xmlns:p14="http://schemas.microsoft.com/office/powerpoint/2010/main" xmlns="" val="3072138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28</a:t>
            </a:fld>
            <a:endParaRPr lang="en-US" dirty="0"/>
          </a:p>
        </p:txBody>
      </p:sp>
    </p:spTree>
    <p:extLst>
      <p:ext uri="{BB962C8B-B14F-4D97-AF65-F5344CB8AC3E}">
        <p14:creationId xmlns:p14="http://schemas.microsoft.com/office/powerpoint/2010/main" xmlns="" val="5523889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29</a:t>
            </a:fld>
            <a:endParaRPr lang="en-US" dirty="0"/>
          </a:p>
        </p:txBody>
      </p:sp>
    </p:spTree>
    <p:extLst>
      <p:ext uri="{BB962C8B-B14F-4D97-AF65-F5344CB8AC3E}">
        <p14:creationId xmlns:p14="http://schemas.microsoft.com/office/powerpoint/2010/main" xmlns="" val="38483478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30</a:t>
            </a:fld>
            <a:endParaRPr lang="en-US" dirty="0"/>
          </a:p>
        </p:txBody>
      </p:sp>
    </p:spTree>
    <p:extLst>
      <p:ext uri="{BB962C8B-B14F-4D97-AF65-F5344CB8AC3E}">
        <p14:creationId xmlns:p14="http://schemas.microsoft.com/office/powerpoint/2010/main" xmlns="" val="17850087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31</a:t>
            </a:fld>
            <a:endParaRPr lang="en-US" dirty="0"/>
          </a:p>
        </p:txBody>
      </p:sp>
    </p:spTree>
    <p:extLst>
      <p:ext uri="{BB962C8B-B14F-4D97-AF65-F5344CB8AC3E}">
        <p14:creationId xmlns:p14="http://schemas.microsoft.com/office/powerpoint/2010/main" xmlns="" val="10143268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32</a:t>
            </a:fld>
            <a:endParaRPr lang="en-US" dirty="0"/>
          </a:p>
        </p:txBody>
      </p:sp>
    </p:spTree>
    <p:extLst>
      <p:ext uri="{BB962C8B-B14F-4D97-AF65-F5344CB8AC3E}">
        <p14:creationId xmlns:p14="http://schemas.microsoft.com/office/powerpoint/2010/main" xmlns="" val="15959950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33</a:t>
            </a:fld>
            <a:endParaRPr lang="en-US" dirty="0"/>
          </a:p>
        </p:txBody>
      </p:sp>
    </p:spTree>
    <p:extLst>
      <p:ext uri="{BB962C8B-B14F-4D97-AF65-F5344CB8AC3E}">
        <p14:creationId xmlns:p14="http://schemas.microsoft.com/office/powerpoint/2010/main" xmlns="" val="19380381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34</a:t>
            </a:fld>
            <a:endParaRPr lang="en-US" dirty="0"/>
          </a:p>
        </p:txBody>
      </p:sp>
    </p:spTree>
    <p:extLst>
      <p:ext uri="{BB962C8B-B14F-4D97-AF65-F5344CB8AC3E}">
        <p14:creationId xmlns:p14="http://schemas.microsoft.com/office/powerpoint/2010/main" xmlns="" val="38393378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35</a:t>
            </a:fld>
            <a:endParaRPr lang="en-US" dirty="0"/>
          </a:p>
        </p:txBody>
      </p:sp>
    </p:spTree>
    <p:extLst>
      <p:ext uri="{BB962C8B-B14F-4D97-AF65-F5344CB8AC3E}">
        <p14:creationId xmlns:p14="http://schemas.microsoft.com/office/powerpoint/2010/main" xmlns="" val="331374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0.jpe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تكنولوجيا المعلومات1 </a:t>
            </a:r>
            <a:endParaRPr lang="en-US" sz="2800" b="1" dirty="0" smtClean="0">
              <a:solidFill>
                <a:srgbClr val="7F7F7F"/>
              </a:solidFill>
              <a:latin typeface="Calibri" pitchFamily="34" charset="0"/>
              <a:cs typeface="Times New Roman" pitchFamily="18" charset="0"/>
            </a:endParaRP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SA" sz="2800" b="1" dirty="0">
                <a:solidFill>
                  <a:srgbClr val="7F7F7F"/>
                </a:solidFill>
                <a:latin typeface="Calibri" pitchFamily="34" charset="0"/>
                <a:cs typeface="Times New Roman" pitchFamily="18" charset="0"/>
              </a:rPr>
              <a:t>أحمد محمد الشريف</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EG" b="1" dirty="0" smtClean="0">
                <a:effectLst>
                  <a:outerShdw blurRad="38100" dist="38100" dir="2700000" algn="tl">
                    <a:srgbClr val="000000">
                      <a:alpha val="43137"/>
                    </a:srgbClr>
                  </a:outerShdw>
                </a:effectLst>
                <a:cs typeface="Arial" pitchFamily="34" charset="0"/>
              </a:rPr>
              <a:t>الثالثة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الذاكرة والاداء</a:t>
            </a:r>
          </a:p>
          <a:p>
            <a:pPr rtl="1" eaLnBrk="1" fontAlgn="auto" hangingPunct="1">
              <a:spcBef>
                <a:spcPct val="0"/>
              </a:spcBef>
              <a:spcAft>
                <a:spcPts val="0"/>
              </a:spcAft>
              <a:defRPr/>
            </a:pPr>
            <a:r>
              <a:rPr lang="en-US" sz="36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Memory and Performance</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Tree>
    <p:extLst>
      <p:ext uri="{BB962C8B-B14F-4D97-AF65-F5344CB8AC3E}">
        <p14:creationId xmlns:p14="http://schemas.microsoft.com/office/powerpoint/2010/main" xmlns=""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
        <p:nvSpPr>
          <p:cNvPr id="5" name="Text Box 3"/>
          <p:cNvSpPr txBox="1">
            <a:spLocks noChangeArrowheads="1"/>
          </p:cNvSpPr>
          <p:nvPr/>
        </p:nvSpPr>
        <p:spPr bwMode="auto">
          <a:xfrm>
            <a:off x="350838" y="2308473"/>
            <a:ext cx="9204325" cy="28623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457200" indent="-457200">
              <a:spcBef>
                <a:spcPts val="600"/>
              </a:spcBef>
              <a:buFont typeface="+mj-lt"/>
              <a:buAutoNum type="arabicPeriod"/>
            </a:pPr>
            <a:r>
              <a:rPr lang="ar-SA" altLang="en-US" sz="2400" b="1" dirty="0">
                <a:solidFill>
                  <a:schemeClr val="bg2">
                    <a:lumMod val="10000"/>
                  </a:schemeClr>
                </a:solidFill>
                <a:cs typeface="Traditional Arabic" panose="02020603050405020304" pitchFamily="18" charset="-78"/>
              </a:rPr>
              <a:t>انواع الذاكرة  </a:t>
            </a:r>
            <a:r>
              <a:rPr lang="en-US" altLang="en-US" sz="2000" b="1" dirty="0">
                <a:solidFill>
                  <a:schemeClr val="bg2">
                    <a:lumMod val="10000"/>
                  </a:schemeClr>
                </a:solidFill>
                <a:cs typeface="Traditional Arabic" panose="02020603050405020304" pitchFamily="18" charset="-78"/>
              </a:rPr>
              <a:t>Types of Memory</a:t>
            </a:r>
          </a:p>
          <a:p>
            <a:pPr marL="457200" indent="-457200">
              <a:spcBef>
                <a:spcPts val="600"/>
              </a:spcBef>
              <a:buFont typeface="+mj-lt"/>
              <a:buAutoNum type="arabicPeriod"/>
            </a:pPr>
            <a:r>
              <a:rPr lang="ar-SA" altLang="en-US" sz="2400" b="1" dirty="0">
                <a:solidFill>
                  <a:schemeClr val="bg2">
                    <a:lumMod val="10000"/>
                  </a:schemeClr>
                </a:solidFill>
                <a:cs typeface="Traditional Arabic" panose="02020603050405020304" pitchFamily="18" charset="-78"/>
              </a:rPr>
              <a:t>تمثيل البيانات في الحاسب وقياس سعة الذاكرة </a:t>
            </a:r>
            <a:r>
              <a:rPr lang="en-US" altLang="en-US" sz="2000" b="1" dirty="0">
                <a:solidFill>
                  <a:schemeClr val="bg2">
                    <a:lumMod val="10000"/>
                  </a:schemeClr>
                </a:solidFill>
                <a:cs typeface="Traditional Arabic" panose="02020603050405020304" pitchFamily="18" charset="-78"/>
              </a:rPr>
              <a:t>Representing Data in the Computer and Memory capacity Measurement</a:t>
            </a:r>
          </a:p>
          <a:p>
            <a:pPr marL="457200" indent="-457200">
              <a:spcBef>
                <a:spcPts val="600"/>
              </a:spcBef>
              <a:buFont typeface="+mj-lt"/>
              <a:buAutoNum type="arabicPeriod"/>
            </a:pPr>
            <a:r>
              <a:rPr lang="ar-SA" altLang="en-US" sz="2400" b="1" dirty="0">
                <a:solidFill>
                  <a:schemeClr val="bg2">
                    <a:lumMod val="10000"/>
                  </a:schemeClr>
                </a:solidFill>
                <a:cs typeface="Traditional Arabic" panose="02020603050405020304" pitchFamily="18" charset="-78"/>
              </a:rPr>
              <a:t>الذاكرة الثانوية و أنواعها وتخزين البيانات فيها</a:t>
            </a:r>
            <a:r>
              <a:rPr lang="en-US" altLang="en-US" sz="2000" b="1" dirty="0">
                <a:solidFill>
                  <a:schemeClr val="bg2">
                    <a:lumMod val="10000"/>
                  </a:schemeClr>
                </a:solidFill>
                <a:cs typeface="Traditional Arabic" panose="02020603050405020304" pitchFamily="18" charset="-78"/>
              </a:rPr>
              <a:t>Secondary storage devices and Data storage</a:t>
            </a:r>
          </a:p>
          <a:p>
            <a:pPr marL="457200" indent="-457200">
              <a:spcBef>
                <a:spcPts val="600"/>
              </a:spcBef>
              <a:buFont typeface="+mj-lt"/>
              <a:buAutoNum type="arabicPeriod"/>
            </a:pPr>
            <a:r>
              <a:rPr lang="ar-SA" altLang="en-US" sz="2400" b="1" dirty="0">
                <a:solidFill>
                  <a:schemeClr val="bg2">
                    <a:lumMod val="10000"/>
                  </a:schemeClr>
                </a:solidFill>
                <a:cs typeface="Traditional Arabic" panose="02020603050405020304" pitchFamily="18" charset="-78"/>
              </a:rPr>
              <a:t>أداء الحاسب</a:t>
            </a:r>
            <a:r>
              <a:rPr lang="en-US" altLang="en-US" sz="2000" b="1" dirty="0">
                <a:solidFill>
                  <a:schemeClr val="bg2">
                    <a:lumMod val="10000"/>
                  </a:schemeClr>
                </a:solidFill>
                <a:cs typeface="Traditional Arabic" panose="02020603050405020304" pitchFamily="18" charset="-78"/>
              </a:rPr>
              <a:t>Computer Performance </a:t>
            </a:r>
          </a:p>
          <a:p>
            <a:pPr marL="457200" indent="-457200">
              <a:spcBef>
                <a:spcPts val="600"/>
              </a:spcBef>
              <a:buFont typeface="+mj-lt"/>
              <a:buAutoNum type="arabicPeriod"/>
            </a:pPr>
            <a:r>
              <a:rPr lang="ar-SA" altLang="en-US" sz="2400" b="1" dirty="0">
                <a:solidFill>
                  <a:schemeClr val="bg2">
                    <a:lumMod val="10000"/>
                  </a:schemeClr>
                </a:solidFill>
                <a:cs typeface="Traditional Arabic" panose="02020603050405020304" pitchFamily="18" charset="-78"/>
              </a:rPr>
              <a:t>أنظمة </a:t>
            </a:r>
            <a:r>
              <a:rPr lang="ar-SA" altLang="en-US" sz="2400" b="1" dirty="0" smtClean="0">
                <a:solidFill>
                  <a:schemeClr val="bg2">
                    <a:lumMod val="10000"/>
                  </a:schemeClr>
                </a:solidFill>
                <a:cs typeface="Traditional Arabic" panose="02020603050405020304" pitchFamily="18" charset="-78"/>
              </a:rPr>
              <a:t>التعديد</a:t>
            </a:r>
            <a:endParaRPr lang="ar-SA" altLang="en-US" sz="2400" b="1" dirty="0">
              <a:solidFill>
                <a:schemeClr val="bg2">
                  <a:lumMod val="10000"/>
                </a:schemeClr>
              </a:solidFill>
              <a:cs typeface="Traditional Arabic" panose="02020603050405020304" pitchFamily="18" charset="-78"/>
            </a:endParaRPr>
          </a:p>
        </p:txBody>
      </p:sp>
      <p:sp>
        <p:nvSpPr>
          <p:cNvPr id="7"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عناصر المحاضرة</a:t>
            </a:r>
            <a:endParaRPr lang="en-US" altLang="en-US" sz="32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Tree>
    <p:extLst>
      <p:ext uri="{BB962C8B-B14F-4D97-AF65-F5344CB8AC3E}">
        <p14:creationId xmlns:p14="http://schemas.microsoft.com/office/powerpoint/2010/main" xmlns=""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a:t>
            </a:fld>
            <a:endParaRPr lang="en-US" sz="1200" dirty="0">
              <a:solidFill>
                <a:schemeClr val="bg1"/>
              </a:solidFill>
            </a:endParaRPr>
          </a:p>
        </p:txBody>
      </p:sp>
      <p:sp>
        <p:nvSpPr>
          <p:cNvPr id="5" name="Text Box 3"/>
          <p:cNvSpPr txBox="1">
            <a:spLocks noChangeArrowheads="1"/>
          </p:cNvSpPr>
          <p:nvPr/>
        </p:nvSpPr>
        <p:spPr bwMode="auto">
          <a:xfrm>
            <a:off x="350838" y="2308473"/>
            <a:ext cx="9204325" cy="39703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spcBef>
                <a:spcPct val="50000"/>
              </a:spcBef>
            </a:pPr>
            <a:r>
              <a:rPr lang="ar-SA" altLang="en-US" sz="2400" b="1" dirty="0">
                <a:solidFill>
                  <a:schemeClr val="bg2">
                    <a:lumMod val="10000"/>
                  </a:schemeClr>
                </a:solidFill>
                <a:cs typeface="Traditional Arabic" panose="02020603050405020304" pitchFamily="18" charset="-78"/>
              </a:rPr>
              <a:t>يتم تخزين البيانات  ثم استرجاعها فيما بعد من طرف الحاسب في مواقع تخزين تسمى الذاكرة حيث يتم تقسيمها إلى قسمين رئيسين :الذاكرة الرئيسية والذاكرة الثانوية.</a:t>
            </a:r>
          </a:p>
          <a:p>
            <a:pPr marL="342900" indent="-342900" algn="just">
              <a:spcBef>
                <a:spcPct val="50000"/>
              </a:spcBef>
              <a:buFont typeface="Arial" panose="020B0604020202020204" pitchFamily="34" charset="0"/>
              <a:buChar char="•"/>
            </a:pPr>
            <a:r>
              <a:rPr lang="ar-SA" altLang="en-US" sz="2400" b="1" dirty="0">
                <a:solidFill>
                  <a:schemeClr val="accent1">
                    <a:lumMod val="75000"/>
                  </a:schemeClr>
                </a:solidFill>
                <a:cs typeface="Traditional Arabic" panose="02020603050405020304" pitchFamily="18" charset="-78"/>
              </a:rPr>
              <a:t>أنواع الذاكرة </a:t>
            </a:r>
            <a:r>
              <a:rPr lang="ar-SA" altLang="en-US" sz="2400" b="1" dirty="0" smtClean="0">
                <a:solidFill>
                  <a:schemeClr val="accent1">
                    <a:lumMod val="75000"/>
                  </a:schemeClr>
                </a:solidFill>
                <a:cs typeface="Traditional Arabic" panose="02020603050405020304" pitchFamily="18" charset="-78"/>
              </a:rPr>
              <a:t>الرئيسية</a:t>
            </a:r>
            <a:r>
              <a:rPr lang="en-US" altLang="en-US" sz="2000" b="1" dirty="0" smtClean="0">
                <a:solidFill>
                  <a:schemeClr val="accent1">
                    <a:lumMod val="75000"/>
                  </a:schemeClr>
                </a:solidFill>
                <a:cs typeface="Traditional Arabic" panose="02020603050405020304" pitchFamily="18" charset="-78"/>
              </a:rPr>
              <a:t>Forms </a:t>
            </a:r>
            <a:r>
              <a:rPr lang="en-US" altLang="en-US" sz="2000" b="1" dirty="0">
                <a:solidFill>
                  <a:schemeClr val="accent1">
                    <a:lumMod val="75000"/>
                  </a:schemeClr>
                </a:solidFill>
                <a:cs typeface="Traditional Arabic" panose="02020603050405020304" pitchFamily="18" charset="-78"/>
              </a:rPr>
              <a:t>of Primary Memory </a:t>
            </a:r>
            <a:r>
              <a:rPr lang="ar-EG" altLang="en-US" sz="2400" b="1" dirty="0" smtClean="0">
                <a:solidFill>
                  <a:schemeClr val="accent1">
                    <a:lumMod val="75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يمكن </a:t>
            </a:r>
            <a:r>
              <a:rPr lang="ar-SA" altLang="en-US" sz="2400" b="1" dirty="0">
                <a:solidFill>
                  <a:schemeClr val="bg2">
                    <a:lumMod val="10000"/>
                  </a:schemeClr>
                </a:solidFill>
                <a:cs typeface="Traditional Arabic" panose="02020603050405020304" pitchFamily="18" charset="-78"/>
              </a:rPr>
              <a:t>اعتبار الأنواع التالية:</a:t>
            </a:r>
          </a:p>
          <a:p>
            <a:pPr algn="just">
              <a:spcBef>
                <a:spcPct val="50000"/>
              </a:spcBef>
            </a:pPr>
            <a:r>
              <a:rPr lang="ar-SA" altLang="en-US" sz="2400" b="1" dirty="0">
                <a:solidFill>
                  <a:schemeClr val="bg2">
                    <a:lumMod val="10000"/>
                  </a:schemeClr>
                </a:solidFill>
                <a:cs typeface="Traditional Arabic" panose="02020603050405020304" pitchFamily="18" charset="-78"/>
              </a:rPr>
              <a:t> ذاكرة الوصول العشوائي </a:t>
            </a:r>
            <a:r>
              <a:rPr lang="en-US" altLang="en-US" sz="2400" b="1" dirty="0" smtClean="0">
                <a:solidFill>
                  <a:schemeClr val="bg2">
                    <a:lumMod val="10000"/>
                  </a:schemeClr>
                </a:solidFill>
                <a:cs typeface="Traditional Arabic" panose="02020603050405020304" pitchFamily="18" charset="-78"/>
              </a:rPr>
              <a:t> : </a:t>
            </a:r>
            <a:r>
              <a:rPr lang="en-US" altLang="en-US" sz="2000" b="1" dirty="0" smtClean="0">
                <a:solidFill>
                  <a:schemeClr val="bg2">
                    <a:lumMod val="10000"/>
                  </a:schemeClr>
                </a:solidFill>
                <a:cs typeface="Traditional Arabic" panose="02020603050405020304" pitchFamily="18" charset="-78"/>
              </a:rPr>
              <a:t>Random </a:t>
            </a:r>
            <a:r>
              <a:rPr lang="en-US" altLang="en-US" sz="2000" b="1" dirty="0">
                <a:solidFill>
                  <a:schemeClr val="bg2">
                    <a:lumMod val="10000"/>
                  </a:schemeClr>
                </a:solidFill>
                <a:cs typeface="Traditional Arabic" panose="02020603050405020304" pitchFamily="18" charset="-78"/>
              </a:rPr>
              <a:t>Access Memory - </a:t>
            </a:r>
            <a:r>
              <a:rPr lang="en-US" altLang="en-US" sz="2000" b="1" dirty="0" smtClean="0">
                <a:solidFill>
                  <a:schemeClr val="bg2">
                    <a:lumMod val="10000"/>
                  </a:schemeClr>
                </a:solidFill>
                <a:cs typeface="Traditional Arabic" panose="02020603050405020304" pitchFamily="18" charset="-78"/>
              </a:rPr>
              <a:t>RAM</a:t>
            </a:r>
            <a:r>
              <a:rPr lang="ar-SA" altLang="en-US" sz="2400" b="1" dirty="0" smtClean="0">
                <a:solidFill>
                  <a:schemeClr val="bg2">
                    <a:lumMod val="10000"/>
                  </a:schemeClr>
                </a:solidFill>
                <a:cs typeface="Traditional Arabic" panose="02020603050405020304" pitchFamily="18" charset="-78"/>
              </a:rPr>
              <a:t>تسمى </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RAM</a:t>
            </a:r>
            <a:r>
              <a:rPr lang="en-US"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وتستعمل لتخزين البرامج والبيانات (المدخلات والمخرجات) التي يتم العمل عليها بشكل مؤقت حتى ينتهي الحاسب من معالجتها فيقوم بنقلها وحفظها في الذاكرة الثانوية (القرص الصلب). </a:t>
            </a:r>
            <a:endParaRPr lang="ar-EG" altLang="en-US" sz="2400" b="1" dirty="0" smtClean="0">
              <a:solidFill>
                <a:schemeClr val="bg2">
                  <a:lumMod val="10000"/>
                </a:schemeClr>
              </a:solidFill>
              <a:cs typeface="Traditional Arabic" panose="02020603050405020304" pitchFamily="18" charset="-78"/>
            </a:endParaRPr>
          </a:p>
          <a:p>
            <a:pPr algn="just">
              <a:spcBef>
                <a:spcPct val="50000"/>
              </a:spcBef>
            </a:pPr>
            <a:r>
              <a:rPr lang="ar-SA" altLang="en-US" sz="2400" b="1" dirty="0">
                <a:solidFill>
                  <a:schemeClr val="bg2">
                    <a:lumMod val="10000"/>
                  </a:schemeClr>
                </a:solidFill>
                <a:cs typeface="Traditional Arabic" panose="02020603050405020304" pitchFamily="18" charset="-78"/>
              </a:rPr>
              <a:t/>
            </a:r>
            <a:br>
              <a:rPr lang="ar-SA" altLang="en-US" sz="2400" b="1" dirty="0">
                <a:solidFill>
                  <a:schemeClr val="bg2">
                    <a:lumMod val="10000"/>
                  </a:schemeClr>
                </a:solidFill>
                <a:cs typeface="Traditional Arabic" panose="02020603050405020304" pitchFamily="18" charset="-78"/>
              </a:rPr>
            </a:br>
            <a:r>
              <a:rPr lang="ar-SA" altLang="en-US" sz="2400" b="1" dirty="0">
                <a:solidFill>
                  <a:schemeClr val="bg2">
                    <a:lumMod val="10000"/>
                  </a:schemeClr>
                </a:solidFill>
                <a:cs typeface="Traditional Arabic" panose="02020603050405020304" pitchFamily="18" charset="-78"/>
              </a:rPr>
              <a:t>تفقد هذه الذاكرة </a:t>
            </a:r>
            <a:r>
              <a:rPr lang="en-US" altLang="en-US" sz="2000" b="1" dirty="0" smtClean="0">
                <a:solidFill>
                  <a:schemeClr val="bg2">
                    <a:lumMod val="10000"/>
                  </a:schemeClr>
                </a:solidFill>
                <a:cs typeface="Traditional Arabic" panose="02020603050405020304" pitchFamily="18" charset="-78"/>
              </a:rPr>
              <a:t>(RAM)</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محتواها </a:t>
            </a:r>
            <a:r>
              <a:rPr lang="ar-SA" altLang="en-US" sz="2400" b="1" dirty="0">
                <a:solidFill>
                  <a:schemeClr val="bg2">
                    <a:lumMod val="10000"/>
                  </a:schemeClr>
                </a:solidFill>
                <a:cs typeface="Traditional Arabic" panose="02020603050405020304" pitchFamily="18" charset="-78"/>
              </a:rPr>
              <a:t>عند مجرد انقطاع التيار الكهربائي ولذلك يطلق عليها اسم الذاكرة المتطايرة </a:t>
            </a:r>
            <a:r>
              <a:rPr lang="en-US" altLang="en-US" sz="2000" b="1" dirty="0">
                <a:solidFill>
                  <a:schemeClr val="bg2">
                    <a:lumMod val="10000"/>
                  </a:schemeClr>
                </a:solidFill>
                <a:cs typeface="Traditional Arabic" panose="02020603050405020304" pitchFamily="18" charset="-78"/>
              </a:rPr>
              <a:t>Volatile Memory. </a:t>
            </a:r>
          </a:p>
        </p:txBody>
      </p:sp>
      <p:sp>
        <p:nvSpPr>
          <p:cNvPr id="7"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أنواع الذاكرة</a:t>
            </a:r>
            <a:endParaRPr lang="en-US" altLang="en-US" sz="32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Tree>
    <p:extLst>
      <p:ext uri="{BB962C8B-B14F-4D97-AF65-F5344CB8AC3E}">
        <p14:creationId xmlns:p14="http://schemas.microsoft.com/office/powerpoint/2010/main" xmlns="" val="1397868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sp>
        <p:nvSpPr>
          <p:cNvPr id="5" name="Text Box 3"/>
          <p:cNvSpPr txBox="1">
            <a:spLocks noChangeArrowheads="1"/>
          </p:cNvSpPr>
          <p:nvPr/>
        </p:nvSpPr>
        <p:spPr bwMode="auto">
          <a:xfrm>
            <a:off x="0" y="2308473"/>
            <a:ext cx="9555163" cy="36625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تقسم </a:t>
            </a:r>
            <a:r>
              <a:rPr lang="ar-SA" altLang="en-US" sz="2400" b="1" dirty="0" smtClean="0">
                <a:solidFill>
                  <a:schemeClr val="bg2">
                    <a:lumMod val="10000"/>
                  </a:schemeClr>
                </a:solidFill>
                <a:cs typeface="Traditional Arabic" panose="02020603050405020304" pitchFamily="18" charset="-78"/>
              </a:rPr>
              <a:t>الذاكرة</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RAM</a:t>
            </a:r>
            <a:r>
              <a:rPr lang="en-US"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إلى مجموعة </a:t>
            </a:r>
            <a:r>
              <a:rPr lang="ar-SA" altLang="en-US" sz="2400" b="1" dirty="0" smtClean="0">
                <a:solidFill>
                  <a:schemeClr val="bg2">
                    <a:lumMod val="10000"/>
                  </a:schemeClr>
                </a:solidFill>
                <a:cs typeface="Traditional Arabic" panose="02020603050405020304" pitchFamily="18" charset="-78"/>
              </a:rPr>
              <a:t>مواقع</a:t>
            </a:r>
            <a:r>
              <a:rPr lang="en-US" altLang="en-US" sz="2000" b="1" dirty="0" smtClean="0">
                <a:solidFill>
                  <a:schemeClr val="bg2">
                    <a:lumMod val="10000"/>
                  </a:schemeClr>
                </a:solidFill>
                <a:cs typeface="Traditional Arabic" panose="02020603050405020304" pitchFamily="18" charset="-78"/>
              </a:rPr>
              <a:t>Locations</a:t>
            </a:r>
            <a:r>
              <a:rPr lang="en-US" altLang="en-US" sz="2400" b="1" dirty="0" smtClean="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متساوية </a:t>
            </a:r>
            <a:r>
              <a:rPr lang="ar-SA" altLang="en-US" sz="2400" b="1" dirty="0">
                <a:solidFill>
                  <a:schemeClr val="bg2">
                    <a:lumMod val="10000"/>
                  </a:schemeClr>
                </a:solidFill>
                <a:cs typeface="Traditional Arabic" panose="02020603050405020304" pitchFamily="18" charset="-78"/>
              </a:rPr>
              <a:t>في الحجم ولكل موقع منها عنوان خاص به.</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تسمى وحدة سعة الذاكرة بالبايت حيث يساوي البايت الواحد ثمانية بتات، ويحتوي الحاسب الشخصي </a:t>
            </a:r>
            <a:r>
              <a:rPr lang="en-US" altLang="en-US" sz="2000" b="1" dirty="0">
                <a:solidFill>
                  <a:schemeClr val="bg2">
                    <a:lumMod val="10000"/>
                  </a:schemeClr>
                </a:solidFill>
                <a:cs typeface="Traditional Arabic" panose="02020603050405020304" pitchFamily="18" charset="-78"/>
              </a:rPr>
              <a:t>PC</a:t>
            </a:r>
            <a:r>
              <a:rPr lang="en-US" altLang="en-US" sz="2400" b="1" dirty="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في أيامنا هذه على بعض الجيجابايت من الذاكرة </a:t>
            </a:r>
            <a:r>
              <a:rPr lang="en-US" altLang="en-US" sz="2000" b="1" dirty="0" smtClean="0">
                <a:solidFill>
                  <a:schemeClr val="bg2">
                    <a:lumMod val="10000"/>
                  </a:schemeClr>
                </a:solidFill>
                <a:cs typeface="Traditional Arabic" panose="02020603050405020304" pitchFamily="18" charset="-78"/>
              </a:rPr>
              <a:t>-  RAM</a:t>
            </a:r>
            <a:br>
              <a:rPr lang="en-US" altLang="en-US" sz="2000" b="1" dirty="0" smtClean="0">
                <a:solidFill>
                  <a:schemeClr val="bg2">
                    <a:lumMod val="10000"/>
                  </a:schemeClr>
                </a:solidFill>
                <a:cs typeface="Traditional Arabic" panose="02020603050405020304" pitchFamily="18" charset="-78"/>
              </a:rPr>
            </a:br>
            <a:r>
              <a:rPr lang="en-US" altLang="en-US" sz="2000" b="1" dirty="0">
                <a:solidFill>
                  <a:schemeClr val="bg2">
                    <a:lumMod val="10000"/>
                  </a:schemeClr>
                </a:solidFill>
                <a:cs typeface="Traditional Arabic" panose="02020603050405020304" pitchFamily="18" charset="-78"/>
              </a:rPr>
              <a:t>1 </a:t>
            </a:r>
            <a:r>
              <a:rPr lang="en-US" altLang="en-US" sz="2000" b="1" dirty="0" smtClean="0">
                <a:solidFill>
                  <a:schemeClr val="bg2">
                    <a:lumMod val="10000"/>
                  </a:schemeClr>
                </a:solidFill>
                <a:cs typeface="Traditional Arabic" panose="02020603050405020304" pitchFamily="18" charset="-78"/>
              </a:rPr>
              <a:t>Gigabyte = 1,000,000,000 </a:t>
            </a:r>
            <a:r>
              <a:rPr lang="en-US" altLang="en-US" sz="2000" b="1" dirty="0">
                <a:solidFill>
                  <a:schemeClr val="bg2">
                    <a:lumMod val="10000"/>
                  </a:schemeClr>
                </a:solidFill>
                <a:cs typeface="Traditional Arabic" panose="02020603050405020304" pitchFamily="18" charset="-78"/>
              </a:rPr>
              <a:t>bytes</a:t>
            </a:r>
          </a:p>
          <a:p>
            <a:pPr marL="342900" indent="-342900">
              <a:spcBef>
                <a:spcPts val="0"/>
              </a:spcBef>
              <a:buFont typeface="Arial" panose="020B0604020202020204" pitchFamily="34" charset="0"/>
              <a:buChar char="•"/>
            </a:pPr>
            <a:r>
              <a:rPr lang="en-US" altLang="en-US" sz="2400" b="1" dirty="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تقاس سرعة  الذاكرة بالزمن الضروري للوصول إلى أي موقع من الذاكرة سواء أثناء القراءة أو الكتابة وتقدر سرعة الذاكرة –  الرئيسية - المستعملة في الحاسب الشخصي الحالي بالنانوثانية </a:t>
            </a:r>
            <a:endParaRPr lang="en-US" altLang="en-US" sz="2400" b="1" dirty="0" smtClean="0">
              <a:solidFill>
                <a:schemeClr val="bg2">
                  <a:lumMod val="10000"/>
                </a:schemeClr>
              </a:solidFill>
              <a:cs typeface="Traditional Arabic" panose="02020603050405020304" pitchFamily="18" charset="-78"/>
            </a:endParaRPr>
          </a:p>
          <a:p>
            <a:pPr>
              <a:spcBef>
                <a:spcPts val="0"/>
              </a:spcBef>
            </a:pPr>
            <a:r>
              <a:rPr lang="en-US" altLang="en-US" sz="2000" b="1" dirty="0" err="1" smtClean="0">
                <a:solidFill>
                  <a:schemeClr val="bg2">
                    <a:lumMod val="10000"/>
                  </a:schemeClr>
                </a:solidFill>
                <a:cs typeface="Traditional Arabic" panose="02020603050405020304" pitchFamily="18" charset="-78"/>
              </a:rPr>
              <a:t>nano</a:t>
            </a:r>
            <a:r>
              <a:rPr lang="en-US" altLang="en-US" sz="2000" b="1" dirty="0" smtClean="0">
                <a:solidFill>
                  <a:schemeClr val="bg2">
                    <a:lumMod val="10000"/>
                  </a:schemeClr>
                </a:solidFill>
                <a:cs typeface="Traditional Arabic" panose="02020603050405020304" pitchFamily="18" charset="-78"/>
              </a:rPr>
              <a:t> </a:t>
            </a:r>
            <a:r>
              <a:rPr lang="en-US" altLang="en-US" sz="2000" b="1" dirty="0">
                <a:solidFill>
                  <a:schemeClr val="bg2">
                    <a:lumMod val="10000"/>
                  </a:schemeClr>
                </a:solidFill>
                <a:cs typeface="Traditional Arabic" panose="02020603050405020304" pitchFamily="18" charset="-78"/>
              </a:rPr>
              <a:t>second = 10</a:t>
            </a:r>
            <a:r>
              <a:rPr lang="en-US" altLang="en-US" sz="2000" b="1" baseline="30000" dirty="0">
                <a:solidFill>
                  <a:schemeClr val="bg2">
                    <a:lumMod val="10000"/>
                  </a:schemeClr>
                </a:solidFill>
                <a:cs typeface="Traditional Arabic" panose="02020603050405020304" pitchFamily="18" charset="-78"/>
              </a:rPr>
              <a:t>-9</a:t>
            </a:r>
            <a:r>
              <a:rPr lang="en-US" altLang="en-US" sz="2000" b="1" dirty="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sec)     </a:t>
            </a:r>
            <a:r>
              <a:rPr lang="ar-SA" altLang="en-US" sz="2000" b="1" dirty="0" smtClean="0">
                <a:solidFill>
                  <a:schemeClr val="bg2">
                    <a:lumMod val="10000"/>
                  </a:schemeClr>
                </a:solidFill>
                <a:cs typeface="Traditional Arabic" panose="02020603050405020304" pitchFamily="18" charset="-78"/>
              </a:rPr>
              <a:t> 1</a:t>
            </a:r>
            <a:r>
              <a:rPr lang="en-US" altLang="en-US" sz="2000" b="1" dirty="0" smtClean="0">
                <a:solidFill>
                  <a:schemeClr val="bg2">
                    <a:lumMod val="10000"/>
                  </a:schemeClr>
                </a:solidFill>
                <a:cs typeface="Traditional Arabic" panose="02020603050405020304" pitchFamily="18" charset="-78"/>
              </a:rPr>
              <a:t>(</a:t>
            </a:r>
            <a:endParaRPr lang="en-US" altLang="en-US" sz="2000" b="1" dirty="0">
              <a:solidFill>
                <a:schemeClr val="bg2">
                  <a:lumMod val="10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الدوائر الالكترونية في </a:t>
            </a:r>
            <a:r>
              <a:rPr lang="ar-SA" altLang="en-US" sz="2400" b="1" dirty="0" smtClean="0">
                <a:solidFill>
                  <a:schemeClr val="bg2">
                    <a:lumMod val="10000"/>
                  </a:schemeClr>
                </a:solidFill>
                <a:cs typeface="Traditional Arabic" panose="02020603050405020304" pitchFamily="18" charset="-78"/>
              </a:rPr>
              <a:t>الذاكرة</a:t>
            </a:r>
            <a:r>
              <a:rPr lang="en-US" altLang="en-US" sz="2000" b="1" dirty="0" smtClean="0">
                <a:solidFill>
                  <a:schemeClr val="bg2">
                    <a:lumMod val="10000"/>
                  </a:schemeClr>
                </a:solidFill>
                <a:cs typeface="Traditional Arabic" panose="02020603050405020304" pitchFamily="18" charset="-78"/>
              </a:rPr>
              <a:t>Memory chips </a:t>
            </a:r>
            <a:r>
              <a:rPr lang="ar-EG" altLang="en-US" sz="2000" b="1" dirty="0" smtClean="0">
                <a:solidFill>
                  <a:schemeClr val="bg2">
                    <a:lumMod val="10000"/>
                  </a:schemeClr>
                </a:solidFill>
                <a:cs typeface="Traditional Arabic" panose="02020603050405020304" pitchFamily="18" charset="-78"/>
              </a:rPr>
              <a:t> : </a:t>
            </a:r>
            <a:r>
              <a:rPr lang="ar-SA" altLang="en-US" sz="2400" b="1" dirty="0" smtClean="0">
                <a:solidFill>
                  <a:schemeClr val="bg2">
                    <a:lumMod val="10000"/>
                  </a:schemeClr>
                </a:solidFill>
                <a:cs typeface="Traditional Arabic" panose="02020603050405020304" pitchFamily="18" charset="-78"/>
              </a:rPr>
              <a:t>تصنع </a:t>
            </a:r>
            <a:r>
              <a:rPr lang="ar-SA" altLang="en-US" sz="2400" b="1" dirty="0">
                <a:solidFill>
                  <a:schemeClr val="bg2">
                    <a:lumMod val="10000"/>
                  </a:schemeClr>
                </a:solidFill>
                <a:cs typeface="Traditional Arabic" panose="02020603050405020304" pitchFamily="18" charset="-78"/>
              </a:rPr>
              <a:t>الذاكرة </a:t>
            </a:r>
            <a:r>
              <a:rPr lang="en-US" altLang="en-US" sz="2000" b="1" dirty="0">
                <a:solidFill>
                  <a:schemeClr val="bg2">
                    <a:lumMod val="10000"/>
                  </a:schemeClr>
                </a:solidFill>
                <a:cs typeface="Traditional Arabic" panose="02020603050405020304" pitchFamily="18" charset="-78"/>
              </a:rPr>
              <a:t>RAM</a:t>
            </a:r>
            <a:r>
              <a:rPr lang="en-US" altLang="en-US" sz="2400" b="1" dirty="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من </a:t>
            </a:r>
            <a:r>
              <a:rPr lang="ar-SA" altLang="en-US" sz="2400" b="1" dirty="0">
                <a:solidFill>
                  <a:schemeClr val="bg2">
                    <a:lumMod val="10000"/>
                  </a:schemeClr>
                </a:solidFill>
                <a:cs typeface="Traditional Arabic" panose="02020603050405020304" pitchFamily="18" charset="-78"/>
              </a:rPr>
              <a:t>دوائر خاصة على شكل شرائح </a:t>
            </a:r>
            <a:r>
              <a:rPr lang="en-US" altLang="en-US" sz="2000" b="1" dirty="0" smtClean="0">
                <a:solidFill>
                  <a:schemeClr val="bg2">
                    <a:lumMod val="10000"/>
                  </a:schemeClr>
                </a:solidFill>
                <a:cs typeface="Traditional Arabic" panose="02020603050405020304" pitchFamily="18" charset="-78"/>
              </a:rPr>
              <a:t>CHIPS</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يتم </a:t>
            </a:r>
            <a:r>
              <a:rPr lang="ar-SA" altLang="en-US" sz="2400" b="1" dirty="0">
                <a:solidFill>
                  <a:schemeClr val="bg2">
                    <a:lumMod val="10000"/>
                  </a:schemeClr>
                </a:solidFill>
                <a:cs typeface="Traditional Arabic" panose="02020603050405020304" pitchFamily="18" charset="-78"/>
              </a:rPr>
              <a:t>تجميعها على بطاقات صغيرة </a:t>
            </a:r>
            <a:r>
              <a:rPr lang="en-US" altLang="en-US" sz="2000" b="1" dirty="0">
                <a:solidFill>
                  <a:schemeClr val="bg2">
                    <a:lumMod val="10000"/>
                  </a:schemeClr>
                </a:solidFill>
                <a:cs typeface="Traditional Arabic" panose="02020603050405020304" pitchFamily="18" charset="-78"/>
              </a:rPr>
              <a:t>Memory </a:t>
            </a:r>
            <a:r>
              <a:rPr lang="en-US" altLang="en-US" sz="2000" b="1" dirty="0" smtClean="0">
                <a:solidFill>
                  <a:schemeClr val="bg2">
                    <a:lumMod val="10000"/>
                  </a:schemeClr>
                </a:solidFill>
                <a:cs typeface="Traditional Arabic" panose="02020603050405020304" pitchFamily="18" charset="-78"/>
              </a:rPr>
              <a:t>cards</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تثبت </a:t>
            </a:r>
            <a:r>
              <a:rPr lang="ar-SA" altLang="en-US" sz="2400" b="1" dirty="0">
                <a:solidFill>
                  <a:schemeClr val="bg2">
                    <a:lumMod val="10000"/>
                  </a:schemeClr>
                </a:solidFill>
                <a:cs typeface="Traditional Arabic" panose="02020603050405020304" pitchFamily="18" charset="-78"/>
              </a:rPr>
              <a:t>في ثقوب خاصة على اللوحة الأم وتتراوح سعتها من 128 ميجابايت إلى 4 </a:t>
            </a:r>
            <a:r>
              <a:rPr lang="ar-SA" altLang="en-US" sz="2400" b="1" dirty="0" smtClean="0">
                <a:solidFill>
                  <a:schemeClr val="bg2">
                    <a:lumMod val="10000"/>
                  </a:schemeClr>
                </a:solidFill>
                <a:cs typeface="Traditional Arabic" panose="02020603050405020304" pitchFamily="18" charset="-78"/>
              </a:rPr>
              <a:t>جيجابايت</a:t>
            </a:r>
            <a:endParaRPr lang="ar-SA" altLang="en-US" sz="2400" b="1" dirty="0">
              <a:solidFill>
                <a:schemeClr val="bg2">
                  <a:lumMod val="10000"/>
                </a:schemeClr>
              </a:solidFill>
              <a:cs typeface="Traditional Arabic" panose="02020603050405020304" pitchFamily="18" charset="-78"/>
            </a:endParaRPr>
          </a:p>
        </p:txBody>
      </p:sp>
      <p:sp>
        <p:nvSpPr>
          <p:cNvPr id="7"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1- الذاكرة الرئيسية </a:t>
            </a:r>
            <a:r>
              <a:rPr lang="en-US" altLang="en-US" sz="2800" b="1" u="sng" dirty="0">
                <a:solidFill>
                  <a:srgbClr val="C00000"/>
                </a:solidFill>
                <a:cs typeface="Traditional Arabic" panose="02020603050405020304" pitchFamily="18" charset="-78"/>
              </a:rPr>
              <a:t>Main </a:t>
            </a:r>
            <a:r>
              <a:rPr lang="en-US" altLang="en-US" sz="2800" b="1" u="sng" dirty="0" smtClean="0">
                <a:solidFill>
                  <a:srgbClr val="C00000"/>
                </a:solidFill>
                <a:cs typeface="Traditional Arabic" panose="02020603050405020304" pitchFamily="18" charset="-78"/>
              </a:rPr>
              <a:t>Memory</a:t>
            </a:r>
            <a:endParaRPr lang="en-US" altLang="en-US" sz="28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Tree>
    <p:extLst>
      <p:ext uri="{BB962C8B-B14F-4D97-AF65-F5344CB8AC3E}">
        <p14:creationId xmlns:p14="http://schemas.microsoft.com/office/powerpoint/2010/main" xmlns="" val="1695962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
        <p:nvSpPr>
          <p:cNvPr id="5" name="Text Box 3"/>
          <p:cNvSpPr txBox="1">
            <a:spLocks noChangeArrowheads="1"/>
          </p:cNvSpPr>
          <p:nvPr/>
        </p:nvSpPr>
        <p:spPr bwMode="auto">
          <a:xfrm>
            <a:off x="350838" y="2308473"/>
            <a:ext cx="9204325" cy="34163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342900" indent="-342900" algn="just">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ذاكرة القراءة فقط وتسمى بالذاكرة </a:t>
            </a:r>
            <a:r>
              <a:rPr lang="en-US" altLang="en-US" sz="2000" b="1" dirty="0" smtClean="0">
                <a:solidFill>
                  <a:schemeClr val="bg2">
                    <a:lumMod val="10000"/>
                  </a:schemeClr>
                </a:solidFill>
                <a:cs typeface="Traditional Arabic" panose="02020603050405020304" pitchFamily="18" charset="-78"/>
              </a:rPr>
              <a:t>ROM</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أي</a:t>
            </a:r>
            <a:r>
              <a:rPr lang="en-US" altLang="en-US" sz="2000" b="1" dirty="0" smtClean="0">
                <a:solidFill>
                  <a:schemeClr val="bg2">
                    <a:lumMod val="10000"/>
                  </a:schemeClr>
                </a:solidFill>
                <a:cs typeface="Traditional Arabic" panose="02020603050405020304" pitchFamily="18" charset="-78"/>
              </a:rPr>
              <a:t>Read </a:t>
            </a:r>
            <a:r>
              <a:rPr lang="en-US" altLang="en-US" sz="2000" b="1" dirty="0">
                <a:solidFill>
                  <a:schemeClr val="bg2">
                    <a:lumMod val="10000"/>
                  </a:schemeClr>
                </a:solidFill>
                <a:cs typeface="Traditional Arabic" panose="02020603050405020304" pitchFamily="18" charset="-78"/>
              </a:rPr>
              <a:t>Only Memory </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وهي </a:t>
            </a:r>
            <a:r>
              <a:rPr lang="ar-SA" altLang="en-US" sz="2400" b="1" dirty="0">
                <a:solidFill>
                  <a:schemeClr val="bg2">
                    <a:lumMod val="10000"/>
                  </a:schemeClr>
                </a:solidFill>
                <a:cs typeface="Traditional Arabic" panose="02020603050405020304" pitchFamily="18" charset="-78"/>
              </a:rPr>
              <a:t>ذاكرة ذات سعة صغيرة.</a:t>
            </a:r>
          </a:p>
          <a:p>
            <a:pPr marL="342900" indent="-342900" algn="just">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تحتوي هذه الذاكرة على التعليمات الضرورية لكي يبدأ الحاسب (المعالج المكروي) عمله، كاختبار الذاكرة والأقراص الخ ثم يتم تحميل نظام التشغيل في الذاكرة الرئيسية </a:t>
            </a:r>
            <a:r>
              <a:rPr lang="en-US" altLang="en-US" sz="2000" b="1" dirty="0">
                <a:solidFill>
                  <a:schemeClr val="bg2">
                    <a:lumMod val="10000"/>
                  </a:schemeClr>
                </a:solidFill>
                <a:cs typeface="Traditional Arabic" panose="02020603050405020304" pitchFamily="18" charset="-78"/>
              </a:rPr>
              <a:t>RAM</a:t>
            </a:r>
            <a:r>
              <a:rPr lang="en-US" altLang="en-US" sz="2400" b="1" dirty="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وعرض </a:t>
            </a:r>
            <a:r>
              <a:rPr lang="ar-SA" altLang="en-US" sz="2400" b="1" dirty="0">
                <a:solidFill>
                  <a:schemeClr val="bg2">
                    <a:lumMod val="10000"/>
                  </a:schemeClr>
                </a:solidFill>
                <a:cs typeface="Traditional Arabic" panose="02020603050405020304" pitchFamily="18" charset="-78"/>
              </a:rPr>
              <a:t>واجهته ليتعامل مع المستخدم. وتسمى هذه العملية بالاستنهاض </a:t>
            </a:r>
            <a:r>
              <a:rPr lang="en-US" altLang="en-US" sz="2000" b="1" dirty="0">
                <a:solidFill>
                  <a:schemeClr val="bg2">
                    <a:lumMod val="10000"/>
                  </a:schemeClr>
                </a:solidFill>
                <a:cs typeface="Traditional Arabic" panose="02020603050405020304" pitchFamily="18" charset="-78"/>
              </a:rPr>
              <a:t>Booting Up.</a:t>
            </a:r>
          </a:p>
          <a:p>
            <a:pPr marL="342900" indent="-342900" algn="just">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تتميز الذاكرة </a:t>
            </a:r>
            <a:r>
              <a:rPr lang="en-US" altLang="en-US" sz="2000" b="1" dirty="0">
                <a:solidFill>
                  <a:schemeClr val="bg2">
                    <a:lumMod val="10000"/>
                  </a:schemeClr>
                </a:solidFill>
                <a:cs typeface="Traditional Arabic" panose="02020603050405020304" pitchFamily="18" charset="-78"/>
              </a:rPr>
              <a:t>ROM</a:t>
            </a:r>
            <a:r>
              <a:rPr lang="en-US" altLang="en-US" sz="2400" b="1" dirty="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بالاحتفاظ </a:t>
            </a:r>
            <a:r>
              <a:rPr lang="ar-SA" altLang="en-US" sz="2400" b="1" dirty="0">
                <a:solidFill>
                  <a:schemeClr val="bg2">
                    <a:lumMod val="10000"/>
                  </a:schemeClr>
                </a:solidFill>
                <a:cs typeface="Traditional Arabic" panose="02020603050405020304" pitchFamily="18" charset="-78"/>
              </a:rPr>
              <a:t>بمحتواها بعد إطفاء الجهاز وانقطاع التيار الكهربائي عنه، ولا يمكن الكتابة عليها نسبيا، يمكن أعادة برمجتها بشكل ميكانيكي أو برمجي حسب نوعها</a:t>
            </a:r>
            <a:r>
              <a:rPr lang="ar-SA" altLang="en-US" sz="2400" b="1" dirty="0" smtClean="0">
                <a:solidFill>
                  <a:schemeClr val="bg2">
                    <a:lumMod val="10000"/>
                  </a:schemeClr>
                </a:solidFill>
                <a:cs typeface="Traditional Arabic" panose="02020603050405020304" pitchFamily="18" charset="-78"/>
              </a:rPr>
              <a:t>.</a:t>
            </a:r>
            <a:endParaRPr lang="ar-EG" altLang="en-US" sz="2400" b="1" dirty="0" smtClean="0">
              <a:solidFill>
                <a:schemeClr val="bg2">
                  <a:lumMod val="10000"/>
                </a:schemeClr>
              </a:solidFill>
              <a:cs typeface="Traditional Arabic" panose="02020603050405020304" pitchFamily="18" charset="-78"/>
            </a:endParaRPr>
          </a:p>
          <a:p>
            <a:pPr algn="just">
              <a:spcBef>
                <a:spcPts val="0"/>
              </a:spcBef>
            </a:pPr>
            <a:endParaRPr lang="ar-SA" altLang="en-US" sz="2400" b="1" dirty="0">
              <a:solidFill>
                <a:schemeClr val="bg2">
                  <a:lumMod val="10000"/>
                </a:schemeClr>
              </a:solidFill>
              <a:cs typeface="Traditional Arabic" panose="02020603050405020304" pitchFamily="18" charset="-78"/>
            </a:endParaRPr>
          </a:p>
          <a:p>
            <a:pPr algn="just">
              <a:spcBef>
                <a:spcPts val="0"/>
              </a:spcBef>
            </a:pPr>
            <a:r>
              <a:rPr lang="ar-SA" altLang="en-US" sz="2400" b="1" dirty="0" smtClean="0">
                <a:solidFill>
                  <a:schemeClr val="accent1"/>
                </a:solidFill>
                <a:cs typeface="Traditional Arabic" panose="02020603050405020304" pitchFamily="18" charset="-78"/>
              </a:rPr>
              <a:t>ل</a:t>
            </a:r>
            <a:r>
              <a:rPr lang="ar-SA" altLang="en-US" sz="2400" b="1" dirty="0">
                <a:solidFill>
                  <a:schemeClr val="accent1"/>
                </a:solidFill>
                <a:cs typeface="Traditional Arabic" panose="02020603050405020304" pitchFamily="18" charset="-78"/>
              </a:rPr>
              <a:t>ا</a:t>
            </a:r>
            <a:r>
              <a:rPr lang="ar-SA" altLang="en-US" sz="2400" b="1" dirty="0">
                <a:solidFill>
                  <a:schemeClr val="accent1">
                    <a:lumMod val="75000"/>
                  </a:schemeClr>
                </a:solidFill>
                <a:cs typeface="Traditional Arabic" panose="02020603050405020304" pitchFamily="18" charset="-78"/>
              </a:rPr>
              <a:t> نهتم كثيرا بخصائص هذه الذاكرة لأنها لا تفيدنا في عملنا مع البرمجيات.</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
        <p:nvSpPr>
          <p:cNvPr id="8"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1- الذاكرة الرئيسية </a:t>
            </a:r>
            <a:r>
              <a:rPr lang="en-US" altLang="en-US" sz="2800" b="1" u="sng" dirty="0">
                <a:solidFill>
                  <a:srgbClr val="C00000"/>
                </a:solidFill>
                <a:cs typeface="Traditional Arabic" panose="02020603050405020304" pitchFamily="18" charset="-78"/>
              </a:rPr>
              <a:t>Main </a:t>
            </a:r>
            <a:r>
              <a:rPr lang="en-US" altLang="en-US" sz="2800" b="1" u="sng" dirty="0" smtClean="0">
                <a:solidFill>
                  <a:srgbClr val="C00000"/>
                </a:solidFill>
                <a:cs typeface="Traditional Arabic" panose="02020603050405020304" pitchFamily="18" charset="-78"/>
              </a:rPr>
              <a:t>Memory</a:t>
            </a:r>
            <a:endParaRPr lang="en-US" altLang="en-US" sz="28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xmlns="" val="2020443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
        <p:nvSpPr>
          <p:cNvPr id="5" name="Text Box 3"/>
          <p:cNvSpPr txBox="1">
            <a:spLocks noChangeArrowheads="1"/>
          </p:cNvSpPr>
          <p:nvPr/>
        </p:nvSpPr>
        <p:spPr bwMode="auto">
          <a:xfrm>
            <a:off x="2216696" y="2204864"/>
            <a:ext cx="7338467" cy="41549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spcBef>
                <a:spcPts val="0"/>
              </a:spcBef>
            </a:pPr>
            <a:r>
              <a:rPr lang="ar-SA" altLang="en-US" sz="2400" b="1" dirty="0">
                <a:solidFill>
                  <a:schemeClr val="bg2">
                    <a:lumMod val="10000"/>
                  </a:schemeClr>
                </a:solidFill>
                <a:cs typeface="Traditional Arabic" panose="02020603050405020304" pitchFamily="18" charset="-78"/>
              </a:rPr>
              <a:t>انواع الـ</a:t>
            </a:r>
            <a:r>
              <a:rPr lang="en-US" altLang="en-US" sz="2000" b="1" dirty="0">
                <a:solidFill>
                  <a:schemeClr val="bg2">
                    <a:lumMod val="10000"/>
                  </a:schemeClr>
                </a:solidFill>
                <a:cs typeface="Traditional Arabic" panose="02020603050405020304" pitchFamily="18" charset="-78"/>
              </a:rPr>
              <a:t>ROM</a:t>
            </a:r>
          </a:p>
          <a:p>
            <a:pPr algn="just">
              <a:spcBef>
                <a:spcPts val="0"/>
              </a:spcBef>
            </a:pPr>
            <a:r>
              <a:rPr lang="ar-SA" altLang="en-US" sz="2400" b="1" dirty="0" smtClean="0">
                <a:solidFill>
                  <a:schemeClr val="accent1">
                    <a:lumMod val="75000"/>
                  </a:schemeClr>
                </a:solidFill>
                <a:cs typeface="Traditional Arabic" panose="02020603050405020304" pitchFamily="18" charset="-78"/>
              </a:rPr>
              <a:t>ذاكرة</a:t>
            </a:r>
            <a:r>
              <a:rPr lang="ar-EG" altLang="en-US" sz="2400" b="1" dirty="0" smtClean="0">
                <a:solidFill>
                  <a:schemeClr val="accent1">
                    <a:lumMod val="75000"/>
                  </a:schemeClr>
                </a:solidFill>
                <a:cs typeface="Traditional Arabic" panose="02020603050405020304" pitchFamily="18" charset="-78"/>
              </a:rPr>
              <a:t> </a:t>
            </a:r>
            <a:r>
              <a:rPr lang="en-US" altLang="en-US" sz="2000" b="1" dirty="0" smtClean="0">
                <a:solidFill>
                  <a:schemeClr val="accent1">
                    <a:lumMod val="75000"/>
                  </a:schemeClr>
                </a:solidFill>
                <a:cs typeface="Traditional Arabic" panose="02020603050405020304" pitchFamily="18" charset="-78"/>
              </a:rPr>
              <a:t>: PROM</a:t>
            </a:r>
            <a:r>
              <a:rPr lang="ar-EG" altLang="en-US" sz="2000" b="1" dirty="0" smtClean="0">
                <a:solidFill>
                  <a:schemeClr val="accent1">
                    <a:lumMod val="75000"/>
                  </a:schemeClr>
                </a:solidFill>
                <a:cs typeface="Traditional Arabic" panose="02020603050405020304" pitchFamily="18" charset="-78"/>
              </a:rPr>
              <a:t> </a:t>
            </a:r>
            <a:r>
              <a:rPr lang="ar-EG" altLang="en-US" sz="20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(Programmable ROM)</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هي </a:t>
            </a:r>
            <a:r>
              <a:rPr lang="ar-SA" altLang="en-US" sz="2400" b="1" dirty="0">
                <a:solidFill>
                  <a:schemeClr val="bg2">
                    <a:lumMod val="10000"/>
                  </a:schemeClr>
                </a:solidFill>
                <a:cs typeface="Traditional Arabic" panose="02020603050405020304" pitchFamily="18" charset="-78"/>
              </a:rPr>
              <a:t>ذاكرة للقراءة فقط تبرمج مرة واحدة </a:t>
            </a:r>
            <a:r>
              <a:rPr lang="ar-SA" altLang="en-US" sz="2400" b="1" dirty="0" smtClean="0">
                <a:solidFill>
                  <a:schemeClr val="bg2">
                    <a:lumMod val="10000"/>
                  </a:schemeClr>
                </a:solidFill>
                <a:cs typeface="Traditional Arabic" panose="02020603050405020304" pitchFamily="18" charset="-78"/>
              </a:rPr>
              <a:t>فقط.</a:t>
            </a:r>
            <a:endParaRPr lang="ar-SA" altLang="en-US" sz="2400" b="1" dirty="0">
              <a:solidFill>
                <a:schemeClr val="bg2">
                  <a:lumMod val="10000"/>
                </a:schemeClr>
              </a:solidFill>
              <a:cs typeface="Traditional Arabic" panose="02020603050405020304" pitchFamily="18" charset="-78"/>
            </a:endParaRPr>
          </a:p>
          <a:p>
            <a:pPr algn="just">
              <a:spcBef>
                <a:spcPts val="0"/>
              </a:spcBef>
            </a:pPr>
            <a:r>
              <a:rPr lang="ar-SA" altLang="en-US" sz="2400" b="1" dirty="0">
                <a:solidFill>
                  <a:schemeClr val="accent1">
                    <a:lumMod val="75000"/>
                  </a:schemeClr>
                </a:solidFill>
                <a:cs typeface="Traditional Arabic" panose="02020603050405020304" pitchFamily="18" charset="-78"/>
              </a:rPr>
              <a:t>ذاكرة </a:t>
            </a:r>
            <a:r>
              <a:rPr lang="en-US" altLang="en-US" sz="2000" b="1" dirty="0" smtClean="0">
                <a:solidFill>
                  <a:schemeClr val="accent1">
                    <a:lumMod val="75000"/>
                  </a:schemeClr>
                </a:solidFill>
                <a:cs typeface="Traditional Arabic" panose="02020603050405020304" pitchFamily="18" charset="-78"/>
              </a:rPr>
              <a:t>EPROM</a:t>
            </a:r>
            <a:r>
              <a:rPr lang="ar-EG" altLang="en-US" sz="2000" b="1" dirty="0" smtClean="0">
                <a:solidFill>
                  <a:schemeClr val="accent1">
                    <a:lumMod val="75000"/>
                  </a:schemeClr>
                </a:solidFill>
                <a:cs typeface="Traditional Arabic" panose="02020603050405020304" pitchFamily="18" charset="-78"/>
              </a:rPr>
              <a:t> </a:t>
            </a:r>
            <a:r>
              <a:rPr lang="en-US" altLang="en-US" sz="2000" b="1" dirty="0">
                <a:solidFill>
                  <a:schemeClr val="accent1">
                    <a:lumMod val="75000"/>
                  </a:schemeClr>
                </a:solidFill>
                <a:cs typeface="Traditional Arabic" panose="02020603050405020304" pitchFamily="18" charset="-78"/>
              </a:rPr>
              <a:t>:</a:t>
            </a:r>
          </a:p>
          <a:p>
            <a:pPr algn="just">
              <a:spcBef>
                <a:spcPts val="0"/>
              </a:spcBef>
            </a:pPr>
            <a:r>
              <a:rPr lang="en-US" altLang="en-US" sz="2000" b="1" dirty="0">
                <a:solidFill>
                  <a:schemeClr val="bg2">
                    <a:lumMod val="10000"/>
                  </a:schemeClr>
                </a:solidFill>
                <a:cs typeface="Traditional Arabic" panose="02020603050405020304" pitchFamily="18" charset="-78"/>
              </a:rPr>
              <a:t>(Erasable Programmable ROM) </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هي </a:t>
            </a:r>
            <a:r>
              <a:rPr lang="ar-SA" altLang="en-US" sz="2400" b="1" dirty="0">
                <a:solidFill>
                  <a:schemeClr val="bg2">
                    <a:lumMod val="10000"/>
                  </a:schemeClr>
                </a:solidFill>
                <a:cs typeface="Traditional Arabic" panose="02020603050405020304" pitchFamily="18" charset="-78"/>
              </a:rPr>
              <a:t>نوع من الذاكرة التي تحتفظ ببياناتها عند انقطاع التيار الكهربائي عنها فهي غير </a:t>
            </a:r>
            <a:r>
              <a:rPr lang="ar-SA" altLang="en-US" sz="2400" b="1" dirty="0" smtClean="0">
                <a:solidFill>
                  <a:schemeClr val="bg2">
                    <a:lumMod val="10000"/>
                  </a:schemeClr>
                </a:solidFill>
                <a:cs typeface="Traditional Arabic" panose="02020603050405020304" pitchFamily="18" charset="-78"/>
              </a:rPr>
              <a:t>متطايرة</a:t>
            </a:r>
            <a:r>
              <a:rPr lang="en-US" altLang="en-US" sz="2000" b="1" dirty="0" smtClean="0">
                <a:solidFill>
                  <a:schemeClr val="bg2">
                    <a:lumMod val="10000"/>
                  </a:schemeClr>
                </a:solidFill>
                <a:cs typeface="Traditional Arabic" panose="02020603050405020304" pitchFamily="18" charset="-78"/>
              </a:rPr>
              <a:t>non-volatile</a:t>
            </a:r>
            <a:r>
              <a:rPr lang="en-US" altLang="en-US" sz="2400" b="1" dirty="0" smtClean="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يمكن </a:t>
            </a:r>
            <a:r>
              <a:rPr lang="ar-SA" altLang="en-US" sz="2400" b="1" dirty="0">
                <a:solidFill>
                  <a:schemeClr val="bg2">
                    <a:lumMod val="10000"/>
                  </a:schemeClr>
                </a:solidFill>
                <a:cs typeface="Traditional Arabic" panose="02020603050405020304" pitchFamily="18" charset="-78"/>
              </a:rPr>
              <a:t>حذف بياناتها بتعريضها للأشعة ما فوق البنفسجية وتبرمج باستعمال أداة إلكترونية</a:t>
            </a:r>
            <a:r>
              <a:rPr lang="ar-SA" altLang="en-US" sz="2400" b="1" dirty="0" smtClean="0">
                <a:solidFill>
                  <a:schemeClr val="bg2">
                    <a:lumMod val="10000"/>
                  </a:schemeClr>
                </a:solidFill>
                <a:cs typeface="Traditional Arabic" panose="02020603050405020304" pitchFamily="18" charset="-78"/>
              </a:rPr>
              <a:t>.</a:t>
            </a:r>
            <a:endParaRPr lang="ar-SA" altLang="en-US" sz="2400" b="1" dirty="0">
              <a:solidFill>
                <a:schemeClr val="bg2">
                  <a:lumMod val="10000"/>
                </a:schemeClr>
              </a:solidFill>
              <a:cs typeface="Traditional Arabic" panose="02020603050405020304" pitchFamily="18" charset="-78"/>
            </a:endParaRPr>
          </a:p>
          <a:p>
            <a:pPr algn="just">
              <a:spcBef>
                <a:spcPts val="0"/>
              </a:spcBef>
            </a:pPr>
            <a:r>
              <a:rPr lang="ar-SA" altLang="en-US" sz="2400" b="1" dirty="0">
                <a:solidFill>
                  <a:schemeClr val="accent1">
                    <a:lumMod val="75000"/>
                  </a:schemeClr>
                </a:solidFill>
                <a:cs typeface="Traditional Arabic" panose="02020603050405020304" pitchFamily="18" charset="-78"/>
              </a:rPr>
              <a:t>ذاكرة </a:t>
            </a:r>
            <a:r>
              <a:rPr lang="en-US" altLang="en-US" sz="2000" b="1" dirty="0" smtClean="0">
                <a:solidFill>
                  <a:schemeClr val="accent1">
                    <a:lumMod val="75000"/>
                  </a:schemeClr>
                </a:solidFill>
                <a:cs typeface="Traditional Arabic" panose="02020603050405020304" pitchFamily="18" charset="-78"/>
              </a:rPr>
              <a:t>EEPROM</a:t>
            </a:r>
            <a:r>
              <a:rPr lang="ar-EG" altLang="en-US" sz="2000" b="1" dirty="0" smtClean="0">
                <a:solidFill>
                  <a:schemeClr val="accent1">
                    <a:lumMod val="75000"/>
                  </a:schemeClr>
                </a:solidFill>
                <a:cs typeface="Traditional Arabic" panose="02020603050405020304" pitchFamily="18" charset="-78"/>
              </a:rPr>
              <a:t> </a:t>
            </a:r>
            <a:r>
              <a:rPr lang="en-US" altLang="en-US" sz="2000" b="1" dirty="0">
                <a:solidFill>
                  <a:schemeClr val="accent1">
                    <a:lumMod val="75000"/>
                  </a:schemeClr>
                </a:solidFill>
                <a:cs typeface="Traditional Arabic" panose="02020603050405020304" pitchFamily="18" charset="-78"/>
              </a:rPr>
              <a:t>:</a:t>
            </a:r>
          </a:p>
          <a:p>
            <a:pPr algn="just">
              <a:spcBef>
                <a:spcPts val="0"/>
              </a:spcBef>
            </a:pPr>
            <a:r>
              <a:rPr lang="en-US" altLang="en-US" sz="2000" b="1" dirty="0">
                <a:solidFill>
                  <a:schemeClr val="bg2">
                    <a:lumMod val="10000"/>
                  </a:schemeClr>
                </a:solidFill>
                <a:cs typeface="Traditional Arabic" panose="02020603050405020304" pitchFamily="18" charset="-78"/>
              </a:rPr>
              <a:t>(Electronic Erasable Programmable ROM) </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هي </a:t>
            </a:r>
            <a:r>
              <a:rPr lang="ar-SA" altLang="en-US" sz="2400" b="1" dirty="0">
                <a:solidFill>
                  <a:schemeClr val="bg2">
                    <a:lumMod val="10000"/>
                  </a:schemeClr>
                </a:solidFill>
                <a:cs typeface="Traditional Arabic" panose="02020603050405020304" pitchFamily="18" charset="-78"/>
              </a:rPr>
              <a:t>نوع من الذاكرة تستخدم لتخزين بيانات تهيئة الجهاز. وهي محدودة بالنسبة لعدد مرات الكتابة والحذف منها.  وتبرمج من خلال برنامج محدد.</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
        <p:nvSpPr>
          <p:cNvPr id="8"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1- الذاكرة الرئيسية </a:t>
            </a:r>
            <a:r>
              <a:rPr lang="en-US" altLang="en-US" sz="2800" b="1" u="sng" dirty="0">
                <a:solidFill>
                  <a:srgbClr val="C00000"/>
                </a:solidFill>
                <a:cs typeface="Traditional Arabic" panose="02020603050405020304" pitchFamily="18" charset="-78"/>
              </a:rPr>
              <a:t>Main </a:t>
            </a:r>
            <a:r>
              <a:rPr lang="en-US" altLang="en-US" sz="2800" b="1" u="sng" dirty="0" smtClean="0">
                <a:solidFill>
                  <a:srgbClr val="C00000"/>
                </a:solidFill>
                <a:cs typeface="Traditional Arabic" panose="02020603050405020304" pitchFamily="18" charset="-78"/>
              </a:rPr>
              <a:t>Memory</a:t>
            </a:r>
            <a:endParaRPr lang="en-US" altLang="en-US" sz="2800" b="1" u="sng" dirty="0">
              <a:solidFill>
                <a:srgbClr val="C00000"/>
              </a:solidFill>
              <a:cs typeface="Traditional Arabic" panose="02020603050405020304" pitchFamily="18" charset="-78"/>
            </a:endParaRPr>
          </a:p>
        </p:txBody>
      </p:sp>
      <p:pic>
        <p:nvPicPr>
          <p:cNvPr id="9" name="Picture 11" descr="250px-D8749EPROM"/>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88504" y="3352320"/>
            <a:ext cx="1330320" cy="115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13" descr="D23128C_PROM"/>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73329" y="2592072"/>
            <a:ext cx="1214640" cy="4048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4" descr="Atmel_atmega32_mikrokontrolleri"/>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88504" y="4869160"/>
            <a:ext cx="1272480" cy="80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008359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
        <p:nvSpPr>
          <p:cNvPr id="5" name="Text Box 3"/>
          <p:cNvSpPr txBox="1">
            <a:spLocks noChangeArrowheads="1"/>
          </p:cNvSpPr>
          <p:nvPr/>
        </p:nvSpPr>
        <p:spPr bwMode="auto">
          <a:xfrm>
            <a:off x="350838" y="2308473"/>
            <a:ext cx="9204325" cy="37856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342900" indent="-342900">
              <a:spcBef>
                <a:spcPct val="50000"/>
              </a:spcBef>
              <a:buFont typeface="Arial" panose="020B0604020202020204" pitchFamily="34" charset="0"/>
              <a:buChar char="•"/>
            </a:pPr>
            <a:r>
              <a:rPr lang="ar-SA" altLang="en-US" sz="2400" b="1" dirty="0">
                <a:solidFill>
                  <a:schemeClr val="accent1">
                    <a:lumMod val="75000"/>
                  </a:schemeClr>
                </a:solidFill>
                <a:cs typeface="Traditional Arabic" panose="02020603050405020304" pitchFamily="18" charset="-78"/>
              </a:rPr>
              <a:t>ذاكرة التخبئة أو ذاكرة </a:t>
            </a:r>
            <a:r>
              <a:rPr lang="ar-SA" altLang="en-US" sz="2400" b="1" dirty="0" smtClean="0">
                <a:solidFill>
                  <a:schemeClr val="accent1">
                    <a:lumMod val="75000"/>
                  </a:schemeClr>
                </a:solidFill>
                <a:cs typeface="Traditional Arabic" panose="02020603050405020304" pitchFamily="18" charset="-78"/>
              </a:rPr>
              <a:t>الكاش </a:t>
            </a:r>
            <a:r>
              <a:rPr lang="en-US" altLang="en-US" sz="2000" b="1" dirty="0">
                <a:solidFill>
                  <a:schemeClr val="accent1">
                    <a:lumMod val="75000"/>
                  </a:schemeClr>
                </a:solidFill>
                <a:cs typeface="Traditional Arabic" panose="02020603050405020304" pitchFamily="18" charset="-78"/>
              </a:rPr>
              <a:t>Cache </a:t>
            </a:r>
            <a:r>
              <a:rPr lang="en-US" altLang="en-US" sz="2000" b="1" dirty="0" smtClean="0">
                <a:solidFill>
                  <a:schemeClr val="accent1">
                    <a:lumMod val="75000"/>
                  </a:schemeClr>
                </a:solidFill>
                <a:cs typeface="Traditional Arabic" panose="02020603050405020304" pitchFamily="18" charset="-78"/>
              </a:rPr>
              <a:t>Memory</a:t>
            </a:r>
            <a:r>
              <a:rPr lang="ar-EG" altLang="en-US" sz="2000" b="1" dirty="0" smtClean="0">
                <a:solidFill>
                  <a:schemeClr val="accent1">
                    <a:lumMod val="75000"/>
                  </a:schemeClr>
                </a:solidFill>
                <a:cs typeface="Traditional Arabic" panose="02020603050405020304" pitchFamily="18" charset="-78"/>
              </a:rPr>
              <a:t> : </a:t>
            </a:r>
            <a:r>
              <a:rPr lang="ar-SA" altLang="en-US" sz="2400" b="1" dirty="0" smtClean="0">
                <a:solidFill>
                  <a:schemeClr val="bg2">
                    <a:lumMod val="10000"/>
                  </a:schemeClr>
                </a:solidFill>
                <a:cs typeface="Traditional Arabic" panose="02020603050405020304" pitchFamily="18" charset="-78"/>
              </a:rPr>
              <a:t>تكون </a:t>
            </a:r>
            <a:r>
              <a:rPr lang="ar-SA" altLang="en-US" sz="2400" b="1" dirty="0">
                <a:solidFill>
                  <a:schemeClr val="bg2">
                    <a:lumMod val="10000"/>
                  </a:schemeClr>
                </a:solidFill>
                <a:cs typeface="Traditional Arabic" panose="02020603050405020304" pitchFamily="18" charset="-78"/>
              </a:rPr>
              <a:t>هذه الذاكرة متصلة بالمعالج المكروي </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CPU</a:t>
            </a:r>
            <a:r>
              <a:rPr lang="ar-SA" altLang="en-US" sz="2400" b="1" dirty="0" smtClean="0">
                <a:solidFill>
                  <a:schemeClr val="bg2">
                    <a:lumMod val="10000"/>
                  </a:schemeClr>
                </a:solidFill>
                <a:cs typeface="Traditional Arabic" panose="02020603050405020304" pitchFamily="18" charset="-78"/>
              </a:rPr>
              <a:t>و </a:t>
            </a:r>
            <a:r>
              <a:rPr lang="ar-SA" altLang="en-US" sz="2400" b="1" dirty="0">
                <a:solidFill>
                  <a:schemeClr val="bg2">
                    <a:lumMod val="10000"/>
                  </a:schemeClr>
                </a:solidFill>
                <a:cs typeface="Traditional Arabic" panose="02020603050405020304" pitchFamily="18" charset="-78"/>
              </a:rPr>
              <a:t>تمتاز بسرعتها الفائقة. وهي تعمل مثل الذاكرة </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RAM</a:t>
            </a:r>
            <a:r>
              <a:rPr lang="ar-SA" altLang="en-US" sz="2400" b="1" dirty="0" smtClean="0">
                <a:solidFill>
                  <a:schemeClr val="bg2">
                    <a:lumMod val="10000"/>
                  </a:schemeClr>
                </a:solidFill>
                <a:cs typeface="Traditional Arabic" panose="02020603050405020304" pitchFamily="18" charset="-78"/>
              </a:rPr>
              <a:t>لكنها </a:t>
            </a:r>
            <a:r>
              <a:rPr lang="ar-SA" altLang="en-US" sz="2400" b="1" dirty="0">
                <a:solidFill>
                  <a:schemeClr val="bg2">
                    <a:lumMod val="10000"/>
                  </a:schemeClr>
                </a:solidFill>
                <a:cs typeface="Traditional Arabic" panose="02020603050405020304" pitchFamily="18" charset="-78"/>
              </a:rPr>
              <a:t>أصغر منها وأسرع بكثير حيث تكون كوسيط بينها وبين المعالج و تستعمل ذاكرة الكاش لتخزين البيانات والبرامج الأكثر استعمالا –مؤخرا- وعند الحاجة لبيانات غير موجودة فيها يتم جلبها من الذاكرة </a:t>
            </a:r>
            <a:r>
              <a:rPr lang="en-US" altLang="en-US" sz="2000" b="1" dirty="0">
                <a:solidFill>
                  <a:schemeClr val="bg2">
                    <a:lumMod val="10000"/>
                  </a:schemeClr>
                </a:solidFill>
                <a:cs typeface="Traditional Arabic" panose="02020603050405020304" pitchFamily="18" charset="-78"/>
              </a:rPr>
              <a:t>RAM</a:t>
            </a:r>
            <a:r>
              <a:rPr lang="en-US" altLang="en-US" sz="2400" b="1" dirty="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وذلك يسرع الحاسب بتوفير الوقت بدلا من التعامل مع </a:t>
            </a:r>
            <a:r>
              <a:rPr lang="ar-SA" altLang="en-US" sz="2400" b="1" dirty="0" smtClean="0">
                <a:solidFill>
                  <a:schemeClr val="bg2">
                    <a:lumMod val="10000"/>
                  </a:schemeClr>
                </a:solidFill>
                <a:cs typeface="Traditional Arabic" panose="02020603050405020304" pitchFamily="18" charset="-78"/>
              </a:rPr>
              <a:t>الذاكرة</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RAM</a:t>
            </a:r>
            <a:r>
              <a:rPr lang="en-US"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مباشرة.</a:t>
            </a:r>
          </a:p>
          <a:p>
            <a:pPr marL="342900" indent="-342900">
              <a:spcBef>
                <a:spcPct val="500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سعة الذاكرة الكاش 8-128 كيلوبايت </a:t>
            </a:r>
            <a:r>
              <a:rPr lang="ar-SA" altLang="en-US" sz="2400" b="1" dirty="0" smtClean="0">
                <a:solidFill>
                  <a:schemeClr val="bg2">
                    <a:lumMod val="10000"/>
                  </a:schemeClr>
                </a:solidFill>
                <a:cs typeface="Traditional Arabic" panose="02020603050405020304" pitchFamily="18" charset="-78"/>
              </a:rPr>
              <a:t>(</a:t>
            </a:r>
            <a:r>
              <a:rPr lang="en-US" altLang="en-US" sz="2000" b="1" dirty="0">
                <a:solidFill>
                  <a:schemeClr val="bg2">
                    <a:lumMod val="10000"/>
                  </a:schemeClr>
                </a:solidFill>
                <a:cs typeface="Traditional Arabic" panose="02020603050405020304" pitchFamily="18" charset="-78"/>
              </a:rPr>
              <a:t>L1</a:t>
            </a:r>
            <a:r>
              <a:rPr lang="ar-SA" altLang="en-US" sz="2400" b="1" dirty="0" smtClean="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و  </a:t>
            </a:r>
            <a:r>
              <a:rPr lang="ar-SA" altLang="en-US" sz="2400" b="1" dirty="0">
                <a:solidFill>
                  <a:schemeClr val="bg2">
                    <a:lumMod val="10000"/>
                  </a:schemeClr>
                </a:solidFill>
                <a:cs typeface="Traditional Arabic" panose="02020603050405020304" pitchFamily="18" charset="-78"/>
              </a:rPr>
              <a:t>64 </a:t>
            </a:r>
            <a:r>
              <a:rPr lang="ar-SA" altLang="en-US" sz="2400" b="1" dirty="0" smtClean="0">
                <a:solidFill>
                  <a:schemeClr val="bg2">
                    <a:lumMod val="10000"/>
                  </a:schemeClr>
                </a:solidFill>
                <a:cs typeface="Traditional Arabic" panose="02020603050405020304" pitchFamily="18" charset="-78"/>
              </a:rPr>
              <a:t>كيلوبايت</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16  ميجابايت (</a:t>
            </a:r>
            <a:r>
              <a:rPr lang="en-US" altLang="en-US" sz="2000" b="1" dirty="0" smtClean="0">
                <a:solidFill>
                  <a:schemeClr val="bg2">
                    <a:lumMod val="10000"/>
                  </a:schemeClr>
                </a:solidFill>
                <a:cs typeface="Traditional Arabic" panose="02020603050405020304" pitchFamily="18" charset="-78"/>
              </a:rPr>
              <a:t>L</a:t>
            </a:r>
            <a:r>
              <a:rPr lang="en-US" altLang="en-US" sz="2000" b="1" dirty="0">
                <a:solidFill>
                  <a:schemeClr val="bg2">
                    <a:lumMod val="10000"/>
                  </a:schemeClr>
                </a:solidFill>
                <a:cs typeface="Traditional Arabic" panose="02020603050405020304" pitchFamily="18" charset="-78"/>
              </a:rPr>
              <a:t>2</a:t>
            </a:r>
            <a:r>
              <a:rPr lang="ar-SA" altLang="en-US" sz="2400" b="1" dirty="0" smtClean="0">
                <a:solidFill>
                  <a:schemeClr val="bg2">
                    <a:lumMod val="10000"/>
                  </a:schemeClr>
                </a:solidFill>
                <a:cs typeface="Traditional Arabic" panose="02020603050405020304" pitchFamily="18" charset="-78"/>
              </a:rPr>
              <a:t> </a:t>
            </a:r>
            <a:r>
              <a:rPr lang="ar-EG" altLang="en-US" sz="2400" b="1" dirty="0">
                <a:solidFill>
                  <a:schemeClr val="bg2">
                    <a:lumMod val="10000"/>
                  </a:schemeClr>
                </a:solidFill>
                <a:cs typeface="Traditional Arabic" panose="02020603050405020304" pitchFamily="18" charset="-78"/>
              </a:rPr>
              <a:t>) </a:t>
            </a:r>
            <a:endParaRPr lang="en-US" altLang="en-US" sz="2400" b="1" dirty="0" smtClean="0">
              <a:solidFill>
                <a:schemeClr val="bg2">
                  <a:lumMod val="10000"/>
                </a:schemeClr>
              </a:solidFill>
              <a:cs typeface="Traditional Arabic" panose="02020603050405020304" pitchFamily="18" charset="-78"/>
            </a:endParaRPr>
          </a:p>
          <a:p>
            <a:pPr marL="342900" indent="-342900">
              <a:spcBef>
                <a:spcPct val="50000"/>
              </a:spcBef>
              <a:buFont typeface="Arial" panose="020B0604020202020204" pitchFamily="34" charset="0"/>
              <a:buChar char="•"/>
            </a:pPr>
            <a:r>
              <a:rPr lang="ar-SA" altLang="en-US" sz="2400" b="1" dirty="0" smtClean="0">
                <a:solidFill>
                  <a:schemeClr val="accent1">
                    <a:lumMod val="75000"/>
                  </a:schemeClr>
                </a:solidFill>
                <a:cs typeface="Traditional Arabic" panose="02020603050405020304" pitchFamily="18" charset="-78"/>
              </a:rPr>
              <a:t>ملاحظة</a:t>
            </a:r>
            <a:r>
              <a:rPr lang="ar-SA" altLang="en-US" sz="2400" b="1" dirty="0">
                <a:solidFill>
                  <a:schemeClr val="accent1">
                    <a:lumMod val="75000"/>
                  </a:schemeClr>
                </a:solidFill>
                <a:cs typeface="Traditional Arabic" panose="02020603050405020304" pitchFamily="18" charset="-78"/>
              </a:rPr>
              <a:t>: عند حجز كل </a:t>
            </a:r>
            <a:r>
              <a:rPr lang="ar-SA" altLang="en-US" sz="2400" b="1" dirty="0" smtClean="0">
                <a:solidFill>
                  <a:schemeClr val="accent1">
                    <a:lumMod val="75000"/>
                  </a:schemeClr>
                </a:solidFill>
                <a:cs typeface="Traditional Arabic" panose="02020603050405020304" pitchFamily="18" charset="-78"/>
              </a:rPr>
              <a:t>الذاكرة</a:t>
            </a:r>
            <a:r>
              <a:rPr lang="ar-EG" altLang="en-US" sz="2400" b="1" dirty="0" smtClean="0">
                <a:solidFill>
                  <a:schemeClr val="accent1">
                    <a:lumMod val="75000"/>
                  </a:schemeClr>
                </a:solidFill>
                <a:cs typeface="Traditional Arabic" panose="02020603050405020304" pitchFamily="18" charset="-78"/>
              </a:rPr>
              <a:t> </a:t>
            </a:r>
            <a:r>
              <a:rPr lang="en-US" altLang="en-US" sz="2000" b="1" dirty="0" smtClean="0">
                <a:solidFill>
                  <a:schemeClr val="accent1">
                    <a:lumMod val="75000"/>
                  </a:schemeClr>
                </a:solidFill>
                <a:cs typeface="Traditional Arabic" panose="02020603050405020304" pitchFamily="18" charset="-78"/>
              </a:rPr>
              <a:t>RAM</a:t>
            </a:r>
            <a:r>
              <a:rPr lang="ar-EG" altLang="en-US" sz="2000" b="1" dirty="0" smtClean="0">
                <a:solidFill>
                  <a:schemeClr val="accent1">
                    <a:lumMod val="75000"/>
                  </a:schemeClr>
                </a:solidFill>
                <a:cs typeface="Traditional Arabic" panose="02020603050405020304" pitchFamily="18" charset="-78"/>
              </a:rPr>
              <a:t> </a:t>
            </a:r>
            <a:r>
              <a:rPr lang="ar-SA" altLang="en-US" sz="2400" b="1" dirty="0" smtClean="0">
                <a:solidFill>
                  <a:schemeClr val="accent1">
                    <a:lumMod val="75000"/>
                  </a:schemeClr>
                </a:solidFill>
                <a:cs typeface="Traditional Arabic" panose="02020603050405020304" pitchFamily="18" charset="-78"/>
              </a:rPr>
              <a:t>يتم </a:t>
            </a:r>
            <a:r>
              <a:rPr lang="ar-SA" altLang="en-US" sz="2400" b="1" dirty="0">
                <a:solidFill>
                  <a:schemeClr val="accent1">
                    <a:lumMod val="75000"/>
                  </a:schemeClr>
                </a:solidFill>
                <a:cs typeface="Traditional Arabic" panose="02020603050405020304" pitchFamily="18" charset="-78"/>
              </a:rPr>
              <a:t>تخزين البيانات غير المستعملة فيها بمكان مخصص على القرص الصلب يسمى بالذاكرة الافتراضية </a:t>
            </a:r>
            <a:r>
              <a:rPr lang="en-US" altLang="en-US" sz="2000" b="1" dirty="0">
                <a:solidFill>
                  <a:schemeClr val="accent1">
                    <a:lumMod val="75000"/>
                  </a:schemeClr>
                </a:solidFill>
                <a:cs typeface="Traditional Arabic" panose="02020603050405020304" pitchFamily="18" charset="-78"/>
              </a:rPr>
              <a:t>Virtual </a:t>
            </a:r>
            <a:r>
              <a:rPr lang="en-US" altLang="en-US" sz="2000" b="1" dirty="0" smtClean="0">
                <a:solidFill>
                  <a:schemeClr val="accent1">
                    <a:lumMod val="75000"/>
                  </a:schemeClr>
                </a:solidFill>
                <a:cs typeface="Traditional Arabic" panose="02020603050405020304" pitchFamily="18" charset="-78"/>
              </a:rPr>
              <a:t>Memory</a:t>
            </a:r>
            <a:r>
              <a:rPr lang="ar-EG" altLang="en-US" sz="2000" b="1" dirty="0" smtClean="0">
                <a:solidFill>
                  <a:schemeClr val="accent1">
                    <a:lumMod val="75000"/>
                  </a:schemeClr>
                </a:solidFill>
                <a:cs typeface="Traditional Arabic" panose="02020603050405020304" pitchFamily="18" charset="-78"/>
              </a:rPr>
              <a:t> </a:t>
            </a:r>
            <a:r>
              <a:rPr lang="ar-SA" altLang="en-US" sz="2400" b="1" dirty="0" smtClean="0">
                <a:solidFill>
                  <a:schemeClr val="accent1">
                    <a:lumMod val="75000"/>
                  </a:schemeClr>
                </a:solidFill>
                <a:cs typeface="Traditional Arabic" panose="02020603050405020304" pitchFamily="18" charset="-78"/>
              </a:rPr>
              <a:t>وذلك </a:t>
            </a:r>
            <a:r>
              <a:rPr lang="ar-SA" altLang="en-US" sz="2400" b="1" dirty="0">
                <a:solidFill>
                  <a:schemeClr val="accent1">
                    <a:lumMod val="75000"/>
                  </a:schemeClr>
                </a:solidFill>
                <a:cs typeface="Traditional Arabic" panose="02020603050405020304" pitchFamily="18" charset="-78"/>
              </a:rPr>
              <a:t>للسماح بمتابعة العمل على برامج إضافية عند </a:t>
            </a:r>
            <a:r>
              <a:rPr lang="ar-SA" altLang="en-US" sz="2400" b="1" dirty="0" smtClean="0">
                <a:solidFill>
                  <a:schemeClr val="accent1">
                    <a:lumMod val="75000"/>
                  </a:schemeClr>
                </a:solidFill>
                <a:cs typeface="Traditional Arabic" panose="02020603050405020304" pitchFamily="18" charset="-78"/>
              </a:rPr>
              <a:t>نفاذ </a:t>
            </a:r>
            <a:r>
              <a:rPr lang="ar-SA" altLang="en-US" sz="2400" b="1" dirty="0">
                <a:solidFill>
                  <a:schemeClr val="accent1">
                    <a:lumMod val="75000"/>
                  </a:schemeClr>
                </a:solidFill>
                <a:cs typeface="Traditional Arabic" panose="02020603050405020304" pitchFamily="18" charset="-78"/>
              </a:rPr>
              <a:t>كل الذاكرة </a:t>
            </a:r>
            <a:r>
              <a:rPr lang="en-US" altLang="en-US" sz="2000" b="1" dirty="0" smtClean="0">
                <a:solidFill>
                  <a:schemeClr val="accent1">
                    <a:lumMod val="75000"/>
                  </a:schemeClr>
                </a:solidFill>
                <a:cs typeface="Traditional Arabic" panose="02020603050405020304" pitchFamily="18" charset="-78"/>
              </a:rPr>
              <a:t>RAM</a:t>
            </a:r>
            <a:r>
              <a:rPr lang="ar-EG" altLang="en-US" sz="2000" b="1" dirty="0" smtClean="0">
                <a:solidFill>
                  <a:schemeClr val="accent1">
                    <a:lumMod val="75000"/>
                  </a:schemeClr>
                </a:solidFill>
                <a:cs typeface="Traditional Arabic" panose="02020603050405020304" pitchFamily="18" charset="-78"/>
              </a:rPr>
              <a:t>.</a:t>
            </a:r>
            <a:endParaRPr lang="en-US" altLang="en-US" sz="2000" b="1" dirty="0">
              <a:solidFill>
                <a:schemeClr val="accent1">
                  <a:lumMod val="75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
        <p:nvSpPr>
          <p:cNvPr id="8"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1- الذاكرة الرئيسية </a:t>
            </a:r>
            <a:r>
              <a:rPr lang="en-US" altLang="en-US" sz="2800" b="1" u="sng" dirty="0">
                <a:solidFill>
                  <a:srgbClr val="C00000"/>
                </a:solidFill>
                <a:cs typeface="Traditional Arabic" panose="02020603050405020304" pitchFamily="18" charset="-78"/>
              </a:rPr>
              <a:t>Main </a:t>
            </a:r>
            <a:r>
              <a:rPr lang="en-US" altLang="en-US" sz="2800" b="1" u="sng" dirty="0" smtClean="0">
                <a:solidFill>
                  <a:srgbClr val="C00000"/>
                </a:solidFill>
                <a:cs typeface="Traditional Arabic" panose="02020603050405020304" pitchFamily="18" charset="-78"/>
              </a:rPr>
              <a:t>Memory</a:t>
            </a:r>
            <a:endParaRPr lang="en-US" altLang="en-US" sz="28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xmlns="" val="2023301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sp>
        <p:nvSpPr>
          <p:cNvPr id="5" name="Text Box 3"/>
          <p:cNvSpPr txBox="1">
            <a:spLocks noChangeArrowheads="1"/>
          </p:cNvSpPr>
          <p:nvPr/>
        </p:nvSpPr>
        <p:spPr bwMode="auto">
          <a:xfrm>
            <a:off x="350838" y="2308473"/>
            <a:ext cx="9204325" cy="26776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342900" indent="-342900" algn="just">
              <a:spcBef>
                <a:spcPts val="0"/>
              </a:spcBef>
              <a:buFont typeface="Arial" panose="020B0604020202020204" pitchFamily="34" charset="0"/>
              <a:buChar char="•"/>
            </a:pPr>
            <a:r>
              <a:rPr lang="ar-SA" altLang="en-US" sz="2400" b="1" dirty="0">
                <a:solidFill>
                  <a:schemeClr val="accent1">
                    <a:lumMod val="75000"/>
                  </a:schemeClr>
                </a:solidFill>
                <a:cs typeface="Traditional Arabic" panose="02020603050405020304" pitchFamily="18" charset="-78"/>
              </a:rPr>
              <a:t>ذاكرة الوميض أو الذاكرة فلاش </a:t>
            </a:r>
            <a:r>
              <a:rPr lang="en-US" altLang="en-US" sz="2000" b="1" dirty="0">
                <a:solidFill>
                  <a:schemeClr val="accent1">
                    <a:lumMod val="75000"/>
                  </a:schemeClr>
                </a:solidFill>
                <a:cs typeface="Traditional Arabic" panose="02020603050405020304" pitchFamily="18" charset="-78"/>
              </a:rPr>
              <a:t>Flash </a:t>
            </a:r>
            <a:r>
              <a:rPr lang="en-US" altLang="en-US" sz="2000" b="1" dirty="0" smtClean="0">
                <a:solidFill>
                  <a:schemeClr val="accent1">
                    <a:lumMod val="75000"/>
                  </a:schemeClr>
                </a:solidFill>
                <a:cs typeface="Traditional Arabic" panose="02020603050405020304" pitchFamily="18" charset="-78"/>
              </a:rPr>
              <a:t>Memory</a:t>
            </a:r>
            <a:r>
              <a:rPr lang="ar-EG" altLang="en-US" sz="2000" b="1" dirty="0" smtClean="0">
                <a:solidFill>
                  <a:schemeClr val="accent1">
                    <a:lumMod val="75000"/>
                  </a:schemeClr>
                </a:solidFill>
                <a:cs typeface="Traditional Arabic" panose="02020603050405020304" pitchFamily="18" charset="-78"/>
              </a:rPr>
              <a:t> : </a:t>
            </a:r>
            <a:r>
              <a:rPr lang="ar-SA" altLang="en-US" sz="2400" b="1" dirty="0" smtClean="0">
                <a:solidFill>
                  <a:schemeClr val="bg2">
                    <a:lumMod val="10000"/>
                  </a:schemeClr>
                </a:solidFill>
                <a:cs typeface="Traditional Arabic" panose="02020603050405020304" pitchFamily="18" charset="-78"/>
              </a:rPr>
              <a:t>هي </a:t>
            </a:r>
            <a:r>
              <a:rPr lang="ar-SA" altLang="en-US" sz="2400" b="1" dirty="0">
                <a:solidFill>
                  <a:schemeClr val="bg2">
                    <a:lumMod val="10000"/>
                  </a:schemeClr>
                </a:solidFill>
                <a:cs typeface="Traditional Arabic" panose="02020603050405020304" pitchFamily="18" charset="-78"/>
              </a:rPr>
              <a:t>عبارة عن ذاكرة غير متطايرة مثل ذاكرة </a:t>
            </a:r>
            <a:r>
              <a:rPr lang="en-US" altLang="en-US" sz="2000" b="1" dirty="0">
                <a:solidFill>
                  <a:schemeClr val="bg2">
                    <a:lumMod val="10000"/>
                  </a:schemeClr>
                </a:solidFill>
                <a:cs typeface="Traditional Arabic" panose="02020603050405020304" pitchFamily="18" charset="-78"/>
              </a:rPr>
              <a:t>ROM</a:t>
            </a:r>
            <a:r>
              <a:rPr lang="en-US" altLang="en-US" sz="2400" b="1" dirty="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أي أنها لا تحتاج إلى استمرار  وجود تغذية كهربائية للاحتفاظ بالمعلومات المخزنة  فيها حيث تخزن البيانات فيها على شكل كتل تسمى </a:t>
            </a:r>
            <a:r>
              <a:rPr lang="en-US" altLang="en-US" sz="2000" b="1" dirty="0" smtClean="0">
                <a:solidFill>
                  <a:schemeClr val="bg2">
                    <a:lumMod val="10000"/>
                  </a:schemeClr>
                </a:solidFill>
                <a:cs typeface="Traditional Arabic" panose="02020603050405020304" pitchFamily="18" charset="-78"/>
              </a:rPr>
              <a:t>Blocks</a:t>
            </a:r>
            <a:r>
              <a:rPr lang="ar-EG" altLang="en-US" sz="2000" b="1" dirty="0" smtClean="0">
                <a:solidFill>
                  <a:schemeClr val="bg2">
                    <a:lumMod val="10000"/>
                  </a:schemeClr>
                </a:solidFill>
                <a:cs typeface="Traditional Arabic" panose="02020603050405020304" pitchFamily="18" charset="-78"/>
              </a:rPr>
              <a:t>.</a:t>
            </a:r>
            <a:endParaRPr lang="en-US" altLang="en-US" sz="2000" b="1" dirty="0">
              <a:solidFill>
                <a:schemeClr val="bg2">
                  <a:lumMod val="10000"/>
                </a:schemeClr>
              </a:solidFill>
              <a:cs typeface="Traditional Arabic" panose="02020603050405020304" pitchFamily="18" charset="-78"/>
            </a:endParaRPr>
          </a:p>
          <a:p>
            <a:pPr marL="342900" indent="-342900" algn="just">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تمتاز هذه الذاكرة بسرعتها الكبيرة التي تكون </a:t>
            </a:r>
            <a:r>
              <a:rPr lang="ar-SA" altLang="en-US" sz="2400" b="1" dirty="0">
                <a:solidFill>
                  <a:schemeClr val="accent1">
                    <a:lumMod val="75000"/>
                  </a:schemeClr>
                </a:solidFill>
                <a:cs typeface="Traditional Arabic" panose="02020603050405020304" pitchFamily="18" charset="-78"/>
              </a:rPr>
              <a:t>أقل من سرعة </a:t>
            </a:r>
            <a:r>
              <a:rPr lang="ar-SA" altLang="en-US" sz="2400" b="1" dirty="0" smtClean="0">
                <a:solidFill>
                  <a:schemeClr val="accent1">
                    <a:lumMod val="75000"/>
                  </a:schemeClr>
                </a:solidFill>
                <a:cs typeface="Traditional Arabic" panose="02020603050405020304" pitchFamily="18" charset="-78"/>
              </a:rPr>
              <a:t>الذاكرة </a:t>
            </a:r>
            <a:r>
              <a:rPr lang="en-US" altLang="en-US" sz="2000" b="1" dirty="0" smtClean="0">
                <a:solidFill>
                  <a:schemeClr val="accent1">
                    <a:lumMod val="75000"/>
                  </a:schemeClr>
                </a:solidFill>
                <a:cs typeface="Traditional Arabic" panose="02020603050405020304" pitchFamily="18" charset="-78"/>
              </a:rPr>
              <a:t>DRAM</a:t>
            </a:r>
            <a:r>
              <a:rPr lang="ar-EG" altLang="en-US" sz="2000" b="1" dirty="0" smtClean="0">
                <a:solidFill>
                  <a:schemeClr val="accent1">
                    <a:lumMod val="75000"/>
                  </a:schemeClr>
                </a:solidFill>
                <a:cs typeface="Traditional Arabic" panose="02020603050405020304" pitchFamily="18" charset="-78"/>
              </a:rPr>
              <a:t>.</a:t>
            </a:r>
            <a:endParaRPr lang="en-US" altLang="en-US" sz="2000" b="1" dirty="0">
              <a:solidFill>
                <a:schemeClr val="accent1">
                  <a:lumMod val="75000"/>
                </a:schemeClr>
              </a:solidFill>
              <a:cs typeface="Traditional Arabic" panose="02020603050405020304" pitchFamily="18" charset="-78"/>
            </a:endParaRPr>
          </a:p>
          <a:p>
            <a:pPr marL="342900" indent="-342900" algn="just">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تمتاز كذلك بمقاومتها للصدمات والحرارة وتستعمل في تخزين نظام المدخلات والمخرجات الأساسي </a:t>
            </a:r>
            <a:r>
              <a:rPr lang="en-US" altLang="en-US" sz="2000" b="1" dirty="0" smtClean="0">
                <a:solidFill>
                  <a:schemeClr val="bg2">
                    <a:lumMod val="10000"/>
                  </a:schemeClr>
                </a:solidFill>
                <a:cs typeface="Traditional Arabic" panose="02020603050405020304" pitchFamily="18" charset="-78"/>
              </a:rPr>
              <a:t>BIOS</a:t>
            </a:r>
            <a:endParaRPr lang="en-US" altLang="en-US" sz="2000" b="1" dirty="0">
              <a:solidFill>
                <a:schemeClr val="bg2">
                  <a:lumMod val="10000"/>
                </a:schemeClr>
              </a:solidFill>
              <a:cs typeface="Traditional Arabic" panose="02020603050405020304" pitchFamily="18" charset="-78"/>
            </a:endParaRPr>
          </a:p>
          <a:p>
            <a:pPr marL="342900" indent="-342900" algn="just">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تستعمل أيضا في الهواتف النقالة والكاميرات الرقمية والطابعات.         </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
        <p:nvSpPr>
          <p:cNvPr id="8"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1- الذاكرة الرئيسية </a:t>
            </a:r>
            <a:r>
              <a:rPr lang="en-US" altLang="en-US" sz="2800" b="1" u="sng" dirty="0">
                <a:solidFill>
                  <a:srgbClr val="C00000"/>
                </a:solidFill>
                <a:cs typeface="Traditional Arabic" panose="02020603050405020304" pitchFamily="18" charset="-78"/>
              </a:rPr>
              <a:t>Main </a:t>
            </a:r>
            <a:r>
              <a:rPr lang="en-US" altLang="en-US" sz="2800" b="1" u="sng" dirty="0" smtClean="0">
                <a:solidFill>
                  <a:srgbClr val="C00000"/>
                </a:solidFill>
                <a:cs typeface="Traditional Arabic" panose="02020603050405020304" pitchFamily="18" charset="-78"/>
              </a:rPr>
              <a:t>Memory</a:t>
            </a:r>
            <a:endParaRPr lang="en-US" altLang="en-US" sz="28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xmlns="" val="751544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
        <p:nvSpPr>
          <p:cNvPr id="5" name="Text Box 3"/>
          <p:cNvSpPr txBox="1">
            <a:spLocks noChangeArrowheads="1"/>
          </p:cNvSpPr>
          <p:nvPr/>
        </p:nvSpPr>
        <p:spPr bwMode="auto">
          <a:xfrm>
            <a:off x="350838" y="2308473"/>
            <a:ext cx="9204325" cy="37856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342900" indent="-342900">
              <a:spcBef>
                <a:spcPts val="0"/>
              </a:spcBef>
              <a:buFont typeface="Wingdings" panose="05000000000000000000" pitchFamily="2" charset="2"/>
              <a:buChar char="ü"/>
            </a:pPr>
            <a:r>
              <a:rPr lang="ar-SA" altLang="en-US" sz="2400" b="1" dirty="0">
                <a:solidFill>
                  <a:schemeClr val="accent1">
                    <a:lumMod val="75000"/>
                  </a:schemeClr>
                </a:solidFill>
                <a:cs typeface="Traditional Arabic" panose="02020603050405020304" pitchFamily="18" charset="-78"/>
              </a:rPr>
              <a:t>انقطاع التيار الكهربائي </a:t>
            </a:r>
            <a:r>
              <a:rPr lang="en-US" altLang="en-US" sz="2000" b="1" dirty="0">
                <a:solidFill>
                  <a:schemeClr val="accent1">
                    <a:lumMod val="75000"/>
                  </a:schemeClr>
                </a:solidFill>
                <a:cs typeface="Traditional Arabic" panose="02020603050405020304" pitchFamily="18" charset="-78"/>
              </a:rPr>
              <a:t>Power </a:t>
            </a:r>
            <a:r>
              <a:rPr lang="en-US" altLang="en-US" sz="2000" b="1" dirty="0" smtClean="0">
                <a:solidFill>
                  <a:schemeClr val="accent1">
                    <a:lumMod val="75000"/>
                  </a:schemeClr>
                </a:solidFill>
                <a:cs typeface="Traditional Arabic" panose="02020603050405020304" pitchFamily="18" charset="-78"/>
              </a:rPr>
              <a:t>interruption</a:t>
            </a:r>
            <a:r>
              <a:rPr lang="ar-EG" altLang="en-US" sz="2000" b="1" dirty="0" smtClean="0">
                <a:solidFill>
                  <a:schemeClr val="accent1">
                    <a:lumMod val="75000"/>
                  </a:schemeClr>
                </a:solidFill>
                <a:cs typeface="Traditional Arabic" panose="02020603050405020304" pitchFamily="18" charset="-78"/>
              </a:rPr>
              <a:t> : </a:t>
            </a:r>
            <a:r>
              <a:rPr lang="ar-SA" altLang="en-US" sz="2400" b="1" dirty="0" smtClean="0">
                <a:solidFill>
                  <a:schemeClr val="bg2">
                    <a:lumMod val="10000"/>
                  </a:schemeClr>
                </a:solidFill>
                <a:cs typeface="Traditional Arabic" panose="02020603050405020304" pitchFamily="18" charset="-78"/>
              </a:rPr>
              <a:t>عند </a:t>
            </a:r>
            <a:r>
              <a:rPr lang="ar-SA" altLang="en-US" sz="2400" b="1" dirty="0">
                <a:solidFill>
                  <a:schemeClr val="bg2">
                    <a:lumMod val="10000"/>
                  </a:schemeClr>
                </a:solidFill>
                <a:cs typeface="Traditional Arabic" panose="02020603050405020304" pitchFamily="18" charset="-78"/>
              </a:rPr>
              <a:t>انقطاع التيار الكهربائي عن جهاز الحاسب يحدث ما يلي</a:t>
            </a:r>
            <a:r>
              <a:rPr lang="ar-SA" altLang="en-US" sz="2400" b="1" dirty="0" smtClean="0">
                <a:solidFill>
                  <a:schemeClr val="bg2">
                    <a:lumMod val="10000"/>
                  </a:schemeClr>
                </a:solidFill>
                <a:cs typeface="Traditional Arabic" panose="02020603050405020304" pitchFamily="18" charset="-78"/>
              </a:rPr>
              <a:t>:</a:t>
            </a:r>
            <a:endParaRPr lang="ar-SA" altLang="en-US" sz="2400" b="1" dirty="0">
              <a:solidFill>
                <a:schemeClr val="bg2">
                  <a:lumMod val="10000"/>
                </a:schemeClr>
              </a:solidFill>
              <a:cs typeface="Traditional Arabic" panose="02020603050405020304" pitchFamily="18" charset="-78"/>
            </a:endParaRPr>
          </a:p>
          <a:p>
            <a:pPr marL="342900" indent="-342900" algn="just">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تتلف (تتطاير) البيانات الموجودة في الذاكرة </a:t>
            </a:r>
            <a:r>
              <a:rPr lang="ar-SA" altLang="en-US" sz="2400" b="1" dirty="0" smtClean="0">
                <a:solidFill>
                  <a:schemeClr val="bg2">
                    <a:lumMod val="10000"/>
                  </a:schemeClr>
                </a:solidFill>
                <a:cs typeface="Traditional Arabic" panose="02020603050405020304" pitchFamily="18" charset="-78"/>
              </a:rPr>
              <a:t>الرئيسية </a:t>
            </a:r>
            <a:r>
              <a:rPr lang="en-US" altLang="en-US" sz="2000" b="1" dirty="0" smtClean="0">
                <a:solidFill>
                  <a:schemeClr val="bg2">
                    <a:lumMod val="10000"/>
                  </a:schemeClr>
                </a:solidFill>
                <a:cs typeface="Traditional Arabic" panose="02020603050405020304" pitchFamily="18" charset="-78"/>
              </a:rPr>
              <a:t>RAM</a:t>
            </a:r>
            <a:r>
              <a:rPr lang="ar-EG" altLang="en-US" sz="2000" b="1" dirty="0" smtClean="0">
                <a:solidFill>
                  <a:schemeClr val="bg2">
                    <a:lumMod val="10000"/>
                  </a:schemeClr>
                </a:solidFill>
                <a:cs typeface="Traditional Arabic" panose="02020603050405020304" pitchFamily="18" charset="-78"/>
              </a:rPr>
              <a:t>.</a:t>
            </a:r>
            <a:endParaRPr lang="en-US" altLang="en-US" sz="2000" b="1" dirty="0">
              <a:solidFill>
                <a:schemeClr val="bg2">
                  <a:lumMod val="10000"/>
                </a:schemeClr>
              </a:solidFill>
              <a:cs typeface="Traditional Arabic" panose="02020603050405020304" pitchFamily="18" charset="-78"/>
            </a:endParaRPr>
          </a:p>
          <a:p>
            <a:pPr marL="342900" indent="-342900" algn="just">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لذلك ينصح بحفظ العمل الذي يقوم به المستخدم بين فترة وأخرى وكما وان البرمجيات أصبحت تقوم بحفظ تلقائي للعمل لإمكانية استرجاعه لاحقا في حال انقطاع التيار الكهربائي أو حصول خطأ في البرمجيات.</a:t>
            </a:r>
          </a:p>
          <a:p>
            <a:pPr marL="342900" indent="-342900" algn="just">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قد تعطب بعض الملفات الخاصة بالبرمجيات أو نظام التشغيل أو التي يتم العمل عليها.</a:t>
            </a:r>
          </a:p>
          <a:p>
            <a:pPr marL="342900" indent="-342900" algn="just">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بعد عودة التيار تشغيل الجهاز من جديد، يتم فحص القرص الصلب  بواسطة برنامج </a:t>
            </a:r>
            <a:r>
              <a:rPr lang="en-US" altLang="en-US" sz="2000" b="1" dirty="0" err="1">
                <a:solidFill>
                  <a:schemeClr val="bg2">
                    <a:lumMod val="10000"/>
                  </a:schemeClr>
                </a:solidFill>
                <a:cs typeface="Traditional Arabic" panose="02020603050405020304" pitchFamily="18" charset="-78"/>
              </a:rPr>
              <a:t>ScanDisk</a:t>
            </a:r>
            <a:r>
              <a:rPr lang="en-US" altLang="en-US" sz="2400" b="1" dirty="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بشكل </a:t>
            </a:r>
            <a:r>
              <a:rPr lang="ar-SA" altLang="en-US" sz="2400" b="1" dirty="0">
                <a:solidFill>
                  <a:schemeClr val="bg2">
                    <a:lumMod val="10000"/>
                  </a:schemeClr>
                </a:solidFill>
                <a:cs typeface="Traditional Arabic" panose="02020603050405020304" pitchFamily="18" charset="-78"/>
              </a:rPr>
              <a:t>أوتوماتيكي الذي يطبع على الشاشة كل الأخطاء الموجودة على القرص الصلب وكذلك الإجراءات المقترحة لتصحيحها تفاديا لاستعمالها مستقبلا من طرف نظام التشغيل.</a:t>
            </a:r>
          </a:p>
        </p:txBody>
      </p:sp>
      <p:sp>
        <p:nvSpPr>
          <p:cNvPr id="7"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1- الذاكرة </a:t>
            </a:r>
            <a:r>
              <a:rPr lang="ar-SA" altLang="en-US" sz="3200" b="1" u="sng" dirty="0" smtClean="0">
                <a:solidFill>
                  <a:srgbClr val="C00000"/>
                </a:solidFill>
                <a:cs typeface="Traditional Arabic" panose="02020603050405020304" pitchFamily="18" charset="-78"/>
              </a:rPr>
              <a:t>الرئيسية</a:t>
            </a:r>
            <a:r>
              <a:rPr lang="en-US" altLang="en-US" sz="2800" b="1" u="sng" dirty="0" smtClean="0">
                <a:solidFill>
                  <a:srgbClr val="C00000"/>
                </a:solidFill>
                <a:cs typeface="Traditional Arabic" panose="02020603050405020304" pitchFamily="18" charset="-78"/>
              </a:rPr>
              <a:t>Main </a:t>
            </a:r>
            <a:r>
              <a:rPr lang="en-US" altLang="en-US" sz="2800" b="1" u="sng" dirty="0">
                <a:solidFill>
                  <a:srgbClr val="C00000"/>
                </a:solidFill>
                <a:cs typeface="Traditional Arabic" panose="02020603050405020304" pitchFamily="18" charset="-78"/>
              </a:rPr>
              <a:t>Memory </a:t>
            </a:r>
            <a:r>
              <a:rPr lang="ar-EG" altLang="en-US" sz="2800" b="1" u="sng" dirty="0" smtClean="0">
                <a:solidFill>
                  <a:srgbClr val="C00000"/>
                </a:solidFill>
                <a:cs typeface="Traditional Arabic" panose="02020603050405020304" pitchFamily="18" charset="-78"/>
              </a:rPr>
              <a:t> </a:t>
            </a:r>
            <a:r>
              <a:rPr lang="ar-SA" altLang="en-US" sz="3200" b="1" u="sng" dirty="0" smtClean="0">
                <a:solidFill>
                  <a:srgbClr val="C00000"/>
                </a:solidFill>
                <a:cs typeface="Traditional Arabic" panose="02020603050405020304" pitchFamily="18" charset="-78"/>
              </a:rPr>
              <a:t>انقطاع </a:t>
            </a:r>
            <a:r>
              <a:rPr lang="ar-SA" altLang="en-US" sz="3200" b="1" u="sng" dirty="0">
                <a:solidFill>
                  <a:srgbClr val="C00000"/>
                </a:solidFill>
                <a:cs typeface="Traditional Arabic" panose="02020603050405020304" pitchFamily="18" charset="-78"/>
              </a:rPr>
              <a:t>التيار الكهربائي </a:t>
            </a:r>
            <a:endParaRPr lang="en-US" altLang="en-US" sz="32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Tree>
    <p:extLst>
      <p:ext uri="{BB962C8B-B14F-4D97-AF65-F5344CB8AC3E}">
        <p14:creationId xmlns:p14="http://schemas.microsoft.com/office/powerpoint/2010/main" xmlns="" val="2253361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11</a:t>
            </a:fld>
            <a:endParaRPr lang="en-US" sz="1200" dirty="0">
              <a:solidFill>
                <a:schemeClr val="bg1"/>
              </a:solidFill>
            </a:endParaRPr>
          </a:p>
        </p:txBody>
      </p:sp>
      <p:sp>
        <p:nvSpPr>
          <p:cNvPr id="5" name="Text Box 3"/>
          <p:cNvSpPr txBox="1">
            <a:spLocks noChangeArrowheads="1"/>
          </p:cNvSpPr>
          <p:nvPr/>
        </p:nvSpPr>
        <p:spPr bwMode="auto">
          <a:xfrm>
            <a:off x="350838" y="2308473"/>
            <a:ext cx="9204325" cy="26776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342900" indent="-342900">
              <a:spcBef>
                <a:spcPct val="500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 للتقليل من أثار انقطاع التيار الكهربائي يتم استخدام:</a:t>
            </a:r>
          </a:p>
          <a:p>
            <a:pPr marL="457200" indent="-457200">
              <a:spcBef>
                <a:spcPct val="50000"/>
              </a:spcBef>
              <a:buFont typeface="+mj-lt"/>
              <a:buAutoNum type="arabicPeriod"/>
            </a:pPr>
            <a:r>
              <a:rPr lang="ar-SA" altLang="en-US" sz="2400" b="1" dirty="0">
                <a:solidFill>
                  <a:schemeClr val="bg2">
                    <a:lumMod val="10000"/>
                  </a:schemeClr>
                </a:solidFill>
                <a:cs typeface="Traditional Arabic" panose="02020603050405020304" pitchFamily="18" charset="-78"/>
              </a:rPr>
              <a:t>منظمات/مصفيات التيار الكهربائي التي تزود الحاسب بتيار ذو موجات منتظمة كي لا تتعطل مكونات الحاسب.</a:t>
            </a:r>
          </a:p>
          <a:p>
            <a:pPr marL="457200" indent="-457200">
              <a:spcBef>
                <a:spcPct val="50000"/>
              </a:spcBef>
              <a:buFont typeface="+mj-lt"/>
              <a:buAutoNum type="arabicPeriod"/>
            </a:pPr>
            <a:r>
              <a:rPr lang="ar-SA" altLang="en-US" sz="2400" b="1" dirty="0">
                <a:solidFill>
                  <a:schemeClr val="bg2">
                    <a:lumMod val="10000"/>
                  </a:schemeClr>
                </a:solidFill>
                <a:cs typeface="Traditional Arabic" panose="02020603050405020304" pitchFamily="18" charset="-78"/>
              </a:rPr>
              <a:t>استخدام مزودات الطاقة غير المنقطعة </a:t>
            </a:r>
            <a:r>
              <a:rPr lang="en-US" altLang="en-US" sz="2000" b="1" dirty="0">
                <a:solidFill>
                  <a:schemeClr val="bg2">
                    <a:lumMod val="10000"/>
                  </a:schemeClr>
                </a:solidFill>
                <a:cs typeface="Traditional Arabic" panose="02020603050405020304" pitchFamily="18" charset="-78"/>
              </a:rPr>
              <a:t>Uninterrupted Power Supply (UPS) </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التي </a:t>
            </a:r>
            <a:r>
              <a:rPr lang="ar-SA" altLang="en-US" sz="2400" b="1" dirty="0">
                <a:solidFill>
                  <a:schemeClr val="bg2">
                    <a:lumMod val="10000"/>
                  </a:schemeClr>
                </a:solidFill>
                <a:cs typeface="Traditional Arabic" panose="02020603050405020304" pitchFamily="18" charset="-78"/>
              </a:rPr>
              <a:t>تضمن للحاسب استمرارية وجود التيار الكهربائي لفترة محدودة بعد انقطاعه، وبالتالي تمكين المستخدم من حفظ البيانات العمل الذي يقوم به</a:t>
            </a:r>
            <a:r>
              <a:rPr lang="ar-SA" altLang="en-US" sz="2400" b="1" dirty="0" smtClean="0">
                <a:solidFill>
                  <a:schemeClr val="bg2">
                    <a:lumMod val="10000"/>
                  </a:schemeClr>
                </a:solidFill>
                <a:cs typeface="Traditional Arabic" panose="02020603050405020304" pitchFamily="18" charset="-78"/>
              </a:rPr>
              <a:t>.</a:t>
            </a:r>
            <a:endParaRPr lang="ar-SA"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
        <p:nvSpPr>
          <p:cNvPr id="8"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1- الذاكرة </a:t>
            </a:r>
            <a:r>
              <a:rPr lang="ar-SA" altLang="en-US" sz="3200" b="1" u="sng" dirty="0" smtClean="0">
                <a:solidFill>
                  <a:srgbClr val="C00000"/>
                </a:solidFill>
                <a:cs typeface="Traditional Arabic" panose="02020603050405020304" pitchFamily="18" charset="-78"/>
              </a:rPr>
              <a:t>الرئيسية</a:t>
            </a:r>
            <a:r>
              <a:rPr lang="en-US" altLang="en-US" sz="2800" b="1" u="sng" dirty="0" smtClean="0">
                <a:solidFill>
                  <a:srgbClr val="C00000"/>
                </a:solidFill>
                <a:cs typeface="Traditional Arabic" panose="02020603050405020304" pitchFamily="18" charset="-78"/>
              </a:rPr>
              <a:t>Main </a:t>
            </a:r>
            <a:r>
              <a:rPr lang="en-US" altLang="en-US" sz="2800" b="1" u="sng" dirty="0">
                <a:solidFill>
                  <a:srgbClr val="C00000"/>
                </a:solidFill>
                <a:cs typeface="Traditional Arabic" panose="02020603050405020304" pitchFamily="18" charset="-78"/>
              </a:rPr>
              <a:t>Memory </a:t>
            </a:r>
            <a:r>
              <a:rPr lang="ar-EG" altLang="en-US" sz="2800" b="1" u="sng" dirty="0" smtClean="0">
                <a:solidFill>
                  <a:srgbClr val="C00000"/>
                </a:solidFill>
                <a:cs typeface="Traditional Arabic" panose="02020603050405020304" pitchFamily="18" charset="-78"/>
              </a:rPr>
              <a:t> </a:t>
            </a:r>
            <a:r>
              <a:rPr lang="ar-SA" altLang="en-US" sz="3200" b="1" u="sng" dirty="0" smtClean="0">
                <a:solidFill>
                  <a:srgbClr val="C00000"/>
                </a:solidFill>
                <a:cs typeface="Traditional Arabic" panose="02020603050405020304" pitchFamily="18" charset="-78"/>
              </a:rPr>
              <a:t>انقطاع </a:t>
            </a:r>
            <a:r>
              <a:rPr lang="ar-SA" altLang="en-US" sz="3200" b="1" u="sng" dirty="0">
                <a:solidFill>
                  <a:srgbClr val="C00000"/>
                </a:solidFill>
                <a:cs typeface="Traditional Arabic" panose="02020603050405020304" pitchFamily="18" charset="-78"/>
              </a:rPr>
              <a:t>التيار الكهربائي </a:t>
            </a:r>
            <a:endParaRPr lang="en-US" altLang="en-US" sz="32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xmlns="" val="765717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12</a:t>
            </a:fld>
            <a:endParaRPr lang="en-US" sz="1200" dirty="0">
              <a:solidFill>
                <a:schemeClr val="bg1"/>
              </a:solidFill>
            </a:endParaRPr>
          </a:p>
        </p:txBody>
      </p:sp>
      <p:sp>
        <p:nvSpPr>
          <p:cNvPr id="5" name="Text Box 3"/>
          <p:cNvSpPr txBox="1">
            <a:spLocks noChangeArrowheads="1"/>
          </p:cNvSpPr>
          <p:nvPr/>
        </p:nvSpPr>
        <p:spPr bwMode="auto">
          <a:xfrm>
            <a:off x="350838" y="2308473"/>
            <a:ext cx="9204325" cy="3046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يتم تخزين البيانات و التعامل معها من طرف الحاسب باستخدام نظام التمثيل الثنائي أي تمثيلها بالرمزين 1 و0 فقط.</a:t>
            </a:r>
          </a:p>
          <a:p>
            <a:pPr marL="342900" indent="-342900">
              <a:spcBef>
                <a:spcPts val="0"/>
              </a:spcBef>
              <a:buFont typeface="Arial" panose="020B0604020202020204" pitchFamily="34" charset="0"/>
              <a:buChar char="•"/>
            </a:pPr>
            <a:r>
              <a:rPr lang="ar-SA" altLang="en-US" sz="2400" b="1" dirty="0" smtClean="0">
                <a:solidFill>
                  <a:schemeClr val="bg2">
                    <a:lumMod val="10000"/>
                  </a:schemeClr>
                </a:solidFill>
                <a:cs typeface="Traditional Arabic" panose="02020603050405020304" pitchFamily="18" charset="-78"/>
              </a:rPr>
              <a:t>يدعى </a:t>
            </a:r>
            <a:r>
              <a:rPr lang="ar-SA" altLang="en-US" sz="2400" b="1" dirty="0">
                <a:solidFill>
                  <a:schemeClr val="bg2">
                    <a:lumMod val="10000"/>
                  </a:schemeClr>
                </a:solidFill>
                <a:cs typeface="Traditional Arabic" panose="02020603050405020304" pitchFamily="18" charset="-78"/>
              </a:rPr>
              <a:t>كل من  هذين الرمزين </a:t>
            </a:r>
            <a:r>
              <a:rPr lang="ar-SA" altLang="en-US" sz="2400" b="1" dirty="0" smtClean="0">
                <a:solidFill>
                  <a:schemeClr val="bg2">
                    <a:lumMod val="10000"/>
                  </a:schemeClr>
                </a:solidFill>
                <a:cs typeface="Traditional Arabic" panose="02020603050405020304" pitchFamily="18" charset="-78"/>
              </a:rPr>
              <a:t>بت</a:t>
            </a:r>
            <a:r>
              <a:rPr lang="en-US" altLang="en-US" sz="2000" b="1" dirty="0" smtClean="0">
                <a:solidFill>
                  <a:schemeClr val="bg2">
                    <a:lumMod val="10000"/>
                  </a:schemeClr>
                </a:solidFill>
                <a:cs typeface="Traditional Arabic" panose="02020603050405020304" pitchFamily="18" charset="-78"/>
              </a:rPr>
              <a:t>Bit</a:t>
            </a:r>
            <a:r>
              <a:rPr lang="en-US" altLang="en-US" sz="2400" b="1" dirty="0" smtClean="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اختصارا </a:t>
            </a:r>
            <a:r>
              <a:rPr lang="ar-SA" altLang="en-US" sz="2400" b="1" dirty="0">
                <a:solidFill>
                  <a:schemeClr val="bg2">
                    <a:lumMod val="10000"/>
                  </a:schemeClr>
                </a:solidFill>
                <a:cs typeface="Traditional Arabic" panose="02020603050405020304" pitchFamily="18" charset="-78"/>
              </a:rPr>
              <a:t>لـ </a:t>
            </a:r>
            <a:r>
              <a:rPr lang="en-US" altLang="en-US" sz="2000" b="1" dirty="0">
                <a:solidFill>
                  <a:schemeClr val="bg2">
                    <a:lumMod val="10000"/>
                  </a:schemeClr>
                </a:solidFill>
                <a:cs typeface="Traditional Arabic" panose="02020603050405020304" pitchFamily="18" charset="-78"/>
              </a:rPr>
              <a:t>Binary Digit </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تدعى سلسلة من 8 بتات بالبايت </a:t>
            </a:r>
            <a:r>
              <a:rPr lang="en-US" altLang="en-US" sz="2000" b="1" dirty="0">
                <a:solidFill>
                  <a:schemeClr val="bg2">
                    <a:lumMod val="10000"/>
                  </a:schemeClr>
                </a:solidFill>
                <a:cs typeface="Traditional Arabic" panose="02020603050405020304" pitchFamily="18" charset="-78"/>
              </a:rPr>
              <a:t>Byte</a:t>
            </a:r>
            <a:r>
              <a:rPr lang="en-US" altLang="en-US" sz="2400" b="1" dirty="0">
                <a:solidFill>
                  <a:schemeClr val="bg2">
                    <a:lumMod val="10000"/>
                  </a:schemeClr>
                </a:solidFill>
                <a:cs typeface="Traditional Arabic" panose="02020603050405020304" pitchFamily="18" charset="-78"/>
              </a:rPr>
              <a:t> </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يمكن تمثيل الحروف و كذلك الرموز على شكل بايتات وفقا لجدول </a:t>
            </a:r>
            <a:r>
              <a:rPr lang="en-US" altLang="en-US" sz="2000" b="1" dirty="0">
                <a:solidFill>
                  <a:schemeClr val="bg2">
                    <a:lumMod val="10000"/>
                  </a:schemeClr>
                </a:solidFill>
                <a:cs typeface="Traditional Arabic" panose="02020603050405020304" pitchFamily="18" charset="-78"/>
              </a:rPr>
              <a:t>(ASCII)</a:t>
            </a:r>
            <a:r>
              <a:rPr lang="ar-EG" altLang="en-US" sz="2000" b="1" dirty="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مقياس </a:t>
            </a:r>
            <a:r>
              <a:rPr lang="ar-SA" altLang="en-US" sz="2400" b="1" dirty="0">
                <a:solidFill>
                  <a:schemeClr val="bg2">
                    <a:lumMod val="10000"/>
                  </a:schemeClr>
                </a:solidFill>
                <a:cs typeface="Traditional Arabic" panose="02020603050405020304" pitchFamily="18" charset="-78"/>
              </a:rPr>
              <a:t>الشفرة الأمريكية لتبادل المعلومات</a:t>
            </a:r>
            <a:r>
              <a:rPr lang="ar-SA" altLang="en-US" sz="2400" b="1" dirty="0" smtClean="0">
                <a:solidFill>
                  <a:schemeClr val="bg2">
                    <a:lumMod val="10000"/>
                  </a:schemeClr>
                </a:solidFill>
                <a:cs typeface="Traditional Arabic" panose="02020603050405020304" pitchFamily="18" charset="-78"/>
              </a:rPr>
              <a:t>. </a:t>
            </a:r>
            <a:endParaRPr lang="ar-SA" altLang="en-US" sz="2400" b="1" dirty="0">
              <a:solidFill>
                <a:schemeClr val="bg2">
                  <a:lumMod val="10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يستعمل البايت لقياس سعة الذاكرة </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تسمى كل 4 بتات أي نصف بايت بالـ </a:t>
            </a:r>
            <a:r>
              <a:rPr lang="en-US" altLang="en-US" sz="2000" b="1" dirty="0">
                <a:solidFill>
                  <a:schemeClr val="bg2">
                    <a:lumMod val="10000"/>
                  </a:schemeClr>
                </a:solidFill>
                <a:cs typeface="Traditional Arabic" panose="02020603050405020304" pitchFamily="18" charset="-78"/>
              </a:rPr>
              <a:t>Nibble</a:t>
            </a:r>
            <a:r>
              <a:rPr lang="ar-EG" altLang="en-US" sz="2000" b="1" dirty="0">
                <a:solidFill>
                  <a:schemeClr val="bg2">
                    <a:lumMod val="10000"/>
                  </a:schemeClr>
                </a:solidFill>
                <a:cs typeface="Traditional Arabic" panose="02020603050405020304" pitchFamily="18" charset="-78"/>
              </a:rPr>
              <a:t>.</a:t>
            </a:r>
            <a:endParaRPr lang="en-US" altLang="en-US" sz="2000" b="1" dirty="0">
              <a:solidFill>
                <a:schemeClr val="bg2">
                  <a:lumMod val="10000"/>
                </a:schemeClr>
              </a:solidFill>
              <a:cs typeface="Traditional Arabic" panose="02020603050405020304" pitchFamily="18" charset="-78"/>
            </a:endParaRPr>
          </a:p>
        </p:txBody>
      </p:sp>
      <p:sp>
        <p:nvSpPr>
          <p:cNvPr id="7"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2- تمثيل البيانات في الذاكرة</a:t>
            </a:r>
            <a:r>
              <a:rPr lang="en-US" altLang="en-US" sz="2800" b="1" u="sng" dirty="0">
                <a:solidFill>
                  <a:srgbClr val="C00000"/>
                </a:solidFill>
                <a:cs typeface="Traditional Arabic" panose="02020603050405020304" pitchFamily="18" charset="-78"/>
              </a:rPr>
              <a:t>Data Representation: </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Tree>
    <p:extLst>
      <p:ext uri="{BB962C8B-B14F-4D97-AF65-F5344CB8AC3E}">
        <p14:creationId xmlns:p14="http://schemas.microsoft.com/office/powerpoint/2010/main" xmlns="" val="3646061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13</a:t>
            </a:fld>
            <a:endParaRPr lang="en-US" sz="1200" dirty="0">
              <a:solidFill>
                <a:schemeClr val="bg1"/>
              </a:solidFill>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
        <p:nvSpPr>
          <p:cNvPr id="8"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2- تمثيل البيانات في الذاكرة</a:t>
            </a:r>
            <a:r>
              <a:rPr lang="en-US" altLang="en-US" sz="2800" b="1" u="sng" dirty="0">
                <a:solidFill>
                  <a:srgbClr val="C00000"/>
                </a:solidFill>
                <a:cs typeface="Traditional Arabic" panose="02020603050405020304" pitchFamily="18" charset="-78"/>
              </a:rPr>
              <a:t>Data Representation: </a:t>
            </a:r>
          </a:p>
        </p:txBody>
      </p:sp>
      <p:pic>
        <p:nvPicPr>
          <p:cNvPr id="9" name="Picture 2" descr="C:\Documents and Settings\Satellite\Desktop\Picture1.png"/>
          <p:cNvPicPr>
            <a:picLocks noGrp="1" noChangeAspect="1" noChangeArrowheads="1"/>
          </p:cNvPicPr>
          <p:nvPr>
            <p:ph idx="1"/>
          </p:nvPr>
        </p:nvPicPr>
        <p:blipFill>
          <a:blip r:embed="rId3">
            <a:extLst>
              <a:ext uri="{28A0092B-C50C-407E-A947-70E740481C1C}">
                <a14:useLocalDpi xmlns:a14="http://schemas.microsoft.com/office/drawing/2010/main" xmlns="" val="0"/>
              </a:ext>
            </a:extLst>
          </a:blip>
          <a:srcRect/>
          <a:stretch>
            <a:fillRect/>
          </a:stretch>
        </p:blipFill>
        <p:spPr>
          <a:xfrm>
            <a:off x="1642666" y="2348880"/>
            <a:ext cx="7834709" cy="3665177"/>
          </a:xfrm>
          <a:noFill/>
        </p:spPr>
      </p:pic>
    </p:spTree>
    <p:extLst>
      <p:ext uri="{BB962C8B-B14F-4D97-AF65-F5344CB8AC3E}">
        <p14:creationId xmlns:p14="http://schemas.microsoft.com/office/powerpoint/2010/main" xmlns="" val="3364404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14</a:t>
            </a:fld>
            <a:endParaRPr lang="en-US" sz="1200" dirty="0">
              <a:solidFill>
                <a:schemeClr val="bg1"/>
              </a:solidFill>
            </a:endParaRPr>
          </a:p>
        </p:txBody>
      </p:sp>
      <p:sp>
        <p:nvSpPr>
          <p:cNvPr id="5" name="Text Box 3"/>
          <p:cNvSpPr txBox="1">
            <a:spLocks noChangeArrowheads="1"/>
          </p:cNvSpPr>
          <p:nvPr/>
        </p:nvSpPr>
        <p:spPr bwMode="auto">
          <a:xfrm>
            <a:off x="350838" y="2308473"/>
            <a:ext cx="9204325" cy="23083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342900" indent="-342900">
              <a:spcBef>
                <a:spcPct val="50000"/>
              </a:spcBef>
              <a:buFont typeface="Wingdings" panose="05000000000000000000" pitchFamily="2" charset="2"/>
              <a:buChar char="ü"/>
            </a:pPr>
            <a:r>
              <a:rPr lang="ar-SA" altLang="en-US" sz="2400" b="1" dirty="0">
                <a:solidFill>
                  <a:schemeClr val="bg2">
                    <a:lumMod val="10000"/>
                  </a:schemeClr>
                </a:solidFill>
                <a:cs typeface="Traditional Arabic" panose="02020603050405020304" pitchFamily="18" charset="-78"/>
              </a:rPr>
              <a:t>تستخدم الذاكرة الثانوية في تخزين البيانات (على شكل ملفات عادية أو تلك التي تحتوي على برمجيات) بشكل دائم  بعد نقلها أو تنزيلها من الذاكرة المركزية</a:t>
            </a:r>
            <a:r>
              <a:rPr lang="ar-SA" altLang="en-US" sz="2400" b="1" dirty="0" smtClean="0">
                <a:solidFill>
                  <a:schemeClr val="bg2">
                    <a:lumMod val="10000"/>
                  </a:schemeClr>
                </a:solidFill>
                <a:cs typeface="Traditional Arabic" panose="02020603050405020304" pitchFamily="18" charset="-78"/>
              </a:rPr>
              <a:t>.</a:t>
            </a:r>
            <a:endParaRPr lang="ar-SA" altLang="en-US" sz="2400" b="1" dirty="0">
              <a:solidFill>
                <a:schemeClr val="bg2">
                  <a:lumMod val="10000"/>
                </a:schemeClr>
              </a:solidFill>
              <a:cs typeface="Traditional Arabic" panose="02020603050405020304" pitchFamily="18" charset="-78"/>
            </a:endParaRPr>
          </a:p>
          <a:p>
            <a:pPr marL="342900" indent="-342900">
              <a:spcBef>
                <a:spcPct val="50000"/>
              </a:spcBef>
              <a:buFont typeface="Wingdings" panose="05000000000000000000" pitchFamily="2" charset="2"/>
              <a:buChar char="ü"/>
            </a:pPr>
            <a:r>
              <a:rPr lang="ar-SA" altLang="en-US" sz="2400" b="1" dirty="0">
                <a:solidFill>
                  <a:schemeClr val="bg2">
                    <a:lumMod val="10000"/>
                  </a:schemeClr>
                </a:solidFill>
                <a:cs typeface="Traditional Arabic" panose="02020603050405020304" pitchFamily="18" charset="-78"/>
              </a:rPr>
              <a:t>الذاكرة الثانوية أقل سرعة من الذاكرة الرئيسية في تخزين البيانات واسترجاعها. </a:t>
            </a:r>
          </a:p>
          <a:p>
            <a:pPr marL="342900" indent="-342900">
              <a:spcBef>
                <a:spcPct val="50000"/>
              </a:spcBef>
              <a:buFont typeface="Wingdings" panose="05000000000000000000" pitchFamily="2" charset="2"/>
              <a:buChar char="ü"/>
            </a:pPr>
            <a:r>
              <a:rPr lang="ar-SA" altLang="en-US" sz="2400" b="1" dirty="0">
                <a:solidFill>
                  <a:schemeClr val="bg2">
                    <a:lumMod val="10000"/>
                  </a:schemeClr>
                </a:solidFill>
                <a:cs typeface="Traditional Arabic" panose="02020603050405020304" pitchFamily="18" charset="-78"/>
              </a:rPr>
              <a:t>هناك أنواع مختلفة من الذاكرة الثانوية ولكل وسط تخزين منها مشغل خاص </a:t>
            </a:r>
            <a:r>
              <a:rPr lang="en-US" altLang="en-US" sz="2400" b="1" dirty="0">
                <a:solidFill>
                  <a:schemeClr val="bg2">
                    <a:lumMod val="10000"/>
                  </a:schemeClr>
                </a:solidFill>
                <a:cs typeface="Traditional Arabic" panose="02020603050405020304" pitchFamily="18" charset="-78"/>
              </a:rPr>
              <a:t>Drive  </a:t>
            </a:r>
            <a:r>
              <a:rPr lang="ar-SA" altLang="en-US" sz="2400" b="1" dirty="0">
                <a:solidFill>
                  <a:schemeClr val="bg2">
                    <a:lumMod val="10000"/>
                  </a:schemeClr>
                </a:solidFill>
                <a:cs typeface="Traditional Arabic" panose="02020603050405020304" pitchFamily="18" charset="-78"/>
              </a:rPr>
              <a:t>توضع فيه قبل استخدامها</a:t>
            </a:r>
            <a:r>
              <a:rPr lang="ar-SA" altLang="en-US" sz="2400" b="1" dirty="0" smtClean="0">
                <a:solidFill>
                  <a:schemeClr val="bg2">
                    <a:lumMod val="10000"/>
                  </a:schemeClr>
                </a:solidFill>
                <a:cs typeface="Traditional Arabic" panose="02020603050405020304" pitchFamily="18" charset="-78"/>
              </a:rPr>
              <a:t>.</a:t>
            </a:r>
            <a:endParaRPr lang="ar-SA" altLang="en-US" sz="2400" b="1" dirty="0">
              <a:solidFill>
                <a:schemeClr val="bg2">
                  <a:lumMod val="10000"/>
                </a:schemeClr>
              </a:solidFill>
              <a:cs typeface="Traditional Arabic" panose="02020603050405020304" pitchFamily="18" charset="-78"/>
            </a:endParaRPr>
          </a:p>
        </p:txBody>
      </p:sp>
      <p:sp>
        <p:nvSpPr>
          <p:cNvPr id="7"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الذاكرة الثانوية </a:t>
            </a:r>
            <a:r>
              <a:rPr lang="en-US" altLang="en-US" sz="2800" b="1" u="sng" dirty="0">
                <a:solidFill>
                  <a:srgbClr val="C00000"/>
                </a:solidFill>
                <a:cs typeface="Traditional Arabic" panose="02020603050405020304" pitchFamily="18" charset="-78"/>
              </a:rPr>
              <a:t>Secondary storage</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Tree>
    <p:extLst>
      <p:ext uri="{BB962C8B-B14F-4D97-AF65-F5344CB8AC3E}">
        <p14:creationId xmlns:p14="http://schemas.microsoft.com/office/powerpoint/2010/main" xmlns="" val="1427201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15</a:t>
            </a:fld>
            <a:endParaRPr lang="en-US" sz="1200" dirty="0">
              <a:solidFill>
                <a:schemeClr val="bg1"/>
              </a:solidFill>
            </a:endParaRPr>
          </a:p>
        </p:txBody>
      </p:sp>
      <p:sp>
        <p:nvSpPr>
          <p:cNvPr id="5" name="Text Box 3"/>
          <p:cNvSpPr txBox="1">
            <a:spLocks noChangeArrowheads="1"/>
          </p:cNvSpPr>
          <p:nvPr/>
        </p:nvSpPr>
        <p:spPr bwMode="auto">
          <a:xfrm>
            <a:off x="350838" y="2308473"/>
            <a:ext cx="9204325" cy="37856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ts val="0"/>
              </a:spcBef>
            </a:pPr>
            <a:r>
              <a:rPr lang="ar-SA" altLang="en-US" sz="2400" b="1" dirty="0">
                <a:solidFill>
                  <a:schemeClr val="bg2">
                    <a:lumMod val="10000"/>
                  </a:schemeClr>
                </a:solidFill>
                <a:cs typeface="Traditional Arabic" panose="02020603050405020304" pitchFamily="18" charset="-78"/>
              </a:rPr>
              <a:t>الأقراص المغناطيسية ومشغلات الأقراص </a:t>
            </a:r>
            <a:r>
              <a:rPr lang="en-US" altLang="en-US" sz="2000" b="1" dirty="0">
                <a:solidFill>
                  <a:schemeClr val="bg2">
                    <a:lumMod val="10000"/>
                  </a:schemeClr>
                </a:solidFill>
                <a:cs typeface="Traditional Arabic" panose="02020603050405020304" pitchFamily="18" charset="-78"/>
              </a:rPr>
              <a:t>Magnetic Disks and Disk </a:t>
            </a:r>
            <a:r>
              <a:rPr lang="en-US" altLang="en-US" sz="2000" b="1" dirty="0" smtClean="0">
                <a:solidFill>
                  <a:schemeClr val="bg2">
                    <a:lumMod val="10000"/>
                  </a:schemeClr>
                </a:solidFill>
                <a:cs typeface="Traditional Arabic" panose="02020603050405020304" pitchFamily="18" charset="-78"/>
              </a:rPr>
              <a:t>Drives</a:t>
            </a:r>
            <a:r>
              <a:rPr lang="ar-EG" altLang="en-US" sz="2400" b="1" dirty="0" smtClean="0">
                <a:solidFill>
                  <a:schemeClr val="bg2">
                    <a:lumMod val="10000"/>
                  </a:schemeClr>
                </a:solidFill>
                <a:cs typeface="Traditional Arabic" panose="02020603050405020304" pitchFamily="18" charset="-78"/>
              </a:rPr>
              <a:t>:</a:t>
            </a:r>
            <a:endParaRPr lang="en-US" altLang="en-US" sz="2400" b="1" dirty="0">
              <a:solidFill>
                <a:schemeClr val="bg2">
                  <a:lumMod val="10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القرص المغناطيسي عبارة عن طبقات مكونة من مسطحات من الألومونيوم أو البلاستيك ومغطاة بمادة مغناطيسية مثل أكسيد الحديد.</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 لقراءة أو كتابة البيانات تحتاج الأقراص إلى سواقة أو مشغل  </a:t>
            </a:r>
            <a:r>
              <a:rPr lang="ar-SA" altLang="en-US" sz="2400" b="1" dirty="0" smtClean="0">
                <a:solidFill>
                  <a:schemeClr val="bg2">
                    <a:lumMod val="10000"/>
                  </a:schemeClr>
                </a:solidFill>
                <a:cs typeface="Traditional Arabic" panose="02020603050405020304" pitchFamily="18" charset="-78"/>
              </a:rPr>
              <a:t>القرص</a:t>
            </a:r>
            <a:r>
              <a:rPr lang="ar-EG"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Disk Drive</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التي </a:t>
            </a:r>
            <a:r>
              <a:rPr lang="ar-SA" altLang="en-US" sz="2400" b="1" dirty="0">
                <a:solidFill>
                  <a:schemeClr val="bg2">
                    <a:lumMod val="10000"/>
                  </a:schemeClr>
                </a:solidFill>
                <a:cs typeface="Traditional Arabic" panose="02020603050405020304" pitchFamily="18" charset="-78"/>
              </a:rPr>
              <a:t>تحتوي على رأس القراءة </a:t>
            </a:r>
            <a:r>
              <a:rPr lang="ar-SA" altLang="en-US" sz="2400" b="1" dirty="0" smtClean="0">
                <a:solidFill>
                  <a:schemeClr val="bg2">
                    <a:lumMod val="10000"/>
                  </a:schemeClr>
                </a:solidFill>
                <a:cs typeface="Traditional Arabic" panose="02020603050405020304" pitchFamily="18" charset="-78"/>
              </a:rPr>
              <a:t>والكتابة</a:t>
            </a:r>
            <a:r>
              <a:rPr lang="en-US" altLang="en-US" sz="2000" b="1" dirty="0" smtClean="0">
                <a:solidFill>
                  <a:schemeClr val="bg2">
                    <a:lumMod val="10000"/>
                  </a:schemeClr>
                </a:solidFill>
                <a:cs typeface="Traditional Arabic" panose="02020603050405020304" pitchFamily="18" charset="-78"/>
              </a:rPr>
              <a:t>(Read/Write </a:t>
            </a:r>
            <a:r>
              <a:rPr lang="en-US" altLang="en-US" sz="2000" b="1" dirty="0">
                <a:solidFill>
                  <a:schemeClr val="bg2">
                    <a:lumMod val="10000"/>
                  </a:schemeClr>
                </a:solidFill>
                <a:cs typeface="Traditional Arabic" panose="02020603050405020304" pitchFamily="18" charset="-78"/>
              </a:rPr>
              <a:t>Head) </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لكل </a:t>
            </a:r>
            <a:r>
              <a:rPr lang="ar-SA" altLang="en-US" sz="2400" b="1" dirty="0">
                <a:solidFill>
                  <a:schemeClr val="bg2">
                    <a:lumMod val="10000"/>
                  </a:schemeClr>
                </a:solidFill>
                <a:cs typeface="Traditional Arabic" panose="02020603050405020304" pitchFamily="18" charset="-78"/>
              </a:rPr>
              <a:t>سطح من أسطح القرص.</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ويكون الاتصال ببيانات الملفات المخزنة على القرص عشوائياً (مباشرة) أو تتابعياً.</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يحتوي سطح القرص على حلقات تسمى </a:t>
            </a:r>
            <a:r>
              <a:rPr lang="ar-SA" altLang="en-US" sz="2400" b="1" dirty="0" smtClean="0">
                <a:solidFill>
                  <a:schemeClr val="bg2">
                    <a:lumMod val="10000"/>
                  </a:schemeClr>
                </a:solidFill>
                <a:cs typeface="Traditional Arabic" panose="02020603050405020304" pitchFamily="18" charset="-78"/>
              </a:rPr>
              <a:t>بالمسارات</a:t>
            </a:r>
            <a:r>
              <a:rPr lang="en-US" altLang="en-US" sz="2000" b="1" dirty="0" smtClean="0">
                <a:solidFill>
                  <a:schemeClr val="bg2">
                    <a:lumMod val="10000"/>
                  </a:schemeClr>
                </a:solidFill>
                <a:cs typeface="Traditional Arabic" panose="02020603050405020304" pitchFamily="18" charset="-78"/>
              </a:rPr>
              <a:t>Tracks</a:t>
            </a:r>
            <a:r>
              <a:rPr lang="en-US" altLang="en-US" sz="2400" b="1" dirty="0" smtClean="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وتجزأ </a:t>
            </a:r>
            <a:r>
              <a:rPr lang="ar-SA" altLang="en-US" sz="2400" b="1" dirty="0">
                <a:solidFill>
                  <a:schemeClr val="bg2">
                    <a:lumMod val="10000"/>
                  </a:schemeClr>
                </a:solidFill>
                <a:cs typeface="Traditional Arabic" panose="02020603050405020304" pitchFamily="18" charset="-78"/>
              </a:rPr>
              <a:t>المسارات إلى عدد ثابت من القطاعات  </a:t>
            </a:r>
            <a:r>
              <a:rPr lang="en-US" altLang="en-US" sz="2000" b="1" dirty="0" smtClean="0">
                <a:solidFill>
                  <a:schemeClr val="bg2">
                    <a:lumMod val="10000"/>
                  </a:schemeClr>
                </a:solidFill>
                <a:cs typeface="Traditional Arabic" panose="02020603050405020304" pitchFamily="18" charset="-78"/>
              </a:rPr>
              <a:t>Sectors</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المتساوية </a:t>
            </a:r>
            <a:r>
              <a:rPr lang="ar-SA" altLang="en-US" sz="2400" b="1" dirty="0">
                <a:solidFill>
                  <a:schemeClr val="bg2">
                    <a:lumMod val="10000"/>
                  </a:schemeClr>
                </a:solidFill>
                <a:cs typeface="Traditional Arabic" panose="02020603050405020304" pitchFamily="18" charset="-78"/>
              </a:rPr>
              <a:t>في سعة تخزن البيانات عليها.</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تخزن البيانات على القرص الممغنط في مواقع تسمى بالعناوين ويحتوي العنوان على: "رقم   </a:t>
            </a:r>
          </a:p>
          <a:p>
            <a:pPr marL="342900" indent="-342900">
              <a:spcBef>
                <a:spcPts val="0"/>
              </a:spcBef>
              <a:buFont typeface="Arial" panose="020B0604020202020204" pitchFamily="34" charset="0"/>
              <a:buChar char="•"/>
            </a:pPr>
            <a:r>
              <a:rPr lang="ar-SA" altLang="en-US" sz="2400" b="1" dirty="0" smtClean="0">
                <a:solidFill>
                  <a:schemeClr val="bg2">
                    <a:lumMod val="10000"/>
                  </a:schemeClr>
                </a:solidFill>
                <a:cs typeface="Traditional Arabic" panose="02020603050405020304" pitchFamily="18" charset="-78"/>
              </a:rPr>
              <a:t>السطح</a:t>
            </a:r>
            <a:r>
              <a:rPr lang="ar-SA" altLang="en-US" sz="2400" b="1" dirty="0">
                <a:solidFill>
                  <a:schemeClr val="bg2">
                    <a:lumMod val="10000"/>
                  </a:schemeClr>
                </a:solidFill>
                <a:cs typeface="Traditional Arabic" panose="02020603050405020304" pitchFamily="18" charset="-78"/>
              </a:rPr>
              <a:t>، ورقم </a:t>
            </a:r>
            <a:r>
              <a:rPr lang="ar-SA" altLang="en-US" sz="2400" b="1" dirty="0" smtClean="0">
                <a:solidFill>
                  <a:schemeClr val="bg2">
                    <a:lumMod val="10000"/>
                  </a:schemeClr>
                </a:solidFill>
                <a:cs typeface="Traditional Arabic" panose="02020603050405020304" pitchFamily="18" charset="-78"/>
              </a:rPr>
              <a:t>المسار، </a:t>
            </a:r>
            <a:r>
              <a:rPr lang="ar-SA" altLang="en-US" sz="2400" b="1" dirty="0">
                <a:solidFill>
                  <a:schemeClr val="bg2">
                    <a:lumMod val="10000"/>
                  </a:schemeClr>
                </a:solidFill>
                <a:cs typeface="Traditional Arabic" panose="02020603050405020304" pitchFamily="18" charset="-78"/>
              </a:rPr>
              <a:t>رقم القطاع</a:t>
            </a:r>
            <a:r>
              <a:rPr lang="ar-SA" altLang="en-US" sz="2400" b="1" dirty="0" smtClean="0">
                <a:solidFill>
                  <a:schemeClr val="bg2">
                    <a:lumMod val="10000"/>
                  </a:schemeClr>
                </a:solidFill>
                <a:cs typeface="Traditional Arabic" panose="02020603050405020304" pitchFamily="18" charset="-78"/>
              </a:rPr>
              <a:t>".</a:t>
            </a:r>
            <a:endParaRPr lang="ar-SA"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
        <p:nvSpPr>
          <p:cNvPr id="8"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الذاكرة الثانوية </a:t>
            </a:r>
            <a:r>
              <a:rPr lang="en-US" altLang="en-US" sz="2800" b="1" u="sng" dirty="0">
                <a:solidFill>
                  <a:srgbClr val="C00000"/>
                </a:solidFill>
                <a:cs typeface="Traditional Arabic" panose="02020603050405020304" pitchFamily="18" charset="-78"/>
              </a:rPr>
              <a:t>Secondary storage</a:t>
            </a:r>
          </a:p>
        </p:txBody>
      </p:sp>
    </p:spTree>
    <p:extLst>
      <p:ext uri="{BB962C8B-B14F-4D97-AF65-F5344CB8AC3E}">
        <p14:creationId xmlns:p14="http://schemas.microsoft.com/office/powerpoint/2010/main" xmlns="" val="4276028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16</a:t>
            </a:fld>
            <a:endParaRPr lang="en-US" sz="1200" dirty="0">
              <a:solidFill>
                <a:schemeClr val="bg1"/>
              </a:solidFill>
            </a:endParaRPr>
          </a:p>
        </p:txBody>
      </p:sp>
      <p:sp>
        <p:nvSpPr>
          <p:cNvPr id="5" name="Text Box 3"/>
          <p:cNvSpPr txBox="1">
            <a:spLocks noChangeArrowheads="1"/>
          </p:cNvSpPr>
          <p:nvPr/>
        </p:nvSpPr>
        <p:spPr bwMode="auto">
          <a:xfrm>
            <a:off x="350838" y="2308473"/>
            <a:ext cx="9204325" cy="3046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ts val="0"/>
              </a:spcBef>
            </a:pPr>
            <a:r>
              <a:rPr lang="ar-SA" altLang="en-US" sz="2400" b="1" dirty="0" smtClean="0">
                <a:solidFill>
                  <a:schemeClr val="accent1">
                    <a:lumMod val="75000"/>
                  </a:schemeClr>
                </a:solidFill>
                <a:cs typeface="Traditional Arabic" panose="02020603050405020304" pitchFamily="18" charset="-78"/>
              </a:rPr>
              <a:t>القرص الصلب </a:t>
            </a:r>
            <a:r>
              <a:rPr lang="en-US" altLang="en-US" sz="2000" b="1" dirty="0" smtClean="0">
                <a:solidFill>
                  <a:schemeClr val="accent1">
                    <a:lumMod val="75000"/>
                  </a:schemeClr>
                </a:solidFill>
                <a:cs typeface="Traditional Arabic" panose="02020603050405020304" pitchFamily="18" charset="-78"/>
              </a:rPr>
              <a:t>Hard Disk</a:t>
            </a:r>
            <a:r>
              <a:rPr lang="ar-EG" altLang="en-US" sz="2000" b="1" dirty="0" smtClean="0">
                <a:solidFill>
                  <a:schemeClr val="accent1">
                    <a:lumMod val="75000"/>
                  </a:schemeClr>
                </a:solidFill>
                <a:cs typeface="Traditional Arabic" panose="02020603050405020304" pitchFamily="18" charset="-78"/>
              </a:rPr>
              <a:t> :</a:t>
            </a:r>
            <a:endParaRPr lang="ar-EG" altLang="en-US" sz="2000" b="1" dirty="0">
              <a:solidFill>
                <a:schemeClr val="accent1">
                  <a:lumMod val="75000"/>
                </a:schemeClr>
              </a:solidFill>
              <a:cs typeface="Traditional Arabic" panose="02020603050405020304" pitchFamily="18" charset="-78"/>
            </a:endParaRPr>
          </a:p>
          <a:p>
            <a:pPr>
              <a:spcBef>
                <a:spcPts val="0"/>
              </a:spcBef>
            </a:pPr>
            <a:endParaRPr lang="ar-EG" altLang="en-US" sz="2400" b="1" dirty="0" smtClean="0">
              <a:solidFill>
                <a:schemeClr val="bg2">
                  <a:lumMod val="10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SA" altLang="en-US" sz="2400" b="1" dirty="0" smtClean="0">
                <a:solidFill>
                  <a:schemeClr val="bg2">
                    <a:lumMod val="10000"/>
                  </a:schemeClr>
                </a:solidFill>
                <a:cs typeface="Traditional Arabic" panose="02020603050405020304" pitchFamily="18" charset="-78"/>
              </a:rPr>
              <a:t>أهم وسط تخزين (سرعة + سعة كبيرة- مئات الجيجابايت - حاليا) </a:t>
            </a:r>
            <a:endParaRPr lang="ar-EG" altLang="en-US" sz="2400" b="1" dirty="0" smtClean="0">
              <a:solidFill>
                <a:schemeClr val="bg2">
                  <a:lumMod val="10000"/>
                </a:schemeClr>
              </a:solidFill>
              <a:cs typeface="Traditional Arabic" panose="02020603050405020304" pitchFamily="18" charset="-78"/>
            </a:endParaRPr>
          </a:p>
          <a:p>
            <a:pPr>
              <a:spcBef>
                <a:spcPts val="0"/>
              </a:spcBef>
            </a:pPr>
            <a:r>
              <a:rPr lang="ar-EG" altLang="en-US" sz="2400" b="1" dirty="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 داخل وحدة النظام ولا يحتاج للتيار الكهربائي للاحتفاظ بالبيانات </a:t>
            </a:r>
            <a:endParaRPr lang="ar-EG" altLang="en-US" sz="2400" b="1" dirty="0" smtClean="0">
              <a:solidFill>
                <a:schemeClr val="bg2">
                  <a:lumMod val="10000"/>
                </a:schemeClr>
              </a:solidFill>
              <a:cs typeface="Traditional Arabic" panose="02020603050405020304" pitchFamily="18" charset="-78"/>
            </a:endParaRPr>
          </a:p>
          <a:p>
            <a:pPr>
              <a:spcBef>
                <a:spcPts val="0"/>
              </a:spcBef>
            </a:pPr>
            <a:r>
              <a:rPr lang="ar-EG" altLang="en-US" sz="2400" b="1" dirty="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فهو وحدة تخزين دائم </a:t>
            </a:r>
            <a:r>
              <a:rPr lang="en-US" altLang="en-US" sz="2000" b="1" dirty="0" smtClean="0">
                <a:solidFill>
                  <a:schemeClr val="bg2">
                    <a:lumMod val="10000"/>
                  </a:schemeClr>
                </a:solidFill>
                <a:cs typeface="Traditional Arabic" panose="02020603050405020304" pitchFamily="18" charset="-78"/>
              </a:rPr>
              <a:t>permanent</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للبيانات</a:t>
            </a:r>
          </a:p>
          <a:p>
            <a:pPr marL="342900" indent="-342900">
              <a:spcBef>
                <a:spcPts val="0"/>
              </a:spcBef>
              <a:buFont typeface="Arial" panose="020B0604020202020204" pitchFamily="34" charset="0"/>
              <a:buChar char="•"/>
            </a:pPr>
            <a:r>
              <a:rPr lang="ar-SA" altLang="en-US" sz="2400" b="1" dirty="0" smtClean="0">
                <a:solidFill>
                  <a:schemeClr val="bg2">
                    <a:lumMod val="10000"/>
                  </a:schemeClr>
                </a:solidFill>
                <a:cs typeface="Traditional Arabic" panose="02020603050405020304" pitchFamily="18" charset="-78"/>
              </a:rPr>
              <a:t>يتكون من مجموعة أقراص ممغنطة في تعليب خاص ( غير قابل للفتح)</a:t>
            </a:r>
          </a:p>
          <a:p>
            <a:pPr marL="342900" indent="-342900">
              <a:spcBef>
                <a:spcPts val="0"/>
              </a:spcBef>
              <a:buFont typeface="Arial" panose="020B0604020202020204" pitchFamily="34" charset="0"/>
              <a:buChar char="•"/>
            </a:pPr>
            <a:r>
              <a:rPr lang="ar-SA" altLang="en-US" sz="2400" b="1" dirty="0" smtClean="0">
                <a:solidFill>
                  <a:schemeClr val="bg2">
                    <a:lumMod val="10000"/>
                  </a:schemeClr>
                </a:solidFill>
                <a:cs typeface="Traditional Arabic" panose="02020603050405020304" pitchFamily="18" charset="-78"/>
              </a:rPr>
              <a:t>يمكن إضافة أقراص صلبة من الداخل أو الخارج</a:t>
            </a:r>
          </a:p>
          <a:p>
            <a:pPr marL="342900" indent="-342900">
              <a:spcBef>
                <a:spcPts val="0"/>
              </a:spcBef>
              <a:buFont typeface="Arial" panose="020B0604020202020204" pitchFamily="34" charset="0"/>
              <a:buChar char="•"/>
            </a:pPr>
            <a:r>
              <a:rPr lang="ar-SA" altLang="en-US" sz="2400" b="1" dirty="0" smtClean="0">
                <a:solidFill>
                  <a:schemeClr val="bg2">
                    <a:lumMod val="10000"/>
                  </a:schemeClr>
                </a:solidFill>
                <a:cs typeface="Traditional Arabic" panose="02020603050405020304" pitchFamily="18" charset="-78"/>
              </a:rPr>
              <a:t>تصل سعتها حاليا (2010) 500 جيجابايت</a:t>
            </a:r>
            <a:endParaRPr lang="ar-SA"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
        <p:nvSpPr>
          <p:cNvPr id="8"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الذاكرة الثانوية </a:t>
            </a:r>
            <a:r>
              <a:rPr lang="en-US" altLang="en-US" sz="2800" b="1" u="sng" dirty="0">
                <a:solidFill>
                  <a:srgbClr val="C00000"/>
                </a:solidFill>
                <a:cs typeface="Traditional Arabic" panose="02020603050405020304" pitchFamily="18" charset="-78"/>
              </a:rPr>
              <a:t>Secondary storage</a:t>
            </a:r>
          </a:p>
        </p:txBody>
      </p:sp>
      <p:pic>
        <p:nvPicPr>
          <p:cNvPr id="9" name="Picture 16" descr="z_q_cylinde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32520" y="3140968"/>
            <a:ext cx="2092022" cy="172819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2849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2000" fill="hold"/>
                                        <p:tgtEl>
                                          <p:spTgt spid="9"/>
                                        </p:tgtEl>
                                        <p:attrNameLst>
                                          <p:attrName>ppt_w</p:attrName>
                                        </p:attrNameLst>
                                      </p:cBhvr>
                                      <p:tavLst>
                                        <p:tav tm="0">
                                          <p:val>
                                            <p:fltVal val="0"/>
                                          </p:val>
                                        </p:tav>
                                        <p:tav tm="100000">
                                          <p:val>
                                            <p:strVal val="#ppt_w"/>
                                          </p:val>
                                        </p:tav>
                                      </p:tavLst>
                                    </p:anim>
                                    <p:anim calcmode="lin" valueType="num">
                                      <p:cBhvr>
                                        <p:cTn id="16" dur="20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17</a:t>
            </a:fld>
            <a:endParaRPr lang="en-US" sz="1200" dirty="0">
              <a:solidFill>
                <a:schemeClr val="bg1"/>
              </a:solidFill>
            </a:endParaRPr>
          </a:p>
        </p:txBody>
      </p:sp>
      <p:sp>
        <p:nvSpPr>
          <p:cNvPr id="5" name="Text Box 3"/>
          <p:cNvSpPr txBox="1">
            <a:spLocks noChangeArrowheads="1"/>
          </p:cNvSpPr>
          <p:nvPr/>
        </p:nvSpPr>
        <p:spPr bwMode="auto">
          <a:xfrm>
            <a:off x="350838" y="2308473"/>
            <a:ext cx="920432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ar-SA" altLang="en-US" sz="2400" b="1" dirty="0">
                <a:solidFill>
                  <a:schemeClr val="bg2">
                    <a:lumMod val="10000"/>
                  </a:schemeClr>
                </a:solidFill>
                <a:cs typeface="Traditional Arabic" panose="02020603050405020304" pitchFamily="18" charset="-78"/>
              </a:rPr>
              <a:t>القرص الصلب</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
        <p:nvSpPr>
          <p:cNvPr id="8"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الذاكرة الثانوية </a:t>
            </a:r>
            <a:r>
              <a:rPr lang="en-US" altLang="en-US" sz="2800" b="1" u="sng" dirty="0">
                <a:solidFill>
                  <a:srgbClr val="C00000"/>
                </a:solidFill>
                <a:cs typeface="Traditional Arabic" panose="02020603050405020304" pitchFamily="18" charset="-78"/>
              </a:rPr>
              <a:t>Secondary storage</a:t>
            </a:r>
          </a:p>
        </p:txBody>
      </p:sp>
      <p:pic>
        <p:nvPicPr>
          <p:cNvPr id="9" name="Picture 13" descr="z_wdc_hdop"/>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56656" y="2455910"/>
            <a:ext cx="1729724" cy="15699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14" descr="z_seagate_explosion"/>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601072" y="2464937"/>
            <a:ext cx="1902697" cy="17561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5" descr="z_000419board"/>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823733" y="2491363"/>
            <a:ext cx="1268465" cy="172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16" descr="z_q_cylinder"/>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1804900" y="4281709"/>
            <a:ext cx="1556752" cy="16144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17" descr="z_q_flyingheight"/>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3656856" y="4731330"/>
            <a:ext cx="3891880" cy="11459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093589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2000" fill="hold"/>
                                        <p:tgtEl>
                                          <p:spTgt spid="9"/>
                                        </p:tgtEl>
                                        <p:attrNameLst>
                                          <p:attrName>ppt_w</p:attrName>
                                        </p:attrNameLst>
                                      </p:cBhvr>
                                      <p:tavLst>
                                        <p:tav tm="0">
                                          <p:val>
                                            <p:fltVal val="0"/>
                                          </p:val>
                                        </p:tav>
                                        <p:tav tm="100000">
                                          <p:val>
                                            <p:strVal val="#ppt_w"/>
                                          </p:val>
                                        </p:tav>
                                      </p:tavLst>
                                    </p:anim>
                                    <p:anim calcmode="lin" valueType="num">
                                      <p:cBhvr>
                                        <p:cTn id="16" dur="2000" fill="hold"/>
                                        <p:tgtEl>
                                          <p:spTgt spid="9"/>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2000" fill="hold"/>
                                        <p:tgtEl>
                                          <p:spTgt spid="10"/>
                                        </p:tgtEl>
                                        <p:attrNameLst>
                                          <p:attrName>ppt_w</p:attrName>
                                        </p:attrNameLst>
                                      </p:cBhvr>
                                      <p:tavLst>
                                        <p:tav tm="0">
                                          <p:val>
                                            <p:fltVal val="0"/>
                                          </p:val>
                                        </p:tav>
                                        <p:tav tm="100000">
                                          <p:val>
                                            <p:strVal val="#ppt_w"/>
                                          </p:val>
                                        </p:tav>
                                      </p:tavLst>
                                    </p:anim>
                                    <p:anim calcmode="lin" valueType="num">
                                      <p:cBhvr>
                                        <p:cTn id="22" dur="20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2000" fill="hold"/>
                                        <p:tgtEl>
                                          <p:spTgt spid="11"/>
                                        </p:tgtEl>
                                        <p:attrNameLst>
                                          <p:attrName>ppt_w</p:attrName>
                                        </p:attrNameLst>
                                      </p:cBhvr>
                                      <p:tavLst>
                                        <p:tav tm="0">
                                          <p:val>
                                            <p:fltVal val="0"/>
                                          </p:val>
                                        </p:tav>
                                        <p:tav tm="100000">
                                          <p:val>
                                            <p:strVal val="#ppt_w"/>
                                          </p:val>
                                        </p:tav>
                                      </p:tavLst>
                                    </p:anim>
                                    <p:anim calcmode="lin" valueType="num">
                                      <p:cBhvr>
                                        <p:cTn id="28" dur="2000" fill="hold"/>
                                        <p:tgtEl>
                                          <p:spTgt spid="11"/>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3" presetClass="entr" presetSubtype="16"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2000" fill="hold"/>
                                        <p:tgtEl>
                                          <p:spTgt spid="12"/>
                                        </p:tgtEl>
                                        <p:attrNameLst>
                                          <p:attrName>ppt_w</p:attrName>
                                        </p:attrNameLst>
                                      </p:cBhvr>
                                      <p:tavLst>
                                        <p:tav tm="0">
                                          <p:val>
                                            <p:fltVal val="0"/>
                                          </p:val>
                                        </p:tav>
                                        <p:tav tm="100000">
                                          <p:val>
                                            <p:strVal val="#ppt_w"/>
                                          </p:val>
                                        </p:tav>
                                      </p:tavLst>
                                    </p:anim>
                                    <p:anim calcmode="lin" valueType="num">
                                      <p:cBhvr>
                                        <p:cTn id="34" dur="20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23" presetClass="entr" presetSubtype="16"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2000" fill="hold"/>
                                        <p:tgtEl>
                                          <p:spTgt spid="13"/>
                                        </p:tgtEl>
                                        <p:attrNameLst>
                                          <p:attrName>ppt_w</p:attrName>
                                        </p:attrNameLst>
                                      </p:cBhvr>
                                      <p:tavLst>
                                        <p:tav tm="0">
                                          <p:val>
                                            <p:fltVal val="0"/>
                                          </p:val>
                                        </p:tav>
                                        <p:tav tm="100000">
                                          <p:val>
                                            <p:strVal val="#ppt_w"/>
                                          </p:val>
                                        </p:tav>
                                      </p:tavLst>
                                    </p:anim>
                                    <p:anim calcmode="lin" valueType="num">
                                      <p:cBhvr>
                                        <p:cTn id="40" dur="2000" fill="hold"/>
                                        <p:tgtEl>
                                          <p:spTgt spid="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18</a:t>
            </a:fld>
            <a:endParaRPr lang="en-US" sz="1200" dirty="0">
              <a:solidFill>
                <a:schemeClr val="bg1"/>
              </a:solidFill>
            </a:endParaRPr>
          </a:p>
        </p:txBody>
      </p:sp>
      <p:sp>
        <p:nvSpPr>
          <p:cNvPr id="5" name="Text Box 3"/>
          <p:cNvSpPr txBox="1">
            <a:spLocks noChangeArrowheads="1"/>
          </p:cNvSpPr>
          <p:nvPr/>
        </p:nvSpPr>
        <p:spPr bwMode="auto">
          <a:xfrm>
            <a:off x="350838" y="2308473"/>
            <a:ext cx="9204325" cy="3046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ts val="0"/>
              </a:spcBef>
            </a:pPr>
            <a:r>
              <a:rPr lang="ar-SA" altLang="en-US" sz="2400" b="1" dirty="0">
                <a:solidFill>
                  <a:schemeClr val="accent1">
                    <a:lumMod val="75000"/>
                  </a:schemeClr>
                </a:solidFill>
                <a:cs typeface="Traditional Arabic" panose="02020603050405020304" pitchFamily="18" charset="-78"/>
              </a:rPr>
              <a:t>الأقراص </a:t>
            </a:r>
            <a:r>
              <a:rPr lang="ar-SA" altLang="en-US" sz="2400" b="1" dirty="0" smtClean="0">
                <a:solidFill>
                  <a:schemeClr val="accent1">
                    <a:lumMod val="75000"/>
                  </a:schemeClr>
                </a:solidFill>
                <a:cs typeface="Traditional Arabic" panose="02020603050405020304" pitchFamily="18" charset="-78"/>
              </a:rPr>
              <a:t>المرنة</a:t>
            </a:r>
            <a:r>
              <a:rPr lang="ar-EG" altLang="en-US" sz="2400" b="1" dirty="0" smtClean="0">
                <a:solidFill>
                  <a:schemeClr val="accent1">
                    <a:lumMod val="75000"/>
                  </a:schemeClr>
                </a:solidFill>
                <a:cs typeface="Traditional Arabic" panose="02020603050405020304" pitchFamily="18" charset="-78"/>
              </a:rPr>
              <a:t> </a:t>
            </a:r>
            <a:r>
              <a:rPr lang="en-US" altLang="en-US" sz="2000" b="1" dirty="0" smtClean="0">
                <a:solidFill>
                  <a:schemeClr val="accent1">
                    <a:lumMod val="75000"/>
                  </a:schemeClr>
                </a:solidFill>
                <a:cs typeface="Traditional Arabic" panose="02020603050405020304" pitchFamily="18" charset="-78"/>
              </a:rPr>
              <a:t>Floppy Disks</a:t>
            </a:r>
            <a:r>
              <a:rPr lang="ar-EG" altLang="en-US" sz="2000" b="1" dirty="0" smtClean="0">
                <a:solidFill>
                  <a:schemeClr val="accent1">
                    <a:lumMod val="75000"/>
                  </a:schemeClr>
                </a:solidFill>
                <a:cs typeface="Traditional Arabic" panose="02020603050405020304" pitchFamily="18" charset="-78"/>
              </a:rPr>
              <a:t> :</a:t>
            </a:r>
            <a:endParaRPr lang="en-US" altLang="en-US" sz="2000" b="1" dirty="0">
              <a:solidFill>
                <a:schemeClr val="accent1">
                  <a:lumMod val="75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وسط تخزين ممغنط ومغلف بعلبة بلاستيكية، ويحتوي على سطح أو سطحين </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صغير الحجم قطره  3.5 انتش وحجم التخزين فيه </a:t>
            </a:r>
            <a:r>
              <a:rPr lang="ar-SA" altLang="en-US" sz="2400" b="1" dirty="0" smtClean="0">
                <a:solidFill>
                  <a:schemeClr val="bg2">
                    <a:lumMod val="10000"/>
                  </a:schemeClr>
                </a:solidFill>
                <a:cs typeface="Traditional Arabic" panose="02020603050405020304" pitchFamily="18" charset="-78"/>
              </a:rPr>
              <a:t>من</a:t>
            </a:r>
            <a:r>
              <a:rPr lang="ar-EG" altLang="en-US" sz="2400" b="1" dirty="0" smtClean="0">
                <a:solidFill>
                  <a:schemeClr val="bg2">
                    <a:lumMod val="10000"/>
                  </a:schemeClr>
                </a:solidFill>
                <a:cs typeface="Traditional Arabic" panose="02020603050405020304" pitchFamily="18" charset="-78"/>
              </a:rPr>
              <a:t> </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KB</a:t>
            </a:r>
            <a:r>
              <a:rPr lang="ar-SA" altLang="en-US" sz="2000" b="1" dirty="0" smtClean="0">
                <a:solidFill>
                  <a:schemeClr val="bg2">
                    <a:lumMod val="10000"/>
                  </a:schemeClr>
                </a:solidFill>
                <a:cs typeface="Traditional Arabic" panose="02020603050405020304" pitchFamily="18" charset="-78"/>
              </a:rPr>
              <a:t>720 </a:t>
            </a:r>
            <a:r>
              <a:rPr lang="ar-SA" altLang="en-US" sz="2400" b="1" dirty="0" smtClean="0">
                <a:solidFill>
                  <a:schemeClr val="bg2">
                    <a:lumMod val="10000"/>
                  </a:schemeClr>
                </a:solidFill>
                <a:cs typeface="Traditional Arabic" panose="02020603050405020304" pitchFamily="18" charset="-78"/>
              </a:rPr>
              <a:t>إلى</a:t>
            </a:r>
            <a:r>
              <a:rPr lang="en-US" altLang="en-US" sz="2000" b="1" dirty="0" smtClean="0">
                <a:solidFill>
                  <a:schemeClr val="bg2">
                    <a:lumMod val="10000"/>
                  </a:schemeClr>
                </a:solidFill>
                <a:cs typeface="Traditional Arabic" panose="02020603050405020304" pitchFamily="18" charset="-78"/>
              </a:rPr>
              <a:t>MB</a:t>
            </a:r>
            <a:r>
              <a:rPr lang="ar-SA" altLang="en-US" sz="2400" b="1" dirty="0" smtClean="0">
                <a:solidFill>
                  <a:schemeClr val="bg2">
                    <a:lumMod val="10000"/>
                  </a:schemeClr>
                </a:solidFill>
                <a:cs typeface="Traditional Arabic" panose="02020603050405020304" pitchFamily="18" charset="-78"/>
              </a:rPr>
              <a:t> </a:t>
            </a:r>
            <a:r>
              <a:rPr lang="ar-SA" altLang="en-US" sz="2000" b="1" dirty="0">
                <a:solidFill>
                  <a:schemeClr val="bg2">
                    <a:lumMod val="10000"/>
                  </a:schemeClr>
                </a:solidFill>
                <a:cs typeface="Traditional Arabic" panose="02020603050405020304" pitchFamily="18" charset="-78"/>
              </a:rPr>
              <a:t>2.8 </a:t>
            </a:r>
            <a:endParaRPr lang="ar-EG" altLang="en-US" sz="2000" b="1" dirty="0" smtClean="0">
              <a:solidFill>
                <a:schemeClr val="bg2">
                  <a:lumMod val="10000"/>
                </a:schemeClr>
              </a:solidFill>
              <a:cs typeface="Traditional Arabic" panose="02020603050405020304" pitchFamily="18" charset="-78"/>
            </a:endParaRPr>
          </a:p>
          <a:p>
            <a:pPr>
              <a:spcBef>
                <a:spcPts val="0"/>
              </a:spcBef>
            </a:pPr>
            <a:r>
              <a:rPr lang="ar-EG" altLang="en-US" sz="2000" b="1" dirty="0">
                <a:solidFill>
                  <a:schemeClr val="bg2">
                    <a:lumMod val="10000"/>
                  </a:schemeClr>
                </a:solidFill>
                <a:cs typeface="Traditional Arabic" panose="02020603050405020304" pitchFamily="18" charset="-78"/>
              </a:rPr>
              <a:t> </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خفيف </a:t>
            </a:r>
            <a:r>
              <a:rPr lang="ar-SA" altLang="en-US" sz="2400" b="1" dirty="0">
                <a:solidFill>
                  <a:schemeClr val="bg2">
                    <a:lumMod val="10000"/>
                  </a:schemeClr>
                </a:solidFill>
                <a:cs typeface="Traditional Arabic" panose="02020603050405020304" pitchFamily="18" charset="-78"/>
              </a:rPr>
              <a:t>الوزن وسريع العطب، يمكن نقله بسهولة</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رخيص الثمن تبلغ سعته </a:t>
            </a:r>
            <a:r>
              <a:rPr lang="ar-SA" altLang="en-US" sz="2000" b="1" dirty="0">
                <a:solidFill>
                  <a:schemeClr val="bg2">
                    <a:lumMod val="10000"/>
                  </a:schemeClr>
                </a:solidFill>
                <a:cs typeface="Traditional Arabic" panose="02020603050405020304" pitchFamily="18" charset="-78"/>
              </a:rPr>
              <a:t>1.44</a:t>
            </a:r>
            <a:r>
              <a:rPr lang="ar-SA" altLang="en-US" sz="2400" b="1" dirty="0">
                <a:solidFill>
                  <a:schemeClr val="bg2">
                    <a:lumMod val="10000"/>
                  </a:schemeClr>
                </a:solidFill>
                <a:cs typeface="Traditional Arabic" panose="02020603050405020304" pitchFamily="18" charset="-78"/>
              </a:rPr>
              <a:t> ميجابايت يستخدم لنقل الملفات</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بطئ جدا مقارنة بالقرص الصلب </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يمكن حماية القرص من الكتابة بتغيير وضع البوابة.</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في الأجهزة المصغرة عادة يسمى مشغل القرص المرن </a:t>
            </a:r>
            <a:r>
              <a:rPr lang="ar-SA" altLang="en-US" sz="2400" b="1" dirty="0" smtClean="0">
                <a:solidFill>
                  <a:schemeClr val="bg2">
                    <a:lumMod val="10000"/>
                  </a:schemeClr>
                </a:solidFill>
                <a:cs typeface="Traditional Arabic" panose="02020603050405020304" pitchFamily="18" charset="-78"/>
              </a:rPr>
              <a:t>بالمشغل</a:t>
            </a:r>
            <a:r>
              <a:rPr lang="en-US" altLang="en-US" sz="2000" b="1" dirty="0" smtClean="0">
                <a:solidFill>
                  <a:schemeClr val="bg2">
                    <a:lumMod val="10000"/>
                  </a:schemeClr>
                </a:solidFill>
                <a:cs typeface="Traditional Arabic" panose="02020603050405020304" pitchFamily="18" charset="-78"/>
              </a:rPr>
              <a:t>A</a:t>
            </a:r>
            <a:r>
              <a:rPr lang="en-US" altLang="en-US" sz="2400" b="1" dirty="0" smtClean="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و </a:t>
            </a:r>
            <a:r>
              <a:rPr lang="en-US" altLang="en-US" sz="2000" b="1" dirty="0" smtClean="0">
                <a:solidFill>
                  <a:schemeClr val="bg2">
                    <a:lumMod val="10000"/>
                  </a:schemeClr>
                </a:solidFill>
                <a:cs typeface="Traditional Arabic" panose="02020603050405020304" pitchFamily="18" charset="-78"/>
              </a:rPr>
              <a:t>B</a:t>
            </a:r>
            <a:endParaRPr lang="en-US"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
        <p:nvSpPr>
          <p:cNvPr id="8"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الذاكرة الثانوية </a:t>
            </a:r>
            <a:r>
              <a:rPr lang="en-US" altLang="en-US" sz="2800" b="1" u="sng" dirty="0">
                <a:solidFill>
                  <a:srgbClr val="C00000"/>
                </a:solidFill>
                <a:cs typeface="Traditional Arabic" panose="02020603050405020304" pitchFamily="18" charset="-78"/>
              </a:rPr>
              <a:t>Secondary storage</a:t>
            </a:r>
          </a:p>
        </p:txBody>
      </p:sp>
    </p:spTree>
    <p:extLst>
      <p:ext uri="{BB962C8B-B14F-4D97-AF65-F5344CB8AC3E}">
        <p14:creationId xmlns:p14="http://schemas.microsoft.com/office/powerpoint/2010/main" xmlns="" val="3263795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19</a:t>
            </a:fld>
            <a:endParaRPr lang="en-US" sz="1200" dirty="0">
              <a:solidFill>
                <a:schemeClr val="bg1"/>
              </a:solidFill>
            </a:endParaRPr>
          </a:p>
        </p:txBody>
      </p:sp>
      <p:sp>
        <p:nvSpPr>
          <p:cNvPr id="5" name="Text Box 3"/>
          <p:cNvSpPr txBox="1">
            <a:spLocks noChangeArrowheads="1"/>
          </p:cNvSpPr>
          <p:nvPr/>
        </p:nvSpPr>
        <p:spPr bwMode="auto">
          <a:xfrm>
            <a:off x="350838" y="2308473"/>
            <a:ext cx="9204325" cy="37394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ts val="600"/>
              </a:spcBef>
            </a:pPr>
            <a:r>
              <a:rPr lang="ar-SA" altLang="en-US" sz="2400" b="1" dirty="0">
                <a:solidFill>
                  <a:schemeClr val="accent1">
                    <a:lumMod val="75000"/>
                  </a:schemeClr>
                </a:solidFill>
                <a:cs typeface="Traditional Arabic" panose="02020603050405020304" pitchFamily="18" charset="-78"/>
              </a:rPr>
              <a:t>الشرائط المغناطيسية </a:t>
            </a:r>
            <a:r>
              <a:rPr lang="en-US" altLang="en-US" sz="2000" b="1" dirty="0">
                <a:solidFill>
                  <a:schemeClr val="accent1">
                    <a:lumMod val="75000"/>
                  </a:schemeClr>
                </a:solidFill>
                <a:cs typeface="Traditional Arabic" panose="02020603050405020304" pitchFamily="18" charset="-78"/>
              </a:rPr>
              <a:t>Magnetic </a:t>
            </a:r>
            <a:r>
              <a:rPr lang="en-US" altLang="en-US" sz="2000" b="1" dirty="0" smtClean="0">
                <a:solidFill>
                  <a:schemeClr val="accent1">
                    <a:lumMod val="75000"/>
                  </a:schemeClr>
                </a:solidFill>
                <a:cs typeface="Traditional Arabic" panose="02020603050405020304" pitchFamily="18" charset="-78"/>
              </a:rPr>
              <a:t>Tapes</a:t>
            </a:r>
            <a:r>
              <a:rPr lang="ar-EG" altLang="en-US" sz="2000" b="1" dirty="0" smtClean="0">
                <a:solidFill>
                  <a:schemeClr val="accent1">
                    <a:lumMod val="75000"/>
                  </a:schemeClr>
                </a:solidFill>
                <a:cs typeface="Traditional Arabic" panose="02020603050405020304" pitchFamily="18" charset="-78"/>
              </a:rPr>
              <a:t> : </a:t>
            </a:r>
          </a:p>
          <a:p>
            <a:pPr>
              <a:spcBef>
                <a:spcPts val="600"/>
              </a:spcBef>
            </a:pPr>
            <a:endParaRPr lang="en-US" altLang="en-US" sz="2000" b="1" dirty="0">
              <a:solidFill>
                <a:schemeClr val="accent1">
                  <a:lumMod val="75000"/>
                </a:schemeClr>
              </a:solidFill>
              <a:cs typeface="Traditional Arabic" panose="02020603050405020304" pitchFamily="18" charset="-78"/>
            </a:endParaRPr>
          </a:p>
          <a:p>
            <a:pPr marL="342900" indent="-342900">
              <a:spcBef>
                <a:spcPts val="6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شريط بلاستيكي رفيع وطويل (2400 قدم)</a:t>
            </a:r>
          </a:p>
          <a:p>
            <a:pPr marL="342900" indent="-342900">
              <a:spcBef>
                <a:spcPts val="6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ذو سعة محدودة  (46 ميجابايت)</a:t>
            </a:r>
          </a:p>
          <a:p>
            <a:pPr marL="342900" indent="-342900">
              <a:spcBef>
                <a:spcPts val="6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كان يستعمل في الحواسب الكبيرة (ذو قيمة تاريخية) </a:t>
            </a:r>
          </a:p>
          <a:p>
            <a:pPr marL="342900" indent="-342900">
              <a:spcBef>
                <a:spcPts val="6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 استخدمت الشرائط المغناطيسية بكثرة في السابق كوسط تخزين ثانوي مع الحواسيب الكبيرة في الأعمال أما الآن بظهور الأقراص التي لها مميزات على الأشرطة فقد أصبحت أوساط للاحتفاظ بنسخ احتياطية للكميات الكبيرة أي تخزن فيه نسخ من الملفات الهامة لاسترجاعها في حالة فقدان الملفات على الأقراص أو إتلافها</a:t>
            </a:r>
            <a:r>
              <a:rPr lang="ar-SA" altLang="en-US" sz="2400" b="1" dirty="0" smtClean="0">
                <a:solidFill>
                  <a:schemeClr val="bg2">
                    <a:lumMod val="10000"/>
                  </a:schemeClr>
                </a:solidFill>
                <a:cs typeface="Traditional Arabic" panose="02020603050405020304" pitchFamily="18" charset="-78"/>
              </a:rPr>
              <a:t>.</a:t>
            </a:r>
            <a:endParaRPr lang="ar-SA"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
        <p:nvSpPr>
          <p:cNvPr id="8"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الذاكرة الثانوية </a:t>
            </a:r>
            <a:r>
              <a:rPr lang="en-US" altLang="en-US" sz="2800" b="1" u="sng" dirty="0">
                <a:solidFill>
                  <a:srgbClr val="C00000"/>
                </a:solidFill>
                <a:cs typeface="Traditional Arabic" panose="02020603050405020304" pitchFamily="18" charset="-78"/>
              </a:rPr>
              <a:t>Secondary storage</a:t>
            </a:r>
          </a:p>
        </p:txBody>
      </p:sp>
    </p:spTree>
    <p:extLst>
      <p:ext uri="{BB962C8B-B14F-4D97-AF65-F5344CB8AC3E}">
        <p14:creationId xmlns:p14="http://schemas.microsoft.com/office/powerpoint/2010/main" xmlns="" val="1364206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20</a:t>
            </a:fld>
            <a:endParaRPr lang="en-US" sz="1200" dirty="0">
              <a:solidFill>
                <a:schemeClr val="bg1"/>
              </a:solidFill>
            </a:endParaRPr>
          </a:p>
        </p:txBody>
      </p:sp>
      <p:sp>
        <p:nvSpPr>
          <p:cNvPr id="5" name="Text Box 3"/>
          <p:cNvSpPr txBox="1">
            <a:spLocks noChangeArrowheads="1"/>
          </p:cNvSpPr>
          <p:nvPr/>
        </p:nvSpPr>
        <p:spPr bwMode="auto">
          <a:xfrm>
            <a:off x="350838" y="2308473"/>
            <a:ext cx="9204325" cy="34163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ts val="0"/>
              </a:spcBef>
            </a:pPr>
            <a:r>
              <a:rPr lang="ar-SA" altLang="en-US" sz="2400" b="1" dirty="0">
                <a:solidFill>
                  <a:schemeClr val="accent1">
                    <a:lumMod val="75000"/>
                  </a:schemeClr>
                </a:solidFill>
                <a:cs typeface="Traditional Arabic" panose="02020603050405020304" pitchFamily="18" charset="-78"/>
              </a:rPr>
              <a:t>القرص الضوئي المضغوط </a:t>
            </a:r>
            <a:r>
              <a:rPr lang="en-US" altLang="en-US" sz="2000" b="1" dirty="0" smtClean="0">
                <a:solidFill>
                  <a:schemeClr val="accent1">
                    <a:lumMod val="75000"/>
                  </a:schemeClr>
                </a:solidFill>
                <a:cs typeface="Traditional Arabic" panose="02020603050405020304" pitchFamily="18" charset="-78"/>
              </a:rPr>
              <a:t>CD-ROM</a:t>
            </a:r>
            <a:r>
              <a:rPr lang="ar-EG" altLang="en-US" sz="2000" b="1" dirty="0" smtClean="0">
                <a:solidFill>
                  <a:schemeClr val="accent1">
                    <a:lumMod val="75000"/>
                  </a:schemeClr>
                </a:solidFill>
                <a:cs typeface="Traditional Arabic" panose="02020603050405020304" pitchFamily="18" charset="-78"/>
              </a:rPr>
              <a:t> :</a:t>
            </a:r>
          </a:p>
          <a:p>
            <a:pPr>
              <a:spcBef>
                <a:spcPts val="0"/>
              </a:spcBef>
            </a:pPr>
            <a:endParaRPr lang="en-US" altLang="en-US" sz="2400" b="1" dirty="0">
              <a:solidFill>
                <a:schemeClr val="accent1">
                  <a:lumMod val="75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يستخدم أشعة الليزر في قراءة لمعلومات تصل سعته إلى </a:t>
            </a:r>
            <a:r>
              <a:rPr lang="ar-SA" altLang="en-US" sz="2000" b="1" dirty="0">
                <a:solidFill>
                  <a:schemeClr val="bg2">
                    <a:lumMod val="10000"/>
                  </a:schemeClr>
                </a:solidFill>
                <a:cs typeface="Traditional Arabic" panose="02020603050405020304" pitchFamily="18" charset="-78"/>
              </a:rPr>
              <a:t>700</a:t>
            </a:r>
            <a:r>
              <a:rPr lang="ar-SA" altLang="en-US" sz="2400" b="1" dirty="0">
                <a:solidFill>
                  <a:schemeClr val="bg2">
                    <a:lumMod val="10000"/>
                  </a:schemeClr>
                </a:solidFill>
                <a:cs typeface="Traditional Arabic" panose="02020603050405020304" pitchFamily="18" charset="-78"/>
              </a:rPr>
              <a:t> ميجابايت  وهو قابل للقراءة فقط ولا يمكن التسجيل عليه أو تغيير محتواه. يخزن بمناطق صغيرة جدا تسمى تجويف </a:t>
            </a:r>
            <a:r>
              <a:rPr lang="en-US" altLang="en-US" sz="2000" b="1" dirty="0">
                <a:solidFill>
                  <a:schemeClr val="bg2">
                    <a:lumMod val="10000"/>
                  </a:schemeClr>
                </a:solidFill>
                <a:cs typeface="Traditional Arabic" panose="02020603050405020304" pitchFamily="18" charset="-78"/>
              </a:rPr>
              <a:t>pit</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يستعمل في تسجيل الملفات متعددة الوسائط </a:t>
            </a:r>
            <a:r>
              <a:rPr lang="ar-EG" altLang="en-US" sz="2400" b="1" dirty="0" smtClean="0">
                <a:solidFill>
                  <a:schemeClr val="bg2">
                    <a:lumMod val="10000"/>
                  </a:schemeClr>
                </a:solidFill>
                <a:cs typeface="Traditional Arabic" panose="02020603050405020304" pitchFamily="18" charset="-78"/>
              </a:rPr>
              <a:t>(</a:t>
            </a:r>
            <a:r>
              <a:rPr lang="en-US" altLang="en-US" sz="2000" b="1" dirty="0" smtClean="0">
                <a:solidFill>
                  <a:schemeClr val="bg2">
                    <a:lumMod val="10000"/>
                  </a:schemeClr>
                </a:solidFill>
                <a:cs typeface="Traditional Arabic" panose="02020603050405020304" pitchFamily="18" charset="-78"/>
              </a:rPr>
              <a:t>Multimedia</a:t>
            </a:r>
            <a:r>
              <a:rPr lang="en-US" altLang="en-US" sz="2400" b="1" dirty="0" smtClean="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 </a:t>
            </a:r>
            <a:r>
              <a:rPr lang="ar-SA" altLang="en-US" sz="2400" b="1" dirty="0" smtClean="0">
                <a:solidFill>
                  <a:schemeClr val="bg2">
                    <a:lumMod val="10000"/>
                  </a:schemeClr>
                </a:solidFill>
                <a:cs typeface="Traditional Arabic" panose="02020603050405020304" pitchFamily="18" charset="-78"/>
              </a:rPr>
              <a:t>صوت </a:t>
            </a:r>
            <a:r>
              <a:rPr lang="ar-SA" altLang="en-US" sz="2400" b="1" dirty="0">
                <a:solidFill>
                  <a:schemeClr val="bg2">
                    <a:lumMod val="10000"/>
                  </a:schemeClr>
                </a:solidFill>
                <a:cs typeface="Traditional Arabic" panose="02020603050405020304" pitchFamily="18" charset="-78"/>
              </a:rPr>
              <a:t>و نص و أفلام </a:t>
            </a:r>
            <a:r>
              <a:rPr lang="ar-SA" altLang="en-US" sz="2400" b="1" dirty="0" smtClean="0">
                <a:solidFill>
                  <a:schemeClr val="bg2">
                    <a:lumMod val="10000"/>
                  </a:schemeClr>
                </a:solidFill>
                <a:cs typeface="Traditional Arabic" panose="02020603050405020304" pitchFamily="18" charset="-78"/>
              </a:rPr>
              <a:t>فيديو</a:t>
            </a:r>
            <a:endParaRPr lang="ar-EG" altLang="en-US" sz="2400" b="1" dirty="0" smtClean="0">
              <a:solidFill>
                <a:schemeClr val="bg2">
                  <a:lumMod val="10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SA" altLang="en-US" sz="2400" b="1" dirty="0" smtClean="0">
                <a:solidFill>
                  <a:schemeClr val="bg2">
                    <a:lumMod val="10000"/>
                  </a:schemeClr>
                </a:solidFill>
                <a:cs typeface="Traditional Arabic" panose="02020603050405020304" pitchFamily="18" charset="-78"/>
              </a:rPr>
              <a:t>هناك </a:t>
            </a:r>
            <a:r>
              <a:rPr lang="ar-SA" altLang="en-US" sz="2400" b="1" dirty="0">
                <a:solidFill>
                  <a:schemeClr val="bg2">
                    <a:lumMod val="10000"/>
                  </a:schemeClr>
                </a:solidFill>
                <a:cs typeface="Traditional Arabic" panose="02020603050405020304" pitchFamily="18" charset="-78"/>
              </a:rPr>
              <a:t>نوعان منها يمكن التسجيل عليها باستخدام جهاز </a:t>
            </a:r>
            <a:r>
              <a:rPr lang="ar-SA" altLang="en-US" sz="2400" b="1" dirty="0" smtClean="0">
                <a:solidFill>
                  <a:schemeClr val="bg2">
                    <a:lumMod val="10000"/>
                  </a:schemeClr>
                </a:solidFill>
                <a:cs typeface="Traditional Arabic" panose="02020603050405020304" pitchFamily="18" charset="-78"/>
              </a:rPr>
              <a:t>خاص</a:t>
            </a:r>
          </a:p>
          <a:p>
            <a:pPr>
              <a:spcBef>
                <a:spcPts val="0"/>
              </a:spcBef>
            </a:pP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القابلة للتسجيل مرة واحدة </a:t>
            </a:r>
            <a:r>
              <a:rPr lang="en-US" altLang="en-US" sz="2000" b="1" dirty="0" smtClean="0">
                <a:solidFill>
                  <a:schemeClr val="bg2">
                    <a:lumMod val="10000"/>
                  </a:schemeClr>
                </a:solidFill>
                <a:cs typeface="Traditional Arabic" panose="02020603050405020304" pitchFamily="18" charset="-78"/>
              </a:rPr>
              <a:t>Recordable CD-R </a:t>
            </a:r>
          </a:p>
          <a:p>
            <a:pPr>
              <a:spcBef>
                <a:spcPts val="0"/>
              </a:spcBef>
            </a:pP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القابلة </a:t>
            </a:r>
            <a:r>
              <a:rPr lang="ar-SA" altLang="en-US" sz="2400" b="1" dirty="0">
                <a:solidFill>
                  <a:schemeClr val="bg2">
                    <a:lumMod val="10000"/>
                  </a:schemeClr>
                </a:solidFill>
                <a:cs typeface="Traditional Arabic" panose="02020603050405020304" pitchFamily="18" charset="-78"/>
              </a:rPr>
              <a:t>للتسجيل عدة مرات </a:t>
            </a:r>
            <a:r>
              <a:rPr lang="en-US" altLang="en-US" sz="2000" b="1" dirty="0" smtClean="0">
                <a:solidFill>
                  <a:schemeClr val="bg2">
                    <a:lumMod val="10000"/>
                  </a:schemeClr>
                </a:solidFill>
                <a:cs typeface="Traditional Arabic" panose="02020603050405020304" pitchFamily="18" charset="-78"/>
              </a:rPr>
              <a:t>Rewritable </a:t>
            </a:r>
            <a:r>
              <a:rPr lang="en-US" altLang="en-US" sz="2000" b="1" dirty="0">
                <a:solidFill>
                  <a:schemeClr val="bg2">
                    <a:lumMod val="10000"/>
                  </a:schemeClr>
                </a:solidFill>
                <a:cs typeface="Traditional Arabic" panose="02020603050405020304" pitchFamily="18" charset="-78"/>
              </a:rPr>
              <a:t>CD-RW </a:t>
            </a:r>
          </a:p>
          <a:p>
            <a:pPr marL="342900" indent="-342900">
              <a:spcBef>
                <a:spcPts val="0"/>
              </a:spcBef>
              <a:buFont typeface="Arial" panose="020B0604020202020204" pitchFamily="34" charset="0"/>
              <a:buChar char="•"/>
            </a:pPr>
            <a:r>
              <a:rPr lang="en-US" altLang="en-US" sz="2400" b="1" dirty="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تتميز بسرعات </a:t>
            </a:r>
            <a:r>
              <a:rPr lang="ar-SA" altLang="en-US" sz="2400" b="1" dirty="0" smtClean="0">
                <a:solidFill>
                  <a:schemeClr val="bg2">
                    <a:lumMod val="10000"/>
                  </a:schemeClr>
                </a:solidFill>
                <a:cs typeface="Traditional Arabic" panose="02020603050405020304" pitchFamily="18" charset="-78"/>
              </a:rPr>
              <a:t>مختلفة</a:t>
            </a:r>
            <a:r>
              <a:rPr lang="ar-EG" altLang="en-US" sz="2400" b="1" dirty="0" smtClean="0">
                <a:solidFill>
                  <a:schemeClr val="bg2">
                    <a:lumMod val="10000"/>
                  </a:schemeClr>
                </a:solidFill>
                <a:cs typeface="Traditional Arabic" panose="02020603050405020304" pitchFamily="18" charset="-78"/>
              </a:rPr>
              <a:t> </a:t>
            </a:r>
            <a:r>
              <a:rPr lang="en-US" altLang="en-US" sz="2400" b="1" dirty="0" smtClean="0">
                <a:solidFill>
                  <a:schemeClr val="bg2">
                    <a:lumMod val="10000"/>
                  </a:schemeClr>
                </a:solidFill>
                <a:cs typeface="Traditional Arabic" panose="02020603050405020304" pitchFamily="18" charset="-78"/>
              </a:rPr>
              <a:t>x</a:t>
            </a:r>
            <a:r>
              <a:rPr lang="ar-SA" altLang="en-US" sz="2400" b="1" dirty="0" smtClean="0">
                <a:solidFill>
                  <a:schemeClr val="bg2">
                    <a:lumMod val="10000"/>
                  </a:schemeClr>
                </a:solidFill>
                <a:cs typeface="Traditional Arabic" panose="02020603050405020304" pitchFamily="18" charset="-78"/>
              </a:rPr>
              <a:t>4 و </a:t>
            </a:r>
            <a:r>
              <a:rPr lang="en-US" altLang="en-US" sz="2000" b="1" dirty="0" smtClean="0">
                <a:solidFill>
                  <a:schemeClr val="bg2">
                    <a:lumMod val="10000"/>
                  </a:schemeClr>
                </a:solidFill>
                <a:cs typeface="Traditional Arabic" panose="02020603050405020304" pitchFamily="18" charset="-78"/>
              </a:rPr>
              <a:t>16</a:t>
            </a:r>
            <a:r>
              <a:rPr lang="en-US" altLang="en-US" sz="2400" b="1" dirty="0" smtClean="0">
                <a:solidFill>
                  <a:schemeClr val="bg2">
                    <a:lumMod val="10000"/>
                  </a:schemeClr>
                </a:solidFill>
                <a:cs typeface="Traditional Arabic" panose="02020603050405020304" pitchFamily="18" charset="-78"/>
              </a:rPr>
              <a:t>x</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و</a:t>
            </a:r>
            <a:r>
              <a:rPr lang="ar-EG"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32</a:t>
            </a:r>
            <a:r>
              <a:rPr lang="en-US" altLang="en-US" sz="2400" b="1" dirty="0" smtClean="0">
                <a:solidFill>
                  <a:schemeClr val="bg2">
                    <a:lumMod val="10000"/>
                  </a:schemeClr>
                </a:solidFill>
                <a:cs typeface="Traditional Arabic" panose="02020603050405020304" pitchFamily="18" charset="-78"/>
              </a:rPr>
              <a:t>x</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مقارنة </a:t>
            </a:r>
            <a:r>
              <a:rPr lang="ar-SA" altLang="en-US" sz="2400" b="1" dirty="0">
                <a:solidFill>
                  <a:schemeClr val="bg2">
                    <a:lumMod val="10000"/>
                  </a:schemeClr>
                </a:solidFill>
                <a:cs typeface="Traditional Arabic" panose="02020603050405020304" pitchFamily="18" charset="-78"/>
              </a:rPr>
              <a:t>مع سرعة الصوت</a:t>
            </a:r>
            <a:r>
              <a:rPr lang="ar-SA" altLang="en-US" sz="2400" b="1" dirty="0" smtClean="0">
                <a:solidFill>
                  <a:schemeClr val="bg2">
                    <a:lumMod val="10000"/>
                  </a:schemeClr>
                </a:solidFill>
                <a:cs typeface="Traditional Arabic" panose="02020603050405020304" pitchFamily="18" charset="-78"/>
              </a:rPr>
              <a:t>)</a:t>
            </a:r>
            <a:endParaRPr lang="ar-SA"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
        <p:nvSpPr>
          <p:cNvPr id="8"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الذاكرة الثانوية </a:t>
            </a:r>
            <a:r>
              <a:rPr lang="en-US" altLang="en-US" sz="2800" b="1" u="sng" dirty="0">
                <a:solidFill>
                  <a:srgbClr val="C00000"/>
                </a:solidFill>
                <a:cs typeface="Traditional Arabic" panose="02020603050405020304" pitchFamily="18" charset="-78"/>
              </a:rPr>
              <a:t>Secondary storage</a:t>
            </a:r>
          </a:p>
        </p:txBody>
      </p:sp>
    </p:spTree>
    <p:extLst>
      <p:ext uri="{BB962C8B-B14F-4D97-AF65-F5344CB8AC3E}">
        <p14:creationId xmlns:p14="http://schemas.microsoft.com/office/powerpoint/2010/main" xmlns="" val="1574258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21</a:t>
            </a:fld>
            <a:endParaRPr lang="en-US" sz="1200" dirty="0">
              <a:solidFill>
                <a:schemeClr val="bg1"/>
              </a:solidFill>
            </a:endParaRPr>
          </a:p>
        </p:txBody>
      </p:sp>
      <p:sp>
        <p:nvSpPr>
          <p:cNvPr id="5" name="Text Box 3"/>
          <p:cNvSpPr txBox="1">
            <a:spLocks noChangeArrowheads="1"/>
          </p:cNvSpPr>
          <p:nvPr/>
        </p:nvSpPr>
        <p:spPr bwMode="auto">
          <a:xfrm>
            <a:off x="350838" y="2308473"/>
            <a:ext cx="9204325" cy="2693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ts val="600"/>
              </a:spcBef>
            </a:pPr>
            <a:r>
              <a:rPr lang="ar-SA" altLang="en-US" sz="2400" b="1" dirty="0">
                <a:solidFill>
                  <a:schemeClr val="accent1">
                    <a:lumMod val="75000"/>
                  </a:schemeClr>
                </a:solidFill>
                <a:cs typeface="Traditional Arabic" panose="02020603050405020304" pitchFamily="18" charset="-78"/>
              </a:rPr>
              <a:t>الأقراص الضوئية الرقمية </a:t>
            </a:r>
            <a:r>
              <a:rPr lang="en-US" altLang="en-US" sz="2000" b="1" dirty="0">
                <a:solidFill>
                  <a:schemeClr val="accent1">
                    <a:lumMod val="75000"/>
                  </a:schemeClr>
                </a:solidFill>
                <a:cs typeface="Traditional Arabic" panose="02020603050405020304" pitchFamily="18" charset="-78"/>
              </a:rPr>
              <a:t>Digital Versatile Disk  (DVD</a:t>
            </a:r>
            <a:r>
              <a:rPr lang="en-US" altLang="en-US" sz="2000" b="1" dirty="0" smtClean="0">
                <a:solidFill>
                  <a:schemeClr val="accent1">
                    <a:lumMod val="75000"/>
                  </a:schemeClr>
                </a:solidFill>
                <a:cs typeface="Traditional Arabic" panose="02020603050405020304" pitchFamily="18" charset="-78"/>
              </a:rPr>
              <a:t>)</a:t>
            </a:r>
            <a:r>
              <a:rPr lang="ar-EG" altLang="en-US" sz="2000" b="1" dirty="0" smtClean="0">
                <a:solidFill>
                  <a:schemeClr val="accent1">
                    <a:lumMod val="75000"/>
                  </a:schemeClr>
                </a:solidFill>
                <a:cs typeface="Traditional Arabic" panose="02020603050405020304" pitchFamily="18" charset="-78"/>
              </a:rPr>
              <a:t> : </a:t>
            </a:r>
          </a:p>
          <a:p>
            <a:pPr>
              <a:spcBef>
                <a:spcPts val="600"/>
              </a:spcBef>
            </a:pPr>
            <a:endParaRPr lang="en-US" altLang="en-US" sz="2400" b="1" dirty="0">
              <a:solidFill>
                <a:schemeClr val="bg2">
                  <a:lumMod val="10000"/>
                </a:schemeClr>
              </a:solidFill>
              <a:cs typeface="Traditional Arabic" panose="02020603050405020304" pitchFamily="18" charset="-78"/>
            </a:endParaRPr>
          </a:p>
          <a:p>
            <a:pPr marL="342900" indent="-342900">
              <a:spcBef>
                <a:spcPts val="6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نفس التقنيات الضوئية للأقراص الضوئية المضغوطة ولكن </a:t>
            </a:r>
            <a:r>
              <a:rPr lang="ar-SA" altLang="en-US" sz="2400" b="1" dirty="0" smtClean="0">
                <a:solidFill>
                  <a:schemeClr val="bg2">
                    <a:lumMod val="10000"/>
                  </a:schemeClr>
                </a:solidFill>
                <a:cs typeface="Traditional Arabic" panose="02020603050405020304" pitchFamily="18" charset="-78"/>
              </a:rPr>
              <a:t>مع</a:t>
            </a:r>
            <a:r>
              <a:rPr lang="en-US" altLang="en-US" sz="2000" b="1" dirty="0" smtClean="0">
                <a:solidFill>
                  <a:schemeClr val="bg2">
                    <a:lumMod val="10000"/>
                  </a:schemeClr>
                </a:solidFill>
                <a:cs typeface="Traditional Arabic" panose="02020603050405020304" pitchFamily="18" charset="-78"/>
              </a:rPr>
              <a:t>pit</a:t>
            </a:r>
            <a:r>
              <a:rPr lang="en-US" altLang="en-US" sz="2400" b="1" dirty="0" smtClean="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اصغر </a:t>
            </a:r>
            <a:r>
              <a:rPr lang="ar-SA" altLang="en-US" sz="2400" b="1" dirty="0">
                <a:solidFill>
                  <a:schemeClr val="bg2">
                    <a:lumMod val="10000"/>
                  </a:schemeClr>
                </a:solidFill>
                <a:cs typeface="Traditional Arabic" panose="02020603050405020304" pitchFamily="18" charset="-78"/>
              </a:rPr>
              <a:t>بكثير منها</a:t>
            </a:r>
          </a:p>
          <a:p>
            <a:pPr marL="342900" indent="-342900">
              <a:spcBef>
                <a:spcPts val="6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يمتاز بسعته الهائلة ( تقدر بالجيجابايت ) 4.7 إلى 17 جاجابايت</a:t>
            </a:r>
          </a:p>
          <a:p>
            <a:pPr marL="342900" indent="-342900">
              <a:spcBef>
                <a:spcPts val="6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يستعمل بتسجيل أفلام الفيديو </a:t>
            </a:r>
          </a:p>
          <a:p>
            <a:pPr marL="342900" indent="-342900">
              <a:spcBef>
                <a:spcPts val="6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الليزر الأزرق يستطيع تخزين حوالي 30 جيجابايت لأنه يعمل مع </a:t>
            </a:r>
            <a:r>
              <a:rPr lang="en-US" altLang="en-US" sz="2000" b="1" dirty="0" smtClean="0">
                <a:solidFill>
                  <a:schemeClr val="bg2">
                    <a:lumMod val="10000"/>
                  </a:schemeClr>
                </a:solidFill>
                <a:cs typeface="Traditional Arabic" panose="02020603050405020304" pitchFamily="18" charset="-78"/>
              </a:rPr>
              <a:t>pit</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اصغر </a:t>
            </a:r>
            <a:r>
              <a:rPr lang="ar-SA" altLang="en-US" sz="2400" b="1" dirty="0">
                <a:solidFill>
                  <a:schemeClr val="bg2">
                    <a:lumMod val="10000"/>
                  </a:schemeClr>
                </a:solidFill>
                <a:cs typeface="Traditional Arabic" panose="02020603050405020304" pitchFamily="18" charset="-78"/>
              </a:rPr>
              <a:t>بكثير من الليزر العادي</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
        <p:nvSpPr>
          <p:cNvPr id="8"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الذاكرة الثانوية </a:t>
            </a:r>
            <a:r>
              <a:rPr lang="en-US" altLang="en-US" sz="2800" b="1" u="sng" dirty="0">
                <a:solidFill>
                  <a:srgbClr val="C00000"/>
                </a:solidFill>
                <a:cs typeface="Traditional Arabic" panose="02020603050405020304" pitchFamily="18" charset="-78"/>
              </a:rPr>
              <a:t>Secondary storage</a:t>
            </a:r>
          </a:p>
        </p:txBody>
      </p:sp>
    </p:spTree>
    <p:extLst>
      <p:ext uri="{BB962C8B-B14F-4D97-AF65-F5344CB8AC3E}">
        <p14:creationId xmlns:p14="http://schemas.microsoft.com/office/powerpoint/2010/main" xmlns="" val="1789421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22</a:t>
            </a:fld>
            <a:endParaRPr lang="en-US" sz="1200" dirty="0">
              <a:solidFill>
                <a:schemeClr val="bg1"/>
              </a:solidFill>
            </a:endParaRPr>
          </a:p>
        </p:txBody>
      </p:sp>
      <p:sp>
        <p:nvSpPr>
          <p:cNvPr id="5" name="Text Box 3"/>
          <p:cNvSpPr txBox="1">
            <a:spLocks noChangeArrowheads="1"/>
          </p:cNvSpPr>
          <p:nvPr/>
        </p:nvSpPr>
        <p:spPr bwMode="auto">
          <a:xfrm>
            <a:off x="350838" y="2308473"/>
            <a:ext cx="9204325" cy="37856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ts val="0"/>
              </a:spcBef>
            </a:pPr>
            <a:r>
              <a:rPr lang="ar-SA" altLang="en-US" sz="2400" b="1" dirty="0" smtClean="0">
                <a:solidFill>
                  <a:schemeClr val="accent1">
                    <a:lumMod val="75000"/>
                  </a:schemeClr>
                </a:solidFill>
                <a:cs typeface="Traditional Arabic" panose="02020603050405020304" pitchFamily="18" charset="-78"/>
              </a:rPr>
              <a:t>أقراص </a:t>
            </a:r>
            <a:r>
              <a:rPr lang="en-US" altLang="en-US" sz="2000" b="1" dirty="0" smtClean="0">
                <a:solidFill>
                  <a:schemeClr val="accent1">
                    <a:lumMod val="75000"/>
                  </a:schemeClr>
                </a:solidFill>
                <a:cs typeface="Traditional Arabic" panose="02020603050405020304" pitchFamily="18" charset="-78"/>
              </a:rPr>
              <a:t>ZIP</a:t>
            </a:r>
            <a:r>
              <a:rPr lang="ar-EG" altLang="en-US" sz="2000" b="1" dirty="0" smtClean="0">
                <a:solidFill>
                  <a:schemeClr val="accent1">
                    <a:lumMod val="75000"/>
                  </a:schemeClr>
                </a:solidFill>
                <a:cs typeface="Traditional Arabic" panose="02020603050405020304" pitchFamily="18" charset="-78"/>
              </a:rPr>
              <a:t> :</a:t>
            </a:r>
            <a:endParaRPr lang="en-US" altLang="en-US" sz="2000" b="1" dirty="0">
              <a:solidFill>
                <a:schemeClr val="accent1">
                  <a:lumMod val="75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تشبه الأقراص المرنة إلا أنها أثقل وأكبر و ذات سعة كبيرة (</a:t>
            </a:r>
            <a:r>
              <a:rPr lang="ar-SA" altLang="en-US" sz="2000" b="1" dirty="0">
                <a:solidFill>
                  <a:schemeClr val="bg2">
                    <a:lumMod val="10000"/>
                  </a:schemeClr>
                </a:solidFill>
                <a:cs typeface="Traditional Arabic" panose="02020603050405020304" pitchFamily="18" charset="-78"/>
              </a:rPr>
              <a:t>100</a:t>
            </a:r>
            <a:r>
              <a:rPr lang="ar-SA" altLang="en-US" sz="2400" b="1" dirty="0">
                <a:solidFill>
                  <a:schemeClr val="bg2">
                    <a:lumMod val="10000"/>
                  </a:schemeClr>
                </a:solidFill>
                <a:cs typeface="Traditional Arabic" panose="02020603050405020304" pitchFamily="18" charset="-78"/>
              </a:rPr>
              <a:t> ميجابايت – </a:t>
            </a:r>
            <a:r>
              <a:rPr lang="ar-SA" altLang="en-US" sz="2000" b="1" dirty="0">
                <a:solidFill>
                  <a:schemeClr val="bg2">
                    <a:lumMod val="10000"/>
                  </a:schemeClr>
                </a:solidFill>
                <a:cs typeface="Traditional Arabic" panose="02020603050405020304" pitchFamily="18" charset="-78"/>
              </a:rPr>
              <a:t>750</a:t>
            </a:r>
            <a:r>
              <a:rPr lang="ar-SA" altLang="en-US" sz="2400" b="1" dirty="0">
                <a:solidFill>
                  <a:schemeClr val="bg2">
                    <a:lumMod val="10000"/>
                  </a:schemeClr>
                </a:solidFill>
                <a:cs typeface="Traditional Arabic" panose="02020603050405020304" pitchFamily="18" charset="-78"/>
              </a:rPr>
              <a:t> ميجابايت) وتستعمل في الأرشيف</a:t>
            </a:r>
          </a:p>
          <a:p>
            <a:pPr>
              <a:spcBef>
                <a:spcPts val="0"/>
              </a:spcBef>
            </a:pPr>
            <a:r>
              <a:rPr lang="ar-SA" altLang="en-US" sz="2400" b="1" dirty="0">
                <a:solidFill>
                  <a:schemeClr val="accent1">
                    <a:lumMod val="75000"/>
                  </a:schemeClr>
                </a:solidFill>
                <a:cs typeface="Traditional Arabic" panose="02020603050405020304" pitchFamily="18" charset="-78"/>
              </a:rPr>
              <a:t>البطاقات الذكية </a:t>
            </a:r>
            <a:r>
              <a:rPr lang="en-US" altLang="en-US" sz="2000" b="1" dirty="0">
                <a:solidFill>
                  <a:schemeClr val="accent1">
                    <a:lumMod val="75000"/>
                  </a:schemeClr>
                </a:solidFill>
                <a:cs typeface="Traditional Arabic" panose="02020603050405020304" pitchFamily="18" charset="-78"/>
              </a:rPr>
              <a:t>Smart </a:t>
            </a:r>
            <a:r>
              <a:rPr lang="en-US" altLang="en-US" sz="2000" b="1" dirty="0" smtClean="0">
                <a:solidFill>
                  <a:schemeClr val="accent1">
                    <a:lumMod val="75000"/>
                  </a:schemeClr>
                </a:solidFill>
                <a:cs typeface="Traditional Arabic" panose="02020603050405020304" pitchFamily="18" charset="-78"/>
              </a:rPr>
              <a:t>Cards</a:t>
            </a:r>
            <a:r>
              <a:rPr lang="ar-EG" altLang="en-US" sz="2000" b="1" dirty="0">
                <a:solidFill>
                  <a:schemeClr val="accent1">
                    <a:lumMod val="75000"/>
                  </a:schemeClr>
                </a:solidFill>
                <a:cs typeface="Traditional Arabic" panose="02020603050405020304" pitchFamily="18" charset="-78"/>
              </a:rPr>
              <a:t> </a:t>
            </a:r>
            <a:r>
              <a:rPr lang="ar-EG" altLang="en-US" sz="2000" b="1" dirty="0" smtClean="0">
                <a:solidFill>
                  <a:schemeClr val="accent1">
                    <a:lumMod val="75000"/>
                  </a:schemeClr>
                </a:solidFill>
                <a:cs typeface="Traditional Arabic" panose="02020603050405020304" pitchFamily="18" charset="-78"/>
              </a:rPr>
              <a:t>: </a:t>
            </a:r>
            <a:endParaRPr lang="en-US" altLang="en-US" sz="2000" b="1" dirty="0">
              <a:solidFill>
                <a:schemeClr val="accent1">
                  <a:lumMod val="75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تحتوي على ذاكرة ومعالج رقيق وموقع تخزين دائم</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تدخل في قارئ خاص لقراءتها و تعبئتها </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تستعمل في الهاتف </a:t>
            </a:r>
            <a:r>
              <a:rPr lang="ar-SA" altLang="en-US" sz="2400" b="1" dirty="0" smtClean="0">
                <a:solidFill>
                  <a:schemeClr val="bg2">
                    <a:lumMod val="10000"/>
                  </a:schemeClr>
                </a:solidFill>
                <a:cs typeface="Traditional Arabic" panose="02020603050405020304" pitchFamily="18" charset="-78"/>
              </a:rPr>
              <a:t>والصراف</a:t>
            </a:r>
            <a:r>
              <a:rPr lang="ar-EG"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ATM</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وبطاقات </a:t>
            </a:r>
            <a:r>
              <a:rPr lang="ar-SA" altLang="en-US" sz="2400" b="1" dirty="0">
                <a:solidFill>
                  <a:schemeClr val="bg2">
                    <a:lumMod val="10000"/>
                  </a:schemeClr>
                </a:solidFill>
                <a:cs typeface="Traditional Arabic" panose="02020603050405020304" pitchFamily="18" charset="-78"/>
              </a:rPr>
              <a:t>الائتمان وكذلك الملف الطبي</a:t>
            </a:r>
          </a:p>
          <a:p>
            <a:pPr>
              <a:spcBef>
                <a:spcPts val="0"/>
              </a:spcBef>
            </a:pPr>
            <a:r>
              <a:rPr lang="ar-SA" altLang="en-US" sz="2400" b="1" dirty="0">
                <a:solidFill>
                  <a:schemeClr val="accent1">
                    <a:lumMod val="75000"/>
                  </a:schemeClr>
                </a:solidFill>
                <a:cs typeface="Traditional Arabic" panose="02020603050405020304" pitchFamily="18" charset="-78"/>
              </a:rPr>
              <a:t>أقراص </a:t>
            </a:r>
            <a:r>
              <a:rPr lang="ar-SA" altLang="en-US" sz="2400" b="1" dirty="0" smtClean="0">
                <a:solidFill>
                  <a:schemeClr val="accent1">
                    <a:lumMod val="75000"/>
                  </a:schemeClr>
                </a:solidFill>
                <a:cs typeface="Traditional Arabic" panose="02020603050405020304" pitchFamily="18" charset="-78"/>
              </a:rPr>
              <a:t>الفلاش</a:t>
            </a:r>
            <a:r>
              <a:rPr lang="ar-SA"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accent1">
                    <a:lumMod val="75000"/>
                  </a:schemeClr>
                </a:solidFill>
                <a:cs typeface="Traditional Arabic" panose="02020603050405020304" pitchFamily="18" charset="-78"/>
              </a:rPr>
              <a:t>USB Flash Drives</a:t>
            </a:r>
            <a:r>
              <a:rPr lang="ar-EG" altLang="en-US" sz="2000" b="1" dirty="0">
                <a:solidFill>
                  <a:schemeClr val="accent1">
                    <a:lumMod val="75000"/>
                  </a:schemeClr>
                </a:solidFill>
                <a:cs typeface="Traditional Arabic" panose="02020603050405020304" pitchFamily="18" charset="-78"/>
              </a:rPr>
              <a:t> </a:t>
            </a:r>
            <a:r>
              <a:rPr lang="ar-EG" altLang="en-US" sz="2000" b="1" dirty="0" smtClean="0">
                <a:solidFill>
                  <a:schemeClr val="accent1">
                    <a:lumMod val="75000"/>
                  </a:schemeClr>
                </a:solidFill>
                <a:cs typeface="Traditional Arabic" panose="02020603050405020304" pitchFamily="18" charset="-78"/>
              </a:rPr>
              <a:t>:</a:t>
            </a:r>
            <a:endParaRPr lang="en-US" altLang="en-US" sz="2000" b="1" dirty="0">
              <a:solidFill>
                <a:schemeClr val="accent1">
                  <a:lumMod val="75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صغيرة الحجم ذات سعة كبيرة حوالي 32 جيجا بايت، تدخل في منفذ </a:t>
            </a:r>
            <a:r>
              <a:rPr lang="en-US" altLang="en-US" sz="2000" b="1" dirty="0" smtClean="0">
                <a:solidFill>
                  <a:schemeClr val="bg2">
                    <a:lumMod val="10000"/>
                  </a:schemeClr>
                </a:solidFill>
                <a:cs typeface="Traditional Arabic" panose="02020603050405020304" pitchFamily="18" charset="-78"/>
              </a:rPr>
              <a:t>USB</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وتستعمل </a:t>
            </a:r>
            <a:r>
              <a:rPr lang="ar-SA" altLang="en-US" sz="2400" b="1" dirty="0">
                <a:solidFill>
                  <a:schemeClr val="bg2">
                    <a:lumMod val="10000"/>
                  </a:schemeClr>
                </a:solidFill>
                <a:cs typeface="Traditional Arabic" panose="02020603050405020304" pitchFamily="18" charset="-78"/>
              </a:rPr>
              <a:t>في الحاسب وعدة أجهزة أخرى مزودة بالـ </a:t>
            </a:r>
            <a:r>
              <a:rPr lang="en-US" altLang="en-US" sz="2000" b="1" dirty="0">
                <a:solidFill>
                  <a:schemeClr val="bg2">
                    <a:lumMod val="10000"/>
                  </a:schemeClr>
                </a:solidFill>
                <a:cs typeface="Traditional Arabic" panose="02020603050405020304" pitchFamily="18" charset="-78"/>
              </a:rPr>
              <a:t>USB</a:t>
            </a:r>
            <a:r>
              <a:rPr lang="en-US" altLang="en-US" sz="2400" b="1" dirty="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لحفظ </a:t>
            </a:r>
            <a:r>
              <a:rPr lang="ar-SA" altLang="en-US" sz="2400" b="1" dirty="0">
                <a:solidFill>
                  <a:schemeClr val="bg2">
                    <a:lumMod val="10000"/>
                  </a:schemeClr>
                </a:solidFill>
                <a:cs typeface="Traditional Arabic" panose="02020603050405020304" pitchFamily="18" charset="-78"/>
              </a:rPr>
              <a:t>ونقل  لبيانات</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
        <p:nvSpPr>
          <p:cNvPr id="8"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الذاكرة الثانوية </a:t>
            </a:r>
            <a:r>
              <a:rPr lang="en-US" altLang="en-US" sz="2800" b="1" u="sng" dirty="0">
                <a:solidFill>
                  <a:srgbClr val="C00000"/>
                </a:solidFill>
                <a:cs typeface="Traditional Arabic" panose="02020603050405020304" pitchFamily="18" charset="-78"/>
              </a:rPr>
              <a:t>Secondary storage</a:t>
            </a:r>
          </a:p>
        </p:txBody>
      </p:sp>
    </p:spTree>
    <p:extLst>
      <p:ext uri="{BB962C8B-B14F-4D97-AF65-F5344CB8AC3E}">
        <p14:creationId xmlns:p14="http://schemas.microsoft.com/office/powerpoint/2010/main" xmlns="" val="761066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23</a:t>
            </a:fld>
            <a:endParaRPr lang="en-US" sz="1200" dirty="0">
              <a:solidFill>
                <a:schemeClr val="bg1"/>
              </a:solidFill>
            </a:endParaRPr>
          </a:p>
        </p:txBody>
      </p:sp>
      <p:sp>
        <p:nvSpPr>
          <p:cNvPr id="5" name="Text Box 3"/>
          <p:cNvSpPr txBox="1">
            <a:spLocks noChangeArrowheads="1"/>
          </p:cNvSpPr>
          <p:nvPr/>
        </p:nvSpPr>
        <p:spPr bwMode="auto">
          <a:xfrm>
            <a:off x="350838" y="2308473"/>
            <a:ext cx="9204325" cy="34163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ts val="0"/>
              </a:spcBef>
            </a:pPr>
            <a:r>
              <a:rPr lang="ar-SA" altLang="en-US" sz="2400" b="1" dirty="0">
                <a:solidFill>
                  <a:schemeClr val="bg2">
                    <a:lumMod val="10000"/>
                  </a:schemeClr>
                </a:solidFill>
                <a:cs typeface="Traditional Arabic" panose="02020603050405020304" pitchFamily="18" charset="-78"/>
              </a:rPr>
              <a:t>لتقيم أوساط التخزين الثانوي يمكن ذكر المعايير التالية:</a:t>
            </a:r>
          </a:p>
          <a:p>
            <a:pPr marL="342900" indent="-342900">
              <a:spcBef>
                <a:spcPts val="0"/>
              </a:spcBef>
              <a:buFont typeface="Arial" panose="020B0604020202020204" pitchFamily="34" charset="0"/>
              <a:buChar char="•"/>
            </a:pPr>
            <a:r>
              <a:rPr lang="ar-SA" altLang="en-US" sz="2400" b="1" dirty="0">
                <a:solidFill>
                  <a:schemeClr val="accent1">
                    <a:lumMod val="75000"/>
                  </a:schemeClr>
                </a:solidFill>
                <a:cs typeface="Traditional Arabic" panose="02020603050405020304" pitchFamily="18" charset="-78"/>
              </a:rPr>
              <a:t>سعة </a:t>
            </a:r>
            <a:r>
              <a:rPr lang="ar-SA" altLang="en-US" sz="2400" b="1" dirty="0" smtClean="0">
                <a:solidFill>
                  <a:schemeClr val="accent1">
                    <a:lumMod val="75000"/>
                  </a:schemeClr>
                </a:solidFill>
                <a:cs typeface="Traditional Arabic" panose="02020603050405020304" pitchFamily="18" charset="-78"/>
              </a:rPr>
              <a:t>التخزين</a:t>
            </a:r>
            <a:r>
              <a:rPr lang="en-US" altLang="en-US" sz="2000" b="1" dirty="0" smtClean="0">
                <a:solidFill>
                  <a:schemeClr val="accent1">
                    <a:lumMod val="75000"/>
                  </a:schemeClr>
                </a:solidFill>
                <a:cs typeface="Traditional Arabic" panose="02020603050405020304" pitchFamily="18" charset="-78"/>
              </a:rPr>
              <a:t>Storage Capacity </a:t>
            </a:r>
            <a:r>
              <a:rPr lang="ar-EG" altLang="en-US" sz="2000" b="1" dirty="0" smtClean="0">
                <a:solidFill>
                  <a:schemeClr val="accent1">
                    <a:lumMod val="75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وهي </a:t>
            </a:r>
            <a:r>
              <a:rPr lang="ar-SA" altLang="en-US" sz="2400" b="1" dirty="0">
                <a:solidFill>
                  <a:schemeClr val="bg2">
                    <a:lumMod val="10000"/>
                  </a:schemeClr>
                </a:solidFill>
                <a:cs typeface="Traditional Arabic" panose="02020603050405020304" pitchFamily="18" charset="-78"/>
              </a:rPr>
              <a:t>عدد البايتات التي يمكن أن تخزن على أوساط التخزين. وتقاس سعة التخزين بالمقاييس </a:t>
            </a:r>
            <a:r>
              <a:rPr lang="en-US" altLang="en-US" sz="2000" b="1" dirty="0" smtClean="0">
                <a:solidFill>
                  <a:schemeClr val="bg2">
                    <a:lumMod val="10000"/>
                  </a:schemeClr>
                </a:solidFill>
                <a:cs typeface="Traditional Arabic" panose="02020603050405020304" pitchFamily="18" charset="-78"/>
              </a:rPr>
              <a:t>MB</a:t>
            </a:r>
            <a:r>
              <a:rPr lang="en-US" altLang="en-US" sz="2400" b="1" dirty="0" smtClean="0">
                <a:solidFill>
                  <a:schemeClr val="bg2">
                    <a:lumMod val="10000"/>
                  </a:schemeClr>
                </a:solidFill>
                <a:cs typeface="Traditional Arabic" panose="02020603050405020304" pitchFamily="18" charset="-78"/>
              </a:rPr>
              <a:t>، </a:t>
            </a:r>
            <a:r>
              <a:rPr lang="en-US" altLang="en-US" sz="2000" b="1" dirty="0">
                <a:solidFill>
                  <a:schemeClr val="bg2">
                    <a:lumMod val="10000"/>
                  </a:schemeClr>
                </a:solidFill>
                <a:cs typeface="Traditional Arabic" panose="02020603050405020304" pitchFamily="18" charset="-78"/>
              </a:rPr>
              <a:t>KB</a:t>
            </a:r>
            <a:r>
              <a:rPr lang="en-US" altLang="en-US" sz="2400" b="1" dirty="0">
                <a:solidFill>
                  <a:schemeClr val="bg2">
                    <a:lumMod val="10000"/>
                  </a:schemeClr>
                </a:solidFill>
                <a:cs typeface="Traditional Arabic" panose="02020603050405020304" pitchFamily="18" charset="-78"/>
              </a:rPr>
              <a:t> ، </a:t>
            </a:r>
            <a:r>
              <a:rPr lang="ar-EG" altLang="en-US" sz="2400" b="1" dirty="0" smtClean="0">
                <a:solidFill>
                  <a:schemeClr val="bg2">
                    <a:lumMod val="10000"/>
                  </a:schemeClr>
                </a:solidFill>
                <a:cs typeface="Traditional Arabic" panose="02020603050405020304" pitchFamily="18" charset="-78"/>
              </a:rPr>
              <a:t> </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GB</a:t>
            </a:r>
            <a:r>
              <a:rPr lang="en-US"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أو </a:t>
            </a:r>
            <a:r>
              <a:rPr lang="en-US" altLang="en-US" sz="2000" b="1" dirty="0" smtClean="0">
                <a:solidFill>
                  <a:schemeClr val="bg2">
                    <a:lumMod val="10000"/>
                  </a:schemeClr>
                </a:solidFill>
                <a:cs typeface="Traditional Arabic" panose="02020603050405020304" pitchFamily="18" charset="-78"/>
              </a:rPr>
              <a:t>TB</a:t>
            </a:r>
            <a:r>
              <a:rPr lang="en-US" altLang="en-US" sz="2400" b="1" dirty="0">
                <a:solidFill>
                  <a:schemeClr val="bg2">
                    <a:lumMod val="10000"/>
                  </a:schemeClr>
                </a:solidFill>
                <a:cs typeface="Traditional Arabic" panose="02020603050405020304" pitchFamily="18" charset="-78"/>
              </a:rPr>
              <a:t/>
            </a:r>
            <a:br>
              <a:rPr lang="en-US" altLang="en-US" sz="2400" b="1" dirty="0">
                <a:solidFill>
                  <a:schemeClr val="bg2">
                    <a:lumMod val="10000"/>
                  </a:schemeClr>
                </a:solidFill>
                <a:cs typeface="Traditional Arabic" panose="02020603050405020304" pitchFamily="18" charset="-78"/>
              </a:rPr>
            </a:br>
            <a:endParaRPr lang="en-US" altLang="en-US" sz="2400" b="1" dirty="0">
              <a:solidFill>
                <a:schemeClr val="bg2">
                  <a:lumMod val="10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ملاحظة: </a:t>
            </a:r>
            <a:r>
              <a:rPr lang="ar-SA" altLang="en-US" sz="2400" b="1" dirty="0">
                <a:solidFill>
                  <a:schemeClr val="accent1">
                    <a:lumMod val="75000"/>
                  </a:schemeClr>
                </a:solidFill>
                <a:cs typeface="Traditional Arabic" panose="02020603050405020304" pitchFamily="18" charset="-78"/>
              </a:rPr>
              <a:t>يوجد برامج </a:t>
            </a:r>
            <a:r>
              <a:rPr lang="ar-SA" altLang="en-US" sz="2400" b="1" dirty="0" smtClean="0">
                <a:solidFill>
                  <a:schemeClr val="accent1">
                    <a:lumMod val="75000"/>
                  </a:schemeClr>
                </a:solidFill>
                <a:cs typeface="Traditional Arabic" panose="02020603050405020304" pitchFamily="18" charset="-78"/>
              </a:rPr>
              <a:t>ضغط</a:t>
            </a:r>
            <a:r>
              <a:rPr lang="en-US" altLang="en-US" sz="2400" b="1" dirty="0" smtClean="0">
                <a:solidFill>
                  <a:schemeClr val="accent1">
                    <a:lumMod val="75000"/>
                  </a:schemeClr>
                </a:solidFill>
                <a:cs typeface="Traditional Arabic" panose="02020603050405020304" pitchFamily="18" charset="-78"/>
              </a:rPr>
              <a:t> </a:t>
            </a:r>
            <a:r>
              <a:rPr lang="en-US" altLang="en-US" sz="2000" b="1" dirty="0" smtClean="0">
                <a:solidFill>
                  <a:schemeClr val="accent1">
                    <a:lumMod val="75000"/>
                  </a:schemeClr>
                </a:solidFill>
                <a:cs typeface="Traditional Arabic" panose="02020603050405020304" pitchFamily="18" charset="-78"/>
              </a:rPr>
              <a:t>(compression</a:t>
            </a:r>
            <a:r>
              <a:rPr lang="en-US" altLang="en-US" sz="2000" b="1" dirty="0">
                <a:solidFill>
                  <a:schemeClr val="accent1">
                    <a:lumMod val="75000"/>
                  </a:schemeClr>
                </a:solidFill>
                <a:cs typeface="Traditional Arabic" panose="02020603050405020304" pitchFamily="18" charset="-78"/>
              </a:rPr>
              <a:t>)</a:t>
            </a:r>
            <a:r>
              <a:rPr lang="en-US" altLang="en-US" sz="2400" b="1" dirty="0">
                <a:solidFill>
                  <a:schemeClr val="accent1">
                    <a:lumMod val="75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البيانات الذي يعزز سعة التخزين، فمثلاً باستخدام برنامج ضغط يمكن لملف </a:t>
            </a:r>
            <a:r>
              <a:rPr lang="ar-SA" altLang="en-US" sz="2400" b="1" dirty="0" smtClean="0">
                <a:solidFill>
                  <a:schemeClr val="bg2">
                    <a:lumMod val="10000"/>
                  </a:schemeClr>
                </a:solidFill>
                <a:cs typeface="Traditional Arabic" panose="02020603050405020304" pitchFamily="18" charset="-78"/>
              </a:rPr>
              <a:t>سعته</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MB</a:t>
            </a:r>
            <a:r>
              <a:rPr lang="en-US" altLang="en-US" sz="2400" b="1" dirty="0" smtClean="0">
                <a:solidFill>
                  <a:schemeClr val="bg2">
                    <a:lumMod val="10000"/>
                  </a:schemeClr>
                </a:solidFill>
                <a:cs typeface="Traditional Arabic" panose="02020603050405020304" pitchFamily="18" charset="-78"/>
              </a:rPr>
              <a:t> </a:t>
            </a:r>
            <a:r>
              <a:rPr lang="ar-SA" altLang="en-US" sz="2000" b="1" dirty="0" smtClean="0">
                <a:solidFill>
                  <a:schemeClr val="bg2">
                    <a:lumMod val="10000"/>
                  </a:schemeClr>
                </a:solidFill>
                <a:cs typeface="Traditional Arabic" panose="02020603050405020304" pitchFamily="18" charset="-78"/>
              </a:rPr>
              <a:t>700</a:t>
            </a:r>
            <a:r>
              <a:rPr lang="en-US" altLang="en-US" sz="2000" b="1" dirty="0" smtClean="0">
                <a:solidFill>
                  <a:schemeClr val="bg2">
                    <a:lumMod val="10000"/>
                  </a:schemeClr>
                </a:solidFill>
                <a:cs typeface="Traditional Arabic" panose="02020603050405020304" pitchFamily="18" charset="-78"/>
              </a:rPr>
              <a:t> </a:t>
            </a:r>
            <a:r>
              <a:rPr lang="en-US"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أن يخزن  في صورة مضغوطة </a:t>
            </a:r>
            <a:r>
              <a:rPr lang="ar-SA" altLang="en-US" sz="2400" b="1" dirty="0" smtClean="0">
                <a:solidFill>
                  <a:schemeClr val="bg2">
                    <a:lumMod val="10000"/>
                  </a:schemeClr>
                </a:solidFill>
                <a:cs typeface="Traditional Arabic" panose="02020603050405020304" pitchFamily="18" charset="-78"/>
              </a:rPr>
              <a:t>بسعة</a:t>
            </a:r>
            <a:r>
              <a:rPr lang="en-US" altLang="en-US" sz="2400" b="1" dirty="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MB</a:t>
            </a:r>
            <a:r>
              <a:rPr lang="en-US" altLang="en-US" sz="2400" b="1" dirty="0">
                <a:solidFill>
                  <a:schemeClr val="bg2">
                    <a:lumMod val="10000"/>
                  </a:schemeClr>
                </a:solidFill>
                <a:cs typeface="Traditional Arabic" panose="02020603050405020304" pitchFamily="18" charset="-78"/>
              </a:rPr>
              <a:t> </a:t>
            </a:r>
            <a:r>
              <a:rPr lang="ar-SA" altLang="en-US" sz="2000" b="1" dirty="0" smtClean="0">
                <a:solidFill>
                  <a:schemeClr val="bg2">
                    <a:lumMod val="10000"/>
                  </a:schemeClr>
                </a:solidFill>
                <a:cs typeface="Traditional Arabic" panose="02020603050405020304" pitchFamily="18" charset="-78"/>
              </a:rPr>
              <a:t>350</a:t>
            </a:r>
            <a:endParaRPr lang="ar-EG" altLang="en-US" sz="2000" b="1" dirty="0" smtClean="0">
              <a:solidFill>
                <a:schemeClr val="bg2">
                  <a:lumMod val="10000"/>
                </a:schemeClr>
              </a:solidFill>
              <a:cs typeface="Traditional Arabic" panose="02020603050405020304" pitchFamily="18" charset="-78"/>
            </a:endParaRPr>
          </a:p>
          <a:p>
            <a:pPr marL="342900" indent="-342900">
              <a:spcBef>
                <a:spcPts val="0"/>
              </a:spcBef>
              <a:buFont typeface="Arial" panose="020B0604020202020204" pitchFamily="34" charset="0"/>
              <a:buChar char="•"/>
            </a:pPr>
            <a:endParaRPr lang="en-US" altLang="en-US" sz="2400" b="1" dirty="0">
              <a:solidFill>
                <a:schemeClr val="bg2">
                  <a:lumMod val="10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SA" altLang="en-US" sz="2400" b="1" dirty="0">
                <a:solidFill>
                  <a:schemeClr val="accent1">
                    <a:lumMod val="75000"/>
                  </a:schemeClr>
                </a:solidFill>
                <a:cs typeface="Traditional Arabic" panose="02020603050405020304" pitchFamily="18" charset="-78"/>
              </a:rPr>
              <a:t>وقت </a:t>
            </a:r>
            <a:r>
              <a:rPr lang="ar-SA" altLang="en-US" sz="2400" b="1" dirty="0" smtClean="0">
                <a:solidFill>
                  <a:schemeClr val="accent1">
                    <a:lumMod val="75000"/>
                  </a:schemeClr>
                </a:solidFill>
                <a:cs typeface="Traditional Arabic" panose="02020603050405020304" pitchFamily="18" charset="-78"/>
              </a:rPr>
              <a:t>الاتصال</a:t>
            </a:r>
            <a:r>
              <a:rPr lang="en-US" altLang="en-US" sz="2000" b="1" dirty="0" smtClean="0">
                <a:solidFill>
                  <a:schemeClr val="accent1">
                    <a:lumMod val="75000"/>
                  </a:schemeClr>
                </a:solidFill>
                <a:cs typeface="Traditional Arabic" panose="02020603050405020304" pitchFamily="18" charset="-78"/>
              </a:rPr>
              <a:t>Access Time </a:t>
            </a:r>
            <a:r>
              <a:rPr lang="ar-EG" altLang="en-US" sz="2000" b="1" dirty="0" smtClean="0">
                <a:solidFill>
                  <a:schemeClr val="accent1">
                    <a:lumMod val="75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وهو </a:t>
            </a:r>
            <a:r>
              <a:rPr lang="ar-SA" altLang="en-US" sz="2400" b="1" dirty="0">
                <a:solidFill>
                  <a:schemeClr val="bg2">
                    <a:lumMod val="10000"/>
                  </a:schemeClr>
                </a:solidFill>
                <a:cs typeface="Traditional Arabic" panose="02020603050405020304" pitchFamily="18" charset="-78"/>
              </a:rPr>
              <a:t>الوقت اللازم لتحديد موقع البيانات على وحدة التخزين الثانوي ويقاس عادة بميلي ثانية</a:t>
            </a:r>
            <a:r>
              <a:rPr lang="ar-SA" altLang="en-US" sz="2400" b="1" dirty="0" smtClean="0">
                <a:solidFill>
                  <a:schemeClr val="bg2">
                    <a:lumMod val="10000"/>
                  </a:schemeClr>
                </a:solidFill>
                <a:cs typeface="Traditional Arabic" panose="02020603050405020304" pitchFamily="18" charset="-78"/>
              </a:rPr>
              <a:t>.</a:t>
            </a:r>
            <a:endParaRPr lang="ar-SA"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
        <p:nvSpPr>
          <p:cNvPr id="8"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الذاكرة الثانوية </a:t>
            </a:r>
            <a:r>
              <a:rPr lang="en-US" altLang="en-US" sz="2800" b="1" u="sng" dirty="0">
                <a:solidFill>
                  <a:srgbClr val="C00000"/>
                </a:solidFill>
                <a:cs typeface="Traditional Arabic" panose="02020603050405020304" pitchFamily="18" charset="-78"/>
              </a:rPr>
              <a:t>Secondary storage</a:t>
            </a:r>
          </a:p>
        </p:txBody>
      </p:sp>
    </p:spTree>
    <p:extLst>
      <p:ext uri="{BB962C8B-B14F-4D97-AF65-F5344CB8AC3E}">
        <p14:creationId xmlns:p14="http://schemas.microsoft.com/office/powerpoint/2010/main" xmlns="" val="4211759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24</a:t>
            </a:fld>
            <a:endParaRPr lang="en-US" sz="1200" dirty="0">
              <a:solidFill>
                <a:schemeClr val="bg1"/>
              </a:solidFill>
            </a:endParaRPr>
          </a:p>
        </p:txBody>
      </p:sp>
      <p:sp>
        <p:nvSpPr>
          <p:cNvPr id="5" name="Text Box 3"/>
          <p:cNvSpPr txBox="1">
            <a:spLocks noChangeArrowheads="1"/>
          </p:cNvSpPr>
          <p:nvPr/>
        </p:nvSpPr>
        <p:spPr bwMode="auto">
          <a:xfrm>
            <a:off x="350838" y="2308473"/>
            <a:ext cx="9204325" cy="23083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342900" indent="-342900">
              <a:spcBef>
                <a:spcPct val="50000"/>
              </a:spcBef>
              <a:buFont typeface="Arial" panose="020B0604020202020204" pitchFamily="34" charset="0"/>
              <a:buChar char="•"/>
            </a:pPr>
            <a:r>
              <a:rPr lang="ar-SA" altLang="en-US" sz="2400" b="1" dirty="0">
                <a:solidFill>
                  <a:schemeClr val="accent1">
                    <a:lumMod val="75000"/>
                  </a:schemeClr>
                </a:solidFill>
                <a:cs typeface="Traditional Arabic" panose="02020603050405020304" pitchFamily="18" charset="-78"/>
              </a:rPr>
              <a:t>معدل </a:t>
            </a:r>
            <a:r>
              <a:rPr lang="ar-SA" altLang="en-US" sz="2400" b="1" dirty="0" smtClean="0">
                <a:solidFill>
                  <a:schemeClr val="accent1">
                    <a:lumMod val="75000"/>
                  </a:schemeClr>
                </a:solidFill>
                <a:cs typeface="Traditional Arabic" panose="02020603050405020304" pitchFamily="18" charset="-78"/>
              </a:rPr>
              <a:t>النقل </a:t>
            </a:r>
            <a:r>
              <a:rPr lang="en-US" altLang="en-US" sz="2000" b="1" dirty="0" smtClean="0">
                <a:solidFill>
                  <a:schemeClr val="accent1">
                    <a:lumMod val="75000"/>
                  </a:schemeClr>
                </a:solidFill>
                <a:cs typeface="Traditional Arabic" panose="02020603050405020304" pitchFamily="18" charset="-78"/>
              </a:rPr>
              <a:t>Transfer Rate</a:t>
            </a:r>
            <a:r>
              <a:rPr lang="ar-EG" altLang="en-US" sz="2000" b="1" dirty="0" smtClean="0">
                <a:solidFill>
                  <a:schemeClr val="accent1">
                    <a:lumMod val="75000"/>
                  </a:schemeClr>
                </a:solidFill>
                <a:cs typeface="Traditional Arabic" panose="02020603050405020304" pitchFamily="18" charset="-78"/>
              </a:rPr>
              <a:t>:</a:t>
            </a:r>
            <a:r>
              <a:rPr lang="en-US" altLang="en-US" sz="2000" b="1" dirty="0" smtClean="0">
                <a:solidFill>
                  <a:schemeClr val="accent1">
                    <a:lumMod val="75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وهو </a:t>
            </a:r>
            <a:r>
              <a:rPr lang="ar-SA" altLang="en-US" sz="2400" b="1" dirty="0">
                <a:solidFill>
                  <a:schemeClr val="bg2">
                    <a:lumMod val="10000"/>
                  </a:schemeClr>
                </a:solidFill>
                <a:cs typeface="Traditional Arabic" panose="02020603050405020304" pitchFamily="18" charset="-78"/>
              </a:rPr>
              <a:t>حجم البيانات المنقولة من وحدة التخزين الثانوي إلى الذاكرة الرئيسية أو بالعكس في وحدة من الوقت. وتقاس عادة بالميجابيت </a:t>
            </a:r>
            <a:r>
              <a:rPr lang="en-US" altLang="en-US" sz="2000" b="1" dirty="0" smtClean="0">
                <a:solidFill>
                  <a:schemeClr val="bg2">
                    <a:lumMod val="10000"/>
                  </a:schemeClr>
                </a:solidFill>
                <a:cs typeface="Traditional Arabic" panose="02020603050405020304" pitchFamily="18" charset="-78"/>
              </a:rPr>
              <a:t>MB</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في </a:t>
            </a:r>
            <a:r>
              <a:rPr lang="ar-SA" altLang="en-US" sz="2400" b="1" dirty="0">
                <a:solidFill>
                  <a:schemeClr val="bg2">
                    <a:lumMod val="10000"/>
                  </a:schemeClr>
                </a:solidFill>
                <a:cs typeface="Traditional Arabic" panose="02020603050405020304" pitchFamily="18" charset="-78"/>
              </a:rPr>
              <a:t>الثانية.</a:t>
            </a:r>
          </a:p>
          <a:p>
            <a:pPr marL="342900" indent="-342900">
              <a:spcBef>
                <a:spcPct val="50000"/>
              </a:spcBef>
              <a:buFont typeface="Arial" panose="020B0604020202020204" pitchFamily="34" charset="0"/>
              <a:buChar char="•"/>
            </a:pPr>
            <a:r>
              <a:rPr lang="ar-SA" altLang="en-US" sz="2400" b="1" dirty="0" smtClean="0">
                <a:solidFill>
                  <a:schemeClr val="accent1">
                    <a:lumMod val="75000"/>
                  </a:schemeClr>
                </a:solidFill>
                <a:cs typeface="Traditional Arabic" panose="02020603050405020304" pitchFamily="18" charset="-78"/>
              </a:rPr>
              <a:t>التكلفة</a:t>
            </a:r>
            <a:r>
              <a:rPr lang="en-US" altLang="en-US" sz="2000" b="1" dirty="0" smtClean="0">
                <a:solidFill>
                  <a:schemeClr val="accent1">
                    <a:lumMod val="75000"/>
                  </a:schemeClr>
                </a:solidFill>
                <a:cs typeface="Traditional Arabic" panose="02020603050405020304" pitchFamily="18" charset="-78"/>
              </a:rPr>
              <a:t>Cost</a:t>
            </a:r>
            <a:r>
              <a:rPr lang="en-US" altLang="en-US" sz="2400" b="1" dirty="0" smtClean="0">
                <a:solidFill>
                  <a:schemeClr val="accent1">
                    <a:lumMod val="75000"/>
                  </a:schemeClr>
                </a:solidFill>
                <a:cs typeface="Traditional Arabic" panose="02020603050405020304" pitchFamily="18" charset="-78"/>
              </a:rPr>
              <a:t> </a:t>
            </a:r>
            <a:r>
              <a:rPr lang="ar-EG" altLang="en-US" sz="2400" b="1" dirty="0" smtClean="0">
                <a:solidFill>
                  <a:schemeClr val="accent1">
                    <a:lumMod val="75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وهي </a:t>
            </a:r>
            <a:r>
              <a:rPr lang="ar-SA" altLang="en-US" sz="2400" b="1" dirty="0">
                <a:solidFill>
                  <a:schemeClr val="bg2">
                    <a:lumMod val="10000"/>
                  </a:schemeClr>
                </a:solidFill>
                <a:cs typeface="Traditional Arabic" panose="02020603050405020304" pitchFamily="18" charset="-78"/>
              </a:rPr>
              <a:t>مرتبطة بالعوامل السابقة،على سبيل المثال مشغلات الأقراص للحاسبات الصغيرة أقل سعر من مشغلات الأقراص للحاسبات الكبيرة.</a:t>
            </a:r>
          </a:p>
          <a:p>
            <a:pPr marL="342900" indent="-342900">
              <a:spcBef>
                <a:spcPct val="50000"/>
              </a:spcBef>
              <a:buFont typeface="Arial" panose="020B0604020202020204" pitchFamily="34" charset="0"/>
              <a:buChar char="•"/>
            </a:pPr>
            <a:r>
              <a:rPr lang="ar-SA" altLang="en-US" sz="2400" b="1" dirty="0" smtClean="0">
                <a:solidFill>
                  <a:schemeClr val="accent1">
                    <a:lumMod val="75000"/>
                  </a:schemeClr>
                </a:solidFill>
                <a:cs typeface="Traditional Arabic" panose="02020603050405020304" pitchFamily="18" charset="-78"/>
              </a:rPr>
              <a:t>الحجم</a:t>
            </a:r>
            <a:r>
              <a:rPr lang="ar-EG" altLang="en-US" sz="2400" b="1" dirty="0" smtClean="0">
                <a:solidFill>
                  <a:schemeClr val="accent1">
                    <a:lumMod val="75000"/>
                  </a:schemeClr>
                </a:solidFill>
                <a:cs typeface="Traditional Arabic" panose="02020603050405020304" pitchFamily="18" charset="-78"/>
              </a:rPr>
              <a:t> </a:t>
            </a:r>
            <a:r>
              <a:rPr lang="ar-EG" altLang="en-US" sz="2000" b="1" dirty="0" smtClean="0">
                <a:solidFill>
                  <a:schemeClr val="accent1">
                    <a:lumMod val="75000"/>
                  </a:schemeClr>
                </a:solidFill>
                <a:cs typeface="Traditional Arabic" panose="02020603050405020304" pitchFamily="18" charset="-78"/>
              </a:rPr>
              <a:t>(</a:t>
            </a:r>
            <a:r>
              <a:rPr lang="en-US" altLang="en-US" sz="2000" b="1" dirty="0">
                <a:solidFill>
                  <a:schemeClr val="accent1">
                    <a:lumMod val="75000"/>
                  </a:schemeClr>
                </a:solidFill>
                <a:cs typeface="Traditional Arabic" panose="02020603050405020304" pitchFamily="18" charset="-78"/>
              </a:rPr>
              <a:t>Space</a:t>
            </a:r>
            <a:r>
              <a:rPr lang="ar-EG" altLang="en-US" sz="2000" b="1" dirty="0" smtClean="0">
                <a:solidFill>
                  <a:schemeClr val="accent1">
                    <a:lumMod val="75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حجم </a:t>
            </a:r>
            <a:r>
              <a:rPr lang="ar-SA" altLang="en-US" sz="2400" b="1" dirty="0">
                <a:solidFill>
                  <a:schemeClr val="bg2">
                    <a:lumMod val="10000"/>
                  </a:schemeClr>
                </a:solidFill>
                <a:cs typeface="Traditional Arabic" panose="02020603050405020304" pitchFamily="18" charset="-78"/>
              </a:rPr>
              <a:t>المكان الذي </a:t>
            </a:r>
            <a:r>
              <a:rPr lang="ar-SA" altLang="en-US" sz="2400" b="1" dirty="0" smtClean="0">
                <a:solidFill>
                  <a:schemeClr val="bg2">
                    <a:lumMod val="10000"/>
                  </a:schemeClr>
                </a:solidFill>
                <a:cs typeface="Traditional Arabic" panose="02020603050405020304" pitchFamily="18" charset="-78"/>
              </a:rPr>
              <a:t>تأخذه</a:t>
            </a:r>
            <a:endParaRPr lang="ar-SA"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
        <p:nvSpPr>
          <p:cNvPr id="8"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الذاكرة الثانوية </a:t>
            </a:r>
            <a:r>
              <a:rPr lang="en-US" altLang="en-US" sz="2800" b="1" u="sng" dirty="0">
                <a:solidFill>
                  <a:srgbClr val="C00000"/>
                </a:solidFill>
                <a:cs typeface="Traditional Arabic" panose="02020603050405020304" pitchFamily="18" charset="-78"/>
              </a:rPr>
              <a:t>Secondary storage</a:t>
            </a:r>
          </a:p>
        </p:txBody>
      </p:sp>
    </p:spTree>
    <p:extLst>
      <p:ext uri="{BB962C8B-B14F-4D97-AF65-F5344CB8AC3E}">
        <p14:creationId xmlns:p14="http://schemas.microsoft.com/office/powerpoint/2010/main" xmlns="" val="3072574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25</a:t>
            </a:fld>
            <a:endParaRPr lang="en-US" sz="1200" dirty="0">
              <a:solidFill>
                <a:schemeClr val="bg1"/>
              </a:solidFill>
            </a:endParaRPr>
          </a:p>
        </p:txBody>
      </p:sp>
      <p:sp>
        <p:nvSpPr>
          <p:cNvPr id="5" name="Text Box 3"/>
          <p:cNvSpPr txBox="1">
            <a:spLocks noChangeArrowheads="1"/>
          </p:cNvSpPr>
          <p:nvPr/>
        </p:nvSpPr>
        <p:spPr bwMode="auto">
          <a:xfrm>
            <a:off x="350838" y="2308473"/>
            <a:ext cx="9204325" cy="33547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تمكن الذاكرة الثانوية من تخزين كميات هائلة من البيانات في شكل ملفات دائمة حيث لكل ملف اسم وامتداد يحدد نوعه ومع أي برنامج يعمل مثل </a:t>
            </a:r>
            <a:r>
              <a:rPr lang="en-US" altLang="en-US" sz="2000" b="1" dirty="0">
                <a:solidFill>
                  <a:schemeClr val="bg2">
                    <a:lumMod val="10000"/>
                  </a:schemeClr>
                </a:solidFill>
                <a:cs typeface="Traditional Arabic" panose="02020603050405020304" pitchFamily="18" charset="-78"/>
              </a:rPr>
              <a:t>DOC  ،XLS </a:t>
            </a:r>
            <a:endParaRPr lang="en-US" altLang="en-US" sz="2000" b="1" dirty="0" smtClean="0">
              <a:solidFill>
                <a:schemeClr val="bg2">
                  <a:lumMod val="10000"/>
                </a:schemeClr>
              </a:solidFill>
              <a:cs typeface="Traditional Arabic" panose="02020603050405020304" pitchFamily="18" charset="-78"/>
            </a:endParaRPr>
          </a:p>
          <a:p>
            <a:pPr>
              <a:spcBef>
                <a:spcPts val="0"/>
              </a:spcBef>
            </a:pPr>
            <a:endParaRPr lang="en-US" altLang="en-US" sz="2000" b="1" dirty="0">
              <a:solidFill>
                <a:schemeClr val="bg2">
                  <a:lumMod val="10000"/>
                </a:schemeClr>
              </a:solidFill>
              <a:cs typeface="Traditional Arabic" panose="02020603050405020304" pitchFamily="18" charset="-78"/>
            </a:endParaRPr>
          </a:p>
          <a:p>
            <a:pPr>
              <a:spcBef>
                <a:spcPts val="0"/>
              </a:spcBef>
            </a:pPr>
            <a:r>
              <a:rPr lang="ar-SA" altLang="en-US" sz="2400" b="1" dirty="0">
                <a:solidFill>
                  <a:schemeClr val="bg2">
                    <a:lumMod val="10000"/>
                  </a:schemeClr>
                </a:solidFill>
                <a:cs typeface="Traditional Arabic" panose="02020603050405020304" pitchFamily="18" charset="-78"/>
              </a:rPr>
              <a:t>يميز الاسم الملفات عن بعضها البعض وتخضع للعمليات </a:t>
            </a:r>
            <a:r>
              <a:rPr lang="ar-SA" altLang="en-US" sz="2400" b="1" dirty="0" smtClean="0">
                <a:solidFill>
                  <a:schemeClr val="bg2">
                    <a:lumMod val="10000"/>
                  </a:schemeClr>
                </a:solidFill>
                <a:cs typeface="Traditional Arabic" panose="02020603050405020304" pitchFamily="18" charset="-78"/>
              </a:rPr>
              <a:t>التالية:</a:t>
            </a:r>
            <a:endParaRPr lang="ar-SA" altLang="en-US" sz="2400" b="1" dirty="0">
              <a:solidFill>
                <a:schemeClr val="bg2">
                  <a:lumMod val="10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إنشاء الملف وتسميته وحفظه </a:t>
            </a:r>
            <a:r>
              <a:rPr lang="en-US" altLang="en-US" sz="2000" b="1" dirty="0">
                <a:solidFill>
                  <a:schemeClr val="bg2">
                    <a:lumMod val="10000"/>
                  </a:schemeClr>
                </a:solidFill>
                <a:cs typeface="Traditional Arabic" panose="02020603050405020304" pitchFamily="18" charset="-78"/>
              </a:rPr>
              <a:t>Create , name and save </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نسخ الملف وتحريكه وحذفه </a:t>
            </a:r>
            <a:r>
              <a:rPr lang="en-US" altLang="en-US" sz="2000" b="1" dirty="0">
                <a:solidFill>
                  <a:schemeClr val="bg2">
                    <a:lumMod val="10000"/>
                  </a:schemeClr>
                </a:solidFill>
                <a:cs typeface="Traditional Arabic" panose="02020603050405020304" pitchFamily="18" charset="-78"/>
              </a:rPr>
              <a:t>Copy, move and delete </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استرجاع المعلومات من الملف وتحديثها </a:t>
            </a:r>
            <a:r>
              <a:rPr lang="en-US" altLang="en-US" sz="2000" b="1" dirty="0" err="1">
                <a:solidFill>
                  <a:schemeClr val="bg2">
                    <a:lumMod val="10000"/>
                  </a:schemeClr>
                </a:solidFill>
                <a:cs typeface="Traditional Arabic" panose="02020603050405020304" pitchFamily="18" charset="-78"/>
              </a:rPr>
              <a:t>Retreive</a:t>
            </a:r>
            <a:r>
              <a:rPr lang="en-US" altLang="en-US" sz="2000" b="1" dirty="0">
                <a:solidFill>
                  <a:schemeClr val="bg2">
                    <a:lumMod val="10000"/>
                  </a:schemeClr>
                </a:solidFill>
                <a:cs typeface="Traditional Arabic" panose="02020603050405020304" pitchFamily="18" charset="-78"/>
              </a:rPr>
              <a:t> and update </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عرض الملف على الشاشة وطباعته  </a:t>
            </a:r>
            <a:r>
              <a:rPr lang="en-US" altLang="en-US" sz="2000" b="1" dirty="0">
                <a:solidFill>
                  <a:schemeClr val="bg2">
                    <a:lumMod val="10000"/>
                  </a:schemeClr>
                </a:solidFill>
                <a:cs typeface="Traditional Arabic" panose="02020603050405020304" pitchFamily="18" charset="-78"/>
              </a:rPr>
              <a:t>Display and print  </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تنفيذ الملف </a:t>
            </a:r>
            <a:r>
              <a:rPr lang="en-US" altLang="en-US" sz="2000" b="1" dirty="0">
                <a:solidFill>
                  <a:schemeClr val="bg2">
                    <a:lumMod val="10000"/>
                  </a:schemeClr>
                </a:solidFill>
                <a:cs typeface="Traditional Arabic" panose="02020603050405020304" pitchFamily="18" charset="-78"/>
              </a:rPr>
              <a:t>Execute</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
        <p:nvSpPr>
          <p:cNvPr id="8" name="Text Box 2"/>
          <p:cNvSpPr txBox="1">
            <a:spLocks noChangeArrowheads="1"/>
          </p:cNvSpPr>
          <p:nvPr/>
        </p:nvSpPr>
        <p:spPr bwMode="auto">
          <a:xfrm>
            <a:off x="200472" y="1556792"/>
            <a:ext cx="9276903"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الذاكرة الثانوية </a:t>
            </a:r>
            <a:r>
              <a:rPr lang="en-US" altLang="en-US" sz="3200" b="1" u="sng" dirty="0" smtClean="0">
                <a:solidFill>
                  <a:srgbClr val="C00000"/>
                </a:solidFill>
                <a:cs typeface="Traditional Arabic" panose="02020603050405020304" pitchFamily="18" charset="-78"/>
              </a:rPr>
              <a:t> Secondary storage</a:t>
            </a:r>
            <a:r>
              <a:rPr lang="ar-EG" altLang="en-US" sz="2800" b="1" u="sng" dirty="0" smtClean="0">
                <a:solidFill>
                  <a:srgbClr val="C00000"/>
                </a:solidFill>
                <a:cs typeface="Traditional Arabic" panose="02020603050405020304" pitchFamily="18" charset="-78"/>
              </a:rPr>
              <a:t>العمل على الملفات</a:t>
            </a:r>
            <a:endParaRPr lang="en-US" altLang="en-US" sz="28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xmlns="" val="3375236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26</a:t>
            </a:fld>
            <a:endParaRPr lang="en-US" sz="1200" dirty="0">
              <a:solidFill>
                <a:schemeClr val="bg1"/>
              </a:solidFill>
            </a:endParaRPr>
          </a:p>
        </p:txBody>
      </p:sp>
      <p:sp>
        <p:nvSpPr>
          <p:cNvPr id="5" name="Text Box 3"/>
          <p:cNvSpPr txBox="1">
            <a:spLocks noChangeArrowheads="1"/>
          </p:cNvSpPr>
          <p:nvPr/>
        </p:nvSpPr>
        <p:spPr bwMode="auto">
          <a:xfrm>
            <a:off x="350838" y="2308473"/>
            <a:ext cx="9204325" cy="2169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342900" indent="-342900">
              <a:spcBef>
                <a:spcPts val="6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تحميل الملف من القرص إلى الذاكرة الرئيسية </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Upload</a:t>
            </a:r>
            <a:r>
              <a:rPr lang="ar-SA" altLang="en-US" sz="2400" b="1" dirty="0" smtClean="0">
                <a:solidFill>
                  <a:schemeClr val="bg2">
                    <a:lumMod val="10000"/>
                  </a:schemeClr>
                </a:solidFill>
                <a:cs typeface="Traditional Arabic" panose="02020603050405020304" pitchFamily="18" charset="-78"/>
              </a:rPr>
              <a:t>لإمكانية </a:t>
            </a:r>
            <a:r>
              <a:rPr lang="ar-SA" altLang="en-US" sz="2400" b="1" dirty="0">
                <a:solidFill>
                  <a:schemeClr val="bg2">
                    <a:lumMod val="10000"/>
                  </a:schemeClr>
                </a:solidFill>
                <a:cs typeface="Traditional Arabic" panose="02020603050405020304" pitchFamily="18" charset="-78"/>
              </a:rPr>
              <a:t>نسخه من قبل الآخرين على الشبكة </a:t>
            </a:r>
            <a:r>
              <a:rPr lang="ar-SA" altLang="en-US" sz="2400" b="1" dirty="0" smtClean="0">
                <a:solidFill>
                  <a:schemeClr val="bg2">
                    <a:lumMod val="10000"/>
                  </a:schemeClr>
                </a:solidFill>
                <a:cs typeface="Traditional Arabic" panose="02020603050405020304" pitchFamily="18" charset="-78"/>
              </a:rPr>
              <a:t>والعكس</a:t>
            </a:r>
            <a:r>
              <a:rPr lang="en-US" altLang="en-US" sz="2000" b="1" dirty="0" smtClean="0">
                <a:solidFill>
                  <a:schemeClr val="bg2">
                    <a:lumMod val="10000"/>
                  </a:schemeClr>
                </a:solidFill>
                <a:cs typeface="Traditional Arabic" panose="02020603050405020304" pitchFamily="18" charset="-78"/>
              </a:rPr>
              <a:t>Download</a:t>
            </a:r>
            <a:r>
              <a:rPr lang="en-US" altLang="en-US" sz="2400" b="1" dirty="0" smtClean="0">
                <a:solidFill>
                  <a:schemeClr val="bg2">
                    <a:lumMod val="10000"/>
                  </a:schemeClr>
                </a:solidFill>
                <a:cs typeface="Traditional Arabic" panose="02020603050405020304" pitchFamily="18" charset="-78"/>
              </a:rPr>
              <a:t> </a:t>
            </a:r>
            <a:endParaRPr lang="en-US" altLang="en-US" sz="2400" b="1" dirty="0">
              <a:solidFill>
                <a:schemeClr val="bg2">
                  <a:lumMod val="10000"/>
                </a:schemeClr>
              </a:solidFill>
              <a:cs typeface="Traditional Arabic" panose="02020603050405020304" pitchFamily="18" charset="-78"/>
            </a:endParaRPr>
          </a:p>
          <a:p>
            <a:pPr marL="342900" indent="-342900">
              <a:spcBef>
                <a:spcPts val="6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تصدير الملف من برنامج إلى أخر </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Export</a:t>
            </a:r>
            <a:r>
              <a:rPr lang="ar-SA" altLang="en-US" sz="2400" b="1" dirty="0" smtClean="0">
                <a:solidFill>
                  <a:schemeClr val="bg2">
                    <a:lumMod val="10000"/>
                  </a:schemeClr>
                </a:solidFill>
                <a:cs typeface="Traditional Arabic" panose="02020603050405020304" pitchFamily="18" charset="-78"/>
              </a:rPr>
              <a:t>أو </a:t>
            </a:r>
            <a:r>
              <a:rPr lang="ar-SA" altLang="en-US" sz="2400" b="1" dirty="0">
                <a:solidFill>
                  <a:schemeClr val="bg2">
                    <a:lumMod val="10000"/>
                  </a:schemeClr>
                </a:solidFill>
                <a:cs typeface="Traditional Arabic" panose="02020603050405020304" pitchFamily="18" charset="-78"/>
              </a:rPr>
              <a:t>العكس </a:t>
            </a:r>
            <a:r>
              <a:rPr lang="en-US" altLang="en-US" sz="2000" b="1" dirty="0" smtClean="0">
                <a:solidFill>
                  <a:schemeClr val="bg2">
                    <a:lumMod val="10000"/>
                  </a:schemeClr>
                </a:solidFill>
                <a:cs typeface="Traditional Arabic" panose="02020603050405020304" pitchFamily="18" charset="-78"/>
              </a:rPr>
              <a:t>Import</a:t>
            </a:r>
            <a:endParaRPr lang="en-US" altLang="en-US" sz="2400" b="1" dirty="0">
              <a:solidFill>
                <a:schemeClr val="bg2">
                  <a:lumMod val="10000"/>
                </a:schemeClr>
              </a:solidFill>
              <a:cs typeface="Traditional Arabic" panose="02020603050405020304" pitchFamily="18" charset="-78"/>
            </a:endParaRPr>
          </a:p>
          <a:p>
            <a:pPr marL="342900" indent="-342900">
              <a:spcBef>
                <a:spcPts val="6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ضغط الملف أي تصغير </a:t>
            </a:r>
            <a:r>
              <a:rPr lang="ar-SA" altLang="en-US" sz="2400" b="1" dirty="0" smtClean="0">
                <a:solidFill>
                  <a:schemeClr val="bg2">
                    <a:lumMod val="10000"/>
                  </a:schemeClr>
                </a:solidFill>
                <a:cs typeface="Traditional Arabic" panose="02020603050405020304" pitchFamily="18" charset="-78"/>
              </a:rPr>
              <a:t>حجمه</a:t>
            </a:r>
            <a:r>
              <a:rPr lang="en-US" altLang="en-US" sz="2000" b="1" dirty="0" smtClean="0">
                <a:solidFill>
                  <a:schemeClr val="bg2">
                    <a:lumMod val="10000"/>
                  </a:schemeClr>
                </a:solidFill>
                <a:cs typeface="Traditional Arabic" panose="02020603050405020304" pitchFamily="18" charset="-78"/>
              </a:rPr>
              <a:t>File </a:t>
            </a:r>
            <a:r>
              <a:rPr lang="en-US" altLang="en-US" sz="2000" b="1" dirty="0">
                <a:solidFill>
                  <a:schemeClr val="bg2">
                    <a:lumMod val="10000"/>
                  </a:schemeClr>
                </a:solidFill>
                <a:cs typeface="Traditional Arabic" panose="02020603050405020304" pitchFamily="18" charset="-78"/>
              </a:rPr>
              <a:t>compression </a:t>
            </a:r>
          </a:p>
          <a:p>
            <a:pPr marL="342900" indent="-342900">
              <a:spcBef>
                <a:spcPts val="6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حفظ الملف من العبث والفيروسات </a:t>
            </a:r>
            <a:r>
              <a:rPr lang="en-US" altLang="en-US" sz="2000" b="1" dirty="0">
                <a:solidFill>
                  <a:schemeClr val="bg2">
                    <a:lumMod val="10000"/>
                  </a:schemeClr>
                </a:solidFill>
                <a:cs typeface="Traditional Arabic" panose="02020603050405020304" pitchFamily="18" charset="-78"/>
              </a:rPr>
              <a:t>File Protection</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
        <p:nvSpPr>
          <p:cNvPr id="8" name="Text Box 2"/>
          <p:cNvSpPr txBox="1">
            <a:spLocks noChangeArrowheads="1"/>
          </p:cNvSpPr>
          <p:nvPr/>
        </p:nvSpPr>
        <p:spPr bwMode="auto">
          <a:xfrm>
            <a:off x="200472" y="1556792"/>
            <a:ext cx="9276903"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3- الذاكرة الثانوية </a:t>
            </a:r>
            <a:r>
              <a:rPr lang="en-US" altLang="en-US" sz="3200" b="1" u="sng" dirty="0" smtClean="0">
                <a:solidFill>
                  <a:srgbClr val="C00000"/>
                </a:solidFill>
                <a:cs typeface="Traditional Arabic" panose="02020603050405020304" pitchFamily="18" charset="-78"/>
              </a:rPr>
              <a:t> Secondary storage</a:t>
            </a:r>
            <a:r>
              <a:rPr lang="ar-EG" altLang="en-US" sz="2800" b="1" u="sng" dirty="0" smtClean="0">
                <a:solidFill>
                  <a:srgbClr val="C00000"/>
                </a:solidFill>
                <a:cs typeface="Traditional Arabic" panose="02020603050405020304" pitchFamily="18" charset="-78"/>
              </a:rPr>
              <a:t>العمل على الملفات</a:t>
            </a:r>
            <a:endParaRPr lang="en-US" altLang="en-US" sz="28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xmlns="" val="1507829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27</a:t>
            </a:fld>
            <a:endParaRPr lang="en-US" sz="1200" dirty="0">
              <a:solidFill>
                <a:schemeClr val="bg1"/>
              </a:solidFill>
            </a:endParaRPr>
          </a:p>
        </p:txBody>
      </p:sp>
      <p:sp>
        <p:nvSpPr>
          <p:cNvPr id="5" name="Text Box 3"/>
          <p:cNvSpPr txBox="1">
            <a:spLocks noChangeArrowheads="1"/>
          </p:cNvSpPr>
          <p:nvPr/>
        </p:nvSpPr>
        <p:spPr bwMode="auto">
          <a:xfrm>
            <a:off x="350838" y="2308473"/>
            <a:ext cx="9204325" cy="37856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ts val="0"/>
              </a:spcBef>
            </a:pPr>
            <a:r>
              <a:rPr lang="ar-SA" altLang="en-US" sz="2400" b="1" dirty="0">
                <a:solidFill>
                  <a:schemeClr val="bg2">
                    <a:lumMod val="10000"/>
                  </a:schemeClr>
                </a:solidFill>
                <a:cs typeface="Traditional Arabic" panose="02020603050405020304" pitchFamily="18" charset="-78"/>
              </a:rPr>
              <a:t> أداء </a:t>
            </a:r>
            <a:r>
              <a:rPr lang="ar-SA" altLang="en-US" sz="2400" b="1" dirty="0" smtClean="0">
                <a:solidFill>
                  <a:schemeClr val="bg2">
                    <a:lumMod val="10000"/>
                  </a:schemeClr>
                </a:solidFill>
                <a:cs typeface="Traditional Arabic" panose="02020603050405020304" pitchFamily="18" charset="-78"/>
              </a:rPr>
              <a:t>الحاسب </a:t>
            </a:r>
            <a:r>
              <a:rPr lang="en-US" altLang="en-US" sz="2000" b="1" dirty="0" smtClean="0">
                <a:solidFill>
                  <a:schemeClr val="bg2">
                    <a:lumMod val="10000"/>
                  </a:schemeClr>
                </a:solidFill>
                <a:cs typeface="Traditional Arabic" panose="02020603050405020304" pitchFamily="18" charset="-78"/>
              </a:rPr>
              <a:t>Computer Performance</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أي </a:t>
            </a:r>
            <a:r>
              <a:rPr lang="ar-SA" altLang="en-US" sz="2400" b="1" dirty="0">
                <a:solidFill>
                  <a:schemeClr val="bg2">
                    <a:lumMod val="10000"/>
                  </a:schemeClr>
                </a:solidFill>
                <a:cs typeface="Traditional Arabic" panose="02020603050405020304" pitchFamily="18" charset="-78"/>
              </a:rPr>
              <a:t>سرعة انجاز وحدة المعالجة المركزية </a:t>
            </a:r>
            <a:r>
              <a:rPr lang="en-US" altLang="en-US" sz="2000" b="1" dirty="0">
                <a:solidFill>
                  <a:schemeClr val="bg2">
                    <a:lumMod val="10000"/>
                  </a:schemeClr>
                </a:solidFill>
                <a:cs typeface="Traditional Arabic" panose="02020603050405020304" pitchFamily="18" charset="-78"/>
              </a:rPr>
              <a:t>CPU</a:t>
            </a:r>
            <a:r>
              <a:rPr lang="en-US" altLang="en-US" sz="2400" b="1" dirty="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للتعليمات و تتحدد بـ </a:t>
            </a:r>
            <a:r>
              <a:rPr lang="ar-SA" altLang="en-US" sz="2400" b="1" dirty="0" smtClean="0">
                <a:solidFill>
                  <a:schemeClr val="bg2">
                    <a:lumMod val="10000"/>
                  </a:schemeClr>
                </a:solidFill>
                <a:cs typeface="Traditional Arabic" panose="02020603050405020304" pitchFamily="18" charset="-78"/>
              </a:rPr>
              <a:t>:</a:t>
            </a:r>
            <a:endParaRPr lang="en-US" altLang="en-US" sz="2400" b="1" dirty="0" smtClean="0">
              <a:solidFill>
                <a:schemeClr val="bg2">
                  <a:lumMod val="10000"/>
                </a:schemeClr>
              </a:solidFill>
              <a:cs typeface="Traditional Arabic" panose="02020603050405020304" pitchFamily="18" charset="-78"/>
            </a:endParaRPr>
          </a:p>
          <a:p>
            <a:pPr>
              <a:spcBef>
                <a:spcPts val="0"/>
              </a:spcBef>
            </a:pPr>
            <a:endParaRPr lang="ar-SA" altLang="en-US" sz="2400" b="1" dirty="0">
              <a:solidFill>
                <a:schemeClr val="bg2">
                  <a:lumMod val="10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سرعة ساعة الحاسب </a:t>
            </a:r>
            <a:r>
              <a:rPr lang="en-US" altLang="en-US" sz="2000" b="1" dirty="0">
                <a:solidFill>
                  <a:schemeClr val="bg2">
                    <a:lumMod val="10000"/>
                  </a:schemeClr>
                </a:solidFill>
                <a:cs typeface="Traditional Arabic" panose="02020603050405020304" pitchFamily="18" charset="-78"/>
              </a:rPr>
              <a:t>Clock speed </a:t>
            </a:r>
          </a:p>
          <a:p>
            <a:pPr marL="342900" indent="-342900">
              <a:spcBef>
                <a:spcPts val="0"/>
              </a:spcBef>
              <a:buFont typeface="Arial" panose="020B0604020202020204" pitchFamily="34" charset="0"/>
              <a:buChar char="•"/>
            </a:pPr>
            <a:r>
              <a:rPr lang="en-US" altLang="en-US" sz="2400" b="1" dirty="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سعة الذاكرة الرئيسية </a:t>
            </a:r>
            <a:r>
              <a:rPr lang="en-US" altLang="en-US" sz="2000" b="1" dirty="0">
                <a:solidFill>
                  <a:schemeClr val="bg2">
                    <a:lumMod val="10000"/>
                  </a:schemeClr>
                </a:solidFill>
                <a:cs typeface="Traditional Arabic" panose="02020603050405020304" pitchFamily="18" charset="-78"/>
              </a:rPr>
              <a:t>RAM</a:t>
            </a:r>
            <a:r>
              <a:rPr lang="en-US" altLang="en-US" sz="2400" b="1" dirty="0">
                <a:solidFill>
                  <a:schemeClr val="bg2">
                    <a:lumMod val="10000"/>
                  </a:schemeClr>
                </a:solidFill>
                <a:cs typeface="Traditional Arabic" panose="02020603050405020304" pitchFamily="18" charset="-78"/>
              </a:rPr>
              <a:t> </a:t>
            </a:r>
          </a:p>
          <a:p>
            <a:pPr marL="342900" indent="-342900">
              <a:spcBef>
                <a:spcPts val="0"/>
              </a:spcBef>
              <a:buFont typeface="Arial" panose="020B0604020202020204" pitchFamily="34" charset="0"/>
              <a:buChar char="•"/>
            </a:pPr>
            <a:r>
              <a:rPr lang="en-US" altLang="en-US" sz="2400" b="1" dirty="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سرعة القرص الصلب </a:t>
            </a:r>
            <a:r>
              <a:rPr lang="en-US" altLang="en-US" sz="2000" b="1" dirty="0">
                <a:solidFill>
                  <a:schemeClr val="bg2">
                    <a:lumMod val="10000"/>
                  </a:schemeClr>
                </a:solidFill>
                <a:cs typeface="Traditional Arabic" panose="02020603050405020304" pitchFamily="18" charset="-78"/>
              </a:rPr>
              <a:t>Hard disk </a:t>
            </a:r>
            <a:r>
              <a:rPr lang="en-US" altLang="en-US" sz="2000" b="1" dirty="0" err="1">
                <a:solidFill>
                  <a:schemeClr val="bg2">
                    <a:lumMod val="10000"/>
                  </a:schemeClr>
                </a:solidFill>
                <a:cs typeface="Traditional Arabic" panose="02020603050405020304" pitchFamily="18" charset="-78"/>
              </a:rPr>
              <a:t>acess</a:t>
            </a:r>
            <a:r>
              <a:rPr lang="en-US" altLang="en-US" sz="2000" b="1" dirty="0">
                <a:solidFill>
                  <a:schemeClr val="bg2">
                    <a:lumMod val="10000"/>
                  </a:schemeClr>
                </a:solidFill>
                <a:cs typeface="Traditional Arabic" panose="02020603050405020304" pitchFamily="18" charset="-78"/>
              </a:rPr>
              <a:t> time </a:t>
            </a:r>
          </a:p>
          <a:p>
            <a:pPr marL="342900" indent="-342900">
              <a:spcBef>
                <a:spcPts val="0"/>
              </a:spcBef>
              <a:buFont typeface="Arial" panose="020B0604020202020204" pitchFamily="34" charset="0"/>
              <a:buChar char="•"/>
            </a:pPr>
            <a:r>
              <a:rPr lang="en-US" altLang="en-US" sz="2400" b="1" dirty="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سرعة النواقل </a:t>
            </a:r>
            <a:r>
              <a:rPr lang="en-US" altLang="en-US" sz="2000" b="1" dirty="0">
                <a:solidFill>
                  <a:schemeClr val="bg2">
                    <a:lumMod val="10000"/>
                  </a:schemeClr>
                </a:solidFill>
                <a:cs typeface="Traditional Arabic" panose="02020603050405020304" pitchFamily="18" charset="-78"/>
              </a:rPr>
              <a:t>Bus speed </a:t>
            </a:r>
          </a:p>
          <a:p>
            <a:pPr>
              <a:spcBef>
                <a:spcPts val="0"/>
              </a:spcBef>
            </a:pPr>
            <a:r>
              <a:rPr lang="en-US" altLang="en-US" sz="2400" b="1" dirty="0">
                <a:solidFill>
                  <a:schemeClr val="bg2">
                    <a:lumMod val="10000"/>
                  </a:schemeClr>
                </a:solidFill>
                <a:cs typeface="Traditional Arabic" panose="02020603050405020304" pitchFamily="18" charset="-78"/>
              </a:rPr>
              <a:t>    </a:t>
            </a:r>
            <a:r>
              <a:rPr lang="en-US"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ناقل العناوين </a:t>
            </a:r>
            <a:r>
              <a:rPr lang="en-US" altLang="en-US" sz="2000" b="1" dirty="0">
                <a:solidFill>
                  <a:schemeClr val="bg2">
                    <a:lumMod val="10000"/>
                  </a:schemeClr>
                </a:solidFill>
                <a:cs typeface="Traditional Arabic" panose="02020603050405020304" pitchFamily="18" charset="-78"/>
              </a:rPr>
              <a:t>Address Bus </a:t>
            </a:r>
          </a:p>
          <a:p>
            <a:pPr>
              <a:spcBef>
                <a:spcPts val="0"/>
              </a:spcBef>
            </a:pPr>
            <a:r>
              <a:rPr lang="en-US" altLang="en-US" sz="2400" b="1" dirty="0">
                <a:solidFill>
                  <a:schemeClr val="bg2">
                    <a:lumMod val="10000"/>
                  </a:schemeClr>
                </a:solidFill>
                <a:cs typeface="Traditional Arabic" panose="02020603050405020304" pitchFamily="18" charset="-78"/>
              </a:rPr>
              <a:t>    </a:t>
            </a:r>
            <a:r>
              <a:rPr lang="en-US"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ناقل البيانات </a:t>
            </a:r>
            <a:r>
              <a:rPr lang="en-US" altLang="en-US" sz="2000" b="1" dirty="0">
                <a:solidFill>
                  <a:schemeClr val="bg2">
                    <a:lumMod val="10000"/>
                  </a:schemeClr>
                </a:solidFill>
                <a:cs typeface="Traditional Arabic" panose="02020603050405020304" pitchFamily="18" charset="-78"/>
              </a:rPr>
              <a:t>Data Bus </a:t>
            </a:r>
          </a:p>
          <a:p>
            <a:pPr>
              <a:spcBef>
                <a:spcPts val="0"/>
              </a:spcBef>
            </a:pPr>
            <a:r>
              <a:rPr lang="en-US" altLang="en-US" sz="2400" b="1" dirty="0">
                <a:solidFill>
                  <a:schemeClr val="bg2">
                    <a:lumMod val="10000"/>
                  </a:schemeClr>
                </a:solidFill>
                <a:cs typeface="Traditional Arabic" panose="02020603050405020304" pitchFamily="18" charset="-78"/>
              </a:rPr>
              <a:t>    </a:t>
            </a:r>
            <a:r>
              <a:rPr lang="en-US"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ناقل التحكم </a:t>
            </a:r>
            <a:r>
              <a:rPr lang="en-US" altLang="en-US" sz="2000" b="1" dirty="0">
                <a:solidFill>
                  <a:schemeClr val="bg2">
                    <a:lumMod val="10000"/>
                  </a:schemeClr>
                </a:solidFill>
                <a:cs typeface="Traditional Arabic" panose="02020603050405020304" pitchFamily="18" charset="-78"/>
              </a:rPr>
              <a:t>Control Bus </a:t>
            </a:r>
          </a:p>
        </p:txBody>
      </p:sp>
      <p:sp>
        <p:nvSpPr>
          <p:cNvPr id="7"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4- أداء الحاسب </a:t>
            </a:r>
            <a:r>
              <a:rPr lang="en-US" altLang="en-US" sz="2800" b="1" u="sng" dirty="0">
                <a:solidFill>
                  <a:srgbClr val="C00000"/>
                </a:solidFill>
                <a:cs typeface="Traditional Arabic" panose="02020603050405020304" pitchFamily="18" charset="-78"/>
              </a:rPr>
              <a:t>Computer Performance</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Tree>
    <p:extLst>
      <p:ext uri="{BB962C8B-B14F-4D97-AF65-F5344CB8AC3E}">
        <p14:creationId xmlns:p14="http://schemas.microsoft.com/office/powerpoint/2010/main" xmlns="" val="2917056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28</a:t>
            </a:fld>
            <a:endParaRPr lang="en-US" sz="1200" dirty="0">
              <a:solidFill>
                <a:schemeClr val="bg1"/>
              </a:solidFill>
            </a:endParaRPr>
          </a:p>
        </p:txBody>
      </p:sp>
      <p:sp>
        <p:nvSpPr>
          <p:cNvPr id="5" name="Text Box 3"/>
          <p:cNvSpPr txBox="1">
            <a:spLocks noChangeArrowheads="1"/>
          </p:cNvSpPr>
          <p:nvPr/>
        </p:nvSpPr>
        <p:spPr bwMode="auto">
          <a:xfrm>
            <a:off x="350838" y="2308473"/>
            <a:ext cx="9204325" cy="15696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ts val="0"/>
              </a:spcBef>
            </a:pPr>
            <a:r>
              <a:rPr lang="ar-SA" altLang="en-US" sz="2400" b="1" dirty="0">
                <a:solidFill>
                  <a:schemeClr val="bg2">
                    <a:lumMod val="10000"/>
                  </a:schemeClr>
                </a:solidFill>
                <a:cs typeface="Traditional Arabic" panose="02020603050405020304" pitchFamily="18" charset="-78"/>
              </a:rPr>
              <a:t> أداء الحاسب </a:t>
            </a:r>
            <a:r>
              <a:rPr lang="en-US" altLang="en-US" sz="2000" b="1" dirty="0">
                <a:solidFill>
                  <a:schemeClr val="bg2">
                    <a:lumMod val="10000"/>
                  </a:schemeClr>
                </a:solidFill>
                <a:cs typeface="Traditional Arabic" panose="02020603050405020304" pitchFamily="18" charset="-78"/>
              </a:rPr>
              <a:t>Computer </a:t>
            </a:r>
            <a:r>
              <a:rPr lang="en-US" altLang="en-US" sz="2000" b="1" dirty="0" smtClean="0">
                <a:solidFill>
                  <a:schemeClr val="bg2">
                    <a:lumMod val="10000"/>
                  </a:schemeClr>
                </a:solidFill>
                <a:cs typeface="Traditional Arabic" panose="02020603050405020304" pitchFamily="18" charset="-78"/>
              </a:rPr>
              <a:t>Performance</a:t>
            </a:r>
            <a:endParaRPr lang="en-US" altLang="en-US" sz="2000" b="1" dirty="0">
              <a:solidFill>
                <a:schemeClr val="bg2">
                  <a:lumMod val="10000"/>
                </a:schemeClr>
              </a:solidFill>
              <a:cs typeface="Traditional Arabic" panose="02020603050405020304" pitchFamily="18" charset="-78"/>
            </a:endParaRPr>
          </a:p>
          <a:p>
            <a:pPr>
              <a:spcBef>
                <a:spcPts val="0"/>
              </a:spcBef>
            </a:pPr>
            <a:endParaRPr lang="en-US" altLang="en-US" sz="2400" b="1" dirty="0" smtClean="0">
              <a:solidFill>
                <a:schemeClr val="bg2">
                  <a:lumMod val="10000"/>
                </a:schemeClr>
              </a:solidFill>
              <a:cs typeface="Traditional Arabic" panose="02020603050405020304" pitchFamily="18" charset="-78"/>
            </a:endParaRPr>
          </a:p>
          <a:p>
            <a:pPr marL="342900" indent="-342900">
              <a:spcBef>
                <a:spcPts val="0"/>
              </a:spcBef>
              <a:buFont typeface="Arial" panose="020B0604020202020204" pitchFamily="34" charset="0"/>
              <a:buChar char="•"/>
            </a:pPr>
            <a:r>
              <a:rPr lang="ar-SA" altLang="en-US" sz="2400" b="1" dirty="0" smtClean="0">
                <a:solidFill>
                  <a:schemeClr val="bg2">
                    <a:lumMod val="10000"/>
                  </a:schemeClr>
                </a:solidFill>
                <a:cs typeface="Traditional Arabic" panose="02020603050405020304" pitchFamily="18" charset="-78"/>
              </a:rPr>
              <a:t>بطاقة </a:t>
            </a:r>
            <a:r>
              <a:rPr lang="ar-SA" altLang="en-US" sz="2400" b="1" dirty="0">
                <a:solidFill>
                  <a:schemeClr val="bg2">
                    <a:lumMod val="10000"/>
                  </a:schemeClr>
                </a:solidFill>
                <a:cs typeface="Traditional Arabic" panose="02020603050405020304" pitchFamily="18" charset="-78"/>
              </a:rPr>
              <a:t>الرسوم </a:t>
            </a:r>
            <a:r>
              <a:rPr lang="en-US" altLang="en-US" sz="2000" b="1" dirty="0">
                <a:solidFill>
                  <a:schemeClr val="bg2">
                    <a:lumMod val="10000"/>
                  </a:schemeClr>
                </a:solidFill>
                <a:cs typeface="Traditional Arabic" panose="02020603050405020304" pitchFamily="18" charset="-78"/>
              </a:rPr>
              <a:t>Graphics accelerator </a:t>
            </a:r>
          </a:p>
          <a:p>
            <a:pPr marL="342900" indent="-342900">
              <a:spcBef>
                <a:spcPts val="0"/>
              </a:spcBef>
              <a:buFont typeface="Arial" panose="020B0604020202020204" pitchFamily="34" charset="0"/>
              <a:buChar char="•"/>
            </a:pPr>
            <a:r>
              <a:rPr lang="en-US" altLang="en-US" sz="2400" b="1" dirty="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عدد البرامج المشغلة في الوقت </a:t>
            </a:r>
            <a:r>
              <a:rPr lang="ar-SA" altLang="en-US" sz="2400" b="1" dirty="0" smtClean="0">
                <a:solidFill>
                  <a:schemeClr val="bg2">
                    <a:lumMod val="10000"/>
                  </a:schemeClr>
                </a:solidFill>
                <a:cs typeface="Traditional Arabic" panose="02020603050405020304" pitchFamily="18" charset="-78"/>
              </a:rPr>
              <a:t>الواحد</a:t>
            </a:r>
            <a:endParaRPr lang="ar-SA"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
        <p:nvSpPr>
          <p:cNvPr id="8"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4- أداء الحاسب </a:t>
            </a:r>
            <a:r>
              <a:rPr lang="en-US" altLang="en-US" sz="2800" b="1" u="sng" dirty="0">
                <a:solidFill>
                  <a:srgbClr val="C00000"/>
                </a:solidFill>
                <a:cs typeface="Traditional Arabic" panose="02020603050405020304" pitchFamily="18" charset="-78"/>
              </a:rPr>
              <a:t>Computer Performance</a:t>
            </a:r>
          </a:p>
        </p:txBody>
      </p:sp>
    </p:spTree>
    <p:extLst>
      <p:ext uri="{BB962C8B-B14F-4D97-AF65-F5344CB8AC3E}">
        <p14:creationId xmlns:p14="http://schemas.microsoft.com/office/powerpoint/2010/main" xmlns="" val="1995067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29</a:t>
            </a:fld>
            <a:endParaRPr lang="en-US" sz="1200" dirty="0">
              <a:solidFill>
                <a:schemeClr val="bg1"/>
              </a:solidFill>
            </a:endParaRPr>
          </a:p>
        </p:txBody>
      </p:sp>
      <p:sp>
        <p:nvSpPr>
          <p:cNvPr id="5" name="Text Box 3"/>
          <p:cNvSpPr txBox="1">
            <a:spLocks noChangeArrowheads="1"/>
          </p:cNvSpPr>
          <p:nvPr/>
        </p:nvSpPr>
        <p:spPr bwMode="auto">
          <a:xfrm>
            <a:off x="350838" y="2308473"/>
            <a:ext cx="920432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ar-SA" altLang="en-US" sz="2400" b="1" dirty="0">
                <a:solidFill>
                  <a:schemeClr val="bg2">
                    <a:lumMod val="10000"/>
                  </a:schemeClr>
                </a:solidFill>
                <a:cs typeface="Traditional Arabic" panose="02020603050405020304" pitchFamily="18" charset="-78"/>
              </a:rPr>
              <a:t>أنظمة </a:t>
            </a:r>
            <a:r>
              <a:rPr lang="ar-SA" altLang="en-US" sz="2400" b="1" dirty="0" smtClean="0">
                <a:solidFill>
                  <a:schemeClr val="bg2">
                    <a:lumMod val="10000"/>
                  </a:schemeClr>
                </a:solidFill>
                <a:cs typeface="Traditional Arabic" panose="02020603050405020304" pitchFamily="18" charset="-78"/>
              </a:rPr>
              <a:t>التعديد</a:t>
            </a:r>
            <a:endParaRPr lang="en-US" altLang="en-US" sz="2400" b="1" dirty="0">
              <a:solidFill>
                <a:schemeClr val="bg2">
                  <a:lumMod val="10000"/>
                </a:schemeClr>
              </a:solidFill>
              <a:cs typeface="Traditional Arabic" panose="02020603050405020304" pitchFamily="18" charset="-78"/>
            </a:endParaRPr>
          </a:p>
        </p:txBody>
      </p:sp>
      <p:sp>
        <p:nvSpPr>
          <p:cNvPr id="7"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5- أنظمة التعديد</a:t>
            </a:r>
            <a:r>
              <a:rPr lang="en-US" altLang="en-US" sz="2800" b="1" u="sng" dirty="0">
                <a:solidFill>
                  <a:srgbClr val="C00000"/>
                </a:solidFill>
                <a:cs typeface="Traditional Arabic" panose="02020603050405020304" pitchFamily="18" charset="-78"/>
              </a:rPr>
              <a:t>Numbering Systems </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
        <p:nvSpPr>
          <p:cNvPr id="8" name="ZoneTexte 14"/>
          <p:cNvSpPr txBox="1">
            <a:spLocks noChangeArrowheads="1"/>
          </p:cNvSpPr>
          <p:nvPr/>
        </p:nvSpPr>
        <p:spPr bwMode="auto">
          <a:xfrm>
            <a:off x="663933" y="2770138"/>
            <a:ext cx="8286750" cy="1384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buFont typeface="Wingdings" panose="05000000000000000000" pitchFamily="2" charset="2"/>
              <a:buChar char="ü"/>
            </a:pPr>
            <a:r>
              <a:rPr lang="ar-SA" altLang="en-US" dirty="0">
                <a:cs typeface="Arabic Transparent" panose="020B0604020202020204" pitchFamily="2" charset="-78"/>
              </a:rPr>
              <a:t> </a:t>
            </a:r>
            <a:r>
              <a:rPr lang="ar-DZ" altLang="en-US" sz="2400" b="1" dirty="0">
                <a:solidFill>
                  <a:schemeClr val="bg2">
                    <a:lumMod val="10000"/>
                  </a:schemeClr>
                </a:solidFill>
                <a:cs typeface="Traditional Arabic" panose="02020603050405020304" pitchFamily="18" charset="-78"/>
              </a:rPr>
              <a:t>في نظام التعداد العشري تكتب الأعداد على شكل أسس عشرية </a:t>
            </a:r>
            <a:r>
              <a:rPr lang="ar-SA" altLang="en-US" sz="2400" b="1" dirty="0" smtClean="0">
                <a:solidFill>
                  <a:schemeClr val="bg2">
                    <a:lumMod val="10000"/>
                  </a:schemeClr>
                </a:solidFill>
                <a:cs typeface="Traditional Arabic" panose="02020603050405020304" pitchFamily="18" charset="-78"/>
              </a:rPr>
              <a:t>مثال</a:t>
            </a:r>
            <a:r>
              <a:rPr lang="ar-EG" altLang="en-US" sz="2400" b="1" dirty="0">
                <a:solidFill>
                  <a:schemeClr val="bg2">
                    <a:lumMod val="10000"/>
                  </a:schemeClr>
                </a:solidFill>
                <a:cs typeface="Traditional Arabic" panose="02020603050405020304" pitchFamily="18" charset="-78"/>
              </a:rPr>
              <a:t>:</a:t>
            </a:r>
            <a:r>
              <a:rPr lang="ar-SA" altLang="en-US" sz="2400" b="1" dirty="0" smtClean="0">
                <a:solidFill>
                  <a:schemeClr val="bg2">
                    <a:lumMod val="10000"/>
                  </a:schemeClr>
                </a:solidFill>
                <a:cs typeface="Traditional Arabic" panose="02020603050405020304" pitchFamily="18" charset="-78"/>
              </a:rPr>
              <a:t> </a:t>
            </a:r>
            <a:endParaRPr lang="ar-EG" altLang="en-US" sz="2400" b="1" dirty="0" smtClean="0">
              <a:solidFill>
                <a:schemeClr val="bg2">
                  <a:lumMod val="10000"/>
                </a:schemeClr>
              </a:solidFill>
              <a:cs typeface="Traditional Arabic" panose="02020603050405020304" pitchFamily="18" charset="-78"/>
            </a:endParaRPr>
          </a:p>
          <a:p>
            <a:pPr algn="r" rtl="1" eaLnBrk="1" hangingPunct="1"/>
            <a:r>
              <a:rPr lang="ar-DZ" altLang="en-US" sz="2400" b="1" dirty="0" smtClean="0">
                <a:solidFill>
                  <a:schemeClr val="bg2">
                    <a:lumMod val="10000"/>
                  </a:schemeClr>
                </a:solidFill>
                <a:cs typeface="Traditional Arabic" panose="02020603050405020304" pitchFamily="18" charset="-78"/>
              </a:rPr>
              <a:t>245=5 </a:t>
            </a:r>
            <a:r>
              <a:rPr lang="fr-FR" altLang="en-US" sz="2400" b="1" dirty="0">
                <a:solidFill>
                  <a:schemeClr val="bg2">
                    <a:lumMod val="10000"/>
                  </a:schemeClr>
                </a:solidFill>
                <a:cs typeface="Traditional Arabic" panose="02020603050405020304" pitchFamily="18" charset="-78"/>
              </a:rPr>
              <a:t>x</a:t>
            </a:r>
            <a:r>
              <a:rPr lang="ar-DZ" altLang="en-US" sz="2400" b="1" dirty="0">
                <a:solidFill>
                  <a:schemeClr val="bg2">
                    <a:lumMod val="10000"/>
                  </a:schemeClr>
                </a:solidFill>
                <a:cs typeface="Traditional Arabic" panose="02020603050405020304" pitchFamily="18" charset="-78"/>
              </a:rPr>
              <a:t>  10</a:t>
            </a:r>
            <a:r>
              <a:rPr lang="ar-DZ" altLang="en-US" sz="2400" b="1" baseline="30000" dirty="0">
                <a:solidFill>
                  <a:schemeClr val="bg2">
                    <a:lumMod val="10000"/>
                  </a:schemeClr>
                </a:solidFill>
                <a:cs typeface="Traditional Arabic" panose="02020603050405020304" pitchFamily="18" charset="-78"/>
              </a:rPr>
              <a:t>0</a:t>
            </a:r>
            <a:r>
              <a:rPr lang="ar-DZ" altLang="en-US" sz="2400" b="1" dirty="0">
                <a:solidFill>
                  <a:schemeClr val="bg2">
                    <a:lumMod val="10000"/>
                  </a:schemeClr>
                </a:solidFill>
                <a:cs typeface="Traditional Arabic" panose="02020603050405020304" pitchFamily="18" charset="-78"/>
              </a:rPr>
              <a:t>+ 4 </a:t>
            </a:r>
            <a:r>
              <a:rPr lang="fr-FR" altLang="en-US" sz="2400" b="1" dirty="0">
                <a:solidFill>
                  <a:schemeClr val="bg2">
                    <a:lumMod val="10000"/>
                  </a:schemeClr>
                </a:solidFill>
                <a:cs typeface="Traditional Arabic" panose="02020603050405020304" pitchFamily="18" charset="-78"/>
              </a:rPr>
              <a:t>x</a:t>
            </a:r>
            <a:r>
              <a:rPr lang="ar-DZ" altLang="en-US" sz="2400" b="1" dirty="0">
                <a:solidFill>
                  <a:schemeClr val="bg2">
                    <a:lumMod val="10000"/>
                  </a:schemeClr>
                </a:solidFill>
                <a:cs typeface="Traditional Arabic" panose="02020603050405020304" pitchFamily="18" charset="-78"/>
              </a:rPr>
              <a:t>  10</a:t>
            </a:r>
            <a:r>
              <a:rPr lang="ar-DZ" altLang="en-US" sz="2400" b="1" baseline="30000" dirty="0">
                <a:solidFill>
                  <a:schemeClr val="bg2">
                    <a:lumMod val="10000"/>
                  </a:schemeClr>
                </a:solidFill>
                <a:cs typeface="Traditional Arabic" panose="02020603050405020304" pitchFamily="18" charset="-78"/>
              </a:rPr>
              <a:t>1</a:t>
            </a:r>
            <a:r>
              <a:rPr lang="ar-DZ" altLang="en-US" sz="2400" b="1" dirty="0">
                <a:solidFill>
                  <a:schemeClr val="bg2">
                    <a:lumMod val="10000"/>
                  </a:schemeClr>
                </a:solidFill>
                <a:cs typeface="Traditional Arabic" panose="02020603050405020304" pitchFamily="18" charset="-78"/>
              </a:rPr>
              <a:t> + 2 </a:t>
            </a:r>
            <a:r>
              <a:rPr lang="fr-FR" altLang="en-US" sz="2400" b="1" dirty="0">
                <a:solidFill>
                  <a:schemeClr val="bg2">
                    <a:lumMod val="10000"/>
                  </a:schemeClr>
                </a:solidFill>
                <a:cs typeface="Traditional Arabic" panose="02020603050405020304" pitchFamily="18" charset="-78"/>
              </a:rPr>
              <a:t>x</a:t>
            </a:r>
            <a:r>
              <a:rPr lang="ar-DZ" altLang="en-US" sz="2400" b="1" dirty="0">
                <a:solidFill>
                  <a:schemeClr val="bg2">
                    <a:lumMod val="10000"/>
                  </a:schemeClr>
                </a:solidFill>
                <a:cs typeface="Traditional Arabic" panose="02020603050405020304" pitchFamily="18" charset="-78"/>
              </a:rPr>
              <a:t>  </a:t>
            </a:r>
            <a:r>
              <a:rPr lang="ar-DZ" altLang="en-US" sz="2400" b="1" dirty="0" smtClean="0">
                <a:solidFill>
                  <a:schemeClr val="bg2">
                    <a:lumMod val="10000"/>
                  </a:schemeClr>
                </a:solidFill>
                <a:cs typeface="Traditional Arabic" panose="02020603050405020304" pitchFamily="18" charset="-78"/>
              </a:rPr>
              <a:t>10</a:t>
            </a:r>
            <a:r>
              <a:rPr lang="ar-DZ" altLang="en-US" sz="2400" b="1" baseline="30000" dirty="0" smtClean="0">
                <a:solidFill>
                  <a:schemeClr val="bg2">
                    <a:lumMod val="10000"/>
                  </a:schemeClr>
                </a:solidFill>
                <a:cs typeface="Traditional Arabic" panose="02020603050405020304" pitchFamily="18" charset="-78"/>
              </a:rPr>
              <a:t>2</a:t>
            </a:r>
            <a:r>
              <a:rPr lang="ar-DZ" altLang="en-US" sz="2400" baseline="30000" dirty="0" smtClean="0">
                <a:cs typeface="Arabic Transparent" panose="020B0604020202020204" pitchFamily="2" charset="-78"/>
              </a:rPr>
              <a:t>  </a:t>
            </a:r>
            <a:r>
              <a:rPr lang="ar-DZ" altLang="en-US" sz="2400" dirty="0" smtClean="0">
                <a:cs typeface="Arabic Transparent" panose="020B0604020202020204" pitchFamily="2" charset="-78"/>
              </a:rPr>
              <a:t> </a:t>
            </a:r>
            <a:endParaRPr lang="ar-DZ" altLang="en-US" sz="2400" dirty="0">
              <a:cs typeface="Arabic Transparent" panose="020B0604020202020204" pitchFamily="2" charset="-78"/>
            </a:endParaRPr>
          </a:p>
          <a:p>
            <a:pPr algn="r" rtl="1" eaLnBrk="1" hangingPunct="1"/>
            <a:endParaRPr lang="ar-DZ" altLang="en-US" dirty="0">
              <a:cs typeface="Arabic Transparent" panose="020B0604020202020204" pitchFamily="2" charset="-78"/>
            </a:endParaRPr>
          </a:p>
          <a:p>
            <a:pPr algn="r" rtl="1" eaLnBrk="1" hangingPunct="1"/>
            <a:r>
              <a:rPr lang="ar-DZ" altLang="en-US" dirty="0">
                <a:cs typeface="Arabic Transparent" panose="020B0604020202020204" pitchFamily="2" charset="-78"/>
              </a:rPr>
              <a:t> </a:t>
            </a:r>
            <a:endParaRPr lang="ar-DZ" altLang="en-US" dirty="0"/>
          </a:p>
        </p:txBody>
      </p:sp>
      <p:sp>
        <p:nvSpPr>
          <p:cNvPr id="9" name="Rectangle 8"/>
          <p:cNvSpPr/>
          <p:nvPr/>
        </p:nvSpPr>
        <p:spPr>
          <a:xfrm>
            <a:off x="6325716" y="3677394"/>
            <a:ext cx="571500" cy="3571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ar-DZ" dirty="0"/>
              <a:t>2</a:t>
            </a:r>
          </a:p>
        </p:txBody>
      </p:sp>
      <p:sp>
        <p:nvSpPr>
          <p:cNvPr id="10" name="Rectangle 9"/>
          <p:cNvSpPr/>
          <p:nvPr/>
        </p:nvSpPr>
        <p:spPr>
          <a:xfrm>
            <a:off x="6897216" y="3677394"/>
            <a:ext cx="571500" cy="3571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ar-DZ" dirty="0"/>
              <a:t>4</a:t>
            </a:r>
          </a:p>
        </p:txBody>
      </p:sp>
      <p:sp>
        <p:nvSpPr>
          <p:cNvPr id="11" name="Rectangle 10"/>
          <p:cNvSpPr/>
          <p:nvPr/>
        </p:nvSpPr>
        <p:spPr>
          <a:xfrm>
            <a:off x="7397279" y="3677394"/>
            <a:ext cx="571500" cy="3571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ar-DZ" dirty="0"/>
              <a:t>5</a:t>
            </a:r>
          </a:p>
        </p:txBody>
      </p:sp>
      <p:sp>
        <p:nvSpPr>
          <p:cNvPr id="12" name="ZoneTexte 21"/>
          <p:cNvSpPr txBox="1">
            <a:spLocks noChangeArrowheads="1"/>
          </p:cNvSpPr>
          <p:nvPr/>
        </p:nvSpPr>
        <p:spPr bwMode="auto">
          <a:xfrm>
            <a:off x="6825779" y="4106019"/>
            <a:ext cx="5715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t>10</a:t>
            </a:r>
            <a:r>
              <a:rPr lang="ar-DZ" altLang="en-US" baseline="30000"/>
              <a:t>1</a:t>
            </a:r>
          </a:p>
        </p:txBody>
      </p:sp>
      <p:sp>
        <p:nvSpPr>
          <p:cNvPr id="13" name="ZoneTexte 22"/>
          <p:cNvSpPr txBox="1">
            <a:spLocks noChangeArrowheads="1"/>
          </p:cNvSpPr>
          <p:nvPr/>
        </p:nvSpPr>
        <p:spPr bwMode="auto">
          <a:xfrm>
            <a:off x="6182841" y="4106019"/>
            <a:ext cx="5715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dirty="0"/>
              <a:t>10</a:t>
            </a:r>
            <a:r>
              <a:rPr lang="ar-DZ" altLang="en-US" baseline="30000" dirty="0"/>
              <a:t>2</a:t>
            </a:r>
          </a:p>
        </p:txBody>
      </p:sp>
      <p:sp>
        <p:nvSpPr>
          <p:cNvPr id="14" name="ZoneTexte 23"/>
          <p:cNvSpPr txBox="1">
            <a:spLocks noChangeArrowheads="1"/>
          </p:cNvSpPr>
          <p:nvPr/>
        </p:nvSpPr>
        <p:spPr bwMode="auto">
          <a:xfrm>
            <a:off x="92433" y="4559251"/>
            <a:ext cx="8858250"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buFont typeface="Wingdings" panose="05000000000000000000" pitchFamily="2" charset="2"/>
              <a:buChar char="ü"/>
            </a:pPr>
            <a:r>
              <a:rPr lang="ar-DZ" altLang="en-US" dirty="0">
                <a:cs typeface="Arabic Transparent" panose="020B0604020202020204" pitchFamily="2" charset="-78"/>
              </a:rPr>
              <a:t> </a:t>
            </a:r>
            <a:r>
              <a:rPr lang="ar-DZ" altLang="en-US" sz="2400" b="1" dirty="0">
                <a:solidFill>
                  <a:schemeClr val="bg2">
                    <a:lumMod val="10000"/>
                  </a:schemeClr>
                </a:solidFill>
                <a:cs typeface="Traditional Arabic" panose="02020603050405020304" pitchFamily="18" charset="-78"/>
              </a:rPr>
              <a:t>في نظام التعداد الثنائي تكتب كذالك الأعداد على شكل أسس ثنائية</a:t>
            </a:r>
            <a:r>
              <a:rPr lang="ar-SA" altLang="en-US" sz="2400" b="1" dirty="0">
                <a:solidFill>
                  <a:schemeClr val="bg2">
                    <a:lumMod val="10000"/>
                  </a:schemeClr>
                </a:solidFill>
                <a:cs typeface="Traditional Arabic" panose="02020603050405020304" pitchFamily="18" charset="-78"/>
              </a:rPr>
              <a:t> مثال</a:t>
            </a:r>
            <a:r>
              <a:rPr lang="ar-DZ" altLang="en-US" sz="2400" b="1" dirty="0">
                <a:solidFill>
                  <a:schemeClr val="bg2">
                    <a:lumMod val="10000"/>
                  </a:schemeClr>
                </a:solidFill>
                <a:cs typeface="Traditional Arabic" panose="02020603050405020304" pitchFamily="18" charset="-78"/>
              </a:rPr>
              <a:t>:</a:t>
            </a:r>
          </a:p>
          <a:p>
            <a:pPr algn="r" rtl="1" eaLnBrk="1" hangingPunct="1"/>
            <a:endParaRPr lang="ar-DZ" altLang="en-US" dirty="0">
              <a:cs typeface="Arabic Transparent" panose="020B0604020202020204" pitchFamily="2" charset="-78"/>
            </a:endParaRPr>
          </a:p>
          <a:p>
            <a:pPr algn="r" rtl="1" eaLnBrk="1" hangingPunct="1"/>
            <a:endParaRPr lang="ar-DZ" altLang="en-US" dirty="0"/>
          </a:p>
        </p:txBody>
      </p:sp>
      <p:sp>
        <p:nvSpPr>
          <p:cNvPr id="15" name="ZoneTexte 20"/>
          <p:cNvSpPr txBox="1">
            <a:spLocks noChangeArrowheads="1"/>
          </p:cNvSpPr>
          <p:nvPr/>
        </p:nvSpPr>
        <p:spPr bwMode="auto">
          <a:xfrm>
            <a:off x="3559533" y="5899101"/>
            <a:ext cx="5715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t>2</a:t>
            </a:r>
            <a:r>
              <a:rPr lang="ar-DZ" altLang="en-US" baseline="30000"/>
              <a:t>0</a:t>
            </a:r>
          </a:p>
        </p:txBody>
      </p:sp>
      <p:sp>
        <p:nvSpPr>
          <p:cNvPr id="16" name="Rectangle 15"/>
          <p:cNvSpPr/>
          <p:nvPr/>
        </p:nvSpPr>
        <p:spPr>
          <a:xfrm>
            <a:off x="1987908" y="5254576"/>
            <a:ext cx="714375" cy="500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ar-DZ" dirty="0"/>
              <a:t>1</a:t>
            </a:r>
          </a:p>
        </p:txBody>
      </p:sp>
      <p:sp>
        <p:nvSpPr>
          <p:cNvPr id="17" name="Rectangle 16"/>
          <p:cNvSpPr/>
          <p:nvPr/>
        </p:nvSpPr>
        <p:spPr>
          <a:xfrm>
            <a:off x="2702283" y="5256164"/>
            <a:ext cx="714375" cy="500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ar-DZ" dirty="0"/>
              <a:t>0</a:t>
            </a:r>
          </a:p>
        </p:txBody>
      </p:sp>
      <p:sp>
        <p:nvSpPr>
          <p:cNvPr id="18" name="Rectangle 17"/>
          <p:cNvSpPr/>
          <p:nvPr/>
        </p:nvSpPr>
        <p:spPr>
          <a:xfrm>
            <a:off x="3416658" y="5256164"/>
            <a:ext cx="714375" cy="500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ar-DZ" dirty="0"/>
              <a:t>0</a:t>
            </a:r>
          </a:p>
        </p:txBody>
      </p:sp>
      <p:sp>
        <p:nvSpPr>
          <p:cNvPr id="19" name="ZoneTexte 30"/>
          <p:cNvSpPr txBox="1">
            <a:spLocks noChangeArrowheads="1"/>
          </p:cNvSpPr>
          <p:nvPr/>
        </p:nvSpPr>
        <p:spPr bwMode="auto">
          <a:xfrm>
            <a:off x="2773721" y="5899101"/>
            <a:ext cx="5715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t>2</a:t>
            </a:r>
            <a:r>
              <a:rPr lang="ar-DZ" altLang="en-US" baseline="30000"/>
              <a:t>1</a:t>
            </a:r>
          </a:p>
        </p:txBody>
      </p:sp>
      <p:sp>
        <p:nvSpPr>
          <p:cNvPr id="20" name="ZoneTexte 31"/>
          <p:cNvSpPr txBox="1">
            <a:spLocks noChangeArrowheads="1"/>
          </p:cNvSpPr>
          <p:nvPr/>
        </p:nvSpPr>
        <p:spPr bwMode="auto">
          <a:xfrm>
            <a:off x="2059346" y="5897514"/>
            <a:ext cx="5715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t>2</a:t>
            </a:r>
            <a:r>
              <a:rPr lang="ar-DZ" altLang="en-US" baseline="30000"/>
              <a:t>2</a:t>
            </a:r>
          </a:p>
        </p:txBody>
      </p:sp>
      <p:sp>
        <p:nvSpPr>
          <p:cNvPr id="21" name="ZoneTexte 33"/>
          <p:cNvSpPr txBox="1">
            <a:spLocks noChangeArrowheads="1"/>
          </p:cNvSpPr>
          <p:nvPr/>
        </p:nvSpPr>
        <p:spPr bwMode="auto">
          <a:xfrm>
            <a:off x="4131033" y="5327601"/>
            <a:ext cx="40005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dirty="0"/>
              <a:t>100=  0</a:t>
            </a:r>
            <a:r>
              <a:rPr lang="fr-FR" altLang="en-US" dirty="0"/>
              <a:t> </a:t>
            </a:r>
            <a:r>
              <a:rPr lang="ar-DZ" altLang="en-US" dirty="0"/>
              <a:t> </a:t>
            </a:r>
            <a:r>
              <a:rPr lang="fr-FR" altLang="en-US" dirty="0"/>
              <a:t>x</a:t>
            </a:r>
            <a:r>
              <a:rPr lang="ar-DZ" altLang="en-US" dirty="0"/>
              <a:t>   </a:t>
            </a:r>
            <a:r>
              <a:rPr lang="ar-SA" altLang="en-US" dirty="0"/>
              <a:t>2</a:t>
            </a:r>
            <a:r>
              <a:rPr lang="ar-SA" altLang="en-US" baseline="30000" dirty="0"/>
              <a:t>0</a:t>
            </a:r>
            <a:r>
              <a:rPr lang="ar-DZ" altLang="en-US" dirty="0"/>
              <a:t>   +   0  </a:t>
            </a:r>
            <a:r>
              <a:rPr lang="fr-FR" altLang="en-US" dirty="0"/>
              <a:t>x</a:t>
            </a:r>
            <a:r>
              <a:rPr lang="ar-DZ" altLang="en-US" dirty="0"/>
              <a:t>  </a:t>
            </a:r>
            <a:r>
              <a:rPr lang="ar-SA" altLang="en-US" dirty="0"/>
              <a:t>2</a:t>
            </a:r>
            <a:r>
              <a:rPr lang="ar-SA" altLang="en-US" baseline="30000" dirty="0"/>
              <a:t>1</a:t>
            </a:r>
            <a:r>
              <a:rPr lang="ar-DZ" altLang="en-US" dirty="0"/>
              <a:t>    + </a:t>
            </a:r>
            <a:r>
              <a:rPr lang="en-US" altLang="en-US" dirty="0"/>
              <a:t>1</a:t>
            </a:r>
            <a:r>
              <a:rPr lang="ar-SA" altLang="en-US" dirty="0"/>
              <a:t> </a:t>
            </a:r>
            <a:r>
              <a:rPr lang="en-US" altLang="en-US" dirty="0"/>
              <a:t>x</a:t>
            </a:r>
            <a:r>
              <a:rPr lang="ar-DZ" altLang="en-US" dirty="0"/>
              <a:t> </a:t>
            </a:r>
            <a:r>
              <a:rPr lang="ar-SA" altLang="en-US" dirty="0"/>
              <a:t>2</a:t>
            </a:r>
            <a:r>
              <a:rPr lang="ar-SA" altLang="en-US" baseline="30000" dirty="0"/>
              <a:t>2</a:t>
            </a:r>
            <a:endParaRPr lang="ar-DZ" altLang="en-US" dirty="0"/>
          </a:p>
        </p:txBody>
      </p:sp>
      <p:sp>
        <p:nvSpPr>
          <p:cNvPr id="22" name="ZoneTexte 37"/>
          <p:cNvSpPr txBox="1">
            <a:spLocks noChangeArrowheads="1"/>
          </p:cNvSpPr>
          <p:nvPr/>
        </p:nvSpPr>
        <p:spPr bwMode="auto">
          <a:xfrm>
            <a:off x="5774096" y="5899101"/>
            <a:ext cx="200025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t>=0+0+4=4</a:t>
            </a:r>
          </a:p>
        </p:txBody>
      </p:sp>
    </p:spTree>
    <p:extLst>
      <p:ext uri="{BB962C8B-B14F-4D97-AF65-F5344CB8AC3E}">
        <p14:creationId xmlns:p14="http://schemas.microsoft.com/office/powerpoint/2010/main" xmlns="" val="1565914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30</a:t>
            </a:fld>
            <a:endParaRPr lang="en-US" sz="1200" dirty="0">
              <a:solidFill>
                <a:schemeClr val="bg1"/>
              </a:solidFill>
            </a:endParaRPr>
          </a:p>
        </p:txBody>
      </p:sp>
      <p:sp>
        <p:nvSpPr>
          <p:cNvPr id="5" name="Text Box 3"/>
          <p:cNvSpPr txBox="1">
            <a:spLocks noChangeArrowheads="1"/>
          </p:cNvSpPr>
          <p:nvPr/>
        </p:nvSpPr>
        <p:spPr bwMode="auto">
          <a:xfrm>
            <a:off x="350838" y="2308473"/>
            <a:ext cx="9204325"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ts val="0"/>
              </a:spcBef>
            </a:pPr>
            <a:r>
              <a:rPr lang="ar-SA" altLang="en-US" sz="2400" b="1" dirty="0">
                <a:solidFill>
                  <a:schemeClr val="bg2">
                    <a:lumMod val="10000"/>
                  </a:schemeClr>
                </a:solidFill>
                <a:cs typeface="Traditional Arabic" panose="02020603050405020304" pitchFamily="18" charset="-78"/>
              </a:rPr>
              <a:t>أنظمة </a:t>
            </a:r>
            <a:r>
              <a:rPr lang="ar-SA" altLang="en-US" sz="2400" b="1" dirty="0" smtClean="0">
                <a:solidFill>
                  <a:schemeClr val="bg2">
                    <a:lumMod val="10000"/>
                  </a:schemeClr>
                </a:solidFill>
                <a:cs typeface="Traditional Arabic" panose="02020603050405020304" pitchFamily="18" charset="-78"/>
              </a:rPr>
              <a:t>التعديد</a:t>
            </a:r>
            <a:endParaRPr lang="ar-EG" altLang="en-US" sz="2400" b="1" dirty="0" smtClean="0">
              <a:solidFill>
                <a:schemeClr val="bg2">
                  <a:lumMod val="10000"/>
                </a:schemeClr>
              </a:solidFill>
              <a:cs typeface="Traditional Arabic" panose="02020603050405020304" pitchFamily="18" charset="-78"/>
            </a:endParaRPr>
          </a:p>
          <a:p>
            <a:pPr>
              <a:spcBef>
                <a:spcPts val="0"/>
              </a:spcBef>
            </a:pP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العمليات </a:t>
            </a:r>
            <a:r>
              <a:rPr lang="ar-SA" altLang="en-US" sz="2400" b="1" dirty="0">
                <a:solidFill>
                  <a:schemeClr val="bg2">
                    <a:lumMod val="10000"/>
                  </a:schemeClr>
                </a:solidFill>
                <a:cs typeface="Traditional Arabic" panose="02020603050405020304" pitchFamily="18" charset="-78"/>
              </a:rPr>
              <a:t>الحسابية على الأعداد الثنائية</a:t>
            </a:r>
          </a:p>
          <a:p>
            <a:pPr>
              <a:spcBef>
                <a:spcPts val="0"/>
              </a:spcBef>
            </a:pP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العمليات </a:t>
            </a:r>
            <a:r>
              <a:rPr lang="ar-SA" altLang="en-US" sz="2400" b="1" dirty="0">
                <a:solidFill>
                  <a:schemeClr val="bg2">
                    <a:lumMod val="10000"/>
                  </a:schemeClr>
                </a:solidFill>
                <a:cs typeface="Traditional Arabic" panose="02020603050405020304" pitchFamily="18" charset="-78"/>
              </a:rPr>
              <a:t>الحسابية على الأعداد </a:t>
            </a:r>
            <a:r>
              <a:rPr lang="ar-SA" altLang="en-US" sz="2400" b="1" dirty="0" smtClean="0">
                <a:solidFill>
                  <a:schemeClr val="bg2">
                    <a:lumMod val="10000"/>
                  </a:schemeClr>
                </a:solidFill>
                <a:cs typeface="Traditional Arabic" panose="02020603050405020304" pitchFamily="18" charset="-78"/>
              </a:rPr>
              <a:t>الثنائية</a:t>
            </a:r>
            <a:endParaRPr lang="ar-SA"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
        <p:nvSpPr>
          <p:cNvPr id="8"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5- أنظمة التعديد</a:t>
            </a:r>
            <a:r>
              <a:rPr lang="en-US" altLang="en-US" sz="2800" b="1" u="sng" dirty="0">
                <a:solidFill>
                  <a:srgbClr val="C00000"/>
                </a:solidFill>
                <a:cs typeface="Traditional Arabic" panose="02020603050405020304" pitchFamily="18" charset="-78"/>
              </a:rPr>
              <a:t>Numbering Systems </a:t>
            </a:r>
          </a:p>
        </p:txBody>
      </p:sp>
      <p:sp>
        <p:nvSpPr>
          <p:cNvPr id="27" name="ZoneTexte 36"/>
          <p:cNvSpPr txBox="1">
            <a:spLocks noChangeArrowheads="1"/>
          </p:cNvSpPr>
          <p:nvPr/>
        </p:nvSpPr>
        <p:spPr bwMode="auto">
          <a:xfrm>
            <a:off x="480219" y="3869311"/>
            <a:ext cx="8643938" cy="203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cs typeface="Arabic Transparent" panose="020B0604020202020204" pitchFamily="2" charset="-78"/>
              </a:rPr>
              <a:t>• الجمع الثنائي    </a:t>
            </a:r>
            <a:r>
              <a:rPr lang="fr-FR" altLang="en-US">
                <a:cs typeface="Arabic Transparent" panose="020B0604020202020204" pitchFamily="2" charset="-78"/>
              </a:rPr>
              <a:t>Binary Addition</a:t>
            </a:r>
            <a:r>
              <a:rPr lang="ar-DZ" altLang="en-US">
                <a:cs typeface="Arabic Transparent" panose="020B0604020202020204" pitchFamily="2" charset="-78"/>
              </a:rPr>
              <a:t>  </a:t>
            </a:r>
          </a:p>
          <a:p>
            <a:pPr algn="r" rtl="1" eaLnBrk="1" hangingPunct="1"/>
            <a:endParaRPr lang="ar-DZ" altLang="en-US">
              <a:cs typeface="Arabic Transparent" panose="020B0604020202020204" pitchFamily="2" charset="-78"/>
            </a:endParaRPr>
          </a:p>
          <a:p>
            <a:pPr algn="r" rtl="1" eaLnBrk="1" hangingPunct="1"/>
            <a:endParaRPr lang="ar-DZ" altLang="en-US">
              <a:cs typeface="Arabic Transparent" panose="020B0604020202020204" pitchFamily="2" charset="-78"/>
            </a:endParaRPr>
          </a:p>
          <a:p>
            <a:pPr algn="r" rtl="1" eaLnBrk="1" hangingPunct="1"/>
            <a:r>
              <a:rPr lang="ar-DZ" altLang="en-US">
                <a:cs typeface="Arabic Transparent" panose="020B0604020202020204" pitchFamily="2" charset="-78"/>
              </a:rPr>
              <a:t>0       0          1          1    </a:t>
            </a:r>
          </a:p>
          <a:p>
            <a:pPr algn="r" rtl="1" eaLnBrk="1" hangingPunct="1"/>
            <a:r>
              <a:rPr lang="ar-DZ" altLang="en-US">
                <a:cs typeface="Arabic Transparent" panose="020B0604020202020204" pitchFamily="2" charset="-78"/>
              </a:rPr>
              <a:t>0       1          0          1    </a:t>
            </a:r>
          </a:p>
          <a:p>
            <a:pPr algn="r" rtl="1" eaLnBrk="1" hangingPunct="1"/>
            <a:endParaRPr lang="ar-DZ" altLang="en-US">
              <a:cs typeface="Arabic Transparent" panose="020B0604020202020204" pitchFamily="2" charset="-78"/>
            </a:endParaRPr>
          </a:p>
          <a:p>
            <a:pPr algn="r" rtl="1" eaLnBrk="1" hangingPunct="1"/>
            <a:r>
              <a:rPr lang="ar-DZ" altLang="en-US">
                <a:cs typeface="Arabic Transparent" panose="020B0604020202020204" pitchFamily="2" charset="-78"/>
              </a:rPr>
              <a:t>0       1           1         0 1   </a:t>
            </a:r>
            <a:endParaRPr lang="ar-DZ" altLang="en-US"/>
          </a:p>
        </p:txBody>
      </p:sp>
      <p:sp>
        <p:nvSpPr>
          <p:cNvPr id="28" name="ZoneTexte 43"/>
          <p:cNvSpPr txBox="1">
            <a:spLocks noChangeArrowheads="1"/>
          </p:cNvSpPr>
          <p:nvPr/>
        </p:nvSpPr>
        <p:spPr bwMode="auto">
          <a:xfrm>
            <a:off x="8481219" y="4797999"/>
            <a:ext cx="357188"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t>+</a:t>
            </a:r>
          </a:p>
        </p:txBody>
      </p:sp>
      <p:sp>
        <p:nvSpPr>
          <p:cNvPr id="29" name="ZoneTexte 57"/>
          <p:cNvSpPr txBox="1">
            <a:spLocks noChangeArrowheads="1"/>
          </p:cNvSpPr>
          <p:nvPr/>
        </p:nvSpPr>
        <p:spPr bwMode="auto">
          <a:xfrm>
            <a:off x="7838282" y="4797999"/>
            <a:ext cx="357187"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t>+</a:t>
            </a:r>
          </a:p>
        </p:txBody>
      </p:sp>
      <p:sp>
        <p:nvSpPr>
          <p:cNvPr id="30" name="ZoneTexte 58"/>
          <p:cNvSpPr txBox="1">
            <a:spLocks noChangeArrowheads="1"/>
          </p:cNvSpPr>
          <p:nvPr/>
        </p:nvSpPr>
        <p:spPr bwMode="auto">
          <a:xfrm>
            <a:off x="6909594" y="4797999"/>
            <a:ext cx="357188"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t>+</a:t>
            </a:r>
          </a:p>
        </p:txBody>
      </p:sp>
      <p:sp>
        <p:nvSpPr>
          <p:cNvPr id="31" name="ZoneTexte 59"/>
          <p:cNvSpPr txBox="1">
            <a:spLocks noChangeArrowheads="1"/>
          </p:cNvSpPr>
          <p:nvPr/>
        </p:nvSpPr>
        <p:spPr bwMode="auto">
          <a:xfrm>
            <a:off x="6195219" y="4797999"/>
            <a:ext cx="357188"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t>+</a:t>
            </a:r>
          </a:p>
        </p:txBody>
      </p:sp>
      <p:cxnSp>
        <p:nvCxnSpPr>
          <p:cNvPr id="32" name="Connecteur droit 61"/>
          <p:cNvCxnSpPr/>
          <p:nvPr/>
        </p:nvCxnSpPr>
        <p:spPr>
          <a:xfrm>
            <a:off x="8695532" y="5440936"/>
            <a:ext cx="357187"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Connecteur droit 62"/>
          <p:cNvCxnSpPr/>
          <p:nvPr/>
        </p:nvCxnSpPr>
        <p:spPr>
          <a:xfrm>
            <a:off x="8052594" y="5369499"/>
            <a:ext cx="357188"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Connecteur droit 63"/>
          <p:cNvCxnSpPr/>
          <p:nvPr/>
        </p:nvCxnSpPr>
        <p:spPr>
          <a:xfrm>
            <a:off x="7266782" y="5369499"/>
            <a:ext cx="357187"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Connecteur droit 64"/>
          <p:cNvCxnSpPr/>
          <p:nvPr/>
        </p:nvCxnSpPr>
        <p:spPr>
          <a:xfrm>
            <a:off x="6409532" y="5369499"/>
            <a:ext cx="357187" cy="1587"/>
          </a:xfrm>
          <a:prstGeom prst="line">
            <a:avLst/>
          </a:prstGeom>
        </p:spPr>
        <p:style>
          <a:lnRef idx="1">
            <a:schemeClr val="accent1"/>
          </a:lnRef>
          <a:fillRef idx="0">
            <a:schemeClr val="accent1"/>
          </a:fillRef>
          <a:effectRef idx="0">
            <a:schemeClr val="accent1"/>
          </a:effectRef>
          <a:fontRef idx="minor">
            <a:schemeClr val="tx1"/>
          </a:fontRef>
        </p:style>
      </p:cxnSp>
      <p:sp>
        <p:nvSpPr>
          <p:cNvPr id="36" name="ZoneTexte 65"/>
          <p:cNvSpPr txBox="1">
            <a:spLocks noChangeArrowheads="1"/>
          </p:cNvSpPr>
          <p:nvPr/>
        </p:nvSpPr>
        <p:spPr bwMode="auto">
          <a:xfrm>
            <a:off x="8552657" y="5512374"/>
            <a:ext cx="357187"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t>=</a:t>
            </a:r>
          </a:p>
        </p:txBody>
      </p:sp>
      <p:sp>
        <p:nvSpPr>
          <p:cNvPr id="37" name="ZoneTexte 66"/>
          <p:cNvSpPr txBox="1">
            <a:spLocks noChangeArrowheads="1"/>
          </p:cNvSpPr>
          <p:nvPr/>
        </p:nvSpPr>
        <p:spPr bwMode="auto">
          <a:xfrm>
            <a:off x="7909719" y="5440936"/>
            <a:ext cx="3571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t>=</a:t>
            </a:r>
          </a:p>
        </p:txBody>
      </p:sp>
      <p:sp>
        <p:nvSpPr>
          <p:cNvPr id="38" name="ZoneTexte 67"/>
          <p:cNvSpPr txBox="1">
            <a:spLocks noChangeArrowheads="1"/>
          </p:cNvSpPr>
          <p:nvPr/>
        </p:nvSpPr>
        <p:spPr bwMode="auto">
          <a:xfrm>
            <a:off x="6981032" y="5440936"/>
            <a:ext cx="35718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t>=</a:t>
            </a:r>
          </a:p>
        </p:txBody>
      </p:sp>
      <p:sp>
        <p:nvSpPr>
          <p:cNvPr id="39" name="ZoneTexte 68"/>
          <p:cNvSpPr txBox="1">
            <a:spLocks noChangeArrowheads="1"/>
          </p:cNvSpPr>
          <p:nvPr/>
        </p:nvSpPr>
        <p:spPr bwMode="auto">
          <a:xfrm>
            <a:off x="5980907" y="5512374"/>
            <a:ext cx="357187"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t>=</a:t>
            </a:r>
          </a:p>
        </p:txBody>
      </p:sp>
      <p:sp>
        <p:nvSpPr>
          <p:cNvPr id="40" name="Bulle ronde 69"/>
          <p:cNvSpPr/>
          <p:nvPr/>
        </p:nvSpPr>
        <p:spPr>
          <a:xfrm>
            <a:off x="3766344" y="4297936"/>
            <a:ext cx="1857375" cy="857250"/>
          </a:xfrm>
          <a:prstGeom prst="wedgeEllipseCallout">
            <a:avLst>
              <a:gd name="adj1" fmla="val 78374"/>
              <a:gd name="adj2" fmla="val 755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ar-DZ" dirty="0"/>
              <a:t>الاحتفاظ بالواحد</a:t>
            </a:r>
          </a:p>
        </p:txBody>
      </p:sp>
      <p:sp>
        <p:nvSpPr>
          <p:cNvPr id="41" name="ZoneTexte 70"/>
          <p:cNvSpPr txBox="1">
            <a:spLocks noChangeArrowheads="1"/>
          </p:cNvSpPr>
          <p:nvPr/>
        </p:nvSpPr>
        <p:spPr bwMode="auto">
          <a:xfrm>
            <a:off x="623094" y="4226499"/>
            <a:ext cx="2714625"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t>1010</a:t>
            </a:r>
          </a:p>
          <a:p>
            <a:pPr algn="r" rtl="1" eaLnBrk="1" hangingPunct="1"/>
            <a:r>
              <a:rPr lang="ar-DZ" altLang="en-US"/>
              <a:t>1111 </a:t>
            </a:r>
          </a:p>
        </p:txBody>
      </p:sp>
      <p:sp>
        <p:nvSpPr>
          <p:cNvPr id="42" name="ZoneTexte 71"/>
          <p:cNvSpPr txBox="1">
            <a:spLocks noChangeArrowheads="1"/>
          </p:cNvSpPr>
          <p:nvPr/>
        </p:nvSpPr>
        <p:spPr bwMode="auto">
          <a:xfrm>
            <a:off x="1794669" y="4869436"/>
            <a:ext cx="15001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t>11001</a:t>
            </a:r>
          </a:p>
        </p:txBody>
      </p:sp>
      <p:cxnSp>
        <p:nvCxnSpPr>
          <p:cNvPr id="43" name="Connecteur droit 73"/>
          <p:cNvCxnSpPr/>
          <p:nvPr/>
        </p:nvCxnSpPr>
        <p:spPr>
          <a:xfrm>
            <a:off x="2480469" y="4869436"/>
            <a:ext cx="928688" cy="1588"/>
          </a:xfrm>
          <a:prstGeom prst="line">
            <a:avLst/>
          </a:prstGeom>
        </p:spPr>
        <p:style>
          <a:lnRef idx="1">
            <a:schemeClr val="accent1"/>
          </a:lnRef>
          <a:fillRef idx="0">
            <a:schemeClr val="accent1"/>
          </a:fillRef>
          <a:effectRef idx="0">
            <a:schemeClr val="accent1"/>
          </a:effectRef>
          <a:fontRef idx="minor">
            <a:schemeClr val="tx1"/>
          </a:fontRef>
        </p:style>
      </p:cxnSp>
      <p:sp>
        <p:nvSpPr>
          <p:cNvPr id="44" name="ZoneTexte 74"/>
          <p:cNvSpPr txBox="1">
            <a:spLocks noChangeArrowheads="1"/>
          </p:cNvSpPr>
          <p:nvPr/>
        </p:nvSpPr>
        <p:spPr bwMode="auto">
          <a:xfrm>
            <a:off x="2194719" y="4369374"/>
            <a:ext cx="357188"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t>+</a:t>
            </a:r>
          </a:p>
        </p:txBody>
      </p:sp>
      <p:sp>
        <p:nvSpPr>
          <p:cNvPr id="45" name="ZoneTexte 76"/>
          <p:cNvSpPr txBox="1">
            <a:spLocks noChangeArrowheads="1"/>
          </p:cNvSpPr>
          <p:nvPr/>
        </p:nvSpPr>
        <p:spPr bwMode="auto">
          <a:xfrm>
            <a:off x="2694782" y="3940749"/>
            <a:ext cx="928687"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dirty="0">
                <a:solidFill>
                  <a:srgbClr val="C00000"/>
                </a:solidFill>
              </a:rPr>
              <a:t>11</a:t>
            </a:r>
          </a:p>
        </p:txBody>
      </p:sp>
      <p:sp>
        <p:nvSpPr>
          <p:cNvPr id="46" name="Bulle ronde 75"/>
          <p:cNvSpPr/>
          <p:nvPr/>
        </p:nvSpPr>
        <p:spPr>
          <a:xfrm>
            <a:off x="194469" y="3440686"/>
            <a:ext cx="1857375" cy="857250"/>
          </a:xfrm>
          <a:prstGeom prst="wedgeEllipseCallout">
            <a:avLst>
              <a:gd name="adj1" fmla="val 78374"/>
              <a:gd name="adj2" fmla="val 3017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ar-DZ" dirty="0"/>
              <a:t>الاحتفاظ بالواحد</a:t>
            </a:r>
          </a:p>
        </p:txBody>
      </p:sp>
    </p:spTree>
    <p:extLst>
      <p:ext uri="{BB962C8B-B14F-4D97-AF65-F5344CB8AC3E}">
        <p14:creationId xmlns:p14="http://schemas.microsoft.com/office/powerpoint/2010/main" xmlns="" val="1189188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31</a:t>
            </a:fld>
            <a:endParaRPr lang="en-US" sz="1200" dirty="0">
              <a:solidFill>
                <a:schemeClr val="bg1"/>
              </a:solidFill>
            </a:endParaRPr>
          </a:p>
        </p:txBody>
      </p:sp>
      <p:sp>
        <p:nvSpPr>
          <p:cNvPr id="5" name="Text Box 3"/>
          <p:cNvSpPr txBox="1">
            <a:spLocks noChangeArrowheads="1"/>
          </p:cNvSpPr>
          <p:nvPr/>
        </p:nvSpPr>
        <p:spPr bwMode="auto">
          <a:xfrm>
            <a:off x="4520952" y="2308473"/>
            <a:ext cx="5034211"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ts val="0"/>
              </a:spcBef>
            </a:pPr>
            <a:r>
              <a:rPr lang="ar-SA" altLang="en-US" sz="2400" b="1" dirty="0">
                <a:solidFill>
                  <a:schemeClr val="bg2">
                    <a:lumMod val="10000"/>
                  </a:schemeClr>
                </a:solidFill>
                <a:cs typeface="Traditional Arabic" panose="02020603050405020304" pitchFamily="18" charset="-78"/>
              </a:rPr>
              <a:t>أنظمة </a:t>
            </a:r>
            <a:r>
              <a:rPr lang="ar-SA" altLang="en-US" sz="2400" b="1" dirty="0" smtClean="0">
                <a:solidFill>
                  <a:schemeClr val="bg2">
                    <a:lumMod val="10000"/>
                  </a:schemeClr>
                </a:solidFill>
                <a:cs typeface="Traditional Arabic" panose="02020603050405020304" pitchFamily="18" charset="-78"/>
              </a:rPr>
              <a:t>التعديد</a:t>
            </a:r>
            <a:endParaRPr lang="ar-EG" altLang="en-US" sz="2400" b="1" dirty="0" smtClean="0">
              <a:solidFill>
                <a:schemeClr val="bg2">
                  <a:lumMod val="10000"/>
                </a:schemeClr>
              </a:solidFill>
              <a:cs typeface="Traditional Arabic" panose="02020603050405020304" pitchFamily="18" charset="-78"/>
            </a:endParaRPr>
          </a:p>
          <a:p>
            <a:pPr>
              <a:spcBef>
                <a:spcPts val="0"/>
              </a:spcBef>
            </a:pP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التحويل </a:t>
            </a:r>
            <a:r>
              <a:rPr lang="ar-SA" altLang="en-US" sz="2400" b="1" dirty="0">
                <a:solidFill>
                  <a:schemeClr val="bg2">
                    <a:lumMod val="10000"/>
                  </a:schemeClr>
                </a:solidFill>
                <a:cs typeface="Traditional Arabic" panose="02020603050405020304" pitchFamily="18" charset="-78"/>
              </a:rPr>
              <a:t>من نظام التعداد العشري إلى النظام </a:t>
            </a:r>
            <a:r>
              <a:rPr lang="ar-SA" altLang="en-US" sz="2400" b="1" dirty="0" smtClean="0">
                <a:solidFill>
                  <a:schemeClr val="bg2">
                    <a:lumMod val="10000"/>
                  </a:schemeClr>
                </a:solidFill>
                <a:cs typeface="Traditional Arabic" panose="02020603050405020304" pitchFamily="18" charset="-78"/>
              </a:rPr>
              <a:t>الثنائي</a:t>
            </a:r>
            <a:endParaRPr lang="ar-SA"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
        <p:nvSpPr>
          <p:cNvPr id="8"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5- أنظمة التعديد</a:t>
            </a:r>
            <a:r>
              <a:rPr lang="en-US" altLang="en-US" sz="2800" b="1" u="sng" dirty="0">
                <a:solidFill>
                  <a:srgbClr val="C00000"/>
                </a:solidFill>
                <a:cs typeface="Traditional Arabic" panose="02020603050405020304" pitchFamily="18" charset="-78"/>
              </a:rPr>
              <a:t>Numbering Systems </a:t>
            </a:r>
          </a:p>
        </p:txBody>
      </p:sp>
      <p:sp>
        <p:nvSpPr>
          <p:cNvPr id="85" name="ZoneTexte 33"/>
          <p:cNvSpPr txBox="1">
            <a:spLocks noChangeArrowheads="1"/>
          </p:cNvSpPr>
          <p:nvPr/>
        </p:nvSpPr>
        <p:spPr bwMode="auto">
          <a:xfrm>
            <a:off x="795338" y="2497138"/>
            <a:ext cx="5715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t>45</a:t>
            </a:r>
          </a:p>
        </p:txBody>
      </p:sp>
      <p:cxnSp>
        <p:nvCxnSpPr>
          <p:cNvPr id="86" name="Connecteur droit 35"/>
          <p:cNvCxnSpPr/>
          <p:nvPr/>
        </p:nvCxnSpPr>
        <p:spPr>
          <a:xfrm rot="5400000">
            <a:off x="1009650" y="2868613"/>
            <a:ext cx="855663"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Connecteur droit 37"/>
          <p:cNvCxnSpPr/>
          <p:nvPr/>
        </p:nvCxnSpPr>
        <p:spPr>
          <a:xfrm>
            <a:off x="1438275" y="2795588"/>
            <a:ext cx="500063" cy="1587"/>
          </a:xfrm>
          <a:prstGeom prst="line">
            <a:avLst/>
          </a:prstGeom>
        </p:spPr>
        <p:style>
          <a:lnRef idx="1">
            <a:schemeClr val="accent1"/>
          </a:lnRef>
          <a:fillRef idx="0">
            <a:schemeClr val="accent1"/>
          </a:fillRef>
          <a:effectRef idx="0">
            <a:schemeClr val="accent1"/>
          </a:effectRef>
          <a:fontRef idx="minor">
            <a:schemeClr val="tx1"/>
          </a:fontRef>
        </p:style>
      </p:cxnSp>
      <p:sp>
        <p:nvSpPr>
          <p:cNvPr id="88" name="ZoneTexte 43"/>
          <p:cNvSpPr txBox="1">
            <a:spLocks noChangeArrowheads="1"/>
          </p:cNvSpPr>
          <p:nvPr/>
        </p:nvSpPr>
        <p:spPr bwMode="auto">
          <a:xfrm>
            <a:off x="1295400" y="2438400"/>
            <a:ext cx="5715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t>2</a:t>
            </a:r>
          </a:p>
        </p:txBody>
      </p:sp>
      <p:sp>
        <p:nvSpPr>
          <p:cNvPr id="89" name="ZoneTexte 58"/>
          <p:cNvSpPr txBox="1">
            <a:spLocks noChangeArrowheads="1"/>
          </p:cNvSpPr>
          <p:nvPr/>
        </p:nvSpPr>
        <p:spPr bwMode="auto">
          <a:xfrm>
            <a:off x="1295400" y="3295650"/>
            <a:ext cx="500063"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solidFill>
                  <a:srgbClr val="00B050"/>
                </a:solidFill>
              </a:rPr>
              <a:t>0</a:t>
            </a:r>
          </a:p>
        </p:txBody>
      </p:sp>
      <p:cxnSp>
        <p:nvCxnSpPr>
          <p:cNvPr id="90" name="Connecteur droit 60"/>
          <p:cNvCxnSpPr/>
          <p:nvPr/>
        </p:nvCxnSpPr>
        <p:spPr>
          <a:xfrm rot="5400000">
            <a:off x="1401762" y="3297238"/>
            <a:ext cx="855663"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1" name="Connecteur droit 62"/>
          <p:cNvCxnSpPr/>
          <p:nvPr/>
        </p:nvCxnSpPr>
        <p:spPr>
          <a:xfrm>
            <a:off x="1828800" y="3295650"/>
            <a:ext cx="357188" cy="1588"/>
          </a:xfrm>
          <a:prstGeom prst="line">
            <a:avLst/>
          </a:prstGeom>
        </p:spPr>
        <p:style>
          <a:lnRef idx="1">
            <a:schemeClr val="accent1"/>
          </a:lnRef>
          <a:fillRef idx="0">
            <a:schemeClr val="accent1"/>
          </a:fillRef>
          <a:effectRef idx="0">
            <a:schemeClr val="accent1"/>
          </a:effectRef>
          <a:fontRef idx="minor">
            <a:schemeClr val="tx1"/>
          </a:fontRef>
        </p:style>
      </p:cxnSp>
      <p:sp>
        <p:nvSpPr>
          <p:cNvPr id="92" name="ZoneTexte 64"/>
          <p:cNvSpPr txBox="1">
            <a:spLocks noChangeArrowheads="1"/>
          </p:cNvSpPr>
          <p:nvPr/>
        </p:nvSpPr>
        <p:spPr bwMode="auto">
          <a:xfrm>
            <a:off x="1600200" y="2867025"/>
            <a:ext cx="5715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t>2</a:t>
            </a:r>
          </a:p>
        </p:txBody>
      </p:sp>
      <p:sp>
        <p:nvSpPr>
          <p:cNvPr id="93" name="ZoneTexte 65"/>
          <p:cNvSpPr txBox="1">
            <a:spLocks noChangeArrowheads="1"/>
          </p:cNvSpPr>
          <p:nvPr/>
        </p:nvSpPr>
        <p:spPr bwMode="auto">
          <a:xfrm>
            <a:off x="1905000" y="3724275"/>
            <a:ext cx="64293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t>5</a:t>
            </a:r>
          </a:p>
        </p:txBody>
      </p:sp>
      <p:cxnSp>
        <p:nvCxnSpPr>
          <p:cNvPr id="94" name="Connecteur droit 67"/>
          <p:cNvCxnSpPr/>
          <p:nvPr/>
        </p:nvCxnSpPr>
        <p:spPr>
          <a:xfrm rot="5400000">
            <a:off x="1894681" y="3761582"/>
            <a:ext cx="784225"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Connecteur droit 69"/>
          <p:cNvCxnSpPr/>
          <p:nvPr/>
        </p:nvCxnSpPr>
        <p:spPr>
          <a:xfrm>
            <a:off x="2362200" y="3724275"/>
            <a:ext cx="428625" cy="1588"/>
          </a:xfrm>
          <a:prstGeom prst="line">
            <a:avLst/>
          </a:prstGeom>
        </p:spPr>
        <p:style>
          <a:lnRef idx="1">
            <a:schemeClr val="accent1"/>
          </a:lnRef>
          <a:fillRef idx="0">
            <a:schemeClr val="accent1"/>
          </a:fillRef>
          <a:effectRef idx="0">
            <a:schemeClr val="accent1"/>
          </a:effectRef>
          <a:fontRef idx="minor">
            <a:schemeClr val="tx1"/>
          </a:fontRef>
        </p:style>
      </p:cxnSp>
      <p:sp>
        <p:nvSpPr>
          <p:cNvPr id="96" name="ZoneTexte 70"/>
          <p:cNvSpPr txBox="1">
            <a:spLocks noChangeArrowheads="1"/>
          </p:cNvSpPr>
          <p:nvPr/>
        </p:nvSpPr>
        <p:spPr bwMode="auto">
          <a:xfrm>
            <a:off x="1981200" y="3392488"/>
            <a:ext cx="5715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t>2</a:t>
            </a:r>
          </a:p>
        </p:txBody>
      </p:sp>
      <p:sp>
        <p:nvSpPr>
          <p:cNvPr id="97" name="Rectangle 71"/>
          <p:cNvSpPr>
            <a:spLocks noChangeArrowheads="1"/>
          </p:cNvSpPr>
          <p:nvPr/>
        </p:nvSpPr>
        <p:spPr bwMode="auto">
          <a:xfrm>
            <a:off x="1905000" y="3295650"/>
            <a:ext cx="4413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solidFill>
                  <a:srgbClr val="000000"/>
                </a:solidFill>
              </a:rPr>
              <a:t>11</a:t>
            </a:r>
          </a:p>
        </p:txBody>
      </p:sp>
      <p:sp>
        <p:nvSpPr>
          <p:cNvPr id="98" name="ZoneTexte 72"/>
          <p:cNvSpPr txBox="1">
            <a:spLocks noChangeArrowheads="1"/>
          </p:cNvSpPr>
          <p:nvPr/>
        </p:nvSpPr>
        <p:spPr bwMode="auto">
          <a:xfrm>
            <a:off x="947738" y="2835275"/>
            <a:ext cx="500062"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solidFill>
                  <a:srgbClr val="00B050"/>
                </a:solidFill>
              </a:rPr>
              <a:t>1</a:t>
            </a:r>
          </a:p>
        </p:txBody>
      </p:sp>
      <p:sp>
        <p:nvSpPr>
          <p:cNvPr id="99" name="ZoneTexte 73"/>
          <p:cNvSpPr txBox="1">
            <a:spLocks noChangeArrowheads="1"/>
          </p:cNvSpPr>
          <p:nvPr/>
        </p:nvSpPr>
        <p:spPr bwMode="auto">
          <a:xfrm>
            <a:off x="1676400" y="3652838"/>
            <a:ext cx="500063"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solidFill>
                  <a:srgbClr val="00B050"/>
                </a:solidFill>
              </a:rPr>
              <a:t>1</a:t>
            </a:r>
          </a:p>
        </p:txBody>
      </p:sp>
      <p:cxnSp>
        <p:nvCxnSpPr>
          <p:cNvPr id="100" name="Connecteur droit 75"/>
          <p:cNvCxnSpPr/>
          <p:nvPr/>
        </p:nvCxnSpPr>
        <p:spPr>
          <a:xfrm rot="5400000">
            <a:off x="2499519" y="4118769"/>
            <a:ext cx="64135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Connecteur droit 79"/>
          <p:cNvCxnSpPr/>
          <p:nvPr/>
        </p:nvCxnSpPr>
        <p:spPr>
          <a:xfrm>
            <a:off x="2819400" y="4010025"/>
            <a:ext cx="357188" cy="1588"/>
          </a:xfrm>
          <a:prstGeom prst="line">
            <a:avLst/>
          </a:prstGeom>
        </p:spPr>
        <p:style>
          <a:lnRef idx="1">
            <a:schemeClr val="accent1"/>
          </a:lnRef>
          <a:fillRef idx="0">
            <a:schemeClr val="accent1"/>
          </a:fillRef>
          <a:effectRef idx="0">
            <a:schemeClr val="accent1"/>
          </a:effectRef>
          <a:fontRef idx="minor">
            <a:schemeClr val="tx1"/>
          </a:fontRef>
        </p:style>
      </p:cxnSp>
      <p:sp>
        <p:nvSpPr>
          <p:cNvPr id="102" name="ZoneTexte 80"/>
          <p:cNvSpPr txBox="1">
            <a:spLocks noChangeArrowheads="1"/>
          </p:cNvSpPr>
          <p:nvPr/>
        </p:nvSpPr>
        <p:spPr bwMode="auto">
          <a:xfrm>
            <a:off x="2590800" y="3657600"/>
            <a:ext cx="5715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t>2</a:t>
            </a:r>
          </a:p>
        </p:txBody>
      </p:sp>
      <p:sp>
        <p:nvSpPr>
          <p:cNvPr id="103" name="ZoneTexte 81"/>
          <p:cNvSpPr txBox="1">
            <a:spLocks noChangeArrowheads="1"/>
          </p:cNvSpPr>
          <p:nvPr/>
        </p:nvSpPr>
        <p:spPr bwMode="auto">
          <a:xfrm>
            <a:off x="2514600" y="4081463"/>
            <a:ext cx="5715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t>2</a:t>
            </a:r>
          </a:p>
        </p:txBody>
      </p:sp>
      <p:sp>
        <p:nvSpPr>
          <p:cNvPr id="104" name="ZoneTexte 82"/>
          <p:cNvSpPr txBox="1">
            <a:spLocks noChangeArrowheads="1"/>
          </p:cNvSpPr>
          <p:nvPr/>
        </p:nvSpPr>
        <p:spPr bwMode="auto">
          <a:xfrm>
            <a:off x="2057400" y="4081463"/>
            <a:ext cx="500063"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solidFill>
                  <a:srgbClr val="00B050"/>
                </a:solidFill>
              </a:rPr>
              <a:t>1</a:t>
            </a:r>
          </a:p>
        </p:txBody>
      </p:sp>
      <p:cxnSp>
        <p:nvCxnSpPr>
          <p:cNvPr id="105" name="Connecteur droit 84"/>
          <p:cNvCxnSpPr/>
          <p:nvPr/>
        </p:nvCxnSpPr>
        <p:spPr>
          <a:xfrm rot="5400000">
            <a:off x="2809081" y="4547394"/>
            <a:ext cx="784225" cy="1588"/>
          </a:xfrm>
          <a:prstGeom prst="line">
            <a:avLst/>
          </a:prstGeom>
        </p:spPr>
        <p:style>
          <a:lnRef idx="1">
            <a:schemeClr val="accent1"/>
          </a:lnRef>
          <a:fillRef idx="0">
            <a:schemeClr val="accent1"/>
          </a:fillRef>
          <a:effectRef idx="0">
            <a:schemeClr val="accent1"/>
          </a:effectRef>
          <a:fontRef idx="minor">
            <a:schemeClr val="tx1"/>
          </a:fontRef>
        </p:style>
      </p:cxnSp>
      <p:sp>
        <p:nvSpPr>
          <p:cNvPr id="106" name="ZoneTexte 89"/>
          <p:cNvSpPr txBox="1">
            <a:spLocks noChangeArrowheads="1"/>
          </p:cNvSpPr>
          <p:nvPr/>
        </p:nvSpPr>
        <p:spPr bwMode="auto">
          <a:xfrm>
            <a:off x="2590800" y="4510088"/>
            <a:ext cx="500063"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solidFill>
                  <a:srgbClr val="00B050"/>
                </a:solidFill>
              </a:rPr>
              <a:t>0</a:t>
            </a:r>
          </a:p>
        </p:txBody>
      </p:sp>
      <p:cxnSp>
        <p:nvCxnSpPr>
          <p:cNvPr id="107" name="Connecteur droit 91"/>
          <p:cNvCxnSpPr/>
          <p:nvPr/>
        </p:nvCxnSpPr>
        <p:spPr>
          <a:xfrm rot="5400000">
            <a:off x="3221037" y="5011738"/>
            <a:ext cx="569913"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Connecteur droit 93"/>
          <p:cNvCxnSpPr/>
          <p:nvPr/>
        </p:nvCxnSpPr>
        <p:spPr>
          <a:xfrm>
            <a:off x="3581400" y="5010150"/>
            <a:ext cx="500063" cy="1588"/>
          </a:xfrm>
          <a:prstGeom prst="line">
            <a:avLst/>
          </a:prstGeom>
        </p:spPr>
        <p:style>
          <a:lnRef idx="1">
            <a:schemeClr val="accent1"/>
          </a:lnRef>
          <a:fillRef idx="0">
            <a:schemeClr val="accent1"/>
          </a:fillRef>
          <a:effectRef idx="0">
            <a:schemeClr val="accent1"/>
          </a:effectRef>
          <a:fontRef idx="minor">
            <a:schemeClr val="tx1"/>
          </a:fontRef>
        </p:style>
      </p:cxnSp>
      <p:sp>
        <p:nvSpPr>
          <p:cNvPr id="109" name="ZoneTexte 94"/>
          <p:cNvSpPr txBox="1">
            <a:spLocks noChangeArrowheads="1"/>
          </p:cNvSpPr>
          <p:nvPr/>
        </p:nvSpPr>
        <p:spPr bwMode="auto">
          <a:xfrm>
            <a:off x="3276600" y="4581525"/>
            <a:ext cx="5715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t>2</a:t>
            </a:r>
          </a:p>
        </p:txBody>
      </p:sp>
      <p:sp>
        <p:nvSpPr>
          <p:cNvPr id="110" name="ZoneTexte 95"/>
          <p:cNvSpPr txBox="1">
            <a:spLocks noChangeArrowheads="1"/>
          </p:cNvSpPr>
          <p:nvPr/>
        </p:nvSpPr>
        <p:spPr bwMode="auto">
          <a:xfrm>
            <a:off x="3352800" y="5010150"/>
            <a:ext cx="500063"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solidFill>
                  <a:srgbClr val="FF0000"/>
                </a:solidFill>
              </a:rPr>
              <a:t>0</a:t>
            </a:r>
          </a:p>
        </p:txBody>
      </p:sp>
      <p:sp>
        <p:nvSpPr>
          <p:cNvPr id="111" name="ZoneTexte 96"/>
          <p:cNvSpPr txBox="1">
            <a:spLocks noChangeArrowheads="1"/>
          </p:cNvSpPr>
          <p:nvPr/>
        </p:nvSpPr>
        <p:spPr bwMode="auto">
          <a:xfrm>
            <a:off x="2928938" y="5029200"/>
            <a:ext cx="50006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solidFill>
                  <a:srgbClr val="00B050"/>
                </a:solidFill>
              </a:rPr>
              <a:t>1</a:t>
            </a:r>
          </a:p>
        </p:txBody>
      </p:sp>
      <p:sp>
        <p:nvSpPr>
          <p:cNvPr id="112" name="ZoneTexte 97"/>
          <p:cNvSpPr txBox="1">
            <a:spLocks noChangeArrowheads="1"/>
          </p:cNvSpPr>
          <p:nvPr/>
        </p:nvSpPr>
        <p:spPr bwMode="auto">
          <a:xfrm>
            <a:off x="4038600" y="5445224"/>
            <a:ext cx="428625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dirty="0"/>
              <a:t>45=101101</a:t>
            </a:r>
          </a:p>
        </p:txBody>
      </p:sp>
      <p:sp>
        <p:nvSpPr>
          <p:cNvPr id="114" name="ZoneTexte 57"/>
          <p:cNvSpPr txBox="1">
            <a:spLocks noChangeArrowheads="1"/>
          </p:cNvSpPr>
          <p:nvPr/>
        </p:nvSpPr>
        <p:spPr bwMode="auto">
          <a:xfrm>
            <a:off x="1213718" y="2852936"/>
            <a:ext cx="64293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dirty="0"/>
              <a:t>22</a:t>
            </a:r>
          </a:p>
        </p:txBody>
      </p:sp>
      <p:sp>
        <p:nvSpPr>
          <p:cNvPr id="115" name="ZoneTexte 88"/>
          <p:cNvSpPr txBox="1">
            <a:spLocks noChangeArrowheads="1"/>
          </p:cNvSpPr>
          <p:nvPr/>
        </p:nvSpPr>
        <p:spPr bwMode="auto">
          <a:xfrm>
            <a:off x="3008784" y="4581128"/>
            <a:ext cx="500063"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dirty="0"/>
              <a:t>1</a:t>
            </a:r>
          </a:p>
        </p:txBody>
      </p:sp>
      <p:cxnSp>
        <p:nvCxnSpPr>
          <p:cNvPr id="116" name="Connecteur droit 86"/>
          <p:cNvCxnSpPr/>
          <p:nvPr/>
        </p:nvCxnSpPr>
        <p:spPr>
          <a:xfrm>
            <a:off x="3329384" y="4539870"/>
            <a:ext cx="471488" cy="1444"/>
          </a:xfrm>
          <a:prstGeom prst="line">
            <a:avLst/>
          </a:prstGeom>
        </p:spPr>
        <p:style>
          <a:lnRef idx="1">
            <a:schemeClr val="accent1"/>
          </a:lnRef>
          <a:fillRef idx="0">
            <a:schemeClr val="accent1"/>
          </a:fillRef>
          <a:effectRef idx="0">
            <a:schemeClr val="accent1"/>
          </a:effectRef>
          <a:fontRef idx="minor">
            <a:schemeClr val="tx1"/>
          </a:fontRef>
        </p:style>
      </p:cxnSp>
      <p:sp>
        <p:nvSpPr>
          <p:cNvPr id="117" name="ZoneTexte 87"/>
          <p:cNvSpPr txBox="1">
            <a:spLocks noChangeArrowheads="1"/>
          </p:cNvSpPr>
          <p:nvPr/>
        </p:nvSpPr>
        <p:spPr bwMode="auto">
          <a:xfrm>
            <a:off x="2936776" y="4067225"/>
            <a:ext cx="5715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dirty="0"/>
              <a:t>2</a:t>
            </a:r>
          </a:p>
        </p:txBody>
      </p:sp>
    </p:spTree>
    <p:extLst>
      <p:ext uri="{BB962C8B-B14F-4D97-AF65-F5344CB8AC3E}">
        <p14:creationId xmlns:p14="http://schemas.microsoft.com/office/powerpoint/2010/main" xmlns="" val="3293446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32</a:t>
            </a:fld>
            <a:endParaRPr lang="en-US" sz="1200" dirty="0">
              <a:solidFill>
                <a:schemeClr val="bg1"/>
              </a:solidFill>
            </a:endParaRPr>
          </a:p>
        </p:txBody>
      </p:sp>
      <p:sp>
        <p:nvSpPr>
          <p:cNvPr id="5" name="Text Box 3"/>
          <p:cNvSpPr txBox="1">
            <a:spLocks noChangeArrowheads="1"/>
          </p:cNvSpPr>
          <p:nvPr/>
        </p:nvSpPr>
        <p:spPr bwMode="auto">
          <a:xfrm>
            <a:off x="7761312" y="2308473"/>
            <a:ext cx="1793851"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2400" b="1" dirty="0">
                <a:solidFill>
                  <a:schemeClr val="bg2">
                    <a:lumMod val="10000"/>
                  </a:schemeClr>
                </a:solidFill>
                <a:cs typeface="Traditional Arabic" panose="02020603050405020304" pitchFamily="18" charset="-78"/>
              </a:rPr>
              <a:t>أنظمة التعديد</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
        <p:nvSpPr>
          <p:cNvPr id="8"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5- أنظمة التعديد</a:t>
            </a:r>
            <a:r>
              <a:rPr lang="en-US" altLang="en-US" sz="2800" b="1" u="sng" dirty="0">
                <a:solidFill>
                  <a:srgbClr val="C00000"/>
                </a:solidFill>
                <a:cs typeface="Traditional Arabic" panose="02020603050405020304" pitchFamily="18" charset="-78"/>
              </a:rPr>
              <a:t>Numbering Systems </a:t>
            </a:r>
          </a:p>
        </p:txBody>
      </p:sp>
      <p:sp>
        <p:nvSpPr>
          <p:cNvPr id="9" name="ZoneTexte 13"/>
          <p:cNvSpPr txBox="1">
            <a:spLocks noChangeArrowheads="1"/>
          </p:cNvSpPr>
          <p:nvPr/>
        </p:nvSpPr>
        <p:spPr bwMode="auto">
          <a:xfrm>
            <a:off x="901701" y="2770138"/>
            <a:ext cx="8358187"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dirty="0">
                <a:cs typeface="Arabic Transparent" panose="020B0604020202020204" pitchFamily="2" charset="-78"/>
              </a:rPr>
              <a:t>•</a:t>
            </a:r>
            <a:r>
              <a:rPr lang="fr-FR" altLang="en-US" dirty="0">
                <a:cs typeface="Arabic Transparent" panose="020B0604020202020204" pitchFamily="2" charset="-78"/>
              </a:rPr>
              <a:t> </a:t>
            </a:r>
            <a:r>
              <a:rPr lang="ar-DZ" altLang="en-US" dirty="0">
                <a:cs typeface="Arabic Transparent" panose="020B0604020202020204" pitchFamily="2" charset="-78"/>
              </a:rPr>
              <a:t> القسم</a:t>
            </a:r>
            <a:r>
              <a:rPr lang="ar-SA" altLang="en-US" dirty="0">
                <a:cs typeface="Arabic Transparent" panose="020B0604020202020204" pitchFamily="2" charset="-78"/>
              </a:rPr>
              <a:t>ة</a:t>
            </a:r>
            <a:r>
              <a:rPr lang="ar-DZ" altLang="en-US" dirty="0">
                <a:cs typeface="Arabic Transparent" panose="020B0604020202020204" pitchFamily="2" charset="-78"/>
              </a:rPr>
              <a:t> الثنائي</a:t>
            </a:r>
            <a:r>
              <a:rPr lang="ar-SA" altLang="en-US" dirty="0">
                <a:cs typeface="Arabic Transparent" panose="020B0604020202020204" pitchFamily="2" charset="-78"/>
              </a:rPr>
              <a:t>ة</a:t>
            </a:r>
            <a:r>
              <a:rPr lang="ar-DZ" altLang="en-US" dirty="0">
                <a:cs typeface="Arabic Transparent" panose="020B0604020202020204" pitchFamily="2" charset="-78"/>
              </a:rPr>
              <a:t> : نفس الطريقة (الخوارزمية) التي تستعمل في تقسيم الاعداد العشرية</a:t>
            </a:r>
            <a:r>
              <a:rPr lang="fr-FR" altLang="en-US" dirty="0">
                <a:cs typeface="Arabic Transparent" panose="020B0604020202020204" pitchFamily="2" charset="-78"/>
              </a:rPr>
              <a:t> </a:t>
            </a:r>
            <a:r>
              <a:rPr lang="ar-DZ" altLang="en-US" dirty="0">
                <a:cs typeface="Arabic Transparent" panose="020B0604020202020204" pitchFamily="2" charset="-78"/>
              </a:rPr>
              <a:t> كما في المثال التالي:</a:t>
            </a:r>
          </a:p>
          <a:p>
            <a:pPr algn="r" rtl="1" eaLnBrk="1" hangingPunct="1"/>
            <a:endParaRPr lang="ar-DZ" altLang="en-US" dirty="0">
              <a:cs typeface="Arabic Transparent" panose="020B0604020202020204" pitchFamily="2" charset="-78"/>
            </a:endParaRPr>
          </a:p>
          <a:p>
            <a:pPr algn="r" rtl="1" eaLnBrk="1" hangingPunct="1"/>
            <a:r>
              <a:rPr lang="ar-DZ" altLang="en-US" dirty="0">
                <a:cs typeface="Arabic Transparent" panose="020B0604020202020204" pitchFamily="2" charset="-78"/>
              </a:rPr>
              <a:t>                                                                  11       111011 </a:t>
            </a:r>
          </a:p>
          <a:p>
            <a:pPr algn="r" rtl="1" eaLnBrk="1" hangingPunct="1"/>
            <a:r>
              <a:rPr lang="ar-DZ" altLang="en-US" dirty="0">
                <a:cs typeface="Arabic Transparent" panose="020B0604020202020204" pitchFamily="2" charset="-78"/>
              </a:rPr>
              <a:t>                                                                </a:t>
            </a:r>
            <a:endParaRPr lang="ar-DZ" altLang="en-US" dirty="0"/>
          </a:p>
        </p:txBody>
      </p:sp>
      <p:cxnSp>
        <p:nvCxnSpPr>
          <p:cNvPr id="10" name="Connecteur droit 16"/>
          <p:cNvCxnSpPr/>
          <p:nvPr/>
        </p:nvCxnSpPr>
        <p:spPr>
          <a:xfrm rot="5400000">
            <a:off x="3865563" y="3449588"/>
            <a:ext cx="35718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Connecteur droit 19"/>
          <p:cNvCxnSpPr/>
          <p:nvPr/>
        </p:nvCxnSpPr>
        <p:spPr>
          <a:xfrm>
            <a:off x="4044951" y="3627388"/>
            <a:ext cx="714375" cy="1588"/>
          </a:xfrm>
          <a:prstGeom prst="line">
            <a:avLst/>
          </a:prstGeom>
        </p:spPr>
        <p:style>
          <a:lnRef idx="1">
            <a:schemeClr val="accent1"/>
          </a:lnRef>
          <a:fillRef idx="0">
            <a:schemeClr val="accent1"/>
          </a:fillRef>
          <a:effectRef idx="0">
            <a:schemeClr val="accent1"/>
          </a:effectRef>
          <a:fontRef idx="minor">
            <a:schemeClr val="tx1"/>
          </a:fontRef>
        </p:style>
      </p:cxnSp>
      <p:sp>
        <p:nvSpPr>
          <p:cNvPr id="12" name="ZoneTexte 23"/>
          <p:cNvSpPr txBox="1">
            <a:spLocks noChangeArrowheads="1"/>
          </p:cNvSpPr>
          <p:nvPr/>
        </p:nvSpPr>
        <p:spPr bwMode="auto">
          <a:xfrm>
            <a:off x="3849688" y="3627388"/>
            <a:ext cx="4286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t>1</a:t>
            </a:r>
          </a:p>
        </p:txBody>
      </p:sp>
      <p:sp>
        <p:nvSpPr>
          <p:cNvPr id="13" name="ZoneTexte 24"/>
          <p:cNvSpPr txBox="1">
            <a:spLocks noChangeArrowheads="1"/>
          </p:cNvSpPr>
          <p:nvPr/>
        </p:nvSpPr>
        <p:spPr bwMode="auto">
          <a:xfrm>
            <a:off x="2525713" y="3555951"/>
            <a:ext cx="71437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fr-FR" altLang="en-US"/>
              <a:t>-</a:t>
            </a:r>
            <a:r>
              <a:rPr lang="ar-DZ" altLang="en-US"/>
              <a:t>11</a:t>
            </a:r>
          </a:p>
        </p:txBody>
      </p:sp>
      <p:cxnSp>
        <p:nvCxnSpPr>
          <p:cNvPr id="14" name="Connecteur droit 26"/>
          <p:cNvCxnSpPr/>
          <p:nvPr/>
        </p:nvCxnSpPr>
        <p:spPr>
          <a:xfrm>
            <a:off x="2782888" y="3913138"/>
            <a:ext cx="85725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5" name="ZoneTexte 28"/>
          <p:cNvSpPr txBox="1">
            <a:spLocks noChangeArrowheads="1"/>
          </p:cNvSpPr>
          <p:nvPr/>
        </p:nvSpPr>
        <p:spPr bwMode="auto">
          <a:xfrm>
            <a:off x="2673351" y="3914726"/>
            <a:ext cx="642937"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fr-FR" altLang="en-US"/>
              <a:t>001</a:t>
            </a:r>
            <a:endParaRPr lang="ar-DZ" altLang="en-US"/>
          </a:p>
        </p:txBody>
      </p:sp>
      <p:sp>
        <p:nvSpPr>
          <p:cNvPr id="16" name="ZoneTexte 29"/>
          <p:cNvSpPr txBox="1">
            <a:spLocks noChangeArrowheads="1"/>
          </p:cNvSpPr>
          <p:nvPr/>
        </p:nvSpPr>
        <p:spPr bwMode="auto">
          <a:xfrm>
            <a:off x="4187826" y="3627388"/>
            <a:ext cx="35718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fr-FR" altLang="en-US"/>
              <a:t>0</a:t>
            </a:r>
            <a:endParaRPr lang="ar-DZ" altLang="en-US"/>
          </a:p>
        </p:txBody>
      </p:sp>
      <p:sp>
        <p:nvSpPr>
          <p:cNvPr id="17" name="ZoneTexte 30"/>
          <p:cNvSpPr txBox="1">
            <a:spLocks noChangeArrowheads="1"/>
          </p:cNvSpPr>
          <p:nvPr/>
        </p:nvSpPr>
        <p:spPr bwMode="auto">
          <a:xfrm>
            <a:off x="3182938" y="3913138"/>
            <a:ext cx="28575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fr-FR" altLang="en-US"/>
              <a:t>0</a:t>
            </a:r>
            <a:endParaRPr lang="ar-DZ" altLang="en-US"/>
          </a:p>
        </p:txBody>
      </p:sp>
      <p:sp>
        <p:nvSpPr>
          <p:cNvPr id="18" name="ZoneTexte 31"/>
          <p:cNvSpPr txBox="1">
            <a:spLocks noChangeArrowheads="1"/>
          </p:cNvSpPr>
          <p:nvPr/>
        </p:nvSpPr>
        <p:spPr bwMode="auto">
          <a:xfrm>
            <a:off x="3344863" y="3913138"/>
            <a:ext cx="4286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fr-FR" altLang="en-US"/>
              <a:t>1</a:t>
            </a:r>
            <a:endParaRPr lang="ar-DZ" altLang="en-US"/>
          </a:p>
        </p:txBody>
      </p:sp>
      <p:sp>
        <p:nvSpPr>
          <p:cNvPr id="19" name="ZoneTexte 32"/>
          <p:cNvSpPr txBox="1">
            <a:spLocks noChangeArrowheads="1"/>
          </p:cNvSpPr>
          <p:nvPr/>
        </p:nvSpPr>
        <p:spPr bwMode="auto">
          <a:xfrm>
            <a:off x="4025901" y="3627388"/>
            <a:ext cx="35718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fr-FR" altLang="en-US"/>
              <a:t>0</a:t>
            </a:r>
            <a:endParaRPr lang="ar-DZ" altLang="en-US"/>
          </a:p>
        </p:txBody>
      </p:sp>
      <p:sp>
        <p:nvSpPr>
          <p:cNvPr id="20" name="ZoneTexte 33"/>
          <p:cNvSpPr txBox="1">
            <a:spLocks noChangeArrowheads="1"/>
          </p:cNvSpPr>
          <p:nvPr/>
        </p:nvSpPr>
        <p:spPr bwMode="auto">
          <a:xfrm>
            <a:off x="4473576" y="3627388"/>
            <a:ext cx="4286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fr-FR" altLang="en-US"/>
              <a:t>1</a:t>
            </a:r>
            <a:endParaRPr lang="ar-DZ" altLang="en-US"/>
          </a:p>
        </p:txBody>
      </p:sp>
      <p:sp>
        <p:nvSpPr>
          <p:cNvPr id="21" name="ZoneTexte 34"/>
          <p:cNvSpPr txBox="1">
            <a:spLocks noChangeArrowheads="1"/>
          </p:cNvSpPr>
          <p:nvPr/>
        </p:nvSpPr>
        <p:spPr bwMode="auto">
          <a:xfrm>
            <a:off x="3044826" y="4148088"/>
            <a:ext cx="642937"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fr-FR" altLang="en-US"/>
              <a:t>-11</a:t>
            </a:r>
            <a:endParaRPr lang="ar-DZ" altLang="en-US"/>
          </a:p>
        </p:txBody>
      </p:sp>
      <p:cxnSp>
        <p:nvCxnSpPr>
          <p:cNvPr id="22" name="Connecteur droit 36"/>
          <p:cNvCxnSpPr/>
          <p:nvPr/>
        </p:nvCxnSpPr>
        <p:spPr>
          <a:xfrm>
            <a:off x="2616201" y="4484638"/>
            <a:ext cx="1000125" cy="1588"/>
          </a:xfrm>
          <a:prstGeom prst="line">
            <a:avLst/>
          </a:prstGeom>
        </p:spPr>
        <p:style>
          <a:lnRef idx="1">
            <a:schemeClr val="accent1"/>
          </a:lnRef>
          <a:fillRef idx="0">
            <a:schemeClr val="accent1"/>
          </a:fillRef>
          <a:effectRef idx="0">
            <a:schemeClr val="accent1"/>
          </a:effectRef>
          <a:fontRef idx="minor">
            <a:schemeClr val="tx1"/>
          </a:fontRef>
        </p:style>
      </p:cxnSp>
      <p:sp>
        <p:nvSpPr>
          <p:cNvPr id="23" name="ZoneTexte 38"/>
          <p:cNvSpPr txBox="1">
            <a:spLocks noChangeArrowheads="1"/>
          </p:cNvSpPr>
          <p:nvPr/>
        </p:nvSpPr>
        <p:spPr bwMode="auto">
          <a:xfrm>
            <a:off x="3044826" y="4556076"/>
            <a:ext cx="5715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fr-FR" altLang="en-US"/>
              <a:t>10</a:t>
            </a:r>
            <a:endParaRPr lang="ar-DZ" altLang="en-US"/>
          </a:p>
        </p:txBody>
      </p:sp>
      <p:sp>
        <p:nvSpPr>
          <p:cNvPr id="24" name="ZoneTexte 39"/>
          <p:cNvSpPr txBox="1">
            <a:spLocks noChangeArrowheads="1"/>
          </p:cNvSpPr>
          <p:nvPr/>
        </p:nvSpPr>
        <p:spPr bwMode="auto">
          <a:xfrm>
            <a:off x="3346451" y="4557663"/>
            <a:ext cx="50006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fr-FR" altLang="en-US"/>
              <a:t>1</a:t>
            </a:r>
            <a:endParaRPr lang="ar-DZ" altLang="en-US"/>
          </a:p>
        </p:txBody>
      </p:sp>
      <p:sp>
        <p:nvSpPr>
          <p:cNvPr id="25" name="ZoneTexte 40"/>
          <p:cNvSpPr txBox="1">
            <a:spLocks noChangeArrowheads="1"/>
          </p:cNvSpPr>
          <p:nvPr/>
        </p:nvSpPr>
        <p:spPr bwMode="auto">
          <a:xfrm>
            <a:off x="4230688" y="3616276"/>
            <a:ext cx="500063"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fr-FR" altLang="en-US"/>
              <a:t>1</a:t>
            </a:r>
            <a:endParaRPr lang="ar-DZ" altLang="en-US"/>
          </a:p>
        </p:txBody>
      </p:sp>
      <p:sp>
        <p:nvSpPr>
          <p:cNvPr id="26" name="ZoneTexte 41"/>
          <p:cNvSpPr txBox="1">
            <a:spLocks noChangeArrowheads="1"/>
          </p:cNvSpPr>
          <p:nvPr/>
        </p:nvSpPr>
        <p:spPr bwMode="auto">
          <a:xfrm>
            <a:off x="3143251" y="4757688"/>
            <a:ext cx="64293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fr-FR" altLang="en-US"/>
              <a:t>-11</a:t>
            </a:r>
            <a:endParaRPr lang="ar-DZ" altLang="en-US"/>
          </a:p>
        </p:txBody>
      </p:sp>
      <p:cxnSp>
        <p:nvCxnSpPr>
          <p:cNvPr id="27" name="Connecteur droit 43"/>
          <p:cNvCxnSpPr/>
          <p:nvPr/>
        </p:nvCxnSpPr>
        <p:spPr>
          <a:xfrm>
            <a:off x="2830513" y="5056138"/>
            <a:ext cx="1000125" cy="1588"/>
          </a:xfrm>
          <a:prstGeom prst="line">
            <a:avLst/>
          </a:prstGeom>
        </p:spPr>
        <p:style>
          <a:lnRef idx="1">
            <a:schemeClr val="accent1"/>
          </a:lnRef>
          <a:fillRef idx="0">
            <a:schemeClr val="accent1"/>
          </a:fillRef>
          <a:effectRef idx="0">
            <a:schemeClr val="accent1"/>
          </a:effectRef>
          <a:fontRef idx="minor">
            <a:schemeClr val="tx1"/>
          </a:fontRef>
        </p:style>
      </p:cxnSp>
      <p:sp>
        <p:nvSpPr>
          <p:cNvPr id="28" name="ZoneTexte 44"/>
          <p:cNvSpPr txBox="1">
            <a:spLocks noChangeArrowheads="1"/>
          </p:cNvSpPr>
          <p:nvPr/>
        </p:nvSpPr>
        <p:spPr bwMode="auto">
          <a:xfrm>
            <a:off x="3187701" y="5114876"/>
            <a:ext cx="5715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fr-FR" altLang="en-US">
                <a:solidFill>
                  <a:srgbClr val="FF0000"/>
                </a:solidFill>
              </a:rPr>
              <a:t>10</a:t>
            </a:r>
            <a:endParaRPr lang="ar-DZ" altLang="en-US">
              <a:solidFill>
                <a:srgbClr val="FF0000"/>
              </a:solidFill>
            </a:endParaRPr>
          </a:p>
        </p:txBody>
      </p:sp>
      <p:sp>
        <p:nvSpPr>
          <p:cNvPr id="29" name="ZoneTexte 45"/>
          <p:cNvSpPr txBox="1">
            <a:spLocks noChangeArrowheads="1"/>
          </p:cNvSpPr>
          <p:nvPr/>
        </p:nvSpPr>
        <p:spPr bwMode="auto">
          <a:xfrm>
            <a:off x="192088" y="5589538"/>
            <a:ext cx="83581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DZ" altLang="en-US"/>
              <a:t>مثال 2 </a:t>
            </a:r>
            <a:r>
              <a:rPr lang="ar-DZ" altLang="en-US">
                <a:cs typeface="Arabic Transparent" panose="020B0604020202020204" pitchFamily="2" charset="-78"/>
              </a:rPr>
              <a:t>: 110110111 ÷ 101 = 1010111 و باقي القسمة 100</a:t>
            </a:r>
            <a:endParaRPr lang="ar-DZ" altLang="en-US"/>
          </a:p>
        </p:txBody>
      </p:sp>
      <p:sp>
        <p:nvSpPr>
          <p:cNvPr id="30" name="Bulle ronde 46"/>
          <p:cNvSpPr/>
          <p:nvPr/>
        </p:nvSpPr>
        <p:spPr>
          <a:xfrm>
            <a:off x="6045201" y="3698826"/>
            <a:ext cx="1857375" cy="785812"/>
          </a:xfrm>
          <a:prstGeom prst="wedgeEllipseCallout">
            <a:avLst>
              <a:gd name="adj1" fmla="val -113140"/>
              <a:gd name="adj2" fmla="val -3568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ar-DZ" dirty="0"/>
              <a:t>ناتج القسمة</a:t>
            </a:r>
          </a:p>
        </p:txBody>
      </p:sp>
      <p:sp>
        <p:nvSpPr>
          <p:cNvPr id="31" name="Bulle ronde 47"/>
          <p:cNvSpPr/>
          <p:nvPr/>
        </p:nvSpPr>
        <p:spPr>
          <a:xfrm>
            <a:off x="1116013" y="4484638"/>
            <a:ext cx="1500188" cy="571500"/>
          </a:xfrm>
          <a:prstGeom prst="wedgeEllipseCallout">
            <a:avLst>
              <a:gd name="adj1" fmla="val 91547"/>
              <a:gd name="adj2" fmla="val 1050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r>
              <a:rPr lang="ar-DZ" dirty="0"/>
              <a:t>باقي القسمة</a:t>
            </a:r>
          </a:p>
        </p:txBody>
      </p:sp>
    </p:spTree>
    <p:extLst>
      <p:ext uri="{BB962C8B-B14F-4D97-AF65-F5344CB8AC3E}">
        <p14:creationId xmlns:p14="http://schemas.microsoft.com/office/powerpoint/2010/main" xmlns="" val="4102029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33</a:t>
            </a:fld>
            <a:endParaRPr lang="en-US" sz="1200" dirty="0">
              <a:solidFill>
                <a:schemeClr val="bg1"/>
              </a:solidFill>
            </a:endParaRPr>
          </a:p>
        </p:txBody>
      </p:sp>
      <p:sp>
        <p:nvSpPr>
          <p:cNvPr id="5" name="Text Box 3"/>
          <p:cNvSpPr txBox="1">
            <a:spLocks noChangeArrowheads="1"/>
          </p:cNvSpPr>
          <p:nvPr/>
        </p:nvSpPr>
        <p:spPr bwMode="auto">
          <a:xfrm>
            <a:off x="350838" y="2308473"/>
            <a:ext cx="9204325" cy="31393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ts val="600"/>
              </a:spcBef>
            </a:pPr>
            <a:r>
              <a:rPr lang="ar-SA" altLang="en-US" sz="2400" b="1" dirty="0">
                <a:solidFill>
                  <a:schemeClr val="bg2">
                    <a:lumMod val="10000"/>
                  </a:schemeClr>
                </a:solidFill>
                <a:cs typeface="Traditional Arabic" panose="02020603050405020304" pitchFamily="18" charset="-78"/>
              </a:rPr>
              <a:t> تمثيل الاعداد  السالبة في النظام الثنائي </a:t>
            </a:r>
            <a:r>
              <a:rPr lang="en-US" altLang="en-US" sz="2000" b="1" dirty="0">
                <a:solidFill>
                  <a:schemeClr val="bg2">
                    <a:lumMod val="10000"/>
                  </a:schemeClr>
                </a:solidFill>
                <a:cs typeface="Traditional Arabic" panose="02020603050405020304" pitchFamily="18" charset="-78"/>
              </a:rPr>
              <a:t>Negation in the Binary System  </a:t>
            </a:r>
          </a:p>
          <a:p>
            <a:pPr>
              <a:spcBef>
                <a:spcPts val="600"/>
              </a:spcBef>
            </a:pPr>
            <a:r>
              <a:rPr lang="ar-SA" altLang="en-US" sz="2400" b="1" dirty="0">
                <a:solidFill>
                  <a:schemeClr val="bg2">
                    <a:lumMod val="10000"/>
                  </a:schemeClr>
                </a:solidFill>
                <a:cs typeface="Traditional Arabic" panose="02020603050405020304" pitchFamily="18" charset="-78"/>
              </a:rPr>
              <a:t>الطريقة الاولى : القيمة المطلقة المٌؤّشرة </a:t>
            </a:r>
            <a:r>
              <a:rPr lang="en-US" altLang="en-US" sz="2000" b="1" dirty="0">
                <a:solidFill>
                  <a:schemeClr val="bg2">
                    <a:lumMod val="10000"/>
                  </a:schemeClr>
                </a:solidFill>
                <a:cs typeface="Traditional Arabic" panose="02020603050405020304" pitchFamily="18" charset="-78"/>
              </a:rPr>
              <a:t>Signed Magnitude </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وتعتبر </a:t>
            </a:r>
            <a:r>
              <a:rPr lang="ar-SA" altLang="en-US" sz="2400" b="1" dirty="0">
                <a:solidFill>
                  <a:schemeClr val="bg2">
                    <a:lumMod val="10000"/>
                  </a:schemeClr>
                </a:solidFill>
                <a:cs typeface="Traditional Arabic" panose="02020603050405020304" pitchFamily="18" charset="-78"/>
              </a:rPr>
              <a:t>أبسط</a:t>
            </a:r>
          </a:p>
          <a:p>
            <a:pPr>
              <a:spcBef>
                <a:spcPts val="600"/>
              </a:spcBef>
            </a:pPr>
            <a:r>
              <a:rPr lang="ar-SA" altLang="en-US" sz="2400" b="1" dirty="0">
                <a:solidFill>
                  <a:schemeClr val="bg2">
                    <a:lumMod val="10000"/>
                  </a:schemeClr>
                </a:solidFill>
                <a:cs typeface="Traditional Arabic" panose="02020603050405020304" pitchFamily="18" charset="-78"/>
              </a:rPr>
              <a:t>   طريقة لتمثيل الاعداد السالبة و تتمثل في إضافة بت على يسار العدد للرمز </a:t>
            </a:r>
          </a:p>
          <a:p>
            <a:pPr>
              <a:spcBef>
                <a:spcPts val="600"/>
              </a:spcBef>
            </a:pPr>
            <a:r>
              <a:rPr lang="ar-SA" altLang="en-US" sz="2400" b="1" dirty="0">
                <a:solidFill>
                  <a:schemeClr val="bg2">
                    <a:lumMod val="10000"/>
                  </a:schemeClr>
                </a:solidFill>
                <a:cs typeface="Traditional Arabic" panose="02020603050405020304" pitchFamily="18" charset="-78"/>
              </a:rPr>
              <a:t>    للإشارة حيث يضاف 0 للأعداد الموجبة و 1 للأعداد السالبة </a:t>
            </a:r>
            <a:endParaRPr lang="ar-EG" altLang="en-US" sz="2400" b="1" dirty="0" smtClean="0">
              <a:solidFill>
                <a:schemeClr val="bg2">
                  <a:lumMod val="10000"/>
                </a:schemeClr>
              </a:solidFill>
              <a:cs typeface="Traditional Arabic" panose="02020603050405020304" pitchFamily="18" charset="-78"/>
            </a:endParaRPr>
          </a:p>
          <a:p>
            <a:pPr>
              <a:spcBef>
                <a:spcPts val="600"/>
              </a:spcBef>
            </a:pPr>
            <a:endParaRPr lang="ar-SA" altLang="en-US" sz="2400" b="1" dirty="0">
              <a:solidFill>
                <a:schemeClr val="bg2">
                  <a:lumMod val="10000"/>
                </a:schemeClr>
              </a:solidFill>
              <a:cs typeface="Traditional Arabic" panose="02020603050405020304" pitchFamily="18" charset="-78"/>
            </a:endParaRPr>
          </a:p>
          <a:p>
            <a:pPr>
              <a:spcBef>
                <a:spcPts val="600"/>
              </a:spcBef>
            </a:pPr>
            <a:r>
              <a:rPr lang="ar-SA" altLang="en-US" sz="2400" b="1" dirty="0">
                <a:solidFill>
                  <a:schemeClr val="bg2">
                    <a:lumMod val="10000"/>
                  </a:schemeClr>
                </a:solidFill>
                <a:cs typeface="Traditional Arabic" panose="02020603050405020304" pitchFamily="18" charset="-78"/>
              </a:rPr>
              <a:t>   مثال:  </a:t>
            </a:r>
            <a:r>
              <a:rPr lang="ar-SA" altLang="en-US" sz="2400" b="1" dirty="0">
                <a:solidFill>
                  <a:schemeClr val="accent1">
                    <a:lumMod val="75000"/>
                  </a:schemeClr>
                </a:solidFill>
                <a:cs typeface="Traditional Arabic" panose="02020603050405020304" pitchFamily="18" charset="-78"/>
              </a:rPr>
              <a:t>0</a:t>
            </a:r>
            <a:r>
              <a:rPr lang="ar-SA" altLang="en-US" sz="2400" b="1" dirty="0">
                <a:solidFill>
                  <a:schemeClr val="bg2">
                    <a:lumMod val="10000"/>
                  </a:schemeClr>
                </a:solidFill>
                <a:cs typeface="Traditional Arabic" panose="02020603050405020304" pitchFamily="18" charset="-78"/>
              </a:rPr>
              <a:t>0001100  في النظام الثنائي ذو 8 بتات يمثل العدد العشري 12+ أما</a:t>
            </a:r>
          </a:p>
          <a:p>
            <a:pPr>
              <a:spcBef>
                <a:spcPts val="600"/>
              </a:spcBef>
            </a:pPr>
            <a:r>
              <a:rPr lang="ar-SA" altLang="en-US" sz="2400" b="1" dirty="0">
                <a:solidFill>
                  <a:schemeClr val="bg2">
                    <a:lumMod val="10000"/>
                  </a:schemeClr>
                </a:solidFill>
                <a:cs typeface="Traditional Arabic" panose="02020603050405020304" pitchFamily="18" charset="-78"/>
              </a:rPr>
              <a:t>          </a:t>
            </a:r>
            <a:r>
              <a:rPr lang="ar-SA" altLang="en-US" sz="2400" b="1" dirty="0">
                <a:solidFill>
                  <a:schemeClr val="accent1">
                    <a:lumMod val="75000"/>
                  </a:schemeClr>
                </a:solidFill>
                <a:cs typeface="Traditional Arabic" panose="02020603050405020304" pitchFamily="18" charset="-78"/>
              </a:rPr>
              <a:t>1</a:t>
            </a:r>
            <a:r>
              <a:rPr lang="ar-SA" altLang="en-US" sz="2400" b="1" dirty="0">
                <a:solidFill>
                  <a:schemeClr val="bg2">
                    <a:lumMod val="10000"/>
                  </a:schemeClr>
                </a:solidFill>
                <a:cs typeface="Traditional Arabic" panose="02020603050405020304" pitchFamily="18" charset="-78"/>
              </a:rPr>
              <a:t>0001100 فيمثل العدد العشري </a:t>
            </a:r>
            <a:r>
              <a:rPr lang="ar-SA" altLang="en-US" sz="2400" b="1" dirty="0" smtClean="0">
                <a:solidFill>
                  <a:schemeClr val="bg2">
                    <a:lumMod val="10000"/>
                  </a:schemeClr>
                </a:solidFill>
                <a:cs typeface="Traditional Arabic" panose="02020603050405020304" pitchFamily="18" charset="-78"/>
              </a:rPr>
              <a:t>12-</a:t>
            </a:r>
            <a:endParaRPr lang="ar-SA" altLang="en-US" sz="2400" b="1" dirty="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
        <p:nvSpPr>
          <p:cNvPr id="8"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5- أنظمة التعديد</a:t>
            </a:r>
            <a:r>
              <a:rPr lang="en-US" altLang="en-US" sz="2800" b="1" u="sng" dirty="0">
                <a:solidFill>
                  <a:srgbClr val="C00000"/>
                </a:solidFill>
                <a:cs typeface="Traditional Arabic" panose="02020603050405020304" pitchFamily="18" charset="-78"/>
              </a:rPr>
              <a:t>Numbering Systems </a:t>
            </a:r>
          </a:p>
        </p:txBody>
      </p:sp>
    </p:spTree>
    <p:extLst>
      <p:ext uri="{BB962C8B-B14F-4D97-AF65-F5344CB8AC3E}">
        <p14:creationId xmlns:p14="http://schemas.microsoft.com/office/powerpoint/2010/main" xmlns="" val="325719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34</a:t>
            </a:fld>
            <a:endParaRPr lang="en-US" sz="1200" dirty="0">
              <a:solidFill>
                <a:schemeClr val="bg1"/>
              </a:solidFill>
            </a:endParaRPr>
          </a:p>
        </p:txBody>
      </p:sp>
      <p:sp>
        <p:nvSpPr>
          <p:cNvPr id="5" name="Text Box 3"/>
          <p:cNvSpPr txBox="1">
            <a:spLocks noChangeArrowheads="1"/>
          </p:cNvSpPr>
          <p:nvPr/>
        </p:nvSpPr>
        <p:spPr bwMode="auto">
          <a:xfrm>
            <a:off x="350838" y="2308473"/>
            <a:ext cx="920432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ar-SA" altLang="en-US" sz="2400" b="1" dirty="0">
                <a:solidFill>
                  <a:schemeClr val="bg2">
                    <a:lumMod val="10000"/>
                  </a:schemeClr>
                </a:solidFill>
                <a:cs typeface="Traditional Arabic" panose="02020603050405020304" pitchFamily="18" charset="-78"/>
              </a:rPr>
              <a:t>أنظمة </a:t>
            </a:r>
            <a:r>
              <a:rPr lang="ar-SA" altLang="en-US" sz="2400" b="1" dirty="0" smtClean="0">
                <a:solidFill>
                  <a:schemeClr val="bg2">
                    <a:lumMod val="10000"/>
                  </a:schemeClr>
                </a:solidFill>
                <a:cs typeface="Traditional Arabic" panose="02020603050405020304" pitchFamily="18" charset="-78"/>
              </a:rPr>
              <a:t>التعديد</a:t>
            </a:r>
            <a:endParaRPr lang="ar-EG" altLang="en-US" sz="2400" b="1" dirty="0" smtClean="0">
              <a:solidFill>
                <a:schemeClr val="bg2">
                  <a:lumMod val="10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
        <p:nvSpPr>
          <p:cNvPr id="8"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5- أنظمة التعديد</a:t>
            </a:r>
            <a:r>
              <a:rPr lang="en-US" altLang="en-US" sz="2800" b="1" u="sng" dirty="0">
                <a:solidFill>
                  <a:srgbClr val="C00000"/>
                </a:solidFill>
                <a:cs typeface="Traditional Arabic" panose="02020603050405020304" pitchFamily="18" charset="-78"/>
              </a:rPr>
              <a:t>Numbering Systems </a:t>
            </a:r>
          </a:p>
        </p:txBody>
      </p:sp>
      <p:sp>
        <p:nvSpPr>
          <p:cNvPr id="9" name="Text Box 3"/>
          <p:cNvSpPr txBox="1">
            <a:spLocks noChangeArrowheads="1"/>
          </p:cNvSpPr>
          <p:nvPr/>
        </p:nvSpPr>
        <p:spPr bwMode="auto">
          <a:xfrm>
            <a:off x="632520" y="2757108"/>
            <a:ext cx="8412237" cy="26776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ts val="0"/>
              </a:spcBef>
            </a:pPr>
            <a:r>
              <a:rPr lang="ar-SA" altLang="en-US" sz="2400" b="1" dirty="0">
                <a:solidFill>
                  <a:schemeClr val="bg2">
                    <a:lumMod val="10000"/>
                  </a:schemeClr>
                </a:solidFill>
                <a:cs typeface="Traditional Arabic" panose="02020603050405020304" pitchFamily="18" charset="-78"/>
              </a:rPr>
              <a:t>الطريقة الثانية : مكمل العدد </a:t>
            </a:r>
            <a:r>
              <a:rPr lang="ar-SA" altLang="en-US" sz="2400" b="1" dirty="0" smtClean="0">
                <a:solidFill>
                  <a:schemeClr val="bg2">
                    <a:lumMod val="10000"/>
                  </a:schemeClr>
                </a:solidFill>
                <a:cs typeface="Traditional Arabic" panose="02020603050405020304" pitchFamily="18" charset="-78"/>
              </a:rPr>
              <a:t>واحد </a:t>
            </a:r>
            <a:r>
              <a:rPr lang="en-US" altLang="en-US" sz="2000" b="1" dirty="0">
                <a:solidFill>
                  <a:schemeClr val="bg2">
                    <a:lumMod val="10000"/>
                  </a:schemeClr>
                </a:solidFill>
                <a:cs typeface="Traditional Arabic" panose="02020603050405020304" pitchFamily="18" charset="-78"/>
              </a:rPr>
              <a:t>One’s complement </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في </a:t>
            </a:r>
            <a:r>
              <a:rPr lang="ar-SA" altLang="en-US" sz="2400" b="1" dirty="0">
                <a:solidFill>
                  <a:schemeClr val="bg2">
                    <a:lumMod val="10000"/>
                  </a:schemeClr>
                </a:solidFill>
                <a:cs typeface="Traditional Arabic" panose="02020603050405020304" pitchFamily="18" charset="-78"/>
              </a:rPr>
              <a:t>هذه الطريقة     </a:t>
            </a:r>
          </a:p>
          <a:p>
            <a:pPr>
              <a:spcBef>
                <a:spcPts val="0"/>
              </a:spcBef>
            </a:pPr>
            <a:r>
              <a:rPr lang="ar-SA" altLang="en-US" sz="2400" b="1" dirty="0">
                <a:solidFill>
                  <a:schemeClr val="bg2">
                    <a:lumMod val="10000"/>
                  </a:schemeClr>
                </a:solidFill>
                <a:cs typeface="Traditional Arabic" panose="02020603050405020304" pitchFamily="18" charset="-78"/>
              </a:rPr>
              <a:t> تكتب الاعداد الموجبة كالمعتاد( أي كما في الطريقة السابقة) </a:t>
            </a:r>
            <a:r>
              <a:rPr lang="ar-SA" altLang="en-US" sz="2400" b="1" dirty="0">
                <a:solidFill>
                  <a:schemeClr val="accent1">
                    <a:lumMod val="75000"/>
                  </a:schemeClr>
                </a:solidFill>
                <a:cs typeface="Traditional Arabic" panose="02020603050405020304" pitchFamily="18" charset="-78"/>
              </a:rPr>
              <a:t>أما الاعداد السالبة  </a:t>
            </a:r>
          </a:p>
          <a:p>
            <a:pPr>
              <a:spcBef>
                <a:spcPts val="0"/>
              </a:spcBef>
            </a:pPr>
            <a:r>
              <a:rPr lang="ar-SA" altLang="en-US" sz="2400" b="1" dirty="0">
                <a:solidFill>
                  <a:schemeClr val="accent1">
                    <a:lumMod val="75000"/>
                  </a:schemeClr>
                </a:solidFill>
                <a:cs typeface="Traditional Arabic" panose="02020603050405020304" pitchFamily="18" charset="-78"/>
              </a:rPr>
              <a:t> فتمثل بتبديل الرموز 0 بـ 1 و  الرموز 1 بـ  0و كما في الطريقة السابقة يرمز  </a:t>
            </a:r>
          </a:p>
          <a:p>
            <a:pPr>
              <a:spcBef>
                <a:spcPts val="0"/>
              </a:spcBef>
            </a:pPr>
            <a:r>
              <a:rPr lang="ar-SA" altLang="en-US" sz="2400" b="1" dirty="0">
                <a:solidFill>
                  <a:schemeClr val="accent1">
                    <a:lumMod val="75000"/>
                  </a:schemeClr>
                </a:solidFill>
                <a:cs typeface="Traditional Arabic" panose="02020603050405020304" pitchFamily="18" charset="-78"/>
              </a:rPr>
              <a:t> البت على اليسار إشارة العدد </a:t>
            </a:r>
            <a:r>
              <a:rPr lang="ar-SA" altLang="en-US" sz="2400" b="1" dirty="0">
                <a:solidFill>
                  <a:schemeClr val="bg2">
                    <a:lumMod val="10000"/>
                  </a:schemeClr>
                </a:solidFill>
                <a:cs typeface="Traditional Arabic" panose="02020603050405020304" pitchFamily="18" charset="-78"/>
              </a:rPr>
              <a:t>(0 للاعداد الموجبة و 1 للسالبة</a:t>
            </a:r>
            <a:r>
              <a:rPr lang="ar-SA" altLang="en-US" sz="2400" b="1" dirty="0" smtClean="0">
                <a:solidFill>
                  <a:schemeClr val="bg2">
                    <a:lumMod val="10000"/>
                  </a:schemeClr>
                </a:solidFill>
                <a:cs typeface="Traditional Arabic" panose="02020603050405020304" pitchFamily="18" charset="-78"/>
              </a:rPr>
              <a:t>)</a:t>
            </a:r>
            <a:endParaRPr lang="ar-EG" altLang="en-US" sz="2400" b="1" dirty="0" smtClean="0">
              <a:solidFill>
                <a:schemeClr val="bg2">
                  <a:lumMod val="10000"/>
                </a:schemeClr>
              </a:solidFill>
              <a:cs typeface="Traditional Arabic" panose="02020603050405020304" pitchFamily="18" charset="-78"/>
            </a:endParaRPr>
          </a:p>
          <a:p>
            <a:pPr>
              <a:spcBef>
                <a:spcPts val="0"/>
              </a:spcBef>
            </a:pPr>
            <a:endParaRPr lang="ar-SA" altLang="en-US" sz="2400" b="1" dirty="0">
              <a:solidFill>
                <a:schemeClr val="bg2">
                  <a:lumMod val="10000"/>
                </a:schemeClr>
              </a:solidFill>
              <a:cs typeface="Traditional Arabic" panose="02020603050405020304" pitchFamily="18" charset="-78"/>
            </a:endParaRPr>
          </a:p>
          <a:p>
            <a:pPr>
              <a:spcBef>
                <a:spcPts val="0"/>
              </a:spcBef>
            </a:pPr>
            <a:r>
              <a:rPr lang="ar-SA" altLang="en-US" sz="2400" b="1" dirty="0">
                <a:solidFill>
                  <a:schemeClr val="bg2">
                    <a:lumMod val="10000"/>
                  </a:schemeClr>
                </a:solidFill>
                <a:cs typeface="Traditional Arabic" panose="02020603050405020304" pitchFamily="18" charset="-78"/>
              </a:rPr>
              <a:t>مثلا : </a:t>
            </a:r>
            <a:r>
              <a:rPr lang="ar-SA" altLang="en-US" sz="2400" b="1" dirty="0">
                <a:solidFill>
                  <a:schemeClr val="accent1">
                    <a:lumMod val="75000"/>
                  </a:schemeClr>
                </a:solidFill>
                <a:cs typeface="Traditional Arabic" panose="02020603050405020304" pitchFamily="18" charset="-78"/>
              </a:rPr>
              <a:t>0</a:t>
            </a:r>
            <a:r>
              <a:rPr lang="ar-SA" altLang="en-US" sz="2400" b="1" dirty="0">
                <a:solidFill>
                  <a:schemeClr val="bg2">
                    <a:lumMod val="10000"/>
                  </a:schemeClr>
                </a:solidFill>
                <a:cs typeface="Traditional Arabic" panose="02020603050405020304" pitchFamily="18" charset="-78"/>
              </a:rPr>
              <a:t>0001100 يمثل العدد العشري  </a:t>
            </a:r>
            <a:r>
              <a:rPr lang="ar-SA" altLang="en-US" sz="2400" b="1" dirty="0" smtClean="0">
                <a:solidFill>
                  <a:schemeClr val="bg2">
                    <a:lumMod val="10000"/>
                  </a:schemeClr>
                </a:solidFill>
                <a:cs typeface="Traditional Arabic" panose="02020603050405020304" pitchFamily="18" charset="-78"/>
              </a:rPr>
              <a:t>12 </a:t>
            </a:r>
            <a:r>
              <a:rPr lang="ar-SA" altLang="en-US" sz="2400" b="1" dirty="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كما </a:t>
            </a:r>
            <a:r>
              <a:rPr lang="ar-SA" altLang="en-US" sz="2400" b="1" dirty="0">
                <a:solidFill>
                  <a:schemeClr val="bg2">
                    <a:lumMod val="10000"/>
                  </a:schemeClr>
                </a:solidFill>
                <a:cs typeface="Traditional Arabic" panose="02020603050405020304" pitchFamily="18" charset="-78"/>
              </a:rPr>
              <a:t>يمثل </a:t>
            </a:r>
            <a:r>
              <a:rPr lang="ar-SA" altLang="en-US" sz="2400" b="1" dirty="0">
                <a:solidFill>
                  <a:schemeClr val="accent1">
                    <a:lumMod val="75000"/>
                  </a:schemeClr>
                </a:solidFill>
                <a:cs typeface="Traditional Arabic" panose="02020603050405020304" pitchFamily="18" charset="-78"/>
              </a:rPr>
              <a:t>1</a:t>
            </a:r>
            <a:r>
              <a:rPr lang="ar-SA" altLang="en-US" sz="2400" b="1" dirty="0">
                <a:solidFill>
                  <a:schemeClr val="bg2">
                    <a:lumMod val="10000"/>
                  </a:schemeClr>
                </a:solidFill>
                <a:cs typeface="Traditional Arabic" panose="02020603050405020304" pitchFamily="18" charset="-78"/>
              </a:rPr>
              <a:t>1110011  العدد </a:t>
            </a:r>
            <a:r>
              <a:rPr lang="ar-SA" altLang="en-US" sz="2400" b="1" dirty="0" smtClean="0">
                <a:solidFill>
                  <a:schemeClr val="bg2">
                    <a:lumMod val="10000"/>
                  </a:schemeClr>
                </a:solidFill>
                <a:cs typeface="Traditional Arabic" panose="02020603050405020304" pitchFamily="18" charset="-78"/>
              </a:rPr>
              <a:t>العشري</a:t>
            </a:r>
            <a:r>
              <a:rPr lang="ar-SA" altLang="en-US" sz="2400" b="1" dirty="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12-</a:t>
            </a:r>
            <a:endParaRPr lang="ar-SA" altLang="en-US" sz="2400" b="1" dirty="0">
              <a:solidFill>
                <a:schemeClr val="bg2">
                  <a:lumMod val="10000"/>
                </a:schemeClr>
              </a:solidFill>
              <a:cs typeface="Traditional Arabic" panose="02020603050405020304" pitchFamily="18" charset="-78"/>
            </a:endParaRPr>
          </a:p>
          <a:p>
            <a:pPr>
              <a:spcBef>
                <a:spcPts val="0"/>
              </a:spcBef>
            </a:pPr>
            <a:r>
              <a:rPr lang="ar-SA" altLang="en-US" sz="2400" b="1" dirty="0">
                <a:solidFill>
                  <a:schemeClr val="bg2">
                    <a:lumMod val="10000"/>
                  </a:schemeClr>
                </a:solidFill>
                <a:cs typeface="Traditional Arabic" panose="02020603050405020304" pitchFamily="18" charset="-78"/>
              </a:rPr>
              <a:t>ل</a:t>
            </a:r>
            <a:r>
              <a:rPr lang="ar-SA" altLang="en-US" sz="2400" b="1" dirty="0">
                <a:solidFill>
                  <a:schemeClr val="accent1">
                    <a:lumMod val="75000"/>
                  </a:schemeClr>
                </a:solidFill>
                <a:cs typeface="Traditional Arabic" panose="02020603050405020304" pitchFamily="18" charset="-78"/>
              </a:rPr>
              <a:t>حساب قيمة الأعداد السالبة  يجب قلب البتات ثم إجراء عملية التحويل </a:t>
            </a:r>
            <a:r>
              <a:rPr lang="ar-SA" altLang="en-US" sz="2400" b="1" dirty="0" smtClean="0">
                <a:solidFill>
                  <a:schemeClr val="accent1">
                    <a:lumMod val="75000"/>
                  </a:schemeClr>
                </a:solidFill>
                <a:cs typeface="Traditional Arabic" panose="02020603050405020304" pitchFamily="18" charset="-78"/>
              </a:rPr>
              <a:t>كالمعتاد</a:t>
            </a:r>
            <a:endParaRPr lang="ar-SA" altLang="en-US" sz="2400" b="1" dirty="0">
              <a:solidFill>
                <a:schemeClr val="accent1">
                  <a:lumMod val="75000"/>
                </a:schemeClr>
              </a:solidFill>
              <a:cs typeface="Traditional Arabic" panose="02020603050405020304" pitchFamily="18" charset="-78"/>
            </a:endParaRPr>
          </a:p>
        </p:txBody>
      </p:sp>
    </p:spTree>
    <p:extLst>
      <p:ext uri="{BB962C8B-B14F-4D97-AF65-F5344CB8AC3E}">
        <p14:creationId xmlns:p14="http://schemas.microsoft.com/office/powerpoint/2010/main" xmlns="" val="2068138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35</a:t>
            </a:fld>
            <a:endParaRPr lang="en-US" sz="1200" dirty="0">
              <a:solidFill>
                <a:schemeClr val="bg1"/>
              </a:solidFill>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a:solidFill>
                  <a:schemeClr val="accent1">
                    <a:lumMod val="75000"/>
                  </a:schemeClr>
                </a:solidFill>
              </a:rPr>
              <a:t>الثالثة</a:t>
            </a:r>
            <a:endParaRPr lang="en-US" sz="2000" dirty="0">
              <a:solidFill>
                <a:schemeClr val="accent1">
                  <a:lumMod val="75000"/>
                </a:schemeClr>
              </a:solidFill>
            </a:endParaRPr>
          </a:p>
        </p:txBody>
      </p:sp>
      <p:sp>
        <p:nvSpPr>
          <p:cNvPr id="8" name="Text Box 2"/>
          <p:cNvSpPr txBox="1">
            <a:spLocks noChangeArrowheads="1"/>
          </p:cNvSpPr>
          <p:nvPr/>
        </p:nvSpPr>
        <p:spPr bwMode="auto">
          <a:xfrm>
            <a:off x="632520" y="1556792"/>
            <a:ext cx="884485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5- أنظمة التعديد</a:t>
            </a:r>
            <a:r>
              <a:rPr lang="en-US" altLang="en-US" sz="2800" b="1" u="sng" dirty="0">
                <a:solidFill>
                  <a:srgbClr val="C00000"/>
                </a:solidFill>
                <a:cs typeface="Traditional Arabic" panose="02020603050405020304" pitchFamily="18" charset="-78"/>
              </a:rPr>
              <a:t>Numbering Systems </a:t>
            </a:r>
          </a:p>
        </p:txBody>
      </p:sp>
      <p:sp>
        <p:nvSpPr>
          <p:cNvPr id="9" name="Text Box 3"/>
          <p:cNvSpPr txBox="1">
            <a:spLocks noChangeArrowheads="1"/>
          </p:cNvSpPr>
          <p:nvPr/>
        </p:nvSpPr>
        <p:spPr bwMode="auto">
          <a:xfrm>
            <a:off x="350838" y="2308473"/>
            <a:ext cx="920432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ar-SA" altLang="en-US" sz="2400" b="1" dirty="0">
                <a:solidFill>
                  <a:schemeClr val="bg2">
                    <a:lumMod val="10000"/>
                  </a:schemeClr>
                </a:solidFill>
                <a:cs typeface="Traditional Arabic" panose="02020603050405020304" pitchFamily="18" charset="-78"/>
              </a:rPr>
              <a:t>أنظمة </a:t>
            </a:r>
            <a:r>
              <a:rPr lang="ar-SA" altLang="en-US" sz="2400" b="1" dirty="0" smtClean="0">
                <a:solidFill>
                  <a:schemeClr val="bg2">
                    <a:lumMod val="10000"/>
                  </a:schemeClr>
                </a:solidFill>
                <a:cs typeface="Traditional Arabic" panose="02020603050405020304" pitchFamily="18" charset="-78"/>
              </a:rPr>
              <a:t>التعديد</a:t>
            </a:r>
            <a:endParaRPr lang="ar-EG" altLang="en-US" sz="2400" b="1" dirty="0" smtClean="0">
              <a:solidFill>
                <a:schemeClr val="bg2">
                  <a:lumMod val="10000"/>
                </a:schemeClr>
              </a:solidFill>
              <a:cs typeface="Traditional Arabic" panose="02020603050405020304" pitchFamily="18" charset="-78"/>
            </a:endParaRPr>
          </a:p>
        </p:txBody>
      </p:sp>
      <p:sp>
        <p:nvSpPr>
          <p:cNvPr id="10" name="Text Box 3"/>
          <p:cNvSpPr txBox="1">
            <a:spLocks noChangeArrowheads="1"/>
          </p:cNvSpPr>
          <p:nvPr/>
        </p:nvSpPr>
        <p:spPr bwMode="auto">
          <a:xfrm>
            <a:off x="632520" y="2757108"/>
            <a:ext cx="8412237" cy="3046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ts val="0"/>
              </a:spcBef>
            </a:pPr>
            <a:r>
              <a:rPr lang="ar-SA" altLang="en-US" sz="2400" b="1" dirty="0">
                <a:solidFill>
                  <a:schemeClr val="bg2">
                    <a:lumMod val="10000"/>
                  </a:schemeClr>
                </a:solidFill>
                <a:cs typeface="Traditional Arabic" panose="02020603050405020304" pitchFamily="18" charset="-78"/>
              </a:rPr>
              <a:t>الطريقة الثالثة : مكمل </a:t>
            </a:r>
            <a:r>
              <a:rPr lang="ar-SA" altLang="en-US" sz="2400" b="1" dirty="0" smtClean="0">
                <a:solidFill>
                  <a:schemeClr val="bg2">
                    <a:lumMod val="10000"/>
                  </a:schemeClr>
                </a:solidFill>
                <a:cs typeface="Traditional Arabic" panose="02020603050405020304" pitchFamily="18" charset="-78"/>
              </a:rPr>
              <a:t>إثنان</a:t>
            </a:r>
            <a:r>
              <a:rPr lang="en-US" altLang="en-US" sz="2000" b="1" dirty="0" smtClean="0">
                <a:solidFill>
                  <a:schemeClr val="bg2">
                    <a:lumMod val="10000"/>
                  </a:schemeClr>
                </a:solidFill>
                <a:cs typeface="Traditional Arabic" panose="02020603050405020304" pitchFamily="18" charset="-78"/>
              </a:rPr>
              <a:t>Two’s </a:t>
            </a:r>
            <a:r>
              <a:rPr lang="en-US" altLang="en-US" sz="2000" b="1" dirty="0">
                <a:solidFill>
                  <a:schemeClr val="bg2">
                    <a:lumMod val="10000"/>
                  </a:schemeClr>
                </a:solidFill>
                <a:cs typeface="Traditional Arabic" panose="02020603050405020304" pitchFamily="18" charset="-78"/>
              </a:rPr>
              <a:t>complement </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في </a:t>
            </a:r>
            <a:r>
              <a:rPr lang="ar-SA" altLang="en-US" sz="2400" b="1" dirty="0">
                <a:solidFill>
                  <a:schemeClr val="bg2">
                    <a:lumMod val="10000"/>
                  </a:schemeClr>
                </a:solidFill>
                <a:cs typeface="Traditional Arabic" panose="02020603050405020304" pitchFamily="18" charset="-78"/>
              </a:rPr>
              <a:t>هذه الطريقة نبدأ بكتابة العدد كما في الطريقة السابقة ثم نضيف 1 إذا كان العدد سالب فمثلا :</a:t>
            </a:r>
          </a:p>
          <a:p>
            <a:pPr>
              <a:spcBef>
                <a:spcPts val="0"/>
              </a:spcBef>
            </a:pPr>
            <a:endParaRPr lang="ar-SA" altLang="en-US" sz="2400" b="1" dirty="0">
              <a:solidFill>
                <a:schemeClr val="bg2">
                  <a:lumMod val="10000"/>
                </a:schemeClr>
              </a:solidFill>
              <a:cs typeface="Traditional Arabic" panose="02020603050405020304" pitchFamily="18" charset="-78"/>
            </a:endParaRPr>
          </a:p>
          <a:p>
            <a:pPr>
              <a:spcBef>
                <a:spcPts val="0"/>
              </a:spcBef>
            </a:pPr>
            <a:r>
              <a:rPr lang="ar-SA" altLang="en-US" sz="2400" b="1" dirty="0">
                <a:solidFill>
                  <a:schemeClr val="bg2">
                    <a:lumMod val="10000"/>
                  </a:schemeClr>
                </a:solidFill>
                <a:cs typeface="Traditional Arabic" panose="02020603050405020304" pitchFamily="18" charset="-78"/>
              </a:rPr>
              <a:t>  </a:t>
            </a:r>
            <a:r>
              <a:rPr lang="ar-SA" altLang="en-US" sz="2400" b="1" dirty="0">
                <a:solidFill>
                  <a:schemeClr val="accent1">
                    <a:lumMod val="75000"/>
                  </a:schemeClr>
                </a:solidFill>
                <a:cs typeface="Traditional Arabic" panose="02020603050405020304" pitchFamily="18" charset="-78"/>
              </a:rPr>
              <a:t>0</a:t>
            </a:r>
            <a:r>
              <a:rPr lang="ar-SA" altLang="en-US" sz="2400" b="1" dirty="0">
                <a:solidFill>
                  <a:schemeClr val="bg2">
                    <a:lumMod val="10000"/>
                  </a:schemeClr>
                </a:solidFill>
                <a:cs typeface="Traditional Arabic" panose="02020603050405020304" pitchFamily="18" charset="-78"/>
              </a:rPr>
              <a:t>0001100 يرمز الى العدد </a:t>
            </a:r>
            <a:r>
              <a:rPr lang="ar-SA" altLang="en-US" sz="2400" b="1" dirty="0" smtClean="0">
                <a:solidFill>
                  <a:schemeClr val="bg2">
                    <a:lumMod val="10000"/>
                  </a:schemeClr>
                </a:solidFill>
                <a:cs typeface="Traditional Arabic" panose="02020603050405020304" pitchFamily="18" charset="-78"/>
              </a:rPr>
              <a:t>العشري 12+ </a:t>
            </a:r>
            <a:r>
              <a:rPr lang="ar-SA" altLang="en-US" sz="2400" b="1" dirty="0">
                <a:solidFill>
                  <a:schemeClr val="bg2">
                    <a:lumMod val="10000"/>
                  </a:schemeClr>
                </a:solidFill>
                <a:cs typeface="Traditional Arabic" panose="02020603050405020304" pitchFamily="18" charset="-78"/>
              </a:rPr>
              <a:t>أما </a:t>
            </a:r>
            <a:r>
              <a:rPr lang="ar-SA" altLang="en-US" sz="2400" b="1" dirty="0" smtClean="0">
                <a:solidFill>
                  <a:schemeClr val="bg2">
                    <a:lumMod val="10000"/>
                  </a:schemeClr>
                </a:solidFill>
                <a:cs typeface="Traditional Arabic" panose="02020603050405020304" pitchFamily="18" charset="-78"/>
              </a:rPr>
              <a:t>12- فنرمز </a:t>
            </a:r>
            <a:r>
              <a:rPr lang="ar-SA" altLang="en-US" sz="2400" b="1" dirty="0">
                <a:solidFill>
                  <a:schemeClr val="bg2">
                    <a:lumMod val="10000"/>
                  </a:schemeClr>
                </a:solidFill>
                <a:cs typeface="Traditional Arabic" panose="02020603050405020304" pitchFamily="18" charset="-78"/>
              </a:rPr>
              <a:t>اليه بـ</a:t>
            </a:r>
          </a:p>
          <a:p>
            <a:pPr>
              <a:spcBef>
                <a:spcPts val="0"/>
              </a:spcBef>
            </a:pPr>
            <a:r>
              <a:rPr lang="ar-SA" altLang="en-US" sz="2400" b="1" dirty="0">
                <a:solidFill>
                  <a:schemeClr val="bg2">
                    <a:lumMod val="10000"/>
                  </a:schemeClr>
                </a:solidFill>
                <a:cs typeface="Traditional Arabic" panose="02020603050405020304" pitchFamily="18" charset="-78"/>
              </a:rPr>
              <a:t>   </a:t>
            </a:r>
            <a:r>
              <a:rPr lang="ar-SA" altLang="en-US" sz="2400" b="1" dirty="0">
                <a:solidFill>
                  <a:schemeClr val="accent1">
                    <a:lumMod val="75000"/>
                  </a:schemeClr>
                </a:solidFill>
                <a:cs typeface="Traditional Arabic" panose="02020603050405020304" pitchFamily="18" charset="-78"/>
              </a:rPr>
              <a:t>1</a:t>
            </a:r>
            <a:r>
              <a:rPr lang="ar-SA" altLang="en-US" sz="2400" b="1" dirty="0">
                <a:solidFill>
                  <a:schemeClr val="bg2">
                    <a:lumMod val="10000"/>
                  </a:schemeClr>
                </a:solidFill>
                <a:cs typeface="Traditional Arabic" panose="02020603050405020304" pitchFamily="18" charset="-78"/>
              </a:rPr>
              <a:t>1110100   </a:t>
            </a:r>
            <a:endParaRPr lang="ar-EG" altLang="en-US" sz="2400" b="1" dirty="0" smtClean="0">
              <a:solidFill>
                <a:schemeClr val="bg2">
                  <a:lumMod val="10000"/>
                </a:schemeClr>
              </a:solidFill>
              <a:cs typeface="Traditional Arabic" panose="02020603050405020304" pitchFamily="18" charset="-78"/>
            </a:endParaRPr>
          </a:p>
          <a:p>
            <a:pPr>
              <a:spcBef>
                <a:spcPts val="0"/>
              </a:spcBef>
            </a:pPr>
            <a:endParaRPr lang="ar-SA" altLang="en-US" sz="2400" b="1" dirty="0">
              <a:solidFill>
                <a:schemeClr val="bg2">
                  <a:lumMod val="10000"/>
                </a:schemeClr>
              </a:solidFill>
              <a:cs typeface="Traditional Arabic" panose="02020603050405020304" pitchFamily="18" charset="-78"/>
            </a:endParaRPr>
          </a:p>
          <a:p>
            <a:pPr>
              <a:spcBef>
                <a:spcPts val="0"/>
              </a:spcBef>
            </a:pPr>
            <a:r>
              <a:rPr lang="ar-SA" altLang="en-US" sz="2400" b="1" dirty="0">
                <a:solidFill>
                  <a:schemeClr val="bg2">
                    <a:lumMod val="10000"/>
                  </a:schemeClr>
                </a:solidFill>
                <a:cs typeface="Traditional Arabic" panose="02020603050405020304" pitchFamily="18" charset="-78"/>
              </a:rPr>
              <a:t>  للتحقق من هذا نطرح 1 من  11110100 لنحصل على 11110011 ثم نقلب</a:t>
            </a:r>
          </a:p>
          <a:p>
            <a:pPr>
              <a:spcBef>
                <a:spcPts val="0"/>
              </a:spcBef>
            </a:pPr>
            <a:r>
              <a:rPr lang="ar-SA" altLang="en-US" sz="2400" b="1" dirty="0">
                <a:solidFill>
                  <a:schemeClr val="bg2">
                    <a:lumMod val="10000"/>
                  </a:schemeClr>
                </a:solidFill>
                <a:cs typeface="Traditional Arabic" panose="02020603050405020304" pitchFamily="18" charset="-78"/>
              </a:rPr>
              <a:t>  البتات فنحصل على 00001100 أي العدد العشري -12         </a:t>
            </a:r>
          </a:p>
        </p:txBody>
      </p:sp>
    </p:spTree>
    <p:extLst>
      <p:ext uri="{BB962C8B-B14F-4D97-AF65-F5344CB8AC3E}">
        <p14:creationId xmlns:p14="http://schemas.microsoft.com/office/powerpoint/2010/main" xmlns="" val="3617768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290</TotalTime>
  <Words>2445</Words>
  <Application>Microsoft Office PowerPoint</Application>
  <PresentationFormat>A4 Paper (210x297 mm)‎</PresentationFormat>
  <Paragraphs>398</Paragraphs>
  <Slides>36</Slides>
  <Notes>33</Notes>
  <HiddenSlides>0</HiddenSlides>
  <MMClips>0</MMClips>
  <ScaleCrop>false</ScaleCrop>
  <HeadingPairs>
    <vt:vector size="4" baseType="variant">
      <vt:variant>
        <vt:lpstr>سمة</vt:lpstr>
      </vt:variant>
      <vt:variant>
        <vt:i4>1</vt:i4>
      </vt:variant>
      <vt:variant>
        <vt:lpstr>عناوين الشرائح</vt:lpstr>
      </vt:variant>
      <vt:variant>
        <vt:i4>36</vt:i4>
      </vt:variant>
    </vt:vector>
  </HeadingPairs>
  <TitlesOfParts>
    <vt:vector size="37" baseType="lpstr">
      <vt:lpstr>Office Theme</vt:lpstr>
      <vt:lpstr>الشريحة 1</vt:lpstr>
      <vt:lpstr>المحاضرة الثالثة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TOSHIBA</cp:lastModifiedBy>
  <cp:revision>38</cp:revision>
  <dcterms:created xsi:type="dcterms:W3CDTF">2014-09-11T06:47:01Z</dcterms:created>
  <dcterms:modified xsi:type="dcterms:W3CDTF">2016-10-04T16:09:22Z</dcterms:modified>
</cp:coreProperties>
</file>