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57" r:id="rId3"/>
    <p:sldId id="267" r:id="rId4"/>
    <p:sldId id="268" r:id="rId5"/>
    <p:sldId id="269" r:id="rId6"/>
    <p:sldId id="288" r:id="rId7"/>
    <p:sldId id="270" r:id="rId8"/>
    <p:sldId id="298" r:id="rId9"/>
    <p:sldId id="272" r:id="rId10"/>
    <p:sldId id="299" r:id="rId11"/>
    <p:sldId id="273" r:id="rId12"/>
    <p:sldId id="300" r:id="rId13"/>
    <p:sldId id="274" r:id="rId14"/>
    <p:sldId id="275" r:id="rId15"/>
    <p:sldId id="276" r:id="rId16"/>
    <p:sldId id="301" r:id="rId17"/>
    <p:sldId id="277" r:id="rId18"/>
    <p:sldId id="302" r:id="rId19"/>
    <p:sldId id="278" r:id="rId20"/>
    <p:sldId id="303" r:id="rId21"/>
    <p:sldId id="279" r:id="rId22"/>
    <p:sldId id="304" r:id="rId23"/>
    <p:sldId id="280" r:id="rId24"/>
    <p:sldId id="281" r:id="rId25"/>
    <p:sldId id="305" r:id="rId26"/>
    <p:sldId id="282" r:id="rId27"/>
    <p:sldId id="306" r:id="rId28"/>
    <p:sldId id="283" r:id="rId29"/>
    <p:sldId id="284" r:id="rId30"/>
    <p:sldId id="285" r:id="rId31"/>
    <p:sldId id="286" r:id="rId32"/>
    <p:sldId id="287" r:id="rId33"/>
    <p:sldId id="307" r:id="rId34"/>
    <p:sldId id="289" r:id="rId35"/>
    <p:sldId id="290" r:id="rId36"/>
    <p:sldId id="291" r:id="rId37"/>
    <p:sldId id="292" r:id="rId38"/>
    <p:sldId id="293" r:id="rId39"/>
    <p:sldId id="294" r:id="rId40"/>
    <p:sldId id="295" r:id="rId41"/>
    <p:sldId id="296" r:id="rId42"/>
    <p:sldId id="297" r:id="rId43"/>
    <p:sldId id="266" r:id="rId4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75" d="100"/>
          <a:sy n="75" d="100"/>
        </p:scale>
        <p:origin x="-1044"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68AF232-A92C-4B65-AB23-E9C8A09A762E}" type="datetimeFigureOut">
              <a:rPr lang="en-US"/>
              <a:pPr>
                <a:defRPr/>
              </a:pPr>
              <a:t>10/25/2016</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3DAADA17-2483-4889-B59F-1BBCA3C30F9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TextBox 6"/>
          <p:cNvSpPr txBox="1"/>
          <p:nvPr userDrawn="1"/>
        </p:nvSpPr>
        <p:spPr>
          <a:xfrm>
            <a:off x="5029200" y="4724400"/>
            <a:ext cx="1533525" cy="369888"/>
          </a:xfrm>
          <a:prstGeom prst="rect">
            <a:avLst/>
          </a:prstGeom>
          <a:noFill/>
        </p:spPr>
        <p:txBody>
          <a:bodyPr wrap="none" rtlCol="1">
            <a:spAutoFit/>
          </a:bodyPr>
          <a:lstStyle/>
          <a:p>
            <a:pPr>
              <a:defRPr/>
            </a:pPr>
            <a:r>
              <a:rPr lang="ar-SA" b="1" dirty="0">
                <a:solidFill>
                  <a:schemeClr val="bg1"/>
                </a:solidFill>
              </a:rPr>
              <a:t>د. خالد سعيد خليل</a:t>
            </a:r>
          </a:p>
        </p:txBody>
      </p:sp>
      <p:sp>
        <p:nvSpPr>
          <p:cNvPr id="2" name="Title 1"/>
          <p:cNvSpPr>
            <a:spLocks noGrp="1"/>
          </p:cNvSpPr>
          <p:nvPr>
            <p:ph type="ctrTitle"/>
          </p:nvPr>
        </p:nvSpPr>
        <p:spPr>
          <a:xfrm>
            <a:off x="742950" y="2130426"/>
            <a:ext cx="8420100" cy="1470025"/>
          </a:xfrm>
        </p:spPr>
        <p:txBody>
          <a:bodyPr/>
          <a:lstStyle>
            <a:lvl1pPr algn="ctr" rtl="1">
              <a:defRPr>
                <a:solidFill>
                  <a:schemeClr val="accent1">
                    <a:lumMod val="75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rtl="1">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Slide Number Placeholder 5"/>
          <p:cNvSpPr>
            <a:spLocks noGrp="1"/>
          </p:cNvSpPr>
          <p:nvPr>
            <p:ph type="sldNum" sz="quarter" idx="10"/>
          </p:nvPr>
        </p:nvSpPr>
        <p:spPr>
          <a:xfrm>
            <a:off x="2185988" y="6356350"/>
            <a:ext cx="482600" cy="365125"/>
          </a:xfrm>
        </p:spPr>
        <p:txBody>
          <a:bodyPr/>
          <a:lstStyle>
            <a:lvl1pPr>
              <a:defRPr/>
            </a:lvl1pPr>
          </a:lstStyle>
          <a:p>
            <a:pPr>
              <a:defRPr/>
            </a:pPr>
            <a:fld id="{5B26AE43-3E08-4616-98C4-136B1E9FD18E}"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152400" y="76200"/>
            <a:ext cx="9220200" cy="1143000"/>
          </a:xfr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52400" y="1524000"/>
            <a:ext cx="9525000" cy="4648200"/>
          </a:xfrm>
        </p:spPr>
        <p:txBody>
          <a:bodyPr/>
          <a:lstStyle>
            <a:lvl1pPr algn="just" rtl="1">
              <a:buFont typeface="Arial" pitchFamily="34" charset="0"/>
              <a:buNone/>
              <a:defRPr>
                <a:solidFill>
                  <a:schemeClr val="tx1"/>
                </a:solidFill>
              </a:defRPr>
            </a:lvl1pPr>
            <a:lvl2pPr algn="just" rtl="1">
              <a:buFont typeface="Arial" pitchFamily="34" charset="0"/>
              <a:buNone/>
              <a:defRPr>
                <a:solidFill>
                  <a:schemeClr val="tx1"/>
                </a:solidFill>
              </a:defRPr>
            </a:lvl2pPr>
            <a:lvl3pPr algn="just" rtl="1">
              <a:buFont typeface="Arial" pitchFamily="34" charset="0"/>
              <a:buNone/>
              <a:defRPr>
                <a:solidFill>
                  <a:schemeClr val="tx1"/>
                </a:solidFill>
              </a:defRPr>
            </a:lvl3pPr>
            <a:lvl4pPr algn="just" rtl="1">
              <a:buFont typeface="Arial" pitchFamily="34" charset="0"/>
              <a:buNone/>
              <a:defRPr>
                <a:solidFill>
                  <a:schemeClr val="tx1"/>
                </a:solidFill>
              </a:defRPr>
            </a:lvl4pPr>
            <a:lvl5pPr algn="just" rtl="1">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0D76748F-EDC1-479B-8B47-5B10278D93A2}"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r" rtl="1">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FF39772E-05E2-44FD-AB12-21C45A7C2708}"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457200" y="152400"/>
            <a:ext cx="8915400" cy="1143000"/>
          </a:xfrm>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643C7BCF-B514-4FDA-BD5D-B01C5F4DF2F3}"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52400"/>
            <a:ext cx="8915400" cy="1143000"/>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5"/>
          <p:cNvSpPr>
            <a:spLocks noGrp="1"/>
          </p:cNvSpPr>
          <p:nvPr>
            <p:ph type="sldNum" sz="quarter" idx="10"/>
          </p:nvPr>
        </p:nvSpPr>
        <p:spPr/>
        <p:txBody>
          <a:bodyPr/>
          <a:lstStyle>
            <a:lvl1pPr>
              <a:defRPr/>
            </a:lvl1pPr>
          </a:lstStyle>
          <a:p>
            <a:pPr>
              <a:defRPr/>
            </a:pPr>
            <a:fld id="{30F837AD-14CF-4D2A-BC53-BE38EE217684}"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9B87B14-097E-4914-9F34-EABBA86A692E}"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FE5C25D3-90E5-4952-811E-DBE1D62388F5}"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BAAF7CB2-BE03-4402-9FD0-12AA0632DEE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7F0268F-3024-4A02-9424-3C9CE2A9FDE0}"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61CCD6AD-061D-46E4-AE3F-FBD5C686293F}"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3522CE3D-7C42-4041-A569-8159773A4A57}"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152400" y="152400"/>
            <a:ext cx="9220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p>
        </p:txBody>
      </p:sp>
      <p:sp>
        <p:nvSpPr>
          <p:cNvPr id="1030" name="Text Placeholder 2"/>
          <p:cNvSpPr>
            <a:spLocks noGrp="1"/>
          </p:cNvSpPr>
          <p:nvPr>
            <p:ph type="body" idx="1"/>
          </p:nvPr>
        </p:nvSpPr>
        <p:spPr bwMode="auto">
          <a:xfrm>
            <a:off x="152400" y="1447800"/>
            <a:ext cx="9525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p>
          <a:p>
            <a:pPr lvl="1"/>
            <a:r>
              <a:rPr lang="ar-EG" smtClean="0"/>
              <a:t>المحتوى المستوى الثاني</a:t>
            </a:r>
          </a:p>
          <a:p>
            <a:pPr lvl="2"/>
            <a:r>
              <a:rPr lang="ar-EG" smtClean="0"/>
              <a:t>المحتوى المستوى الثالث</a:t>
            </a:r>
          </a:p>
          <a:p>
            <a:pPr lvl="3"/>
            <a:r>
              <a:rPr lang="ar-EG" smtClean="0"/>
              <a:t>المحتوى المستوى الرابع</a:t>
            </a:r>
          </a:p>
          <a:p>
            <a:pPr lvl="4"/>
            <a:r>
              <a:rPr lang="ar-EG" smtClean="0"/>
              <a:t>المحتوى المستوى الخامس</a:t>
            </a:r>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144F2310-6C32-4E4F-9F42-D767CBBD31B0}" type="slidenum">
              <a:rPr lang="ar-SA"/>
              <a:pPr>
                <a:defRPr/>
              </a:pPr>
              <a:t>‹#›</a:t>
            </a:fld>
            <a:endParaRPr lang="en-US"/>
          </a:p>
        </p:txBody>
      </p:sp>
      <p:sp>
        <p:nvSpPr>
          <p:cNvPr id="10" name="TextBox 9"/>
          <p:cNvSpPr txBox="1"/>
          <p:nvPr userDrawn="1"/>
        </p:nvSpPr>
        <p:spPr>
          <a:xfrm>
            <a:off x="6761163" y="6411913"/>
            <a:ext cx="1836737" cy="369887"/>
          </a:xfrm>
          <a:prstGeom prst="rect">
            <a:avLst/>
          </a:prstGeom>
          <a:noFill/>
        </p:spPr>
        <p:txBody>
          <a:bodyPr wrap="none" rtlCol="1">
            <a:spAutoFit/>
          </a:bodyPr>
          <a:lstStyle/>
          <a:p>
            <a:pPr>
              <a:defRPr/>
            </a:pPr>
            <a:r>
              <a:rPr lang="ar-SA" b="1" dirty="0">
                <a:solidFill>
                  <a:schemeClr val="bg1"/>
                </a:solidFill>
              </a:rPr>
              <a:t>د. أحمد محمد الشريف</a:t>
            </a:r>
          </a:p>
        </p:txBody>
      </p:sp>
      <p:sp>
        <p:nvSpPr>
          <p:cNvPr id="12" name="Rectangle 9"/>
          <p:cNvSpPr/>
          <p:nvPr userDrawn="1"/>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3" name="Rectangle 12"/>
          <p:cNvSpPr/>
          <p:nvPr userDrawn="1"/>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14"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861" r:id="rId1"/>
    <p:sldLayoutId id="2147483862" r:id="rId2"/>
    <p:sldLayoutId id="2147483854" r:id="rId3"/>
    <p:sldLayoutId id="2147483863" r:id="rId4"/>
    <p:sldLayoutId id="2147483864" r:id="rId5"/>
    <p:sldLayoutId id="2147483855" r:id="rId6"/>
    <p:sldLayoutId id="2147483856" r:id="rId7"/>
    <p:sldLayoutId id="2147483857" r:id="rId8"/>
    <p:sldLayoutId id="2147483858" r:id="rId9"/>
    <p:sldLayoutId id="2147483859" r:id="rId10"/>
    <p:sldLayoutId id="2147483860" r:id="rId11"/>
  </p:sldLayoutIdLst>
  <p:hf hdr="0" ftr="0" dt="0"/>
  <p:txStyles>
    <p:titleStyle>
      <a:lvl1pPr algn="just" rtl="1" eaLnBrk="0" fontAlgn="base" hangingPunct="0">
        <a:spcBef>
          <a:spcPct val="0"/>
        </a:spcBef>
        <a:spcAft>
          <a:spcPct val="0"/>
        </a:spcAft>
        <a:defRPr sz="4400" kern="1200">
          <a:solidFill>
            <a:srgbClr val="376092"/>
          </a:solidFill>
          <a:latin typeface="+mj-lt"/>
          <a:ea typeface="+mj-ea"/>
          <a:cs typeface="Arial" charset="0"/>
        </a:defRPr>
      </a:lvl1pPr>
      <a:lvl2pPr algn="just" rtl="1" eaLnBrk="0" fontAlgn="base" hangingPunct="0">
        <a:spcBef>
          <a:spcPct val="0"/>
        </a:spcBef>
        <a:spcAft>
          <a:spcPct val="0"/>
        </a:spcAft>
        <a:defRPr sz="4400">
          <a:solidFill>
            <a:srgbClr val="376092"/>
          </a:solidFill>
          <a:latin typeface="Calibri" pitchFamily="34" charset="0"/>
          <a:cs typeface="Arial" charset="0"/>
        </a:defRPr>
      </a:lvl2pPr>
      <a:lvl3pPr algn="just" rtl="1" eaLnBrk="0" fontAlgn="base" hangingPunct="0">
        <a:spcBef>
          <a:spcPct val="0"/>
        </a:spcBef>
        <a:spcAft>
          <a:spcPct val="0"/>
        </a:spcAft>
        <a:defRPr sz="4400">
          <a:solidFill>
            <a:srgbClr val="376092"/>
          </a:solidFill>
          <a:latin typeface="Calibri" pitchFamily="34" charset="0"/>
          <a:cs typeface="Arial" charset="0"/>
        </a:defRPr>
      </a:lvl3pPr>
      <a:lvl4pPr algn="just" rtl="1" eaLnBrk="0" fontAlgn="base" hangingPunct="0">
        <a:spcBef>
          <a:spcPct val="0"/>
        </a:spcBef>
        <a:spcAft>
          <a:spcPct val="0"/>
        </a:spcAft>
        <a:defRPr sz="4400">
          <a:solidFill>
            <a:srgbClr val="376092"/>
          </a:solidFill>
          <a:latin typeface="Calibri" pitchFamily="34" charset="0"/>
          <a:cs typeface="Arial" charset="0"/>
        </a:defRPr>
      </a:lvl4pPr>
      <a:lvl5pPr algn="just" rtl="1"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just" rtl="1"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just" rtl="1"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just" rtl="1"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just"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just"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F32DF563-6BF1-4649-A788-EFDF8B1035AC}"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151"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a:solidFill>
                  <a:srgbClr val="898989"/>
                </a:solidFill>
                <a:latin typeface="Calibri" pitchFamily="34" charset="0"/>
              </a:rPr>
              <a:t>نظام التعليم المطور للانتساب</a:t>
            </a:r>
            <a:endParaRPr lang="en-US" sz="2800" b="1">
              <a:solidFill>
                <a:srgbClr val="898989"/>
              </a:solidFill>
              <a:latin typeface="Calibri" pitchFamily="34" charset="0"/>
            </a:endParaRPr>
          </a:p>
          <a:p>
            <a:pPr algn="ctr" rtl="0">
              <a:spcBef>
                <a:spcPct val="20000"/>
              </a:spcBef>
              <a:buFont typeface="Arial" pitchFamily="34" charset="0"/>
              <a:buNone/>
            </a:pPr>
            <a:r>
              <a:rPr lang="ar-EG" sz="2600">
                <a:solidFill>
                  <a:srgbClr val="898989"/>
                </a:solidFill>
                <a:latin typeface="Calibri" pitchFamily="34" charset="0"/>
              </a:rPr>
              <a:t>كلية</a:t>
            </a:r>
            <a:r>
              <a:rPr lang="ar-SA" sz="2600">
                <a:solidFill>
                  <a:srgbClr val="898989"/>
                </a:solidFill>
                <a:latin typeface="Calibri" pitchFamily="34" charset="0"/>
              </a:rPr>
              <a:t> إدارة الأعمال</a:t>
            </a:r>
          </a:p>
          <a:p>
            <a:pPr algn="ctr" rtl="0">
              <a:spcBef>
                <a:spcPct val="20000"/>
              </a:spcBef>
              <a:buFont typeface="Arial" pitchFamily="34" charset="0"/>
              <a:buNone/>
            </a:pPr>
            <a:r>
              <a:rPr lang="ar-EG" sz="2600">
                <a:solidFill>
                  <a:srgbClr val="898989"/>
                </a:solidFill>
                <a:latin typeface="Calibri" pitchFamily="34" charset="0"/>
              </a:rPr>
              <a:t>قسم</a:t>
            </a:r>
            <a:r>
              <a:rPr lang="ar-SA" sz="2600">
                <a:solidFill>
                  <a:srgbClr val="898989"/>
                </a:solidFill>
                <a:latin typeface="Calibri" pitchFamily="34" charset="0"/>
              </a:rPr>
              <a:t> نظم المعلومات الإدارية</a:t>
            </a:r>
            <a:endParaRPr lang="en-US" sz="2600">
              <a:solidFill>
                <a:srgbClr val="898989"/>
              </a:solidFill>
              <a:latin typeface="Calibri" pitchFamily="34" charset="0"/>
            </a:endParaRPr>
          </a:p>
        </p:txBody>
      </p:sp>
      <p:grpSp>
        <p:nvGrpSpPr>
          <p:cNvPr id="615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615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154"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a:solidFill>
                  <a:srgbClr val="376092"/>
                </a:solidFill>
                <a:latin typeface="AYM Wadiy S_U normal."/>
                <a:cs typeface="Times New Roman" pitchFamily="18" charset="0"/>
              </a:rPr>
              <a:t>تكنولوجيا المعلومات1 0607101</a:t>
            </a:r>
          </a:p>
          <a:p>
            <a:pPr algn="l">
              <a:lnSpc>
                <a:spcPct val="80000"/>
              </a:lnSpc>
            </a:pPr>
            <a:r>
              <a:rPr lang="ar-EG" sz="2200" b="1">
                <a:solidFill>
                  <a:srgbClr val="7F7F7F"/>
                </a:solidFill>
                <a:latin typeface="Calibri" pitchFamily="34" charset="0"/>
                <a:cs typeface="Times New Roman" pitchFamily="18" charset="0"/>
              </a:rPr>
              <a:t>الفصل الدراسي </a:t>
            </a:r>
            <a:r>
              <a:rPr lang="ar-SA" sz="2200" b="1">
                <a:solidFill>
                  <a:srgbClr val="7F7F7F"/>
                </a:solidFill>
                <a:latin typeface="Calibri" pitchFamily="34" charset="0"/>
                <a:cs typeface="Times New Roman" pitchFamily="18" charset="0"/>
              </a:rPr>
              <a:t>الأول</a:t>
            </a:r>
            <a:r>
              <a:rPr lang="ar-EG" sz="3200" b="1">
                <a:solidFill>
                  <a:srgbClr val="7F7F7F"/>
                </a:solidFill>
                <a:latin typeface="Calibri" pitchFamily="34" charset="0"/>
                <a:cs typeface="Times New Roman" pitchFamily="18" charset="0"/>
              </a:rPr>
              <a:t/>
            </a:r>
            <a:br>
              <a:rPr lang="ar-EG" sz="3200" b="1">
                <a:solidFill>
                  <a:srgbClr val="7F7F7F"/>
                </a:solidFill>
                <a:latin typeface="Calibri" pitchFamily="34" charset="0"/>
                <a:cs typeface="Times New Roman" pitchFamily="18" charset="0"/>
              </a:rPr>
            </a:br>
            <a:r>
              <a:rPr lang="ar-EG" sz="1700" b="1">
                <a:solidFill>
                  <a:srgbClr val="7F7F7F"/>
                </a:solidFill>
                <a:latin typeface="Calibri" pitchFamily="34" charset="0"/>
                <a:cs typeface="Times New Roman" pitchFamily="18" charset="0"/>
              </a:rPr>
              <a:t>العام الدراسي 143</a:t>
            </a:r>
            <a:r>
              <a:rPr lang="ar-SA" sz="1700" b="1">
                <a:solidFill>
                  <a:srgbClr val="7F7F7F"/>
                </a:solidFill>
                <a:latin typeface="Calibri" pitchFamily="34" charset="0"/>
                <a:cs typeface="Times New Roman" pitchFamily="18" charset="0"/>
              </a:rPr>
              <a:t>1</a:t>
            </a:r>
            <a:r>
              <a:rPr lang="ar-EG" sz="1700" b="1">
                <a:solidFill>
                  <a:srgbClr val="7F7F7F"/>
                </a:solidFill>
                <a:latin typeface="Calibri" pitchFamily="34" charset="0"/>
                <a:cs typeface="Times New Roman" pitchFamily="18" charset="0"/>
              </a:rPr>
              <a:t> – 143</a:t>
            </a:r>
            <a:r>
              <a:rPr lang="ar-SA" sz="1700" b="1">
                <a:solidFill>
                  <a:srgbClr val="7F7F7F"/>
                </a:solidFill>
                <a:latin typeface="Calibri" pitchFamily="34" charset="0"/>
                <a:cs typeface="Times New Roman" pitchFamily="18" charset="0"/>
              </a:rPr>
              <a:t>2هـ</a:t>
            </a:r>
            <a:endParaRPr lang="en-US" sz="1700" b="1">
              <a:solidFill>
                <a:srgbClr val="7F7F7F"/>
              </a:solidFill>
              <a:latin typeface="Calibri" pitchFamily="34" charset="0"/>
            </a:endParaRPr>
          </a:p>
          <a:p>
            <a:pPr algn="l">
              <a:lnSpc>
                <a:spcPct val="80000"/>
              </a:lnSpc>
            </a:pPr>
            <a:r>
              <a:rPr lang="ar-SA" sz="2600" b="1">
                <a:solidFill>
                  <a:srgbClr val="7F7F7F"/>
                </a:solidFill>
                <a:latin typeface="Calibri" pitchFamily="34" charset="0"/>
                <a:cs typeface="Times New Roman" pitchFamily="18" charset="0"/>
              </a:rPr>
              <a:t>د. أحمد محمد الشريف</a:t>
            </a:r>
            <a:endParaRPr lang="en-US" sz="2600" b="1">
              <a:solidFill>
                <a:srgbClr val="7F7F7F"/>
              </a:solidFill>
              <a:latin typeface="Calibri" pitchFamily="34" charset="0"/>
            </a:endParaRPr>
          </a:p>
        </p:txBody>
      </p:sp>
      <p:sp>
        <p:nvSpPr>
          <p:cNvPr id="6155"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D3AFDE04-9E13-4098-9D71-DE8B5A55B69D}"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ctrTitle"/>
          </p:nvPr>
        </p:nvSpPr>
        <p:spPr>
          <a:xfrm>
            <a:off x="742950" y="2130425"/>
            <a:ext cx="8420100" cy="1470025"/>
          </a:xfrm>
        </p:spPr>
        <p:txBody>
          <a:bodyPr/>
          <a:lstStyle/>
          <a:p>
            <a:pPr>
              <a:defRPr/>
            </a:pPr>
            <a:r>
              <a:rPr lang="ar-SA" dirty="0" smtClean="0"/>
              <a:t>المحاضرة الخامسة</a:t>
            </a:r>
            <a:endParaRPr lang="en-US" dirty="0" smtClean="0"/>
          </a:p>
        </p:txBody>
      </p:sp>
      <p:sp>
        <p:nvSpPr>
          <p:cNvPr id="7171" name="Subtitle 5"/>
          <p:cNvSpPr>
            <a:spLocks noGrp="1"/>
          </p:cNvSpPr>
          <p:nvPr>
            <p:ph type="subTitle" idx="1"/>
          </p:nvPr>
        </p:nvSpPr>
        <p:spPr/>
        <p:txBody>
          <a:bodyPr/>
          <a:lstStyle/>
          <a:p>
            <a:pPr>
              <a:defRPr/>
            </a:pPr>
            <a:r>
              <a:rPr lang="ar-SA" dirty="0" smtClean="0"/>
              <a:t>الشبكات وتراسل البيانات</a:t>
            </a:r>
          </a:p>
          <a:p>
            <a:pPr>
              <a:defRPr/>
            </a:pPr>
            <a:r>
              <a:rPr lang="en-US" dirty="0" smtClean="0"/>
              <a:t>Computer Networks &amp; Data Communications</a:t>
            </a:r>
          </a:p>
        </p:txBody>
      </p:sp>
      <p:sp>
        <p:nvSpPr>
          <p:cNvPr id="7172" name="Slide Number Placeholder 3"/>
          <p:cNvSpPr>
            <a:spLocks noGrp="1"/>
          </p:cNvSpPr>
          <p:nvPr>
            <p:ph type="sldNum" sz="quarter" idx="10"/>
          </p:nvPr>
        </p:nvSpPr>
        <p:spPr bwMode="auto">
          <a:noFill/>
          <a:ln>
            <a:miter lim="800000"/>
            <a:headEnd/>
            <a:tailEnd/>
          </a:ln>
        </p:spPr>
        <p:txBody>
          <a:bodyPr/>
          <a:lstStyle/>
          <a:p>
            <a:fld id="{F0E35637-70D7-4D8A-8261-64A210B08462}"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smtClean="0"/>
              <a:t>عناصر المحاضرة</a:t>
            </a:r>
            <a:endParaRPr lang="en-US" dirty="0"/>
          </a:p>
        </p:txBody>
      </p:sp>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a:t>
            </a:fld>
            <a:endParaRPr lang="en-US" smtClean="0">
              <a:cs typeface="Arial" pitchFamily="34" charset="0"/>
            </a:endParaRPr>
          </a:p>
        </p:txBody>
      </p:sp>
      <p:sp>
        <p:nvSpPr>
          <p:cNvPr id="10" name="عنصر نائب للمحتوى 9"/>
          <p:cNvSpPr>
            <a:spLocks noGrp="1"/>
          </p:cNvSpPr>
          <p:nvPr>
            <p:ph idx="1"/>
          </p:nvPr>
        </p:nvSpPr>
        <p:spPr>
          <a:xfrm>
            <a:off x="533400" y="1447800"/>
            <a:ext cx="9372600" cy="4724400"/>
          </a:xfrm>
        </p:spPr>
        <p:txBody>
          <a:bodyPr/>
          <a:lstStyle/>
          <a:p>
            <a:pPr>
              <a:buFont typeface="Wingdings" pitchFamily="2" charset="2"/>
              <a:buChar char="ü"/>
            </a:pPr>
            <a:r>
              <a:rPr lang="ar-DZ" sz="3000" dirty="0" smtClean="0">
                <a:latin typeface="Calibri" pitchFamily="34" charset="0"/>
                <a:cs typeface="Arabic Transparent" pitchFamily="2" charset="-78"/>
              </a:rPr>
              <a:t>شبكات الحاسب وأنواعها</a:t>
            </a:r>
            <a:endParaRPr lang="en-US" sz="3000" dirty="0" smtClean="0">
              <a:latin typeface="Calibri" pitchFamily="34" charset="0"/>
              <a:cs typeface="Arabic Transparent" pitchFamily="2" charset="-78"/>
            </a:endParaRPr>
          </a:p>
          <a:p>
            <a:pPr>
              <a:buFont typeface="Wingdings" pitchFamily="2" charset="2"/>
              <a:buChar char="ü"/>
            </a:pPr>
            <a:endParaRPr lang="en-US" sz="3000" dirty="0" smtClean="0">
              <a:latin typeface="Calibri" pitchFamily="34" charset="0"/>
              <a:cs typeface="Arabic Transparent" pitchFamily="2" charset="-78"/>
            </a:endParaRPr>
          </a:p>
          <a:p>
            <a:pPr>
              <a:buFont typeface="Wingdings" pitchFamily="2" charset="2"/>
              <a:buChar char="ü"/>
            </a:pPr>
            <a:r>
              <a:rPr lang="ar-DZ" sz="3000" dirty="0" smtClean="0">
                <a:latin typeface="Calibri" pitchFamily="34" charset="0"/>
                <a:cs typeface="Arabic Transparent" pitchFamily="2" charset="-78"/>
              </a:rPr>
              <a:t>المعدات اللازمة لتراسل البيانات</a:t>
            </a:r>
            <a:endParaRPr lang="en-US" sz="3000" dirty="0" smtClean="0">
              <a:latin typeface="Calibri" pitchFamily="34" charset="0"/>
              <a:cs typeface="Arabic Transparent" pitchFamily="2" charset="-78"/>
            </a:endParaRPr>
          </a:p>
          <a:p>
            <a:endParaRPr lang="ar-DZ" sz="3000" dirty="0" smtClean="0">
              <a:latin typeface="Calibri" pitchFamily="34" charset="0"/>
              <a:cs typeface="Arabic Transparent" pitchFamily="2" charset="-78"/>
            </a:endParaRPr>
          </a:p>
          <a:p>
            <a:pPr>
              <a:buFont typeface="Wingdings" pitchFamily="2" charset="2"/>
              <a:buChar char="ü"/>
            </a:pPr>
            <a:r>
              <a:rPr lang="ar-DZ" sz="3000" dirty="0" smtClean="0">
                <a:latin typeface="Calibri" pitchFamily="34" charset="0"/>
                <a:cs typeface="Arabic Transparent" pitchFamily="2" charset="-78"/>
              </a:rPr>
              <a:t>بروتوكولات شبكة الانترنت وخدماتها</a:t>
            </a:r>
            <a:endParaRPr lang="en-US" sz="3000" dirty="0" smtClean="0">
              <a:latin typeface="Calibri" pitchFamily="34" charset="0"/>
              <a:cs typeface="Arabic Transparent" pitchFamily="2" charset="-78"/>
            </a:endParaRPr>
          </a:p>
          <a:p>
            <a:pPr>
              <a:buFont typeface="Wingdings" pitchFamily="2" charset="2"/>
              <a:buChar char="ü"/>
            </a:pPr>
            <a:endParaRPr lang="ar-DZ" sz="3000" dirty="0" smtClean="0">
              <a:latin typeface="Calibri" pitchFamily="34" charset="0"/>
              <a:cs typeface="Arabic Transparent" pitchFamily="2" charset="-78"/>
            </a:endParaRPr>
          </a:p>
          <a:p>
            <a:pPr>
              <a:buFont typeface="Wingdings" pitchFamily="2" charset="2"/>
              <a:buChar char="ü"/>
            </a:pPr>
            <a:r>
              <a:rPr lang="ar-DZ" sz="3000" dirty="0" smtClean="0">
                <a:latin typeface="Calibri" pitchFamily="34" charset="0"/>
                <a:cs typeface="Arabic Transparent" pitchFamily="2" charset="-78"/>
              </a:rPr>
              <a:t>الفرق بين الانترنت </a:t>
            </a:r>
            <a:r>
              <a:rPr lang="ar-DZ" sz="3000" dirty="0" err="1" smtClean="0">
                <a:latin typeface="Calibri" pitchFamily="34" charset="0"/>
                <a:cs typeface="Arabic Transparent" pitchFamily="2" charset="-78"/>
              </a:rPr>
              <a:t>والأكسترنت</a:t>
            </a:r>
            <a:endParaRPr lang="en-US" sz="3000" dirty="0" smtClean="0">
              <a:latin typeface="Calibri" pitchFamily="34" charset="0"/>
              <a:cs typeface="Arabic Transparent" pitchFamily="2" charset="-78"/>
            </a:endParaRPr>
          </a:p>
          <a:p>
            <a:pPr>
              <a:buFontTx/>
              <a:buChar char="-"/>
            </a:pPr>
            <a:endParaRPr lang="ar-DZ" sz="3000" dirty="0" smtClean="0">
              <a:latin typeface="Calibri" pitchFamily="34" charset="0"/>
              <a:cs typeface="Arabic Transparent" pitchFamily="2" charset="-78"/>
            </a:endParaRPr>
          </a:p>
          <a:p>
            <a:pPr>
              <a:buFont typeface="Wingdings" pitchFamily="2" charset="2"/>
              <a:buChar char="ü"/>
            </a:pPr>
            <a:r>
              <a:rPr lang="en-US" sz="3000" dirty="0" smtClean="0">
                <a:latin typeface="Calibri" pitchFamily="34" charset="0"/>
                <a:cs typeface="Arabic Transparent" pitchFamily="2" charset="-78"/>
              </a:rPr>
              <a:t>          </a:t>
            </a:r>
            <a:r>
              <a:rPr lang="ar-DZ" sz="3000" dirty="0" smtClean="0">
                <a:latin typeface="Calibri" pitchFamily="34" charset="0"/>
                <a:cs typeface="Arabic Transparent" pitchFamily="2" charset="-78"/>
              </a:rPr>
              <a:t>جدران النار</a:t>
            </a:r>
          </a:p>
          <a:p>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2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20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fade">
                                      <p:cBhvr>
                                        <p:cTn id="17" dur="2000"/>
                                        <p:tgtEl>
                                          <p:spTgt spid="1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6" end="6"/>
                                            </p:txEl>
                                          </p:spTgt>
                                        </p:tgtEl>
                                        <p:attrNameLst>
                                          <p:attrName>style.visibility</p:attrName>
                                        </p:attrNameLst>
                                      </p:cBhvr>
                                      <p:to>
                                        <p:strVal val="visible"/>
                                      </p:to>
                                    </p:set>
                                    <p:animEffect transition="in" filter="fade">
                                      <p:cBhvr>
                                        <p:cTn id="22" dur="2000"/>
                                        <p:tgtEl>
                                          <p:spTgt spid="10">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xEl>
                                              <p:pRg st="8" end="8"/>
                                            </p:txEl>
                                          </p:spTgt>
                                        </p:tgtEl>
                                        <p:attrNameLst>
                                          <p:attrName>style.visibility</p:attrName>
                                        </p:attrNameLst>
                                      </p:cBhvr>
                                      <p:to>
                                        <p:strVal val="visible"/>
                                      </p:to>
                                    </p:set>
                                    <p:animEffect transition="in" filter="fade">
                                      <p:cBhvr>
                                        <p:cTn id="27" dur="2000"/>
                                        <p:tgtEl>
                                          <p:spTgt spid="1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4</a:t>
            </a:fld>
            <a:endParaRPr lang="en-US" smtClean="0">
              <a:cs typeface="Arial" pitchFamily="34" charset="0"/>
            </a:endParaRPr>
          </a:p>
        </p:txBody>
      </p:sp>
      <p:sp>
        <p:nvSpPr>
          <p:cNvPr id="6" name="عنصر نائب للمحتوى 5"/>
          <p:cNvSpPr>
            <a:spLocks noGrp="1"/>
          </p:cNvSpPr>
          <p:nvPr>
            <p:ph idx="1"/>
          </p:nvPr>
        </p:nvSpPr>
        <p:spPr/>
        <p:txBody>
          <a:bodyPr/>
          <a:lstStyle/>
          <a:p>
            <a:pPr>
              <a:buFont typeface="Wingdings" pitchFamily="2" charset="2"/>
              <a:buChar char="ü"/>
            </a:pPr>
            <a:r>
              <a:rPr lang="ar-DZ" dirty="0" smtClean="0">
                <a:latin typeface="Calibri" pitchFamily="34" charset="0"/>
                <a:cs typeface="Arabic Transparent" pitchFamily="2" charset="-78"/>
              </a:rPr>
              <a:t>الوصول إلى المعلومات وقراءة الأخبار وإرسال الرسائل والتسوق</a:t>
            </a:r>
            <a:r>
              <a:rPr lang="ar-SA" dirty="0" smtClean="0">
                <a:latin typeface="Calibri" pitchFamily="34" charset="0"/>
                <a:cs typeface="Arabic Transparent" pitchFamily="2" charset="-78"/>
              </a:rPr>
              <a:t> </a:t>
            </a:r>
            <a:r>
              <a:rPr lang="ar-DZ" dirty="0" smtClean="0">
                <a:latin typeface="Calibri" pitchFamily="34" charset="0"/>
                <a:cs typeface="Arabic Transparent" pitchFamily="2" charset="-78"/>
              </a:rPr>
              <a:t>وتسجيل المواعيد وعقد الصفقات عن طريق الحاسب جعلت المجتمع</a:t>
            </a:r>
          </a:p>
          <a:p>
            <a:r>
              <a:rPr lang="ar-SA" dirty="0" smtClean="0">
                <a:latin typeface="Calibri" pitchFamily="34" charset="0"/>
                <a:cs typeface="Arabic Transparent" pitchFamily="2" charset="-78"/>
              </a:rPr>
              <a:t>   </a:t>
            </a:r>
            <a:r>
              <a:rPr lang="ar-DZ" dirty="0" smtClean="0">
                <a:latin typeface="Calibri" pitchFamily="34" charset="0"/>
                <a:cs typeface="Arabic Transparent" pitchFamily="2" charset="-78"/>
              </a:rPr>
              <a:t>الآن يسمى بمجتمع المعلومات </a:t>
            </a:r>
            <a:r>
              <a:rPr lang="fr-FR" dirty="0" smtClean="0">
                <a:latin typeface="Calibri" pitchFamily="34" charset="0"/>
                <a:cs typeface="Arabic Transparent" pitchFamily="2" charset="-78"/>
              </a:rPr>
              <a:t>Information Society</a:t>
            </a:r>
            <a:r>
              <a:rPr lang="ar-DZ" dirty="0" smtClean="0">
                <a:latin typeface="Calibri" pitchFamily="34" charset="0"/>
                <a:cs typeface="Arabic Transparent" pitchFamily="2" charset="-78"/>
              </a:rPr>
              <a:t> </a:t>
            </a:r>
            <a:endParaRPr lang="ar-SA" dirty="0" smtClean="0">
              <a:latin typeface="Calibri" pitchFamily="34" charset="0"/>
              <a:cs typeface="Arabic Transparent" pitchFamily="2" charset="-78"/>
            </a:endParaRPr>
          </a:p>
          <a:p>
            <a:endParaRPr lang="ar-DZ" dirty="0" smtClean="0">
              <a:latin typeface="Calibri" pitchFamily="34" charset="0"/>
              <a:cs typeface="Arabic Transparent" pitchFamily="2" charset="-78"/>
            </a:endParaRPr>
          </a:p>
          <a:p>
            <a:pPr>
              <a:buFont typeface="Wingdings" pitchFamily="2" charset="2"/>
              <a:buChar char="ü"/>
            </a:pPr>
            <a:r>
              <a:rPr lang="ar-DZ" dirty="0" smtClean="0">
                <a:latin typeface="Calibri" pitchFamily="34" charset="0"/>
                <a:cs typeface="Arabic Transparent" pitchFamily="2" charset="-78"/>
              </a:rPr>
              <a:t>من الآثار السلبية لهذا المجتمع:</a:t>
            </a:r>
            <a:endParaRPr lang="ar-SA" dirty="0" smtClean="0">
              <a:latin typeface="Calibri" pitchFamily="34" charset="0"/>
              <a:cs typeface="Arabic Transparent" pitchFamily="2" charset="-78"/>
            </a:endParaRPr>
          </a:p>
          <a:p>
            <a:pPr>
              <a:buFont typeface="Wingdings" pitchFamily="2" charset="2"/>
              <a:buChar char="§"/>
            </a:pPr>
            <a:r>
              <a:rPr lang="ar-DZ" dirty="0" smtClean="0">
                <a:latin typeface="Calibri" pitchFamily="34" charset="0"/>
                <a:cs typeface="Arabic Transparent" pitchFamily="2" charset="-78"/>
              </a:rPr>
              <a:t>تقليل الاحتكاك الاجتماعي</a:t>
            </a:r>
          </a:p>
          <a:p>
            <a:pPr>
              <a:buFont typeface="Wingdings" pitchFamily="2" charset="2"/>
              <a:buChar char="§"/>
            </a:pPr>
            <a:r>
              <a:rPr lang="ar-DZ" dirty="0" smtClean="0">
                <a:latin typeface="Calibri" pitchFamily="34" charset="0"/>
                <a:cs typeface="Arabic Transparent" pitchFamily="2" charset="-78"/>
              </a:rPr>
              <a:t>توفير فرص العمل لفئة قليلة من ذوي الاختصاص  </a:t>
            </a:r>
          </a:p>
          <a:p>
            <a:endParaRPr lang="en-US" dirty="0"/>
          </a:p>
        </p:txBody>
      </p:sp>
      <p:sp>
        <p:nvSpPr>
          <p:cNvPr id="8" name="Rectangle 12"/>
          <p:cNvSpPr>
            <a:spLocks noGrp="1" noChangeArrowheads="1"/>
          </p:cNvSpPr>
          <p:nvPr>
            <p:ph type="title"/>
          </p:nvPr>
        </p:nvSpPr>
        <p:spPr>
          <a:noFill/>
        </p:spPr>
        <p:txBody>
          <a:bodyPr/>
          <a:lstStyle/>
          <a:p>
            <a:r>
              <a:rPr lang="ar-SA" dirty="0" smtClean="0"/>
              <a:t>1- </a:t>
            </a:r>
            <a:r>
              <a:rPr lang="ar-DZ" dirty="0" smtClean="0">
                <a:latin typeface="Calibri" pitchFamily="34" charset="0"/>
              </a:rPr>
              <a:t>مجتمع المعلومات </a:t>
            </a:r>
            <a:r>
              <a:rPr lang="ar-DZ" dirty="0" smtClean="0">
                <a:latin typeface="Calibri" pitchFamily="34" charset="0"/>
                <a:cs typeface="Arabic Transparent" pitchFamily="2" charset="-78"/>
              </a:rPr>
              <a:t>: </a:t>
            </a:r>
            <a:r>
              <a:rPr lang="fr-FR" dirty="0" smtClean="0">
                <a:latin typeface="Calibri" pitchFamily="34" charset="0"/>
                <a:cs typeface="Arabic Transparent" pitchFamily="2" charset="-78"/>
              </a:rPr>
              <a:t>Information Society</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20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20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2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5</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rPr>
              <a:t>تراسل البيانات </a:t>
            </a:r>
            <a:r>
              <a:rPr lang="ar-DZ" dirty="0" smtClean="0">
                <a:latin typeface="Calibri" pitchFamily="34" charset="0"/>
                <a:cs typeface="Arabic Transparent" pitchFamily="2" charset="-78"/>
              </a:rPr>
              <a:t>:  </a:t>
            </a:r>
            <a:r>
              <a:rPr lang="fr-FR" dirty="0" smtClean="0">
                <a:latin typeface="Calibri" pitchFamily="34" charset="0"/>
                <a:cs typeface="Arabic Transparent" pitchFamily="2" charset="-78"/>
              </a:rPr>
              <a:t>Data Communications</a:t>
            </a:r>
            <a:endParaRPr lang="en-US" dirty="0"/>
          </a:p>
        </p:txBody>
      </p:sp>
      <p:sp>
        <p:nvSpPr>
          <p:cNvPr id="7" name="عنصر نائب للمحتوى 6"/>
          <p:cNvSpPr>
            <a:spLocks noGrp="1"/>
          </p:cNvSpPr>
          <p:nvPr>
            <p:ph idx="1"/>
          </p:nvPr>
        </p:nvSpPr>
        <p:spPr/>
        <p:txBody>
          <a:bodyPr/>
          <a:lstStyle/>
          <a:p>
            <a:pPr>
              <a:buFont typeface="Wingdings" pitchFamily="2" charset="2"/>
              <a:buChar char="ü"/>
              <a:defRPr/>
            </a:pPr>
            <a:r>
              <a:rPr lang="ar-DZ" sz="2800" dirty="0" smtClean="0">
                <a:latin typeface="Calibri" pitchFamily="34" charset="0"/>
              </a:rPr>
              <a:t>تراسل البيانات </a:t>
            </a:r>
            <a:r>
              <a:rPr lang="ar-DZ" sz="2800" dirty="0" smtClean="0">
                <a:latin typeface="Calibri" pitchFamily="34" charset="0"/>
                <a:cs typeface="Arabic Transparent" pitchFamily="2" charset="-78"/>
              </a:rPr>
              <a:t>:  </a:t>
            </a:r>
            <a:r>
              <a:rPr lang="fr-FR" sz="2800" dirty="0" smtClean="0">
                <a:latin typeface="Calibri" pitchFamily="34" charset="0"/>
                <a:cs typeface="Arabic Transparent" pitchFamily="2" charset="-78"/>
              </a:rPr>
              <a:t>Data Communications</a:t>
            </a:r>
            <a:r>
              <a:rPr lang="ar-DZ" sz="2800" dirty="0" smtClean="0">
                <a:latin typeface="Calibri" pitchFamily="34" charset="0"/>
                <a:cs typeface="Arabic Transparent" pitchFamily="2" charset="-78"/>
              </a:rPr>
              <a:t>  عبارة عن توزيع البيانات بين نقطتين أو أكثر. في حالة الحواسب يتم النقل عبر شبكة حواسب </a:t>
            </a:r>
            <a:r>
              <a:rPr lang="fr-FR" sz="2800" dirty="0" smtClean="0">
                <a:latin typeface="Calibri" pitchFamily="34" charset="0"/>
                <a:cs typeface="Arabic Transparent" pitchFamily="2" charset="-78"/>
              </a:rPr>
              <a:t>Computer Networks</a:t>
            </a:r>
            <a:r>
              <a:rPr lang="ar-DZ" sz="2800" dirty="0" smtClean="0">
                <a:latin typeface="Calibri" pitchFamily="34" charset="0"/>
                <a:cs typeface="Arabic Transparent" pitchFamily="2" charset="-78"/>
              </a:rPr>
              <a:t>  </a:t>
            </a:r>
          </a:p>
          <a:p>
            <a:pPr>
              <a:buFont typeface="Wingdings" pitchFamily="2" charset="2"/>
              <a:buChar char="ü"/>
              <a:defRPr/>
            </a:pPr>
            <a:r>
              <a:rPr lang="ar-DZ" sz="2800" dirty="0" smtClean="0">
                <a:latin typeface="Calibri" pitchFamily="34" charset="0"/>
                <a:cs typeface="Arabic Transparent" pitchFamily="2" charset="-78"/>
              </a:rPr>
              <a:t>تمثل البيانات المنقولة الصور أو النصوص أو الأصوات</a:t>
            </a:r>
          </a:p>
          <a:p>
            <a:pPr>
              <a:buFont typeface="Wingdings" pitchFamily="2" charset="2"/>
              <a:buChar char="ü"/>
              <a:defRPr/>
            </a:pPr>
            <a:r>
              <a:rPr lang="ar-DZ" sz="2800" dirty="0" smtClean="0">
                <a:latin typeface="Calibri" pitchFamily="34" charset="0"/>
                <a:cs typeface="Arabic Transparent" pitchFamily="2" charset="-78"/>
              </a:rPr>
              <a:t>يتم تشفير البيانات من شكلها الأصلي إلى النظام الثنائي</a:t>
            </a:r>
          </a:p>
          <a:p>
            <a:pPr>
              <a:buFont typeface="Wingdings" pitchFamily="2" charset="2"/>
              <a:buChar char="§"/>
              <a:defRPr/>
            </a:pPr>
            <a:r>
              <a:rPr lang="ar-DZ" sz="2800" dirty="0" smtClean="0">
                <a:latin typeface="Calibri" pitchFamily="34" charset="0"/>
                <a:cs typeface="Arabic Transparent" pitchFamily="2" charset="-78"/>
              </a:rPr>
              <a:t>في حالة النصوص تستعمل شفرة </a:t>
            </a:r>
            <a:r>
              <a:rPr lang="fr-FR" sz="2800" dirty="0" smtClean="0">
                <a:latin typeface="Calibri" pitchFamily="34" charset="0"/>
                <a:cs typeface="Arabic Transparent" pitchFamily="2" charset="-78"/>
              </a:rPr>
              <a:t>ASCII</a:t>
            </a:r>
            <a:endParaRPr lang="ar-SA" sz="2800" dirty="0" smtClean="0">
              <a:latin typeface="Calibri" pitchFamily="34" charset="0"/>
              <a:cs typeface="Arabic Transparent" pitchFamily="2" charset="-78"/>
            </a:endParaRPr>
          </a:p>
          <a:p>
            <a:pPr>
              <a:buFont typeface="Wingdings" pitchFamily="2" charset="2"/>
              <a:buChar char="§"/>
              <a:defRPr/>
            </a:pPr>
            <a:endParaRPr lang="ar-DZ" sz="2800" dirty="0" smtClean="0">
              <a:latin typeface="Calibri" pitchFamily="34" charset="0"/>
              <a:cs typeface="Arabic Transparent" pitchFamily="2" charset="-78"/>
            </a:endParaRPr>
          </a:p>
          <a:p>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down)">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down)">
                                      <p:cBhvr>
                                        <p:cTn id="2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6</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rPr>
              <a:t>تراسل البيانات </a:t>
            </a:r>
            <a:r>
              <a:rPr lang="ar-DZ" dirty="0" smtClean="0">
                <a:latin typeface="Calibri" pitchFamily="34" charset="0"/>
                <a:cs typeface="Arabic Transparent" pitchFamily="2" charset="-78"/>
              </a:rPr>
              <a:t>:  </a:t>
            </a:r>
            <a:r>
              <a:rPr lang="fr-FR" dirty="0" smtClean="0">
                <a:latin typeface="Calibri" pitchFamily="34" charset="0"/>
                <a:cs typeface="Arabic Transparent" pitchFamily="2" charset="-78"/>
              </a:rPr>
              <a:t>Data Communications</a:t>
            </a:r>
            <a:endParaRPr lang="en-US" dirty="0"/>
          </a:p>
        </p:txBody>
      </p:sp>
      <p:pic>
        <p:nvPicPr>
          <p:cNvPr id="9" name="عنصر نائب للمحتوى 8" descr="ascii.bmp"/>
          <p:cNvPicPr>
            <a:picLocks noGrp="1" noChangeAspect="1"/>
          </p:cNvPicPr>
          <p:nvPr>
            <p:ph idx="1"/>
          </p:nvPr>
        </p:nvPicPr>
        <p:blipFill>
          <a:blip r:embed="rId2" cstate="print"/>
          <a:stretch>
            <a:fillRect/>
          </a:stretch>
        </p:blipFill>
        <p:spPr>
          <a:xfrm>
            <a:off x="1669330" y="1524000"/>
            <a:ext cx="6491139" cy="46482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7</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rPr>
              <a:t>تراسل البيانات </a:t>
            </a:r>
            <a:r>
              <a:rPr lang="ar-DZ" dirty="0" smtClean="0">
                <a:latin typeface="Calibri" pitchFamily="34" charset="0"/>
                <a:cs typeface="Arabic Transparent" pitchFamily="2" charset="-78"/>
              </a:rPr>
              <a:t>:  </a:t>
            </a:r>
            <a:r>
              <a:rPr lang="fr-FR" dirty="0" smtClean="0">
                <a:latin typeface="Calibri" pitchFamily="34" charset="0"/>
                <a:cs typeface="Arabic Transparent" pitchFamily="2" charset="-78"/>
              </a:rPr>
              <a:t>Data Communications</a:t>
            </a:r>
            <a:endParaRPr lang="en-US" dirty="0"/>
          </a:p>
        </p:txBody>
      </p:sp>
      <p:sp>
        <p:nvSpPr>
          <p:cNvPr id="6" name="عنصر نائب للمحتوى 5"/>
          <p:cNvSpPr>
            <a:spLocks noGrp="1"/>
          </p:cNvSpPr>
          <p:nvPr>
            <p:ph idx="1"/>
          </p:nvPr>
        </p:nvSpPr>
        <p:spPr/>
        <p:txBody>
          <a:bodyPr/>
          <a:lstStyle/>
          <a:p>
            <a:pPr marL="280988" indent="-280988">
              <a:buFont typeface="Wingdings" pitchFamily="2" charset="2"/>
              <a:buChar char="ü"/>
              <a:defRPr/>
            </a:pPr>
            <a:r>
              <a:rPr lang="ar-DZ" sz="2800" dirty="0" smtClean="0">
                <a:latin typeface="Calibri" pitchFamily="34" charset="0"/>
                <a:cs typeface="Arabic Transparent" pitchFamily="2" charset="-78"/>
              </a:rPr>
              <a:t>استعمال شبكة الحواسب في العمل يسمى بالعمل الجماعي </a:t>
            </a:r>
            <a:r>
              <a:rPr lang="ar-DZ" sz="2800" dirty="0" err="1" smtClean="0">
                <a:latin typeface="Calibri" pitchFamily="34" charset="0"/>
                <a:cs typeface="Arabic Transparent" pitchFamily="2" charset="-78"/>
              </a:rPr>
              <a:t>المحوسب</a:t>
            </a:r>
            <a:r>
              <a:rPr lang="ar-SA" sz="2800" dirty="0" smtClean="0">
                <a:latin typeface="Calibri" pitchFamily="34" charset="0"/>
                <a:cs typeface="Arabic Transparent" pitchFamily="2" charset="-78"/>
              </a:rPr>
              <a:t> </a:t>
            </a:r>
            <a:r>
              <a:rPr lang="fr-FR" sz="2800" dirty="0" err="1" smtClean="0">
                <a:latin typeface="Calibri" pitchFamily="34" charset="0"/>
                <a:cs typeface="Arabic Transparent" pitchFamily="2" charset="-78"/>
              </a:rPr>
              <a:t>Workgroup</a:t>
            </a:r>
            <a:r>
              <a:rPr lang="fr-FR" sz="2800" dirty="0" smtClean="0">
                <a:latin typeface="Calibri" pitchFamily="34" charset="0"/>
                <a:cs typeface="Arabic Transparent" pitchFamily="2" charset="-78"/>
              </a:rPr>
              <a:t> </a:t>
            </a:r>
            <a:r>
              <a:rPr lang="fr-FR" sz="2800" dirty="0" err="1" smtClean="0">
                <a:latin typeface="Calibri" pitchFamily="34" charset="0"/>
                <a:cs typeface="Arabic Transparent" pitchFamily="2" charset="-78"/>
              </a:rPr>
              <a:t>Computing</a:t>
            </a:r>
            <a:r>
              <a:rPr lang="ar-DZ" sz="2800" dirty="0" smtClean="0">
                <a:latin typeface="Calibri" pitchFamily="34" charset="0"/>
                <a:cs typeface="Arabic Transparent" pitchFamily="2" charset="-78"/>
              </a:rPr>
              <a:t> ويتمثل في:</a:t>
            </a:r>
            <a:r>
              <a:rPr lang="ar-SA" sz="2800" dirty="0" smtClean="0">
                <a:latin typeface="Calibri" pitchFamily="34" charset="0"/>
                <a:cs typeface="Arabic Transparent" pitchFamily="2" charset="-78"/>
              </a:rPr>
              <a:t> </a:t>
            </a:r>
          </a:p>
          <a:p>
            <a:pPr lvl="1">
              <a:buFont typeface="Wingdings" pitchFamily="2" charset="2"/>
              <a:buChar char="§"/>
              <a:defRPr/>
            </a:pPr>
            <a:r>
              <a:rPr lang="ar-DZ" sz="2400" dirty="0" smtClean="0">
                <a:latin typeface="Calibri" pitchFamily="34" charset="0"/>
                <a:cs typeface="Arabic Transparent" pitchFamily="2" charset="-78"/>
              </a:rPr>
              <a:t>المشاركة في المعدات كاستخدام طابعة للجميع</a:t>
            </a:r>
          </a:p>
          <a:p>
            <a:pPr lvl="1">
              <a:buFont typeface="Wingdings" pitchFamily="2" charset="2"/>
              <a:buChar char="§"/>
              <a:defRPr/>
            </a:pPr>
            <a:r>
              <a:rPr lang="ar-DZ" sz="2400" dirty="0" smtClean="0">
                <a:latin typeface="Calibri" pitchFamily="34" charset="0"/>
                <a:cs typeface="Arabic Transparent" pitchFamily="2" charset="-78"/>
              </a:rPr>
              <a:t>المشاركة في البرمجيات</a:t>
            </a:r>
          </a:p>
          <a:p>
            <a:pPr lvl="1">
              <a:buFont typeface="Wingdings" pitchFamily="2" charset="2"/>
              <a:buChar char="§"/>
              <a:defRPr/>
            </a:pPr>
            <a:r>
              <a:rPr lang="ar-DZ" sz="2400" dirty="0" smtClean="0">
                <a:latin typeface="Calibri" pitchFamily="34" charset="0"/>
                <a:cs typeface="Arabic Transparent" pitchFamily="2" charset="-78"/>
              </a:rPr>
              <a:t>المشاركة في البيانات</a:t>
            </a:r>
            <a:endParaRPr lang="ar-SA" sz="2400" dirty="0" smtClean="0">
              <a:latin typeface="Calibri" pitchFamily="34" charset="0"/>
              <a:cs typeface="Arabic Transparent" pitchFamily="2" charset="-78"/>
            </a:endParaRPr>
          </a:p>
          <a:p>
            <a:pPr lvl="1">
              <a:buFont typeface="Wingdings" pitchFamily="2" charset="2"/>
              <a:buChar char="§"/>
              <a:defRPr/>
            </a:pPr>
            <a:r>
              <a:rPr lang="ar-DZ" sz="2400" dirty="0" smtClean="0">
                <a:latin typeface="Calibri" pitchFamily="34" charset="0"/>
                <a:cs typeface="Arabic Transparent" pitchFamily="2" charset="-78"/>
              </a:rPr>
              <a:t>سرعة وسهولة تقديم الخدمات للعملاء بكلفة أقل</a:t>
            </a:r>
            <a:endParaRPr lang="ar-SA" sz="2400" dirty="0" smtClean="0">
              <a:latin typeface="Calibri" pitchFamily="34" charset="0"/>
              <a:cs typeface="Arabic Transparent" pitchFamily="2" charset="-78"/>
            </a:endParaRPr>
          </a:p>
          <a:p>
            <a:pPr lvl="1">
              <a:defRPr/>
            </a:pPr>
            <a:endParaRPr lang="ar-SA" sz="2400" dirty="0" smtClean="0">
              <a:latin typeface="Calibri" pitchFamily="34" charset="0"/>
              <a:cs typeface="Arabic Transparent" pitchFamily="2" charset="-78"/>
            </a:endParaRPr>
          </a:p>
          <a:p>
            <a:pPr lvl="1">
              <a:buFont typeface="Wingdings" pitchFamily="2" charset="2"/>
              <a:buChar char="ü"/>
              <a:defRPr/>
            </a:pPr>
            <a:r>
              <a:rPr lang="ar-DZ" sz="2400" dirty="0" smtClean="0">
                <a:latin typeface="Calibri" pitchFamily="34" charset="0"/>
                <a:cs typeface="Arabic Transparent" pitchFamily="2" charset="-78"/>
              </a:rPr>
              <a:t>يمكن استخدام الشبكات في إرسال الرسائل القصيرة عبر شبكة الهواتف النقالة </a:t>
            </a:r>
            <a:r>
              <a:rPr lang="ar-DZ" sz="2400" dirty="0" err="1" smtClean="0">
                <a:latin typeface="Calibri" pitchFamily="34" charset="0"/>
                <a:cs typeface="Arabic Transparent" pitchFamily="2" charset="-78"/>
              </a:rPr>
              <a:t>و</a:t>
            </a:r>
            <a:r>
              <a:rPr lang="ar-DZ" sz="2400" dirty="0" smtClean="0">
                <a:latin typeface="Calibri" pitchFamily="34" charset="0"/>
                <a:cs typeface="Arabic Transparent" pitchFamily="2" charset="-78"/>
              </a:rPr>
              <a:t> الاتصالات الصوتية والفاكسات كذلك الم</a:t>
            </a:r>
            <a:r>
              <a:rPr lang="ar-SA" sz="2400" dirty="0" smtClean="0">
                <a:latin typeface="Calibri" pitchFamily="34" charset="0"/>
                <a:cs typeface="Arabic Transparent" pitchFamily="2" charset="-78"/>
              </a:rPr>
              <a:t>ؤ</a:t>
            </a:r>
            <a:r>
              <a:rPr lang="ar-DZ" sz="2400" dirty="0" smtClean="0">
                <a:latin typeface="Calibri" pitchFamily="34" charset="0"/>
                <a:cs typeface="Arabic Transparent" pitchFamily="2" charset="-78"/>
              </a:rPr>
              <a:t>تمرات الفيديوية </a:t>
            </a:r>
          </a:p>
          <a:p>
            <a:pPr lvl="1">
              <a:defRPr/>
            </a:pPr>
            <a:endParaRPr lang="ar-SA" sz="2400" dirty="0" smtClean="0">
              <a:latin typeface="Calibri" pitchFamily="34" charset="0"/>
              <a:cs typeface="Arabic Transparent" pitchFamily="2" charset="-78"/>
            </a:endParaRPr>
          </a:p>
          <a:p>
            <a:pPr lvl="1">
              <a:buFont typeface="Wingdings" pitchFamily="2" charset="2"/>
              <a:buChar char="§"/>
              <a:defRPr/>
            </a:pPr>
            <a:endParaRPr lang="ar-DZ" sz="2400" dirty="0" smtClean="0">
              <a:latin typeface="Calibri" pitchFamily="34" charset="0"/>
              <a:cs typeface="Arabic Transparent" pitchFamily="2" charset="-78"/>
            </a:endParaRPr>
          </a:p>
          <a:p>
            <a:pPr lvl="1">
              <a:defRPr/>
            </a:pPr>
            <a:endParaRPr lang="ar-DZ" sz="2400" dirty="0" smtClean="0">
              <a:latin typeface="Calibri"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 calcmode="lin" valueType="num">
                                      <p:cBhvr additive="base">
                                        <p:cTn id="2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 calcmode="lin" valueType="num">
                                      <p:cBhvr additive="base">
                                        <p:cTn id="2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8</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rPr>
              <a:t>تراسل البيانات </a:t>
            </a:r>
            <a:r>
              <a:rPr lang="ar-DZ" dirty="0" smtClean="0">
                <a:latin typeface="Calibri" pitchFamily="34" charset="0"/>
                <a:cs typeface="Arabic Transparent" pitchFamily="2" charset="-78"/>
              </a:rPr>
              <a:t>:  </a:t>
            </a:r>
            <a:r>
              <a:rPr lang="fr-FR" dirty="0" smtClean="0">
                <a:latin typeface="Calibri" pitchFamily="34" charset="0"/>
                <a:cs typeface="Arabic Transparent" pitchFamily="2" charset="-78"/>
              </a:rPr>
              <a:t>Data Communications</a:t>
            </a:r>
            <a:endParaRPr lang="en-US" dirty="0"/>
          </a:p>
        </p:txBody>
      </p:sp>
      <p:pic>
        <p:nvPicPr>
          <p:cNvPr id="2050" name="Picture 2" descr="I:\imagesCAWDJKRW.jpg"/>
          <p:cNvPicPr>
            <a:picLocks noGrp="1" noChangeAspect="1" noChangeArrowheads="1"/>
          </p:cNvPicPr>
          <p:nvPr>
            <p:ph idx="1"/>
          </p:nvPr>
        </p:nvPicPr>
        <p:blipFill>
          <a:blip r:embed="rId2" cstate="print"/>
          <a:srcRect/>
          <a:stretch>
            <a:fillRect/>
          </a:stretch>
        </p:blipFill>
        <p:spPr bwMode="auto">
          <a:xfrm>
            <a:off x="1676400" y="2057400"/>
            <a:ext cx="6553200" cy="36576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9</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endParaRPr lang="en-US" dirty="0"/>
          </a:p>
        </p:txBody>
      </p:sp>
      <p:sp>
        <p:nvSpPr>
          <p:cNvPr id="6" name="عنصر نائب للمحتوى 5"/>
          <p:cNvSpPr>
            <a:spLocks noGrp="1"/>
          </p:cNvSpPr>
          <p:nvPr>
            <p:ph idx="1"/>
          </p:nvPr>
        </p:nvSpPr>
        <p:spPr/>
        <p:txBody>
          <a:bodyPr/>
          <a:lstStyle/>
          <a:p>
            <a:pPr>
              <a:buFont typeface="Wingdings" pitchFamily="2" charset="2"/>
              <a:buChar char="ü"/>
            </a:pPr>
            <a:r>
              <a:rPr lang="ar-DZ" sz="2800" dirty="0" smtClean="0">
                <a:latin typeface="Calibri" pitchFamily="34" charset="0"/>
                <a:cs typeface="+mj-cs"/>
              </a:rPr>
              <a:t>أنواع الشبكات حسب امتدادها الجغرافي</a:t>
            </a:r>
          </a:p>
          <a:p>
            <a:pPr>
              <a:buFont typeface="Wingdings" pitchFamily="2" charset="2"/>
              <a:buChar char="§"/>
            </a:pPr>
            <a:r>
              <a:rPr lang="ar-DZ" sz="2800" dirty="0" smtClean="0">
                <a:latin typeface="Calibri" pitchFamily="34" charset="0"/>
                <a:cs typeface="+mj-cs"/>
              </a:rPr>
              <a:t> الشبكات المحلية  </a:t>
            </a:r>
            <a:r>
              <a:rPr lang="fr-FR" sz="2800" dirty="0" smtClean="0">
                <a:latin typeface="Calibri" pitchFamily="34" charset="0"/>
                <a:cs typeface="+mj-cs"/>
              </a:rPr>
              <a:t>Local Area Networks- LAN</a:t>
            </a:r>
            <a:r>
              <a:rPr lang="ar-DZ" sz="2800" dirty="0" smtClean="0">
                <a:latin typeface="Calibri" pitchFamily="34" charset="0"/>
                <a:cs typeface="+mj-cs"/>
              </a:rPr>
              <a:t>  تغطي منطقة محدودة مثل مكتب أو مبنى أو مجموعة مبان متقاربة</a:t>
            </a:r>
            <a:r>
              <a:rPr lang="ar-SA" sz="2800" dirty="0" smtClean="0">
                <a:latin typeface="Calibri" pitchFamily="34" charset="0"/>
                <a:cs typeface="+mj-cs"/>
              </a:rPr>
              <a:t> </a:t>
            </a:r>
            <a:r>
              <a:rPr lang="ar-SA" sz="2800" dirty="0" smtClean="0">
                <a:latin typeface="Garamond" pitchFamily="18" charset="0"/>
                <a:cs typeface="+mj-cs"/>
              </a:rPr>
              <a:t>وهي نوعان </a:t>
            </a:r>
            <a:r>
              <a:rPr lang="ar-DZ" sz="2800" dirty="0" smtClean="0">
                <a:latin typeface="Calibri" pitchFamily="34" charset="0"/>
                <a:cs typeface="+mj-cs"/>
              </a:rPr>
              <a:t>:</a:t>
            </a:r>
          </a:p>
          <a:p>
            <a:pPr>
              <a:buFont typeface="Wingdings" pitchFamily="2" charset="2"/>
              <a:buChar char="q"/>
            </a:pPr>
            <a:r>
              <a:rPr lang="ar-SA" sz="2800" dirty="0" smtClean="0">
                <a:latin typeface="Times New Roman" pitchFamily="18" charset="0"/>
                <a:cs typeface="+mj-cs"/>
              </a:rPr>
              <a:t> </a:t>
            </a:r>
            <a:r>
              <a:rPr lang="ar-DZ" sz="2800" dirty="0" smtClean="0">
                <a:latin typeface="Times New Roman" pitchFamily="18" charset="0"/>
                <a:cs typeface="+mj-cs"/>
              </a:rPr>
              <a:t>شبكة الخادم والعملاء </a:t>
            </a:r>
            <a:r>
              <a:rPr lang="fr-FR" sz="2800" dirty="0" smtClean="0">
                <a:latin typeface="Times New Roman" pitchFamily="18" charset="0"/>
                <a:cs typeface="+mj-cs"/>
              </a:rPr>
              <a:t>Client Server Architecture</a:t>
            </a:r>
            <a:r>
              <a:rPr lang="ar-DZ" sz="2800" dirty="0" smtClean="0">
                <a:latin typeface="Times New Roman" pitchFamily="18" charset="0"/>
                <a:cs typeface="+mj-cs"/>
              </a:rPr>
              <a:t> </a:t>
            </a:r>
          </a:p>
          <a:p>
            <a:pPr>
              <a:buFont typeface="Wingdings" pitchFamily="2" charset="2"/>
              <a:buChar char="v"/>
            </a:pPr>
            <a:r>
              <a:rPr lang="ar-SA" sz="2800" dirty="0" smtClean="0">
                <a:latin typeface="Times New Roman" pitchFamily="18" charset="0"/>
                <a:cs typeface="+mj-cs"/>
              </a:rPr>
              <a:t> </a:t>
            </a:r>
            <a:r>
              <a:rPr lang="ar-DZ" sz="2800" dirty="0" smtClean="0">
                <a:latin typeface="Times New Roman" pitchFamily="18" charset="0"/>
                <a:cs typeface="+mj-cs"/>
              </a:rPr>
              <a:t>تتميز بوجود حاسب مميز يسمى الخادم </a:t>
            </a:r>
            <a:r>
              <a:rPr lang="fr-FR" sz="2800" dirty="0" smtClean="0">
                <a:latin typeface="Times New Roman" pitchFamily="18" charset="0"/>
                <a:cs typeface="+mj-cs"/>
              </a:rPr>
              <a:t>Server</a:t>
            </a:r>
            <a:r>
              <a:rPr lang="ar-DZ" sz="2800" dirty="0" smtClean="0">
                <a:latin typeface="Times New Roman" pitchFamily="18" charset="0"/>
                <a:cs typeface="+mj-cs"/>
              </a:rPr>
              <a:t>  و يقدم الخدمات</a:t>
            </a:r>
            <a:r>
              <a:rPr lang="ar-SA" sz="2800" dirty="0" smtClean="0">
                <a:latin typeface="Times New Roman" pitchFamily="18" charset="0"/>
                <a:cs typeface="+mj-cs"/>
              </a:rPr>
              <a:t> </a:t>
            </a:r>
            <a:r>
              <a:rPr lang="ar-DZ" sz="2800" dirty="0" smtClean="0">
                <a:latin typeface="Times New Roman" pitchFamily="18" charset="0"/>
                <a:cs typeface="+mj-cs"/>
              </a:rPr>
              <a:t>لحواسب أخرى تسمى العملاء </a:t>
            </a:r>
            <a:r>
              <a:rPr lang="fr-FR" sz="2800" dirty="0" smtClean="0">
                <a:latin typeface="Times New Roman" pitchFamily="18" charset="0"/>
                <a:cs typeface="+mj-cs"/>
              </a:rPr>
              <a:t>Clients</a:t>
            </a:r>
            <a:r>
              <a:rPr lang="ar-DZ" sz="2800" dirty="0" smtClean="0">
                <a:latin typeface="Times New Roman" pitchFamily="18" charset="0"/>
                <a:cs typeface="+mj-cs"/>
              </a:rPr>
              <a:t> </a:t>
            </a:r>
            <a:endParaRPr lang="ar-SA" sz="2800" dirty="0" smtClean="0">
              <a:latin typeface="Times New Roman" pitchFamily="18" charset="0"/>
              <a:cs typeface="+mj-cs"/>
            </a:endParaRPr>
          </a:p>
          <a:p>
            <a:pPr>
              <a:buFont typeface="Wingdings" pitchFamily="2" charset="2"/>
              <a:buChar char="v"/>
            </a:pPr>
            <a:r>
              <a:rPr lang="ar-SA" sz="2800" dirty="0" smtClean="0">
                <a:latin typeface="Times New Roman" pitchFamily="18" charset="0"/>
                <a:cs typeface="+mj-cs"/>
              </a:rPr>
              <a:t> </a:t>
            </a:r>
            <a:r>
              <a:rPr lang="ar-SA" sz="2800" dirty="0" smtClean="0">
                <a:latin typeface="Garamond" pitchFamily="18" charset="0"/>
                <a:cs typeface="+mj-cs"/>
              </a:rPr>
              <a:t>قد يكون الحاسوب الخادم محطة عمل أو حاسوبا كبيرا أو حتى حاسوبا عملاقا ويقوم بخدمة الحواسيب العملاء مثل تخزين البيانات والبرمجيات التطبيقية </a:t>
            </a:r>
          </a:p>
          <a:p>
            <a:pPr>
              <a:buFont typeface="Wingdings" pitchFamily="2" charset="2"/>
              <a:buChar char="v"/>
            </a:pPr>
            <a:endParaRPr lang="ar-DZ" dirty="0" smtClean="0">
              <a:latin typeface="Calibri" pitchFamily="34" charset="0"/>
              <a:cs typeface="Arabic Transparent" pitchFamily="2" charset="-78"/>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10</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endParaRPr lang="en-US" dirty="0"/>
          </a:p>
        </p:txBody>
      </p:sp>
      <p:pic>
        <p:nvPicPr>
          <p:cNvPr id="3075" name="Picture 3" descr="I:\dcom.jpg"/>
          <p:cNvPicPr>
            <a:picLocks noChangeAspect="1" noChangeArrowheads="1"/>
          </p:cNvPicPr>
          <p:nvPr/>
        </p:nvPicPr>
        <p:blipFill>
          <a:blip r:embed="rId2" cstate="print"/>
          <a:srcRect/>
          <a:stretch>
            <a:fillRect/>
          </a:stretch>
        </p:blipFill>
        <p:spPr bwMode="auto">
          <a:xfrm>
            <a:off x="1866900" y="2209800"/>
            <a:ext cx="4076700" cy="3733800"/>
          </a:xfrm>
          <a:prstGeom prst="rect">
            <a:avLst/>
          </a:prstGeom>
          <a:noFill/>
        </p:spPr>
      </p:pic>
      <p:sp>
        <p:nvSpPr>
          <p:cNvPr id="8" name="عنصر نائب للمحتوى 7"/>
          <p:cNvSpPr>
            <a:spLocks noGrp="1"/>
          </p:cNvSpPr>
          <p:nvPr>
            <p:ph idx="1"/>
          </p:nvPr>
        </p:nvSpPr>
        <p:spPr/>
        <p:txBody>
          <a:bodyPr/>
          <a:lstStyle/>
          <a:p>
            <a:r>
              <a:rPr lang="ar-SA" dirty="0" smtClean="0"/>
              <a:t>                                             الخادم   </a:t>
            </a:r>
          </a:p>
          <a:p>
            <a:endParaRPr lang="ar-SA" dirty="0" smtClean="0"/>
          </a:p>
          <a:p>
            <a:endParaRPr lang="ar-SA" dirty="0" smtClean="0"/>
          </a:p>
          <a:p>
            <a:endParaRPr lang="ar-SA" dirty="0" smtClean="0"/>
          </a:p>
          <a:p>
            <a:endParaRPr lang="ar-SA" dirty="0" smtClean="0"/>
          </a:p>
          <a:p>
            <a:endParaRPr lang="ar-SA" dirty="0" smtClean="0"/>
          </a:p>
          <a:p>
            <a:r>
              <a:rPr lang="ar-SA" dirty="0" smtClean="0"/>
              <a:t>                      العملاء</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11</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endParaRPr lang="en-US" dirty="0"/>
          </a:p>
        </p:txBody>
      </p:sp>
      <p:sp>
        <p:nvSpPr>
          <p:cNvPr id="7" name="عنصر نائب للمحتوى 6"/>
          <p:cNvSpPr>
            <a:spLocks noGrp="1"/>
          </p:cNvSpPr>
          <p:nvPr>
            <p:ph idx="1"/>
          </p:nvPr>
        </p:nvSpPr>
        <p:spPr/>
        <p:txBody>
          <a:bodyPr/>
          <a:lstStyle/>
          <a:p>
            <a:pPr>
              <a:lnSpc>
                <a:spcPct val="90000"/>
              </a:lnSpc>
              <a:buFont typeface="Wingdings" pitchFamily="2" charset="2"/>
              <a:buChar char="v"/>
            </a:pPr>
            <a:r>
              <a:rPr lang="ar-SA" sz="2800" dirty="0" smtClean="0">
                <a:latin typeface="Garamond" pitchFamily="18" charset="0"/>
                <a:cs typeface="+mj-cs"/>
              </a:rPr>
              <a:t>من </a:t>
            </a:r>
            <a:r>
              <a:rPr lang="ar-SA" sz="2800" dirty="0" err="1" smtClean="0">
                <a:latin typeface="Garamond" pitchFamily="18" charset="0"/>
                <a:cs typeface="+mj-cs"/>
              </a:rPr>
              <a:t>الخوادم</a:t>
            </a:r>
            <a:r>
              <a:rPr lang="ar-SA" sz="2800" dirty="0" smtClean="0">
                <a:latin typeface="Garamond" pitchFamily="18" charset="0"/>
                <a:cs typeface="+mj-cs"/>
              </a:rPr>
              <a:t>: </a:t>
            </a:r>
          </a:p>
          <a:p>
            <a:pPr>
              <a:lnSpc>
                <a:spcPct val="90000"/>
              </a:lnSpc>
              <a:buFont typeface="Courier New" pitchFamily="49" charset="0"/>
              <a:buChar char="o"/>
            </a:pPr>
            <a:r>
              <a:rPr lang="ar-SA" sz="2800" dirty="0" smtClean="0">
                <a:latin typeface="Garamond" pitchFamily="18" charset="0"/>
                <a:cs typeface="+mj-cs"/>
              </a:rPr>
              <a:t> خادم الملف </a:t>
            </a:r>
            <a:r>
              <a:rPr lang="en-US" sz="2800" dirty="0" smtClean="0">
                <a:latin typeface="Garamond" pitchFamily="18" charset="0"/>
                <a:cs typeface="+mj-cs"/>
              </a:rPr>
              <a:t>File Server </a:t>
            </a:r>
            <a:r>
              <a:rPr lang="ar-SA" sz="2800" dirty="0" smtClean="0">
                <a:latin typeface="Garamond" pitchFamily="18" charset="0"/>
                <a:cs typeface="+mj-cs"/>
              </a:rPr>
              <a:t> يستخدم في تخزين البرامج وملفات البيانات المشتركة عل قرص صلب سعته عالية وسرعته كبيرة </a:t>
            </a:r>
          </a:p>
          <a:p>
            <a:pPr>
              <a:lnSpc>
                <a:spcPct val="90000"/>
              </a:lnSpc>
              <a:buFont typeface="Courier New" pitchFamily="49" charset="0"/>
              <a:buChar char="o"/>
            </a:pPr>
            <a:r>
              <a:rPr lang="ar-SA" sz="2800" dirty="0" smtClean="0">
                <a:latin typeface="Garamond" pitchFamily="18" charset="0"/>
              </a:rPr>
              <a:t>خادم الاتصالات </a:t>
            </a:r>
            <a:r>
              <a:rPr lang="en-US" sz="2800" dirty="0" smtClean="0">
                <a:latin typeface="Garamond" pitchFamily="18" charset="0"/>
              </a:rPr>
              <a:t>Communication Server </a:t>
            </a:r>
            <a:r>
              <a:rPr lang="ar-SA" sz="2800" dirty="0" smtClean="0">
                <a:latin typeface="Garamond" pitchFamily="18" charset="0"/>
              </a:rPr>
              <a:t> يقوم بالسماح لمستخدمي الشبكة بالاتصال مع الحواسيب خارج نطاق الشبكة عبر فتحات متسلسلة ووحدات المودم العالية السرعة.</a:t>
            </a:r>
          </a:p>
          <a:p>
            <a:pPr>
              <a:lnSpc>
                <a:spcPct val="90000"/>
              </a:lnSpc>
              <a:buFont typeface="Courier New" pitchFamily="49" charset="0"/>
              <a:buChar char="o"/>
            </a:pPr>
            <a:r>
              <a:rPr lang="ar-SA" sz="2800" dirty="0" smtClean="0">
                <a:latin typeface="Garamond" pitchFamily="18" charset="0"/>
              </a:rPr>
              <a:t>خادم الطباعة </a:t>
            </a:r>
            <a:r>
              <a:rPr lang="en-US" sz="2800" dirty="0" smtClean="0">
                <a:latin typeface="Garamond" pitchFamily="18" charset="0"/>
              </a:rPr>
              <a:t>Print Server </a:t>
            </a:r>
            <a:r>
              <a:rPr lang="ar-SA" sz="2800" dirty="0" smtClean="0">
                <a:latin typeface="Garamond" pitchFamily="18" charset="0"/>
              </a:rPr>
              <a:t> يتحكم في الطابعة المشتركة بين محطات العمل في الشبكة </a:t>
            </a:r>
          </a:p>
          <a:p>
            <a:pPr>
              <a:lnSpc>
                <a:spcPct val="90000"/>
              </a:lnSpc>
              <a:buFont typeface="Wingdings" pitchFamily="2" charset="2"/>
              <a:buChar char="v"/>
            </a:pPr>
            <a:r>
              <a:rPr lang="ar-SA" sz="2800" dirty="0" smtClean="0">
                <a:latin typeface="Garamond" pitchFamily="18" charset="0"/>
              </a:rPr>
              <a:t>تسمى عملية تحميل الملفات من الخادم الحاسوب الطرفي </a:t>
            </a:r>
            <a:r>
              <a:rPr lang="en-US" sz="2800" dirty="0" smtClean="0">
                <a:latin typeface="Garamond" pitchFamily="18" charset="0"/>
              </a:rPr>
              <a:t>Downloading</a:t>
            </a:r>
            <a:r>
              <a:rPr lang="ar-SA" sz="2800" dirty="0" smtClean="0">
                <a:latin typeface="Garamond" pitchFamily="18" charset="0"/>
              </a:rPr>
              <a:t> والعكس الإيداع </a:t>
            </a:r>
            <a:r>
              <a:rPr lang="en-US" sz="2800" dirty="0" smtClean="0">
                <a:latin typeface="Garamond" pitchFamily="18" charset="0"/>
              </a:rPr>
              <a:t>Uploading</a:t>
            </a:r>
            <a:endParaRPr lang="ar-SA" sz="2800" dirty="0" smtClean="0">
              <a:latin typeface="Garamond" pitchFamily="18" charset="0"/>
            </a:endParaRPr>
          </a:p>
          <a:p>
            <a:pPr>
              <a:lnSpc>
                <a:spcPct val="90000"/>
              </a:lnSpc>
            </a:pPr>
            <a:endParaRPr lang="ar-SA" sz="2800" dirty="0" smtClean="0">
              <a:latin typeface="Garamond" pitchFamily="18" charset="0"/>
            </a:endParaRPr>
          </a:p>
          <a:p>
            <a:pPr>
              <a:lnSpc>
                <a:spcPct val="90000"/>
              </a:lnSpc>
              <a:buFont typeface="Wingdings" pitchFamily="2" charset="2"/>
              <a:buChar char="v"/>
            </a:pPr>
            <a:endParaRPr lang="ar-SA" sz="2800" dirty="0" smtClean="0">
              <a:latin typeface="Garamond" pitchFamily="18" charset="0"/>
              <a:cs typeface="+mj-cs"/>
            </a:endParaRPr>
          </a:p>
          <a:p>
            <a:pPr>
              <a:lnSpc>
                <a:spcPct val="90000"/>
              </a:lnSpc>
              <a:buFont typeface="Wingdings" pitchFamily="2" charset="2"/>
              <a:buChar char="v"/>
            </a:pPr>
            <a:endParaRPr lang="ar-SA" sz="2800" dirty="0" smtClean="0">
              <a:latin typeface="Garamond" pitchFamily="18" charset="0"/>
              <a:cs typeface="+mj-cs"/>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12</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endParaRPr lang="en-US" dirty="0"/>
          </a:p>
        </p:txBody>
      </p:sp>
      <p:pic>
        <p:nvPicPr>
          <p:cNvPr id="4098" name="Picture 2" descr="I:\imagesCAIADPLK.jpg"/>
          <p:cNvPicPr>
            <a:picLocks noGrp="1" noChangeAspect="1" noChangeArrowheads="1"/>
          </p:cNvPicPr>
          <p:nvPr>
            <p:ph idx="1"/>
          </p:nvPr>
        </p:nvPicPr>
        <p:blipFill>
          <a:blip r:embed="rId2" cstate="print"/>
          <a:srcRect/>
          <a:stretch>
            <a:fillRect/>
          </a:stretch>
        </p:blipFill>
        <p:spPr bwMode="auto">
          <a:xfrm>
            <a:off x="6477000" y="1600200"/>
            <a:ext cx="2743200" cy="3352800"/>
          </a:xfrm>
          <a:prstGeom prst="rect">
            <a:avLst/>
          </a:prstGeom>
          <a:noFill/>
        </p:spPr>
      </p:pic>
      <p:pic>
        <p:nvPicPr>
          <p:cNvPr id="4099" name="Picture 3" descr="I:\imagesCAWIINWX.jpg"/>
          <p:cNvPicPr>
            <a:picLocks noChangeAspect="1" noChangeArrowheads="1"/>
          </p:cNvPicPr>
          <p:nvPr/>
        </p:nvPicPr>
        <p:blipFill>
          <a:blip r:embed="rId3" cstate="print"/>
          <a:srcRect/>
          <a:stretch>
            <a:fillRect/>
          </a:stretch>
        </p:blipFill>
        <p:spPr bwMode="auto">
          <a:xfrm>
            <a:off x="3657600" y="1524000"/>
            <a:ext cx="2819400" cy="2209800"/>
          </a:xfrm>
          <a:prstGeom prst="rect">
            <a:avLst/>
          </a:prstGeom>
          <a:noFill/>
        </p:spPr>
      </p:pic>
      <p:sp>
        <p:nvSpPr>
          <p:cNvPr id="8" name="مربع نص 7"/>
          <p:cNvSpPr txBox="1"/>
          <p:nvPr/>
        </p:nvSpPr>
        <p:spPr>
          <a:xfrm>
            <a:off x="3505200" y="3581400"/>
            <a:ext cx="2743200" cy="646331"/>
          </a:xfrm>
          <a:prstGeom prst="rect">
            <a:avLst/>
          </a:prstGeom>
          <a:noFill/>
        </p:spPr>
        <p:txBody>
          <a:bodyPr wrap="square" rtlCol="1">
            <a:spAutoFit/>
          </a:bodyPr>
          <a:lstStyle/>
          <a:p>
            <a:r>
              <a:rPr lang="ar-SA" sz="3600" dirty="0" smtClean="0"/>
              <a:t>خادم ملفات</a:t>
            </a:r>
            <a:endParaRPr lang="ar-SA" sz="3600" dirty="0"/>
          </a:p>
        </p:txBody>
      </p:sp>
      <p:pic>
        <p:nvPicPr>
          <p:cNvPr id="4100" name="Picture 4" descr="I:\imagesCAHXV20L.jpg"/>
          <p:cNvPicPr>
            <a:picLocks noChangeAspect="1" noChangeArrowheads="1"/>
          </p:cNvPicPr>
          <p:nvPr/>
        </p:nvPicPr>
        <p:blipFill>
          <a:blip r:embed="rId4" cstate="print"/>
          <a:srcRect/>
          <a:stretch>
            <a:fillRect/>
          </a:stretch>
        </p:blipFill>
        <p:spPr bwMode="auto">
          <a:xfrm>
            <a:off x="762000" y="1447800"/>
            <a:ext cx="2362200" cy="1676400"/>
          </a:xfrm>
          <a:prstGeom prst="rect">
            <a:avLst/>
          </a:prstGeom>
          <a:noFill/>
        </p:spPr>
      </p:pic>
      <p:sp>
        <p:nvSpPr>
          <p:cNvPr id="10" name="مربع نص 9"/>
          <p:cNvSpPr txBox="1"/>
          <p:nvPr/>
        </p:nvSpPr>
        <p:spPr>
          <a:xfrm>
            <a:off x="-228600" y="3124200"/>
            <a:ext cx="4267200" cy="646331"/>
          </a:xfrm>
          <a:prstGeom prst="rect">
            <a:avLst/>
          </a:prstGeom>
          <a:noFill/>
        </p:spPr>
        <p:txBody>
          <a:bodyPr wrap="square" rtlCol="1">
            <a:spAutoFit/>
          </a:bodyPr>
          <a:lstStyle/>
          <a:p>
            <a:r>
              <a:rPr lang="ar-SA" sz="3600" dirty="0" smtClean="0"/>
              <a:t>خادم طباعة</a:t>
            </a:r>
            <a:endParaRPr lang="ar-SA" sz="3600" dirty="0"/>
          </a:p>
        </p:txBody>
      </p:sp>
      <p:pic>
        <p:nvPicPr>
          <p:cNvPr id="4101" name="Picture 5" descr="I:\imagesCAU1FX2F.jpg"/>
          <p:cNvPicPr>
            <a:picLocks noChangeAspect="1" noChangeArrowheads="1"/>
          </p:cNvPicPr>
          <p:nvPr/>
        </p:nvPicPr>
        <p:blipFill>
          <a:blip r:embed="rId5" cstate="print"/>
          <a:srcRect/>
          <a:stretch>
            <a:fillRect/>
          </a:stretch>
        </p:blipFill>
        <p:spPr bwMode="auto">
          <a:xfrm>
            <a:off x="152400" y="3962400"/>
            <a:ext cx="2590800" cy="2143125"/>
          </a:xfrm>
          <a:prstGeom prst="rect">
            <a:avLst/>
          </a:prstGeom>
          <a:noFill/>
        </p:spPr>
      </p:pic>
      <p:sp>
        <p:nvSpPr>
          <p:cNvPr id="12" name="مربع نص 11"/>
          <p:cNvSpPr txBox="1"/>
          <p:nvPr/>
        </p:nvSpPr>
        <p:spPr>
          <a:xfrm>
            <a:off x="1219200" y="4724400"/>
            <a:ext cx="4267200" cy="646331"/>
          </a:xfrm>
          <a:prstGeom prst="rect">
            <a:avLst/>
          </a:prstGeom>
          <a:noFill/>
        </p:spPr>
        <p:txBody>
          <a:bodyPr wrap="square" rtlCol="1">
            <a:spAutoFit/>
          </a:bodyPr>
          <a:lstStyle/>
          <a:p>
            <a:r>
              <a:rPr lang="ar-SA" sz="3600" dirty="0" smtClean="0"/>
              <a:t>خادم </a:t>
            </a:r>
            <a:r>
              <a:rPr lang="ar-SA" sz="3600" dirty="0" err="1" smtClean="0"/>
              <a:t>الوب</a:t>
            </a:r>
            <a:endParaRPr lang="ar-SA"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13</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endParaRPr lang="en-US" dirty="0"/>
          </a:p>
        </p:txBody>
      </p:sp>
      <p:sp>
        <p:nvSpPr>
          <p:cNvPr id="6" name="عنصر نائب للمحتوى 5"/>
          <p:cNvSpPr>
            <a:spLocks noGrp="1"/>
          </p:cNvSpPr>
          <p:nvPr>
            <p:ph idx="1"/>
          </p:nvPr>
        </p:nvSpPr>
        <p:spPr/>
        <p:txBody>
          <a:bodyPr/>
          <a:lstStyle/>
          <a:p>
            <a:pPr>
              <a:lnSpc>
                <a:spcPct val="90000"/>
              </a:lnSpc>
              <a:buFont typeface="Wingdings" pitchFamily="2" charset="2"/>
              <a:buChar char="v"/>
            </a:pPr>
            <a:r>
              <a:rPr lang="ar-SA" dirty="0" smtClean="0">
                <a:latin typeface="Garamond" pitchFamily="18" charset="0"/>
              </a:rPr>
              <a:t>وتحجز الشبكة أحيانا حاسوبا لواحدة أو أكثر من هذه الواجبات، وفي هذه الحالة يسمى الخادم المتخصص  </a:t>
            </a:r>
            <a:r>
              <a:rPr lang="en-US" dirty="0" smtClean="0">
                <a:latin typeface="Garamond" pitchFamily="18" charset="0"/>
              </a:rPr>
              <a:t>Dedicated Server </a:t>
            </a:r>
            <a:r>
              <a:rPr lang="ar-SA" dirty="0" smtClean="0">
                <a:latin typeface="Garamond" pitchFamily="18" charset="0"/>
              </a:rPr>
              <a:t> </a:t>
            </a:r>
          </a:p>
          <a:p>
            <a:pPr>
              <a:lnSpc>
                <a:spcPct val="90000"/>
              </a:lnSpc>
              <a:buFont typeface="Wingdings" pitchFamily="2" charset="2"/>
              <a:buChar char="v"/>
            </a:pPr>
            <a:r>
              <a:rPr lang="ar-SA" dirty="0" smtClean="0">
                <a:latin typeface="Garamond" pitchFamily="18" charset="0"/>
              </a:rPr>
              <a:t>.يمكن للشبكات الصغيرة أن تمتلك خادما واحدا فقط بينما تمتلك الشبكات الكبيرة عدة خدم.  </a:t>
            </a:r>
          </a:p>
          <a:p>
            <a:pPr>
              <a:buFont typeface="Wingdings" pitchFamily="2" charset="2"/>
              <a:buChar char="v"/>
            </a:pPr>
            <a:r>
              <a:rPr lang="ar-SA" dirty="0" smtClean="0">
                <a:latin typeface="Garamond" pitchFamily="18" charset="0"/>
              </a:rPr>
              <a:t>من بين </a:t>
            </a:r>
            <a:r>
              <a:rPr lang="ar-SA" dirty="0" err="1" smtClean="0">
                <a:latin typeface="Garamond" pitchFamily="18" charset="0"/>
              </a:rPr>
              <a:t>الخوادم</a:t>
            </a:r>
            <a:r>
              <a:rPr lang="ar-SA" dirty="0" smtClean="0">
                <a:latin typeface="Garamond" pitchFamily="18" charset="0"/>
              </a:rPr>
              <a:t> المتخصصة </a:t>
            </a:r>
          </a:p>
          <a:p>
            <a:pPr>
              <a:buFont typeface="Courier New" pitchFamily="49" charset="0"/>
              <a:buChar char="o"/>
            </a:pPr>
            <a:r>
              <a:rPr lang="ar-SA" dirty="0" smtClean="0">
                <a:latin typeface="Garamond" pitchFamily="18" charset="0"/>
              </a:rPr>
              <a:t>خادم الويب الذي يخزن عليه مواقع الويب الخاص بالمنشأة </a:t>
            </a:r>
          </a:p>
          <a:p>
            <a:pPr>
              <a:buFont typeface="Courier New" pitchFamily="49" charset="0"/>
              <a:buChar char="o"/>
            </a:pPr>
            <a:r>
              <a:rPr lang="ar-SA" dirty="0" smtClean="0">
                <a:latin typeface="Garamond" pitchFamily="18" charset="0"/>
              </a:rPr>
              <a:t>خادم البريد المسئول عن إرسال واستقبال وتخزين الرسائل الالكترونية وتخصيص عناوين بريدية للعاملين في المنشاة.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14</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endParaRPr lang="en-US" dirty="0"/>
          </a:p>
        </p:txBody>
      </p:sp>
      <p:sp>
        <p:nvSpPr>
          <p:cNvPr id="7" name="عنصر نائب للمحتوى 6"/>
          <p:cNvSpPr>
            <a:spLocks noGrp="1"/>
          </p:cNvSpPr>
          <p:nvPr>
            <p:ph idx="1"/>
          </p:nvPr>
        </p:nvSpPr>
        <p:spPr/>
        <p:txBody>
          <a:bodyPr/>
          <a:lstStyle/>
          <a:p>
            <a:pPr>
              <a:buFont typeface="Wingdings" pitchFamily="2" charset="2"/>
              <a:buChar char="v"/>
              <a:defRPr/>
            </a:pPr>
            <a:r>
              <a:rPr lang="ar-SA" dirty="0" smtClean="0">
                <a:latin typeface="Garamond" pitchFamily="18" charset="0"/>
              </a:rPr>
              <a:t> يمكن أن يكون الخادم :</a:t>
            </a:r>
          </a:p>
          <a:p>
            <a:pPr>
              <a:buFont typeface="Courier New" pitchFamily="49" charset="0"/>
              <a:buChar char="o"/>
              <a:defRPr/>
            </a:pPr>
            <a:r>
              <a:rPr lang="ar-SA" dirty="0" smtClean="0">
                <a:latin typeface="Garamond" pitchFamily="18" charset="0"/>
              </a:rPr>
              <a:t> حاسبا قويا ذو إمكانيات أكبر من الحواسيب الطرفية المتصلة </a:t>
            </a:r>
            <a:r>
              <a:rPr lang="ar-SA" dirty="0" err="1" smtClean="0">
                <a:latin typeface="Garamond" pitchFamily="18" charset="0"/>
              </a:rPr>
              <a:t>به</a:t>
            </a:r>
            <a:r>
              <a:rPr lang="ar-SA" dirty="0" smtClean="0">
                <a:latin typeface="Garamond" pitchFamily="18" charset="0"/>
              </a:rPr>
              <a:t> في حالة شبكة الخادم والعملاء</a:t>
            </a:r>
            <a:endParaRPr lang="en-US" dirty="0" smtClean="0">
              <a:latin typeface="Garamond" pitchFamily="18" charset="0"/>
            </a:endParaRPr>
          </a:p>
          <a:p>
            <a:pPr>
              <a:buFont typeface="Courier New" pitchFamily="49" charset="0"/>
              <a:buChar char="o"/>
              <a:defRPr/>
            </a:pPr>
            <a:r>
              <a:rPr lang="ar-SA" dirty="0" smtClean="0">
                <a:latin typeface="Garamond" pitchFamily="18" charset="0"/>
              </a:rPr>
              <a:t>بإمكان أي جهاز في الشبكة أن يكون خادما أو عميلا في نفس الوقت، أي لا يوجد جهاز مميز عن الأجهزة الأخرى في شبكة نظير لنظير </a:t>
            </a:r>
            <a:r>
              <a:rPr lang="ar-SA" dirty="0" err="1" smtClean="0">
                <a:latin typeface="Garamond" pitchFamily="18" charset="0"/>
              </a:rPr>
              <a:t>و</a:t>
            </a:r>
            <a:r>
              <a:rPr lang="ar-SA" dirty="0" smtClean="0">
                <a:latin typeface="Garamond" pitchFamily="18" charset="0"/>
              </a:rPr>
              <a:t> تكون كل الأجهزة متساوية ومتكافئة حيث تكون الكلفة أقل من شبكة الخادم والعملاء، وتستخدم في المنشآت ذات الأعمال البسيطة. </a:t>
            </a:r>
            <a:endParaRPr lang="en-US" dirty="0" smtClean="0">
              <a:latin typeface="Garamond"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15</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r>
              <a:rPr lang="ar-SA" dirty="0" smtClean="0">
                <a:latin typeface="Calibri" pitchFamily="34" charset="0"/>
                <a:cs typeface="Arabic Transparent" pitchFamily="2" charset="-78"/>
              </a:rPr>
              <a:t>:</a:t>
            </a:r>
            <a:r>
              <a:rPr lang="ar-SA" dirty="0" smtClean="0">
                <a:latin typeface="Garamond" pitchFamily="18" charset="0"/>
              </a:rPr>
              <a:t> </a:t>
            </a:r>
            <a:r>
              <a:rPr lang="ar-SA" sz="3600" dirty="0" smtClean="0">
                <a:latin typeface="Garamond" pitchFamily="18" charset="0"/>
              </a:rPr>
              <a:t>الشبكة الموسعة </a:t>
            </a:r>
            <a:r>
              <a:rPr lang="en-US" sz="3600" dirty="0" smtClean="0">
                <a:latin typeface="Garamond" pitchFamily="18" charset="0"/>
              </a:rPr>
              <a:t>Wide Area Network</a:t>
            </a:r>
            <a:endParaRPr lang="en-US" dirty="0"/>
          </a:p>
        </p:txBody>
      </p:sp>
      <p:sp>
        <p:nvSpPr>
          <p:cNvPr id="6" name="عنصر نائب للمحتوى 5"/>
          <p:cNvSpPr>
            <a:spLocks noGrp="1"/>
          </p:cNvSpPr>
          <p:nvPr>
            <p:ph idx="1"/>
          </p:nvPr>
        </p:nvSpPr>
        <p:spPr/>
        <p:txBody>
          <a:bodyPr/>
          <a:lstStyle/>
          <a:p>
            <a:pPr>
              <a:buFont typeface="Wingdings" pitchFamily="2" charset="2"/>
              <a:buChar char="§"/>
            </a:pPr>
            <a:r>
              <a:rPr lang="ar-SA" dirty="0" smtClean="0">
                <a:latin typeface="Garamond" pitchFamily="18" charset="0"/>
              </a:rPr>
              <a:t>الشبكة الموسعة: </a:t>
            </a:r>
          </a:p>
          <a:p>
            <a:pPr>
              <a:buFont typeface="Wingdings" pitchFamily="2" charset="2"/>
              <a:buChar char="v"/>
            </a:pPr>
            <a:r>
              <a:rPr lang="ar-SA" sz="2800" dirty="0" smtClean="0">
                <a:latin typeface="Garamond" pitchFamily="18" charset="0"/>
              </a:rPr>
              <a:t>يتم نقل الرسالة من حاسب إلى آخر في الشبكة الموسعة بتجزئتها إلى شرائح مرقمة وإرسال كل  جزء عبر ممر معين حتى تلتقي جميعها عند الطرف الآخر فيتم ترتيبها حسب أرقامها ثم تجميعها ليتم عرضها. </a:t>
            </a:r>
          </a:p>
          <a:p>
            <a:pPr>
              <a:buFont typeface="Wingdings" pitchFamily="2" charset="2"/>
              <a:buChar char="v"/>
            </a:pPr>
            <a:endParaRPr lang="ar-SA" sz="2800" dirty="0" smtClean="0">
              <a:latin typeface="Garamond" pitchFamily="18" charset="0"/>
            </a:endParaRPr>
          </a:p>
          <a:p>
            <a:pPr>
              <a:buFont typeface="Wingdings" pitchFamily="2" charset="2"/>
              <a:buChar char="v"/>
            </a:pPr>
            <a:r>
              <a:rPr lang="ar-SA" sz="2800" dirty="0" smtClean="0">
                <a:latin typeface="Garamond" pitchFamily="18" charset="0"/>
              </a:rPr>
              <a:t>تستعمل الشبكات الموسعة أجهزة خاصة </a:t>
            </a:r>
            <a:r>
              <a:rPr lang="ar-SA" sz="2800" dirty="0" err="1" smtClean="0">
                <a:latin typeface="Garamond" pitchFamily="18" charset="0"/>
              </a:rPr>
              <a:t>بها</a:t>
            </a:r>
            <a:r>
              <a:rPr lang="ar-SA" sz="2800" dirty="0" smtClean="0">
                <a:latin typeface="Garamond" pitchFamily="18" charset="0"/>
              </a:rPr>
              <a:t>:  </a:t>
            </a:r>
          </a:p>
          <a:p>
            <a:pPr>
              <a:buFont typeface="Courier New" pitchFamily="49" charset="0"/>
              <a:buChar char="o"/>
            </a:pPr>
            <a:r>
              <a:rPr lang="ar-SA" sz="2800" dirty="0" smtClean="0">
                <a:latin typeface="Garamond" pitchFamily="18" charset="0"/>
              </a:rPr>
              <a:t>الموزع </a:t>
            </a:r>
            <a:r>
              <a:rPr lang="en-US" sz="2800" dirty="0" smtClean="0">
                <a:latin typeface="Garamond" pitchFamily="18" charset="0"/>
              </a:rPr>
              <a:t>HUB</a:t>
            </a:r>
            <a:r>
              <a:rPr lang="ar-SA" sz="2800" dirty="0" smtClean="0">
                <a:latin typeface="Garamond" pitchFamily="18" charset="0"/>
              </a:rPr>
              <a:t> عندما تصل له الشريحة يوزعها على جميع الحواسيب المتصلة </a:t>
            </a:r>
            <a:r>
              <a:rPr lang="ar-SA" sz="2800" dirty="0" err="1" smtClean="0">
                <a:latin typeface="Garamond" pitchFamily="18" charset="0"/>
              </a:rPr>
              <a:t>بها</a:t>
            </a:r>
            <a:r>
              <a:rPr lang="ar-SA" sz="2800" dirty="0" smtClean="0">
                <a:latin typeface="Garamond" pitchFamily="18" charset="0"/>
              </a:rPr>
              <a:t>. </a:t>
            </a:r>
          </a:p>
          <a:p>
            <a:endParaRPr lang="ar-SA" dirty="0" smtClean="0">
              <a:latin typeface="Garamond"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16</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r>
              <a:rPr lang="ar-SA" dirty="0" smtClean="0">
                <a:latin typeface="Calibri" pitchFamily="34" charset="0"/>
                <a:cs typeface="Arabic Transparent" pitchFamily="2" charset="-78"/>
              </a:rPr>
              <a:t>:</a:t>
            </a:r>
            <a:r>
              <a:rPr lang="ar-SA" dirty="0" smtClean="0">
                <a:latin typeface="Garamond" pitchFamily="18" charset="0"/>
              </a:rPr>
              <a:t> </a:t>
            </a:r>
            <a:r>
              <a:rPr lang="ar-SA" sz="3600" dirty="0" smtClean="0">
                <a:latin typeface="Garamond" pitchFamily="18" charset="0"/>
              </a:rPr>
              <a:t>الشبكة الموسعة </a:t>
            </a:r>
            <a:r>
              <a:rPr lang="en-US" sz="3600" dirty="0" smtClean="0">
                <a:latin typeface="Garamond" pitchFamily="18" charset="0"/>
              </a:rPr>
              <a:t>Wide Area Network</a:t>
            </a:r>
            <a:endParaRPr lang="en-US" dirty="0"/>
          </a:p>
        </p:txBody>
      </p:sp>
      <p:pic>
        <p:nvPicPr>
          <p:cNvPr id="5122" name="Picture 2" descr="I:\imagesCA04P5MJ.jpg"/>
          <p:cNvPicPr>
            <a:picLocks noGrp="1" noChangeAspect="1" noChangeArrowheads="1"/>
          </p:cNvPicPr>
          <p:nvPr>
            <p:ph idx="1"/>
          </p:nvPr>
        </p:nvPicPr>
        <p:blipFill>
          <a:blip r:embed="rId2" cstate="print"/>
          <a:srcRect/>
          <a:stretch>
            <a:fillRect/>
          </a:stretch>
        </p:blipFill>
        <p:spPr bwMode="auto">
          <a:xfrm>
            <a:off x="762000" y="1676400"/>
            <a:ext cx="2438400" cy="2057400"/>
          </a:xfrm>
          <a:prstGeom prst="rect">
            <a:avLst/>
          </a:prstGeom>
          <a:noFill/>
        </p:spPr>
      </p:pic>
      <p:sp>
        <p:nvSpPr>
          <p:cNvPr id="8" name="مربع نص 7"/>
          <p:cNvSpPr txBox="1"/>
          <p:nvPr/>
        </p:nvSpPr>
        <p:spPr>
          <a:xfrm>
            <a:off x="2590800" y="1828800"/>
            <a:ext cx="2743200" cy="646331"/>
          </a:xfrm>
          <a:prstGeom prst="rect">
            <a:avLst/>
          </a:prstGeom>
          <a:noFill/>
        </p:spPr>
        <p:txBody>
          <a:bodyPr wrap="square" rtlCol="1">
            <a:spAutoFit/>
          </a:bodyPr>
          <a:lstStyle/>
          <a:p>
            <a:r>
              <a:rPr lang="ar-SA" sz="3600" dirty="0" smtClean="0"/>
              <a:t>الموزع</a:t>
            </a:r>
            <a:endParaRPr lang="ar-SA" sz="3600" dirty="0"/>
          </a:p>
        </p:txBody>
      </p:sp>
      <p:pic>
        <p:nvPicPr>
          <p:cNvPr id="5123" name="Picture 3" descr="I:\imagesCAC8W5VQ.jpg"/>
          <p:cNvPicPr>
            <a:picLocks noChangeAspect="1" noChangeArrowheads="1"/>
          </p:cNvPicPr>
          <p:nvPr/>
        </p:nvPicPr>
        <p:blipFill>
          <a:blip r:embed="rId3" cstate="print"/>
          <a:srcRect/>
          <a:stretch>
            <a:fillRect/>
          </a:stretch>
        </p:blipFill>
        <p:spPr bwMode="auto">
          <a:xfrm>
            <a:off x="5943600" y="1981200"/>
            <a:ext cx="2743200" cy="1828800"/>
          </a:xfrm>
          <a:prstGeom prst="rect">
            <a:avLst/>
          </a:prstGeom>
          <a:noFill/>
        </p:spPr>
      </p:pic>
      <p:sp>
        <p:nvSpPr>
          <p:cNvPr id="9" name="مربع نص 8"/>
          <p:cNvSpPr txBox="1"/>
          <p:nvPr/>
        </p:nvSpPr>
        <p:spPr>
          <a:xfrm>
            <a:off x="4953000" y="4267200"/>
            <a:ext cx="2743200" cy="646331"/>
          </a:xfrm>
          <a:prstGeom prst="rect">
            <a:avLst/>
          </a:prstGeom>
          <a:noFill/>
        </p:spPr>
        <p:txBody>
          <a:bodyPr wrap="square" rtlCol="1">
            <a:spAutoFit/>
          </a:bodyPr>
          <a:lstStyle/>
          <a:p>
            <a:r>
              <a:rPr lang="ar-SA" sz="3600" dirty="0" smtClean="0"/>
              <a:t>المحول</a:t>
            </a:r>
            <a:endParaRPr lang="ar-SA" sz="3600" dirty="0"/>
          </a:p>
        </p:txBody>
      </p:sp>
      <p:pic>
        <p:nvPicPr>
          <p:cNvPr id="5124" name="Picture 4" descr="I:\imagesCACZQBM5.jpg"/>
          <p:cNvPicPr>
            <a:picLocks noChangeAspect="1" noChangeArrowheads="1"/>
          </p:cNvPicPr>
          <p:nvPr/>
        </p:nvPicPr>
        <p:blipFill>
          <a:blip r:embed="rId4" cstate="print"/>
          <a:srcRect/>
          <a:stretch>
            <a:fillRect/>
          </a:stretch>
        </p:blipFill>
        <p:spPr bwMode="auto">
          <a:xfrm>
            <a:off x="914400" y="4191000"/>
            <a:ext cx="1828800" cy="1514475"/>
          </a:xfrm>
          <a:prstGeom prst="rect">
            <a:avLst/>
          </a:prstGeom>
          <a:noFill/>
        </p:spPr>
      </p:pic>
      <p:sp>
        <p:nvSpPr>
          <p:cNvPr id="11" name="مربع نص 10"/>
          <p:cNvSpPr txBox="1"/>
          <p:nvPr/>
        </p:nvSpPr>
        <p:spPr>
          <a:xfrm>
            <a:off x="1143000" y="4114800"/>
            <a:ext cx="2743200" cy="646331"/>
          </a:xfrm>
          <a:prstGeom prst="rect">
            <a:avLst/>
          </a:prstGeom>
          <a:noFill/>
        </p:spPr>
        <p:txBody>
          <a:bodyPr wrap="square" rtlCol="1">
            <a:spAutoFit/>
          </a:bodyPr>
          <a:lstStyle/>
          <a:p>
            <a:r>
              <a:rPr lang="ar-SA" sz="3600" dirty="0" smtClean="0"/>
              <a:t>الموجه</a:t>
            </a:r>
            <a:endParaRPr lang="ar-SA" sz="3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17</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r>
              <a:rPr lang="ar-SA" dirty="0" smtClean="0">
                <a:latin typeface="Calibri" pitchFamily="34" charset="0"/>
                <a:cs typeface="Arabic Transparent" pitchFamily="2" charset="-78"/>
              </a:rPr>
              <a:t>:</a:t>
            </a:r>
            <a:r>
              <a:rPr lang="ar-SA" dirty="0" smtClean="0">
                <a:latin typeface="Garamond" pitchFamily="18" charset="0"/>
              </a:rPr>
              <a:t> </a:t>
            </a:r>
            <a:r>
              <a:rPr lang="ar-SA" sz="3600" dirty="0" smtClean="0">
                <a:latin typeface="Garamond" pitchFamily="18" charset="0"/>
              </a:rPr>
              <a:t>الشبكة الموسعة </a:t>
            </a:r>
            <a:r>
              <a:rPr lang="en-US" sz="3600" dirty="0" smtClean="0">
                <a:latin typeface="Garamond" pitchFamily="18" charset="0"/>
              </a:rPr>
              <a:t>Wide Area Network</a:t>
            </a:r>
            <a:endParaRPr lang="en-US" dirty="0"/>
          </a:p>
        </p:txBody>
      </p:sp>
      <p:sp>
        <p:nvSpPr>
          <p:cNvPr id="6" name="عنصر نائب للمحتوى 5"/>
          <p:cNvSpPr>
            <a:spLocks noGrp="1"/>
          </p:cNvSpPr>
          <p:nvPr>
            <p:ph idx="1"/>
          </p:nvPr>
        </p:nvSpPr>
        <p:spPr>
          <a:xfrm>
            <a:off x="0" y="1371600"/>
            <a:ext cx="9677400" cy="4876800"/>
          </a:xfrm>
        </p:spPr>
        <p:txBody>
          <a:bodyPr/>
          <a:lstStyle/>
          <a:p>
            <a:pPr>
              <a:buFont typeface="Courier New" pitchFamily="49" charset="0"/>
              <a:buChar char="o"/>
            </a:pPr>
            <a:r>
              <a:rPr lang="ar-SA" sz="2800" dirty="0" smtClean="0">
                <a:latin typeface="Garamond" pitchFamily="18" charset="0"/>
              </a:rPr>
              <a:t>المحول </a:t>
            </a:r>
            <a:r>
              <a:rPr lang="en-US" sz="2800" dirty="0" smtClean="0">
                <a:latin typeface="Garamond" pitchFamily="18" charset="0"/>
              </a:rPr>
              <a:t>Switcher</a:t>
            </a:r>
            <a:r>
              <a:rPr lang="ar-SA" sz="2800" dirty="0" smtClean="0">
                <a:latin typeface="Garamond" pitchFamily="18" charset="0"/>
              </a:rPr>
              <a:t> يحول الشريحة إلى الحاسوب المطلوب فقط</a:t>
            </a:r>
          </a:p>
          <a:p>
            <a:pPr marL="514350" indent="-514350">
              <a:buFont typeface="Courier New" pitchFamily="49" charset="0"/>
              <a:buChar char="o"/>
            </a:pPr>
            <a:r>
              <a:rPr lang="ar-SA" sz="2800" dirty="0" smtClean="0">
                <a:latin typeface="Garamond" pitchFamily="18" charset="0"/>
              </a:rPr>
              <a:t>الموجه </a:t>
            </a:r>
            <a:r>
              <a:rPr lang="en-US" sz="2800" dirty="0" smtClean="0">
                <a:latin typeface="Garamond" pitchFamily="18" charset="0"/>
              </a:rPr>
              <a:t>Routers </a:t>
            </a:r>
            <a:r>
              <a:rPr lang="ar-SA" sz="2800" dirty="0" smtClean="0">
                <a:latin typeface="Garamond" pitchFamily="18" charset="0"/>
              </a:rPr>
              <a:t> يوجه الشريحة عبر الممر المناسب حتى تصل للطرف الآخر وتستخدم في الإنترنت والشبكات الكبيرة جدا. </a:t>
            </a:r>
          </a:p>
          <a:p>
            <a:pPr>
              <a:buFont typeface="Courier New" pitchFamily="49" charset="0"/>
              <a:buChar char="o"/>
            </a:pPr>
            <a:r>
              <a:rPr lang="ar-SA" sz="2800" dirty="0" smtClean="0">
                <a:latin typeface="Garamond" pitchFamily="18" charset="0"/>
              </a:rPr>
              <a:t>البوابة </a:t>
            </a:r>
            <a:r>
              <a:rPr lang="en-US" sz="2800" dirty="0" smtClean="0">
                <a:latin typeface="Garamond" pitchFamily="18" charset="0"/>
              </a:rPr>
              <a:t>Gateway </a:t>
            </a:r>
            <a:r>
              <a:rPr lang="ar-SA" sz="2800" dirty="0" smtClean="0">
                <a:latin typeface="Garamond" pitchFamily="18" charset="0"/>
              </a:rPr>
              <a:t> يستخدم لربط شبكتين محليتين مختلفتين في الشكل أو نظام التشغيل المستخدم في كل منهما </a:t>
            </a:r>
          </a:p>
          <a:p>
            <a:pPr>
              <a:buFont typeface="Courier New" pitchFamily="49" charset="0"/>
              <a:buChar char="o"/>
            </a:pPr>
            <a:r>
              <a:rPr lang="ar-SA" sz="2800" dirty="0" smtClean="0">
                <a:latin typeface="Garamond" pitchFamily="18" charset="0"/>
              </a:rPr>
              <a:t>الجسر </a:t>
            </a:r>
            <a:r>
              <a:rPr lang="en-US" sz="2800" dirty="0" smtClean="0">
                <a:latin typeface="Garamond" pitchFamily="18" charset="0"/>
              </a:rPr>
              <a:t>Bridge </a:t>
            </a:r>
            <a:r>
              <a:rPr lang="ar-SA" sz="2800" dirty="0" smtClean="0">
                <a:latin typeface="Garamond" pitchFamily="18" charset="0"/>
              </a:rPr>
              <a:t> يستخدم لربط شبكتين محليتين متشابهتين </a:t>
            </a:r>
          </a:p>
          <a:p>
            <a:pPr>
              <a:buFont typeface="Courier New" pitchFamily="49" charset="0"/>
              <a:buChar char="o"/>
            </a:pPr>
            <a:r>
              <a:rPr lang="ar-SA" sz="2800" dirty="0" smtClean="0">
                <a:latin typeface="Garamond" pitchFamily="18" charset="0"/>
              </a:rPr>
              <a:t>المضخمات </a:t>
            </a:r>
            <a:r>
              <a:rPr lang="en-US" sz="2800" dirty="0" smtClean="0">
                <a:latin typeface="Garamond" pitchFamily="18" charset="0"/>
              </a:rPr>
              <a:t>Repeaters</a:t>
            </a:r>
            <a:r>
              <a:rPr lang="ar-SA" sz="2800" dirty="0" smtClean="0">
                <a:latin typeface="Garamond" pitchFamily="18" charset="0"/>
              </a:rPr>
              <a:t> تستخدم في تقوية الموجات والإشارات لأنها تضعف عبر المسافات المطلوبة </a:t>
            </a:r>
          </a:p>
          <a:p>
            <a:pPr>
              <a:buFont typeface="Courier New" pitchFamily="49" charset="0"/>
              <a:buChar char="o"/>
            </a:pPr>
            <a:r>
              <a:rPr lang="ar-SA" sz="2800" dirty="0" smtClean="0">
                <a:latin typeface="Garamond" pitchFamily="18" charset="0"/>
              </a:rPr>
              <a:t>المجمعات </a:t>
            </a:r>
            <a:r>
              <a:rPr lang="en-US" sz="2800" dirty="0" smtClean="0">
                <a:latin typeface="Garamond" pitchFamily="18" charset="0"/>
              </a:rPr>
              <a:t>Multipliers</a:t>
            </a:r>
            <a:r>
              <a:rPr lang="ar-SA" sz="2800" dirty="0" smtClean="0">
                <a:latin typeface="Garamond" pitchFamily="18" charset="0"/>
              </a:rPr>
              <a:t> تستعمل في تجميع عدة رسائل من عدة طرفيات ونقاها   </a:t>
            </a:r>
          </a:p>
          <a:p>
            <a:r>
              <a:rPr lang="ar-SA" sz="2800" dirty="0" smtClean="0">
                <a:latin typeface="Garamond" pitchFamily="18" charset="0"/>
              </a:rPr>
              <a:t>                           عبر كابل واحد سريع جدا للطرف الأخر </a:t>
            </a:r>
            <a:endParaRPr lang="en-US" sz="2800" dirty="0" smtClean="0">
              <a:latin typeface="Garamond" pitchFamily="18" charset="0"/>
            </a:endParaRPr>
          </a:p>
          <a:p>
            <a:endParaRPr lang="ar-SA" dirty="0" smtClean="0">
              <a:latin typeface="Garamond"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18</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r>
              <a:rPr lang="ar-SA" dirty="0" smtClean="0">
                <a:latin typeface="Calibri" pitchFamily="34" charset="0"/>
                <a:cs typeface="Arabic Transparent" pitchFamily="2" charset="-78"/>
              </a:rPr>
              <a:t>:</a:t>
            </a:r>
            <a:r>
              <a:rPr lang="ar-SA" dirty="0" smtClean="0">
                <a:latin typeface="Garamond" pitchFamily="18" charset="0"/>
              </a:rPr>
              <a:t> </a:t>
            </a:r>
            <a:r>
              <a:rPr lang="ar-SA" sz="3600" dirty="0" smtClean="0">
                <a:latin typeface="Garamond" pitchFamily="18" charset="0"/>
              </a:rPr>
              <a:t>الشبكة الموسعة </a:t>
            </a:r>
            <a:r>
              <a:rPr lang="en-US" sz="3600" dirty="0" smtClean="0">
                <a:latin typeface="Garamond" pitchFamily="18" charset="0"/>
              </a:rPr>
              <a:t>Wide Area Network</a:t>
            </a:r>
            <a:endParaRPr lang="en-US" dirty="0"/>
          </a:p>
        </p:txBody>
      </p:sp>
      <p:pic>
        <p:nvPicPr>
          <p:cNvPr id="6146" name="Picture 2" descr="I:\CM_Gateway.jpg"/>
          <p:cNvPicPr>
            <a:picLocks noGrp="1" noChangeAspect="1" noChangeArrowheads="1"/>
          </p:cNvPicPr>
          <p:nvPr>
            <p:ph idx="1"/>
          </p:nvPr>
        </p:nvPicPr>
        <p:blipFill>
          <a:blip r:embed="rId2" cstate="print"/>
          <a:srcRect/>
          <a:stretch>
            <a:fillRect/>
          </a:stretch>
        </p:blipFill>
        <p:spPr bwMode="auto">
          <a:xfrm>
            <a:off x="2362201" y="1524000"/>
            <a:ext cx="4353614" cy="46482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19</a:t>
            </a:fld>
            <a:endParaRPr lang="en-US" smtClean="0">
              <a:cs typeface="Arial" pitchFamily="34" charset="0"/>
            </a:endParaRPr>
          </a:p>
        </p:txBody>
      </p:sp>
      <p:sp>
        <p:nvSpPr>
          <p:cNvPr id="7" name="عنصر نائب للمحتوى 6"/>
          <p:cNvSpPr>
            <a:spLocks noGrp="1"/>
          </p:cNvSpPr>
          <p:nvPr>
            <p:ph idx="1"/>
          </p:nvPr>
        </p:nvSpPr>
        <p:spPr/>
        <p:txBody>
          <a:bodyPr/>
          <a:lstStyle/>
          <a:p>
            <a:pPr>
              <a:lnSpc>
                <a:spcPct val="90000"/>
              </a:lnSpc>
              <a:buFont typeface="Wingdings" pitchFamily="2" charset="2"/>
              <a:buChar char="ü"/>
              <a:defRPr/>
            </a:pPr>
            <a:r>
              <a:rPr lang="ar-SA" sz="2800" dirty="0" smtClean="0">
                <a:latin typeface="Garamond" pitchFamily="18" charset="0"/>
                <a:cs typeface="+mj-cs"/>
              </a:rPr>
              <a:t>هناك ثلاث أشكال رئيسية للشبكات،  لكل منها مميزاته وخصائصه وهي: </a:t>
            </a:r>
            <a:endParaRPr lang="en-US" sz="2800" dirty="0" smtClean="0">
              <a:latin typeface="Garamond" pitchFamily="18" charset="0"/>
              <a:cs typeface="+mj-cs"/>
            </a:endParaRPr>
          </a:p>
          <a:p>
            <a:pPr marL="514350" indent="-514350">
              <a:lnSpc>
                <a:spcPct val="90000"/>
              </a:lnSpc>
              <a:buFont typeface="Wingdings" pitchFamily="2" charset="2"/>
              <a:buChar char="§"/>
              <a:defRPr/>
            </a:pPr>
            <a:r>
              <a:rPr lang="ar-SA" sz="2800" dirty="0" smtClean="0">
                <a:latin typeface="Garamond" pitchFamily="18" charset="0"/>
                <a:cs typeface="+mj-cs"/>
              </a:rPr>
              <a:t>شبكة النجمة </a:t>
            </a:r>
            <a:endParaRPr lang="en-US" sz="2800" dirty="0" smtClean="0">
              <a:latin typeface="Garamond" pitchFamily="18" charset="0"/>
              <a:cs typeface="+mj-cs"/>
            </a:endParaRPr>
          </a:p>
          <a:p>
            <a:pPr lvl="1">
              <a:lnSpc>
                <a:spcPct val="90000"/>
              </a:lnSpc>
              <a:buFont typeface="Wingdings" pitchFamily="2" charset="2"/>
              <a:buChar char="v"/>
              <a:defRPr/>
            </a:pPr>
            <a:r>
              <a:rPr lang="ar-SA" dirty="0" smtClean="0">
                <a:latin typeface="Garamond" pitchFamily="18" charset="0"/>
                <a:cs typeface="+mj-cs"/>
              </a:rPr>
              <a:t> تتكون من عدد من الحواسيب تتصل مع حاسوب مركزي على شكل نجمة. </a:t>
            </a:r>
          </a:p>
          <a:p>
            <a:pPr lvl="1">
              <a:lnSpc>
                <a:spcPct val="90000"/>
              </a:lnSpc>
              <a:defRPr/>
            </a:pPr>
            <a:r>
              <a:rPr lang="ar-SA" dirty="0" smtClean="0">
                <a:latin typeface="Garamond" pitchFamily="18" charset="0"/>
                <a:cs typeface="+mj-cs"/>
              </a:rPr>
              <a:t>    ويمكن أن يحل الموزع </a:t>
            </a:r>
            <a:r>
              <a:rPr lang="en-US" dirty="0" smtClean="0">
                <a:latin typeface="Garamond" pitchFamily="18" charset="0"/>
                <a:cs typeface="+mj-cs"/>
              </a:rPr>
              <a:t>Hub </a:t>
            </a:r>
            <a:r>
              <a:rPr lang="ar-SA" dirty="0" smtClean="0">
                <a:latin typeface="Garamond" pitchFamily="18" charset="0"/>
                <a:cs typeface="+mj-cs"/>
              </a:rPr>
              <a:t> محل الحاسوب المركزي حيث أن له عدة </a:t>
            </a:r>
            <a:r>
              <a:rPr lang="ar-SA" dirty="0" err="1" smtClean="0">
                <a:latin typeface="Garamond" pitchFamily="18" charset="0"/>
                <a:cs typeface="+mj-cs"/>
              </a:rPr>
              <a:t>قوابس</a:t>
            </a:r>
            <a:r>
              <a:rPr lang="ar-SA" dirty="0" smtClean="0">
                <a:latin typeface="Garamond" pitchFamily="18" charset="0"/>
                <a:cs typeface="+mj-cs"/>
              </a:rPr>
              <a:t> </a:t>
            </a:r>
            <a:r>
              <a:rPr lang="en-US" dirty="0" smtClean="0">
                <a:latin typeface="Garamond" pitchFamily="18" charset="0"/>
                <a:cs typeface="+mj-cs"/>
              </a:rPr>
              <a:t>Ports</a:t>
            </a:r>
            <a:r>
              <a:rPr lang="ar-SA" dirty="0" smtClean="0">
                <a:latin typeface="Garamond" pitchFamily="18" charset="0"/>
                <a:cs typeface="+mj-cs"/>
              </a:rPr>
              <a:t> يتم بواسطتها الربط مع الحواسيب الأخرى </a:t>
            </a:r>
          </a:p>
          <a:p>
            <a:pPr lvl="1">
              <a:lnSpc>
                <a:spcPct val="90000"/>
              </a:lnSpc>
              <a:buFont typeface="Wingdings" pitchFamily="2" charset="2"/>
              <a:buChar char="v"/>
              <a:defRPr/>
            </a:pPr>
            <a:r>
              <a:rPr lang="ar-SA" dirty="0" smtClean="0">
                <a:latin typeface="Garamond" pitchFamily="18" charset="0"/>
                <a:cs typeface="+mj-cs"/>
              </a:rPr>
              <a:t>غالبا ما يوضع الحاسب المركزي في مقر المؤسسة حيث يتحكم بعملية الاتصال مع الحواسيب الأخرى الموجودة في فروعها. </a:t>
            </a:r>
          </a:p>
          <a:p>
            <a:pPr lvl="1">
              <a:lnSpc>
                <a:spcPct val="90000"/>
              </a:lnSpc>
              <a:buFont typeface="Wingdings" pitchFamily="2" charset="2"/>
              <a:buChar char="v"/>
              <a:defRPr/>
            </a:pPr>
            <a:r>
              <a:rPr lang="ar-SA" dirty="0" smtClean="0">
                <a:latin typeface="Garamond" pitchFamily="18" charset="0"/>
                <a:cs typeface="+mj-cs"/>
              </a:rPr>
              <a:t> تكون مناسبة للمؤسسات التي تحتاج إلى التحكم وتوجيه العمليات في فروعها الموزعة من خلال مركز رئيسي </a:t>
            </a:r>
          </a:p>
          <a:p>
            <a:endParaRPr lang="en-US" dirty="0"/>
          </a:p>
        </p:txBody>
      </p:sp>
      <p:sp>
        <p:nvSpPr>
          <p:cNvPr id="8" name="عنوان 7"/>
          <p:cNvSpPr>
            <a:spLocks noGrp="1"/>
          </p:cNvSpPr>
          <p:nvPr>
            <p:ph type="title"/>
          </p:nvPr>
        </p:nvSpPr>
        <p:spPr/>
        <p:txBody>
          <a:bodyPr/>
          <a:lstStyle/>
          <a:p>
            <a:r>
              <a:rPr lang="ar-SA" dirty="0" smtClean="0">
                <a:latin typeface="Garamond" pitchFamily="18" charset="0"/>
              </a:rPr>
              <a:t>أشكال الشبكات </a:t>
            </a:r>
            <a:r>
              <a:rPr lang="en-US" dirty="0" smtClean="0">
                <a:latin typeface="Garamond" pitchFamily="18" charset="0"/>
              </a:rPr>
              <a:t>Network Topologies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 calcmode="lin" valueType="num">
                                      <p:cBhvr additive="base">
                                        <p:cTn id="1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 calcmode="lin" valueType="num">
                                      <p:cBhvr additive="base">
                                        <p:cTn id="21"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 calcmode="lin" valueType="num">
                                      <p:cBhvr additive="base">
                                        <p:cTn id="25"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xEl>
                                              <p:pRg st="5" end="5"/>
                                            </p:txEl>
                                          </p:spTgt>
                                        </p:tgtEl>
                                        <p:attrNameLst>
                                          <p:attrName>style.visibility</p:attrName>
                                        </p:attrNameLst>
                                      </p:cBhvr>
                                      <p:to>
                                        <p:strVal val="visible"/>
                                      </p:to>
                                    </p:set>
                                    <p:anim calcmode="lin" valueType="num">
                                      <p:cBhvr additive="base">
                                        <p:cTn id="29"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20</a:t>
            </a:fld>
            <a:endParaRPr lang="en-US" smtClean="0">
              <a:cs typeface="Arial" pitchFamily="34" charset="0"/>
            </a:endParaRPr>
          </a:p>
        </p:txBody>
      </p:sp>
      <p:sp>
        <p:nvSpPr>
          <p:cNvPr id="8" name="عنوان 7"/>
          <p:cNvSpPr>
            <a:spLocks noGrp="1"/>
          </p:cNvSpPr>
          <p:nvPr>
            <p:ph type="title"/>
          </p:nvPr>
        </p:nvSpPr>
        <p:spPr/>
        <p:txBody>
          <a:bodyPr/>
          <a:lstStyle/>
          <a:p>
            <a:r>
              <a:rPr lang="ar-SA" dirty="0" smtClean="0">
                <a:latin typeface="Garamond" pitchFamily="18" charset="0"/>
              </a:rPr>
              <a:t>أشكال الشبكات </a:t>
            </a:r>
            <a:r>
              <a:rPr lang="en-US" dirty="0" smtClean="0">
                <a:latin typeface="Garamond" pitchFamily="18" charset="0"/>
              </a:rPr>
              <a:t>Network Topologies</a:t>
            </a:r>
            <a:endParaRPr lang="en-US" dirty="0"/>
          </a:p>
        </p:txBody>
      </p:sp>
      <p:sp>
        <p:nvSpPr>
          <p:cNvPr id="5" name="عنصر نائب للمحتوى 4"/>
          <p:cNvSpPr>
            <a:spLocks noGrp="1"/>
          </p:cNvSpPr>
          <p:nvPr>
            <p:ph idx="1"/>
          </p:nvPr>
        </p:nvSpPr>
        <p:spPr/>
        <p:txBody>
          <a:bodyPr/>
          <a:lstStyle/>
          <a:p>
            <a:r>
              <a:rPr lang="ar-SA" dirty="0" smtClean="0"/>
              <a:t>شبكة النجمة</a:t>
            </a:r>
            <a:endParaRPr lang="ar-SA" dirty="0"/>
          </a:p>
        </p:txBody>
      </p:sp>
      <p:pic>
        <p:nvPicPr>
          <p:cNvPr id="7170" name="Picture 2" descr="I:\imagesCAWLAIEL.jpg"/>
          <p:cNvPicPr>
            <a:picLocks noChangeAspect="1" noChangeArrowheads="1"/>
          </p:cNvPicPr>
          <p:nvPr/>
        </p:nvPicPr>
        <p:blipFill>
          <a:blip r:embed="rId2" cstate="print"/>
          <a:srcRect/>
          <a:stretch>
            <a:fillRect/>
          </a:stretch>
        </p:blipFill>
        <p:spPr bwMode="auto">
          <a:xfrm>
            <a:off x="4405313" y="2814638"/>
            <a:ext cx="1095375" cy="1228725"/>
          </a:xfrm>
          <a:prstGeom prst="rect">
            <a:avLst/>
          </a:prstGeom>
          <a:noFill/>
        </p:spPr>
      </p:pic>
      <p:pic>
        <p:nvPicPr>
          <p:cNvPr id="7171" name="Picture 3" descr="I:\eth_star.gif"/>
          <p:cNvPicPr>
            <a:picLocks noChangeAspect="1" noChangeArrowheads="1"/>
          </p:cNvPicPr>
          <p:nvPr/>
        </p:nvPicPr>
        <p:blipFill>
          <a:blip r:embed="rId3" cstate="print"/>
          <a:srcRect/>
          <a:stretch>
            <a:fillRect/>
          </a:stretch>
        </p:blipFill>
        <p:spPr bwMode="auto">
          <a:xfrm>
            <a:off x="1676400" y="1524000"/>
            <a:ext cx="3171825" cy="2733675"/>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21</a:t>
            </a:fld>
            <a:endParaRPr lang="en-US" smtClean="0">
              <a:cs typeface="Arial" pitchFamily="34" charset="0"/>
            </a:endParaRPr>
          </a:p>
        </p:txBody>
      </p:sp>
      <p:sp>
        <p:nvSpPr>
          <p:cNvPr id="7" name="عنصر نائب للمحتوى 6"/>
          <p:cNvSpPr>
            <a:spLocks noGrp="1"/>
          </p:cNvSpPr>
          <p:nvPr>
            <p:ph idx="1"/>
          </p:nvPr>
        </p:nvSpPr>
        <p:spPr/>
        <p:txBody>
          <a:bodyPr/>
          <a:lstStyle/>
          <a:p>
            <a:pPr lvl="1">
              <a:lnSpc>
                <a:spcPct val="90000"/>
              </a:lnSpc>
              <a:buFont typeface="Wingdings" pitchFamily="2" charset="2"/>
              <a:buChar char="v"/>
              <a:defRPr/>
            </a:pPr>
            <a:r>
              <a:rPr lang="ar-SA" dirty="0" smtClean="0">
                <a:latin typeface="Garamond" pitchFamily="18" charset="0"/>
              </a:rPr>
              <a:t>شبكة النجمة مركزية التحكم والنقل لا يتم إلا عن طريق الخادم (المركز) مما يؤدي </a:t>
            </a:r>
            <a:r>
              <a:rPr lang="ar-SA" dirty="0" err="1" smtClean="0">
                <a:latin typeface="Garamond" pitchFamily="18" charset="0"/>
              </a:rPr>
              <a:t>الى</a:t>
            </a:r>
            <a:r>
              <a:rPr lang="ar-SA" dirty="0" smtClean="0">
                <a:latin typeface="Garamond" pitchFamily="18" charset="0"/>
              </a:rPr>
              <a:t> بطء النقل</a:t>
            </a:r>
          </a:p>
          <a:p>
            <a:pPr lvl="1">
              <a:lnSpc>
                <a:spcPct val="90000"/>
              </a:lnSpc>
              <a:buFont typeface="Wingdings" pitchFamily="2" charset="2"/>
              <a:buChar char="v"/>
              <a:defRPr/>
            </a:pPr>
            <a:r>
              <a:rPr lang="ar-SA" dirty="0" smtClean="0">
                <a:latin typeface="Garamond" pitchFamily="18" charset="0"/>
              </a:rPr>
              <a:t>عطل المركز يؤدي </a:t>
            </a:r>
            <a:r>
              <a:rPr lang="ar-SA" dirty="0" err="1" smtClean="0">
                <a:latin typeface="Garamond" pitchFamily="18" charset="0"/>
              </a:rPr>
              <a:t>الى</a:t>
            </a:r>
            <a:r>
              <a:rPr lang="ar-SA" dirty="0" smtClean="0">
                <a:latin typeface="Garamond" pitchFamily="18" charset="0"/>
              </a:rPr>
              <a:t> تعطيل الشبكة. </a:t>
            </a:r>
          </a:p>
          <a:p>
            <a:r>
              <a:rPr lang="ar-SA" dirty="0" smtClean="0">
                <a:latin typeface="Garamond" pitchFamily="18" charset="0"/>
              </a:rPr>
              <a:t>                   يستخدم هذا الشكل في شبكة الخادم والعملاء </a:t>
            </a:r>
          </a:p>
          <a:p>
            <a:pPr>
              <a:buFont typeface="Wingdings" pitchFamily="2" charset="2"/>
              <a:buChar char="§"/>
            </a:pPr>
            <a:r>
              <a:rPr lang="ar-SA" sz="2800" dirty="0" smtClean="0">
                <a:latin typeface="Garamond" pitchFamily="18" charset="0"/>
              </a:rPr>
              <a:t>شبكة الحلقة </a:t>
            </a:r>
            <a:r>
              <a:rPr lang="en-US" sz="2800" dirty="0" smtClean="0">
                <a:latin typeface="Garamond" pitchFamily="18" charset="0"/>
              </a:rPr>
              <a:t>Ring Network </a:t>
            </a:r>
            <a:endParaRPr lang="ar-SA" sz="2800" dirty="0" smtClean="0">
              <a:latin typeface="Garamond" pitchFamily="18" charset="0"/>
            </a:endParaRPr>
          </a:p>
          <a:p>
            <a:pPr lvl="1">
              <a:lnSpc>
                <a:spcPct val="90000"/>
              </a:lnSpc>
              <a:buFont typeface="Wingdings" pitchFamily="2" charset="2"/>
              <a:buChar char="v"/>
            </a:pPr>
            <a:r>
              <a:rPr lang="ar-SA" sz="2400" dirty="0" smtClean="0">
                <a:latin typeface="Garamond" pitchFamily="18" charset="0"/>
              </a:rPr>
              <a:t> تتكون من عدة حواسيب كل منها يتصل بالآخر مباشرة حيث لا وجود لحاسب مركزي. </a:t>
            </a:r>
          </a:p>
          <a:p>
            <a:pPr lvl="1">
              <a:lnSpc>
                <a:spcPct val="90000"/>
              </a:lnSpc>
            </a:pPr>
            <a:r>
              <a:rPr lang="ar-SA" sz="2400" dirty="0" smtClean="0">
                <a:latin typeface="Garamond" pitchFamily="18" charset="0"/>
              </a:rPr>
              <a:t>تأخذ شكل حلقة أو دائرة </a:t>
            </a:r>
          </a:p>
          <a:p>
            <a:pPr lvl="1">
              <a:lnSpc>
                <a:spcPct val="90000"/>
              </a:lnSpc>
              <a:buFont typeface="Wingdings" pitchFamily="2" charset="2"/>
              <a:buChar char="v"/>
            </a:pPr>
            <a:r>
              <a:rPr lang="ar-SA" sz="2400" dirty="0" smtClean="0">
                <a:latin typeface="Garamond" pitchFamily="18" charset="0"/>
              </a:rPr>
              <a:t> تستعمل في المؤسسات التي لا تحتاج  إلى تحكم مركزي لفروعها الموزعة</a:t>
            </a:r>
          </a:p>
          <a:p>
            <a:pPr lvl="1">
              <a:lnSpc>
                <a:spcPct val="90000"/>
              </a:lnSpc>
              <a:buFont typeface="Wingdings" pitchFamily="2" charset="2"/>
              <a:buChar char="v"/>
            </a:pPr>
            <a:r>
              <a:rPr lang="ar-SA" sz="2400" dirty="0" smtClean="0">
                <a:latin typeface="Garamond" pitchFamily="18" charset="0"/>
              </a:rPr>
              <a:t>تعتبر شبكة الحلقة ذات موثوقية أكبر نوعا ما من شبكة النجمة لعدم حاجاتها للتحكم المركزي </a:t>
            </a:r>
          </a:p>
          <a:p>
            <a:pPr lvl="1">
              <a:lnSpc>
                <a:spcPct val="90000"/>
              </a:lnSpc>
              <a:buFont typeface="Wingdings" pitchFamily="2" charset="2"/>
              <a:buChar char="v"/>
              <a:defRPr/>
            </a:pPr>
            <a:endParaRPr lang="ar-SA" dirty="0" smtClean="0">
              <a:latin typeface="Garamond" pitchFamily="18" charset="0"/>
            </a:endParaRPr>
          </a:p>
          <a:p>
            <a:pPr lvl="1">
              <a:lnSpc>
                <a:spcPct val="90000"/>
              </a:lnSpc>
              <a:defRPr/>
            </a:pPr>
            <a:endParaRPr lang="en-US" dirty="0" smtClean="0">
              <a:latin typeface="Garamond" pitchFamily="18" charset="0"/>
            </a:endParaRPr>
          </a:p>
        </p:txBody>
      </p:sp>
      <p:sp>
        <p:nvSpPr>
          <p:cNvPr id="8" name="عنوان 7"/>
          <p:cNvSpPr>
            <a:spLocks noGrp="1"/>
          </p:cNvSpPr>
          <p:nvPr>
            <p:ph type="title"/>
          </p:nvPr>
        </p:nvSpPr>
        <p:spPr/>
        <p:txBody>
          <a:bodyPr/>
          <a:lstStyle/>
          <a:p>
            <a:r>
              <a:rPr lang="ar-SA" dirty="0" smtClean="0">
                <a:latin typeface="Garamond" pitchFamily="18" charset="0"/>
              </a:rPr>
              <a:t>أشكال الشبكات </a:t>
            </a:r>
            <a:r>
              <a:rPr lang="en-US" dirty="0" smtClean="0">
                <a:latin typeface="Garamond" pitchFamily="18" charset="0"/>
              </a:rPr>
              <a:t>Network Topologies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 calcmode="lin" valueType="num">
                                      <p:cBhvr additive="base">
                                        <p:cTn id="1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anim calcmode="lin" valueType="num">
                                      <p:cBhvr additive="base">
                                        <p:cTn id="23"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 calcmode="lin" valueType="num">
                                      <p:cBhvr additive="base">
                                        <p:cTn id="2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 calcmode="lin" valueType="num">
                                      <p:cBhvr additive="base">
                                        <p:cTn id="31"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anim calcmode="lin" valueType="num">
                                      <p:cBhvr additive="base">
                                        <p:cTn id="35"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7">
                                            <p:txEl>
                                              <p:pRg st="7" end="7"/>
                                            </p:txEl>
                                          </p:spTgt>
                                        </p:tgtEl>
                                        <p:attrNameLst>
                                          <p:attrName>style.visibility</p:attrName>
                                        </p:attrNameLst>
                                      </p:cBhvr>
                                      <p:to>
                                        <p:strVal val="visible"/>
                                      </p:to>
                                    </p:set>
                                    <p:anim calcmode="lin" valueType="num">
                                      <p:cBhvr additive="base">
                                        <p:cTn id="39"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22</a:t>
            </a:fld>
            <a:endParaRPr lang="en-US" smtClean="0">
              <a:cs typeface="Arial" pitchFamily="34" charset="0"/>
            </a:endParaRPr>
          </a:p>
        </p:txBody>
      </p:sp>
      <p:sp>
        <p:nvSpPr>
          <p:cNvPr id="8" name="عنوان 7"/>
          <p:cNvSpPr>
            <a:spLocks noGrp="1"/>
          </p:cNvSpPr>
          <p:nvPr>
            <p:ph type="title"/>
          </p:nvPr>
        </p:nvSpPr>
        <p:spPr/>
        <p:txBody>
          <a:bodyPr/>
          <a:lstStyle/>
          <a:p>
            <a:r>
              <a:rPr lang="ar-SA" dirty="0" smtClean="0">
                <a:latin typeface="Garamond" pitchFamily="18" charset="0"/>
              </a:rPr>
              <a:t>أشكال الشبكات </a:t>
            </a:r>
            <a:r>
              <a:rPr lang="en-US" dirty="0" smtClean="0">
                <a:latin typeface="Garamond" pitchFamily="18" charset="0"/>
              </a:rPr>
              <a:t>Network Topologies</a:t>
            </a:r>
            <a:endParaRPr lang="en-US" dirty="0"/>
          </a:p>
        </p:txBody>
      </p:sp>
      <p:pic>
        <p:nvPicPr>
          <p:cNvPr id="8194" name="Picture 2" descr="I:\imagesCAWLAIEL.jpg"/>
          <p:cNvPicPr>
            <a:picLocks noGrp="1" noChangeAspect="1" noChangeArrowheads="1"/>
          </p:cNvPicPr>
          <p:nvPr>
            <p:ph idx="1"/>
          </p:nvPr>
        </p:nvPicPr>
        <p:blipFill>
          <a:blip r:embed="rId2" cstate="print"/>
          <a:srcRect/>
          <a:stretch>
            <a:fillRect/>
          </a:stretch>
        </p:blipFill>
        <p:spPr bwMode="auto">
          <a:xfrm>
            <a:off x="2133600" y="1676400"/>
            <a:ext cx="3328988" cy="2709862"/>
          </a:xfrm>
          <a:prstGeom prst="rect">
            <a:avLst/>
          </a:prstGeom>
          <a:noFill/>
        </p:spPr>
      </p:pic>
      <p:sp>
        <p:nvSpPr>
          <p:cNvPr id="9" name="مربع نص 8"/>
          <p:cNvSpPr txBox="1"/>
          <p:nvPr/>
        </p:nvSpPr>
        <p:spPr>
          <a:xfrm>
            <a:off x="4953000" y="2209800"/>
            <a:ext cx="3352800" cy="707886"/>
          </a:xfrm>
          <a:prstGeom prst="rect">
            <a:avLst/>
          </a:prstGeom>
          <a:noFill/>
        </p:spPr>
        <p:txBody>
          <a:bodyPr wrap="square" rtlCol="1">
            <a:spAutoFit/>
          </a:bodyPr>
          <a:lstStyle/>
          <a:p>
            <a:r>
              <a:rPr lang="ar-SA" sz="4000" dirty="0" smtClean="0"/>
              <a:t>شبكة الحلقة</a:t>
            </a:r>
            <a:endParaRPr lang="ar-SA" sz="4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23</a:t>
            </a:fld>
            <a:endParaRPr lang="en-US" smtClean="0">
              <a:cs typeface="Arial" pitchFamily="34" charset="0"/>
            </a:endParaRPr>
          </a:p>
        </p:txBody>
      </p:sp>
      <p:sp>
        <p:nvSpPr>
          <p:cNvPr id="8" name="عنوان 7"/>
          <p:cNvSpPr>
            <a:spLocks noGrp="1"/>
          </p:cNvSpPr>
          <p:nvPr>
            <p:ph type="title"/>
          </p:nvPr>
        </p:nvSpPr>
        <p:spPr/>
        <p:txBody>
          <a:bodyPr/>
          <a:lstStyle/>
          <a:p>
            <a:r>
              <a:rPr lang="ar-SA" dirty="0" smtClean="0">
                <a:latin typeface="Garamond" pitchFamily="18" charset="0"/>
              </a:rPr>
              <a:t>أشكال الشبكات </a:t>
            </a:r>
            <a:r>
              <a:rPr lang="en-US" dirty="0" smtClean="0">
                <a:latin typeface="Garamond" pitchFamily="18" charset="0"/>
              </a:rPr>
              <a:t>Network Topologies</a:t>
            </a:r>
            <a:endParaRPr lang="en-US" dirty="0"/>
          </a:p>
        </p:txBody>
      </p:sp>
      <p:sp>
        <p:nvSpPr>
          <p:cNvPr id="5" name="عنصر نائب للمحتوى 4"/>
          <p:cNvSpPr>
            <a:spLocks noGrp="1"/>
          </p:cNvSpPr>
          <p:nvPr>
            <p:ph idx="1"/>
          </p:nvPr>
        </p:nvSpPr>
        <p:spPr/>
        <p:txBody>
          <a:bodyPr/>
          <a:lstStyle/>
          <a:p>
            <a:pPr lvl="1">
              <a:lnSpc>
                <a:spcPct val="90000"/>
              </a:lnSpc>
              <a:buFont typeface="Wingdings" pitchFamily="2" charset="2"/>
              <a:buChar char="v"/>
            </a:pPr>
            <a:r>
              <a:rPr lang="ar-SA" sz="2400" dirty="0" smtClean="0">
                <a:latin typeface="Garamond" pitchFamily="18" charset="0"/>
              </a:rPr>
              <a:t>تعتبر أكثر مناعة ضد الفشل والتعطل، إذ يمكن أن ترسل البيانات باتجاهين</a:t>
            </a:r>
          </a:p>
          <a:p>
            <a:pPr lvl="1">
              <a:lnSpc>
                <a:spcPct val="90000"/>
              </a:lnSpc>
            </a:pPr>
            <a:endParaRPr lang="ar-SA" sz="2400" dirty="0" smtClean="0">
              <a:latin typeface="Garamond" pitchFamily="18" charset="0"/>
            </a:endParaRPr>
          </a:p>
          <a:p>
            <a:pPr lvl="1">
              <a:lnSpc>
                <a:spcPct val="90000"/>
              </a:lnSpc>
              <a:buFont typeface="Wingdings" pitchFamily="2" charset="2"/>
              <a:buChar char="v"/>
            </a:pPr>
            <a:r>
              <a:rPr lang="ar-SA" sz="2400" dirty="0" smtClean="0">
                <a:latin typeface="Garamond" pitchFamily="18" charset="0"/>
              </a:rPr>
              <a:t>تعطل أحد خطوط الاتصال لا يؤدي على تعطل الشبكة وذلك لوجود خط اتصال بديل عن الخط المتعطل </a:t>
            </a:r>
          </a:p>
          <a:p>
            <a:pPr lvl="1">
              <a:lnSpc>
                <a:spcPct val="90000"/>
              </a:lnSpc>
            </a:pPr>
            <a:endParaRPr lang="ar-SA" sz="2400" dirty="0" smtClean="0">
              <a:latin typeface="Garamond" pitchFamily="18" charset="0"/>
            </a:endParaRPr>
          </a:p>
          <a:p>
            <a:pPr lvl="1">
              <a:lnSpc>
                <a:spcPct val="90000"/>
              </a:lnSpc>
              <a:buFont typeface="Wingdings" pitchFamily="2" charset="2"/>
              <a:buChar char="v"/>
            </a:pPr>
            <a:r>
              <a:rPr lang="ar-SA" sz="2400" dirty="0" smtClean="0">
                <a:latin typeface="Garamond" pitchFamily="18" charset="0"/>
              </a:rPr>
              <a:t>شبكة الحلقة أغلى من شبكة النجمة ويستخدم  هذا  الشكل في شبكة نظير لنظير </a:t>
            </a:r>
            <a:endParaRPr lang="en-US" sz="2400" dirty="0" smtClean="0">
              <a:latin typeface="Garamond"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 calcmode="lin" valueType="num">
                                      <p:cBhvr additive="base">
                                        <p:cTn id="1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 calcmode="lin" valueType="num">
                                      <p:cBhvr additive="base">
                                        <p:cTn id="1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24</a:t>
            </a:fld>
            <a:endParaRPr lang="en-US" smtClean="0">
              <a:cs typeface="Arial" pitchFamily="34" charset="0"/>
            </a:endParaRPr>
          </a:p>
        </p:txBody>
      </p:sp>
      <p:sp>
        <p:nvSpPr>
          <p:cNvPr id="8" name="عنوان 7"/>
          <p:cNvSpPr>
            <a:spLocks noGrp="1"/>
          </p:cNvSpPr>
          <p:nvPr>
            <p:ph type="title"/>
          </p:nvPr>
        </p:nvSpPr>
        <p:spPr/>
        <p:txBody>
          <a:bodyPr/>
          <a:lstStyle/>
          <a:p>
            <a:r>
              <a:rPr lang="ar-SA" dirty="0" smtClean="0">
                <a:latin typeface="Garamond" pitchFamily="18" charset="0"/>
              </a:rPr>
              <a:t>أشكال الشبكات </a:t>
            </a:r>
            <a:r>
              <a:rPr lang="en-US" dirty="0" smtClean="0">
                <a:latin typeface="Garamond" pitchFamily="18" charset="0"/>
              </a:rPr>
              <a:t>Network Topologies</a:t>
            </a:r>
            <a:endParaRPr lang="en-US" dirty="0"/>
          </a:p>
        </p:txBody>
      </p:sp>
      <p:sp>
        <p:nvSpPr>
          <p:cNvPr id="6" name="عنصر نائب للمحتوى 5"/>
          <p:cNvSpPr>
            <a:spLocks noGrp="1"/>
          </p:cNvSpPr>
          <p:nvPr>
            <p:ph idx="1"/>
          </p:nvPr>
        </p:nvSpPr>
        <p:spPr/>
        <p:txBody>
          <a:bodyPr/>
          <a:lstStyle/>
          <a:p>
            <a:pPr>
              <a:buFont typeface="Wingdings" pitchFamily="2" charset="2"/>
              <a:buChar char="§"/>
            </a:pPr>
            <a:r>
              <a:rPr lang="ar-SA" sz="2800" dirty="0" smtClean="0">
                <a:latin typeface="Garamond" pitchFamily="18" charset="0"/>
              </a:rPr>
              <a:t>شبكة الناقل </a:t>
            </a:r>
            <a:r>
              <a:rPr lang="en-US" sz="2800" dirty="0" smtClean="0">
                <a:latin typeface="Garamond" pitchFamily="18" charset="0"/>
              </a:rPr>
              <a:t>Bus Network </a:t>
            </a:r>
            <a:endParaRPr lang="ar-SA" sz="2800" dirty="0" smtClean="0">
              <a:latin typeface="Garamond" pitchFamily="18" charset="0"/>
            </a:endParaRPr>
          </a:p>
          <a:p>
            <a:pPr lvl="1">
              <a:buFont typeface="Wingdings" pitchFamily="2" charset="2"/>
              <a:buChar char="v"/>
            </a:pPr>
            <a:r>
              <a:rPr lang="ar-SA" sz="2400" dirty="0" smtClean="0">
                <a:latin typeface="Garamond" pitchFamily="18" charset="0"/>
              </a:rPr>
              <a:t>تستخدم شبكة الناقل كبلا (ناقلا) واحدا يمر بين جميع الأجهزة المرتبطة بالشبكة </a:t>
            </a:r>
          </a:p>
          <a:p>
            <a:pPr lvl="1"/>
            <a:endParaRPr lang="ar-SA" sz="2400" dirty="0" smtClean="0">
              <a:latin typeface="Garamond" pitchFamily="18" charset="0"/>
            </a:endParaRPr>
          </a:p>
          <a:p>
            <a:pPr lvl="1">
              <a:buFont typeface="Wingdings" pitchFamily="2" charset="2"/>
              <a:buChar char="v"/>
            </a:pPr>
            <a:r>
              <a:rPr lang="ar-SA" sz="2400" dirty="0" smtClean="0">
                <a:latin typeface="Garamond" pitchFamily="18" charset="0"/>
              </a:rPr>
              <a:t>تحتاج هذه الشبكة إلى أسلاكا أقل من شبكة النجمة، وبالتالي  تكلفتها أقل. </a:t>
            </a:r>
          </a:p>
          <a:p>
            <a:pPr lvl="1"/>
            <a:endParaRPr lang="ar-SA" sz="2400" dirty="0" smtClean="0">
              <a:latin typeface="Garamond" pitchFamily="18" charset="0"/>
            </a:endParaRPr>
          </a:p>
          <a:p>
            <a:pPr lvl="1">
              <a:buFont typeface="Wingdings" pitchFamily="2" charset="2"/>
              <a:buChar char="v"/>
            </a:pPr>
            <a:r>
              <a:rPr lang="ar-SA" sz="2400" dirty="0" smtClean="0">
                <a:latin typeface="Garamond" pitchFamily="18" charset="0"/>
              </a:rPr>
              <a:t>تستعمل في شبكة الخادم والعملاء وشبكة نظير لنظير </a:t>
            </a:r>
            <a:endParaRPr lang="en-US" sz="2400" dirty="0" smtClean="0">
              <a:latin typeface="Garamond"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 calcmode="lin" valueType="num">
                                      <p:cBhvr additive="base">
                                        <p:cTn id="1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 calcmode="lin" valueType="num">
                                      <p:cBhvr additive="base">
                                        <p:cTn id="19"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25</a:t>
            </a:fld>
            <a:endParaRPr lang="en-US" smtClean="0">
              <a:cs typeface="Arial" pitchFamily="34" charset="0"/>
            </a:endParaRPr>
          </a:p>
        </p:txBody>
      </p:sp>
      <p:sp>
        <p:nvSpPr>
          <p:cNvPr id="8" name="عنوان 7"/>
          <p:cNvSpPr>
            <a:spLocks noGrp="1"/>
          </p:cNvSpPr>
          <p:nvPr>
            <p:ph type="title"/>
          </p:nvPr>
        </p:nvSpPr>
        <p:spPr/>
        <p:txBody>
          <a:bodyPr/>
          <a:lstStyle/>
          <a:p>
            <a:r>
              <a:rPr lang="ar-SA" dirty="0" smtClean="0">
                <a:latin typeface="Garamond" pitchFamily="18" charset="0"/>
              </a:rPr>
              <a:t>أشكال الشبكات </a:t>
            </a:r>
            <a:r>
              <a:rPr lang="en-US" dirty="0" smtClean="0">
                <a:latin typeface="Garamond" pitchFamily="18" charset="0"/>
              </a:rPr>
              <a:t>Network Topologies</a:t>
            </a:r>
            <a:endParaRPr lang="en-US" dirty="0"/>
          </a:p>
        </p:txBody>
      </p:sp>
      <p:pic>
        <p:nvPicPr>
          <p:cNvPr id="9218" name="Picture 2" descr="I:\bus-network.jpg"/>
          <p:cNvPicPr>
            <a:picLocks noGrp="1" noChangeAspect="1" noChangeArrowheads="1"/>
          </p:cNvPicPr>
          <p:nvPr>
            <p:ph idx="1"/>
          </p:nvPr>
        </p:nvPicPr>
        <p:blipFill>
          <a:blip r:embed="rId2" cstate="print"/>
          <a:srcRect/>
          <a:stretch>
            <a:fillRect/>
          </a:stretch>
        </p:blipFill>
        <p:spPr bwMode="auto">
          <a:xfrm>
            <a:off x="1586111" y="1524000"/>
            <a:ext cx="6657578" cy="4648200"/>
          </a:xfrm>
          <a:prstGeom prst="rect">
            <a:avLst/>
          </a:prstGeom>
          <a:noFill/>
        </p:spPr>
      </p:pic>
      <p:sp>
        <p:nvSpPr>
          <p:cNvPr id="7" name="مربع نص 6"/>
          <p:cNvSpPr txBox="1"/>
          <p:nvPr/>
        </p:nvSpPr>
        <p:spPr>
          <a:xfrm>
            <a:off x="6477000" y="1905000"/>
            <a:ext cx="2438400" cy="646331"/>
          </a:xfrm>
          <a:prstGeom prst="rect">
            <a:avLst/>
          </a:prstGeom>
          <a:noFill/>
        </p:spPr>
        <p:txBody>
          <a:bodyPr wrap="square" rtlCol="1">
            <a:spAutoFit/>
          </a:bodyPr>
          <a:lstStyle/>
          <a:p>
            <a:r>
              <a:rPr lang="ar-SA" sz="3600" dirty="0" smtClean="0"/>
              <a:t>شبكة الناقل</a:t>
            </a:r>
            <a:endParaRPr lang="ar-SA" sz="36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26</a:t>
            </a:fld>
            <a:endParaRPr lang="en-US" smtClean="0">
              <a:cs typeface="Arial" pitchFamily="34" charset="0"/>
            </a:endParaRPr>
          </a:p>
        </p:txBody>
      </p:sp>
      <p:sp>
        <p:nvSpPr>
          <p:cNvPr id="5" name="عنصر نائب للمحتوى 4"/>
          <p:cNvSpPr>
            <a:spLocks noGrp="1"/>
          </p:cNvSpPr>
          <p:nvPr>
            <p:ph idx="1"/>
          </p:nvPr>
        </p:nvSpPr>
        <p:spPr/>
        <p:txBody>
          <a:bodyPr/>
          <a:lstStyle/>
          <a:p>
            <a:pPr>
              <a:buFont typeface="Wingdings" pitchFamily="2" charset="2"/>
              <a:buChar char="v"/>
              <a:defRPr/>
            </a:pPr>
            <a:r>
              <a:rPr lang="ar-SA" sz="2800" dirty="0" smtClean="0">
                <a:latin typeface="Garamond" pitchFamily="18" charset="0"/>
              </a:rPr>
              <a:t>للتحكم في نقل البيانات عبر الشبكات وتامين الربط بشبكة الانترنت، تعتمد الشبكات على تقنيات ومعدات تراسل البيانات . </a:t>
            </a:r>
          </a:p>
          <a:p>
            <a:pPr>
              <a:buFont typeface="Wingdings" pitchFamily="2" charset="2"/>
              <a:buChar char="§"/>
              <a:defRPr/>
            </a:pPr>
            <a:r>
              <a:rPr lang="ar-SA" sz="2800" dirty="0" smtClean="0">
                <a:latin typeface="Garamond" pitchFamily="18" charset="0"/>
              </a:rPr>
              <a:t>المودم </a:t>
            </a:r>
            <a:r>
              <a:rPr lang="en-US" sz="2800" dirty="0" smtClean="0">
                <a:latin typeface="Garamond" pitchFamily="18" charset="0"/>
              </a:rPr>
              <a:t>Modem</a:t>
            </a:r>
            <a:r>
              <a:rPr lang="ar-SA" sz="2800" dirty="0" smtClean="0">
                <a:latin typeface="Garamond" pitchFamily="18" charset="0"/>
              </a:rPr>
              <a:t> </a:t>
            </a:r>
          </a:p>
          <a:p>
            <a:pPr>
              <a:buFont typeface="Wingdings" pitchFamily="2" charset="2"/>
              <a:buChar char="v"/>
              <a:defRPr/>
            </a:pPr>
            <a:r>
              <a:rPr lang="ar-SA" sz="2800" dirty="0" smtClean="0">
                <a:latin typeface="Garamond" pitchFamily="18" charset="0"/>
              </a:rPr>
              <a:t>مركب من كلمتين وهي </a:t>
            </a:r>
            <a:r>
              <a:rPr lang="en-US" sz="2800" dirty="0" err="1" smtClean="0">
                <a:latin typeface="Garamond" pitchFamily="18" charset="0"/>
              </a:rPr>
              <a:t>MODulator</a:t>
            </a:r>
            <a:r>
              <a:rPr lang="en-US" sz="2800" dirty="0" smtClean="0">
                <a:latin typeface="Garamond" pitchFamily="18" charset="0"/>
              </a:rPr>
              <a:t> </a:t>
            </a:r>
            <a:r>
              <a:rPr lang="ar-SA" sz="2800" dirty="0" smtClean="0">
                <a:latin typeface="Garamond" pitchFamily="18" charset="0"/>
              </a:rPr>
              <a:t>  و </a:t>
            </a:r>
            <a:r>
              <a:rPr lang="en-US" sz="2800" dirty="0" err="1" smtClean="0">
                <a:latin typeface="Garamond" pitchFamily="18" charset="0"/>
              </a:rPr>
              <a:t>DEModulator</a:t>
            </a:r>
            <a:r>
              <a:rPr lang="ar-SA" sz="2800" dirty="0" smtClean="0">
                <a:latin typeface="Garamond" pitchFamily="18" charset="0"/>
              </a:rPr>
              <a:t>    </a:t>
            </a:r>
          </a:p>
          <a:p>
            <a:pPr>
              <a:buFont typeface="Wingdings" pitchFamily="2" charset="2"/>
              <a:buChar char="v"/>
              <a:defRPr/>
            </a:pPr>
            <a:r>
              <a:rPr lang="ar-SA" sz="2800" dirty="0" smtClean="0">
                <a:latin typeface="Garamond" pitchFamily="18" charset="0"/>
              </a:rPr>
              <a:t>يستخدم في نقل البيانات عبر خطوط الهاتف </a:t>
            </a:r>
          </a:p>
          <a:p>
            <a:pPr>
              <a:buFont typeface="Wingdings" pitchFamily="2" charset="2"/>
              <a:buChar char="v"/>
              <a:defRPr/>
            </a:pPr>
            <a:r>
              <a:rPr lang="ar-SA" sz="2800" dirty="0" smtClean="0">
                <a:latin typeface="Garamond" pitchFamily="18" charset="0"/>
              </a:rPr>
              <a:t>يقوم بتحويل </a:t>
            </a:r>
            <a:r>
              <a:rPr lang="ar-SA" sz="2800" dirty="0" err="1" smtClean="0">
                <a:latin typeface="Garamond" pitchFamily="18" charset="0"/>
              </a:rPr>
              <a:t>الاشارات</a:t>
            </a:r>
            <a:r>
              <a:rPr lang="ar-SA" sz="2800" dirty="0" smtClean="0">
                <a:latin typeface="Garamond" pitchFamily="18" charset="0"/>
              </a:rPr>
              <a:t> الرقمية </a:t>
            </a:r>
            <a:r>
              <a:rPr lang="ar-SA" sz="2800" dirty="0" err="1" smtClean="0">
                <a:latin typeface="Garamond" pitchFamily="18" charset="0"/>
              </a:rPr>
              <a:t>الى</a:t>
            </a:r>
            <a:r>
              <a:rPr lang="ar-SA" sz="2800" dirty="0" smtClean="0">
                <a:latin typeface="Garamond" pitchFamily="18" charset="0"/>
              </a:rPr>
              <a:t> </a:t>
            </a:r>
            <a:r>
              <a:rPr lang="ar-SA" sz="2800" dirty="0" err="1" smtClean="0">
                <a:latin typeface="Garamond" pitchFamily="18" charset="0"/>
              </a:rPr>
              <a:t>اشارات</a:t>
            </a:r>
            <a:r>
              <a:rPr lang="ar-SA" sz="2800" dirty="0" smtClean="0">
                <a:latin typeface="Garamond" pitchFamily="18" charset="0"/>
              </a:rPr>
              <a:t> تناظرية </a:t>
            </a:r>
            <a:r>
              <a:rPr lang="en-US" sz="2800" dirty="0" smtClean="0">
                <a:latin typeface="Garamond" pitchFamily="18" charset="0"/>
              </a:rPr>
              <a:t>Analog Signals</a:t>
            </a:r>
            <a:r>
              <a:rPr lang="ar-SA" sz="2800" dirty="0" smtClean="0">
                <a:latin typeface="Garamond" pitchFamily="18" charset="0"/>
              </a:rPr>
              <a:t> لها نفس تذبذب </a:t>
            </a:r>
            <a:r>
              <a:rPr lang="ar-SA" sz="2800" dirty="0" err="1" smtClean="0">
                <a:latin typeface="Garamond" pitchFamily="18" charset="0"/>
              </a:rPr>
              <a:t>الاشارات</a:t>
            </a:r>
            <a:r>
              <a:rPr lang="ar-SA" sz="2800" dirty="0" smtClean="0">
                <a:latin typeface="Garamond" pitchFamily="18" charset="0"/>
              </a:rPr>
              <a:t> الصوتية </a:t>
            </a:r>
          </a:p>
          <a:p>
            <a:pPr>
              <a:buFont typeface="Wingdings" pitchFamily="2" charset="2"/>
              <a:buChar char="v"/>
              <a:defRPr/>
            </a:pPr>
            <a:r>
              <a:rPr lang="ar-SA" sz="2800" dirty="0" smtClean="0">
                <a:latin typeface="Garamond" pitchFamily="18" charset="0"/>
              </a:rPr>
              <a:t>هذه العملية تسمى </a:t>
            </a:r>
            <a:r>
              <a:rPr lang="en-US" sz="2800" dirty="0" smtClean="0">
                <a:latin typeface="Garamond" pitchFamily="18" charset="0"/>
              </a:rPr>
              <a:t>Modulation</a:t>
            </a:r>
            <a:r>
              <a:rPr lang="ar-SA" sz="2800" dirty="0" smtClean="0">
                <a:latin typeface="Garamond" pitchFamily="18" charset="0"/>
              </a:rPr>
              <a:t>. </a:t>
            </a:r>
          </a:p>
          <a:p>
            <a:endParaRPr lang="en-US" dirty="0"/>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27</a:t>
            </a:fld>
            <a:endParaRPr lang="en-US" smtClean="0">
              <a:cs typeface="Arial" pitchFamily="34" charset="0"/>
            </a:endParaRPr>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pic>
        <p:nvPicPr>
          <p:cNvPr id="10242" name="Picture 2" descr="I:\Modem.jpg"/>
          <p:cNvPicPr>
            <a:picLocks noChangeAspect="1" noChangeArrowheads="1"/>
          </p:cNvPicPr>
          <p:nvPr/>
        </p:nvPicPr>
        <p:blipFill>
          <a:blip r:embed="rId2" cstate="print"/>
          <a:srcRect/>
          <a:stretch>
            <a:fillRect/>
          </a:stretch>
        </p:blipFill>
        <p:spPr bwMode="auto">
          <a:xfrm>
            <a:off x="512762" y="1193800"/>
            <a:ext cx="3429000" cy="3429000"/>
          </a:xfrm>
          <a:prstGeom prst="rect">
            <a:avLst/>
          </a:prstGeom>
          <a:noFill/>
        </p:spPr>
      </p:pic>
      <p:pic>
        <p:nvPicPr>
          <p:cNvPr id="10243" name="Picture 3" descr="I:\ec-modem-b.jpg"/>
          <p:cNvPicPr>
            <a:picLocks noChangeAspect="1" noChangeArrowheads="1"/>
          </p:cNvPicPr>
          <p:nvPr/>
        </p:nvPicPr>
        <p:blipFill>
          <a:blip r:embed="rId3" cstate="print"/>
          <a:srcRect/>
          <a:stretch>
            <a:fillRect/>
          </a:stretch>
        </p:blipFill>
        <p:spPr bwMode="auto">
          <a:xfrm>
            <a:off x="1600200" y="2438400"/>
            <a:ext cx="1252537" cy="938213"/>
          </a:xfrm>
          <a:prstGeom prst="rect">
            <a:avLst/>
          </a:prstGeom>
          <a:noFill/>
        </p:spPr>
      </p:pic>
      <p:pic>
        <p:nvPicPr>
          <p:cNvPr id="10244" name="Picture 4" descr="I:\ec-modem-b.jpg"/>
          <p:cNvPicPr>
            <a:picLocks noGrp="1" noChangeAspect="1" noChangeArrowheads="1"/>
          </p:cNvPicPr>
          <p:nvPr>
            <p:ph idx="1"/>
          </p:nvPr>
        </p:nvPicPr>
        <p:blipFill>
          <a:blip r:embed="rId4" cstate="print"/>
          <a:srcRect/>
          <a:stretch>
            <a:fillRect/>
          </a:stretch>
        </p:blipFill>
        <p:spPr bwMode="auto">
          <a:xfrm>
            <a:off x="4343400" y="1905000"/>
            <a:ext cx="2319528" cy="1905000"/>
          </a:xfrm>
          <a:prstGeom prst="rect">
            <a:avLst/>
          </a:prstGeom>
          <a:noFill/>
        </p:spPr>
      </p:pic>
      <p:sp>
        <p:nvSpPr>
          <p:cNvPr id="9" name="مربع نص 8"/>
          <p:cNvSpPr txBox="1"/>
          <p:nvPr/>
        </p:nvSpPr>
        <p:spPr>
          <a:xfrm>
            <a:off x="2057400" y="3733800"/>
            <a:ext cx="3886200" cy="646331"/>
          </a:xfrm>
          <a:prstGeom prst="rect">
            <a:avLst/>
          </a:prstGeom>
          <a:noFill/>
        </p:spPr>
        <p:txBody>
          <a:bodyPr wrap="square" rtlCol="1">
            <a:spAutoFit/>
          </a:bodyPr>
          <a:lstStyle/>
          <a:p>
            <a:r>
              <a:rPr lang="ar-SA" sz="3600" dirty="0" smtClean="0"/>
              <a:t>جهاز المودم</a:t>
            </a:r>
            <a:endParaRPr lang="ar-SA" sz="36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28</a:t>
            </a:fld>
            <a:endParaRPr lang="en-US" smtClean="0">
              <a:cs typeface="Arial" pitchFamily="34" charset="0"/>
            </a:endParaRPr>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sp>
        <p:nvSpPr>
          <p:cNvPr id="6" name="عنصر نائب للمحتوى 5"/>
          <p:cNvSpPr>
            <a:spLocks noGrp="1"/>
          </p:cNvSpPr>
          <p:nvPr>
            <p:ph idx="1"/>
          </p:nvPr>
        </p:nvSpPr>
        <p:spPr>
          <a:xfrm>
            <a:off x="0" y="1371600"/>
            <a:ext cx="9677400" cy="4876800"/>
          </a:xfrm>
        </p:spPr>
        <p:txBody>
          <a:bodyPr/>
          <a:lstStyle/>
          <a:p>
            <a:pPr>
              <a:buFont typeface="Wingdings" pitchFamily="2" charset="2"/>
              <a:buChar char="v"/>
              <a:defRPr/>
            </a:pPr>
            <a:r>
              <a:rPr lang="ar-SA" sz="2800" dirty="0" smtClean="0">
                <a:latin typeface="Garamond" pitchFamily="18" charset="0"/>
              </a:rPr>
              <a:t>عند الاستقبال يتم تحويل هذه الإشارة التناظرية إلى إشارة</a:t>
            </a:r>
            <a:r>
              <a:rPr lang="ar-SA" sz="2800" dirty="0" smtClean="0">
                <a:latin typeface="Calibri" pitchFamily="34" charset="0"/>
                <a:cs typeface="Arabic Transparent" pitchFamily="2" charset="-78"/>
              </a:rPr>
              <a:t> </a:t>
            </a:r>
            <a:r>
              <a:rPr lang="ar-SA" sz="2800" dirty="0" smtClean="0">
                <a:latin typeface="Garamond" pitchFamily="18" charset="0"/>
              </a:rPr>
              <a:t>رقمية </a:t>
            </a:r>
          </a:p>
          <a:p>
            <a:pPr>
              <a:buFont typeface="Wingdings" pitchFamily="2" charset="2"/>
              <a:buChar char="v"/>
              <a:defRPr/>
            </a:pPr>
            <a:r>
              <a:rPr lang="ar-SA" sz="2800" dirty="0" smtClean="0">
                <a:latin typeface="Garamond" pitchFamily="18" charset="0"/>
              </a:rPr>
              <a:t>تقاس سرعة المودم  </a:t>
            </a:r>
            <a:r>
              <a:rPr lang="ar-SA" sz="2800" dirty="0" err="1" smtClean="0">
                <a:latin typeface="Garamond" pitchFamily="18" charset="0"/>
              </a:rPr>
              <a:t>بالباود</a:t>
            </a:r>
            <a:r>
              <a:rPr lang="ar-SA" sz="2800" dirty="0" smtClean="0">
                <a:latin typeface="Garamond" pitchFamily="18" charset="0"/>
              </a:rPr>
              <a:t> </a:t>
            </a:r>
            <a:r>
              <a:rPr lang="en-US" sz="2800" dirty="0" smtClean="0">
                <a:latin typeface="Garamond" pitchFamily="18" charset="0"/>
              </a:rPr>
              <a:t>BAUD</a:t>
            </a:r>
            <a:r>
              <a:rPr lang="ar-SA" sz="2800" dirty="0" smtClean="0">
                <a:latin typeface="Garamond" pitchFamily="18" charset="0"/>
              </a:rPr>
              <a:t> الذي يمثل عدد </a:t>
            </a:r>
            <a:r>
              <a:rPr lang="ar-SA" sz="2800" dirty="0" err="1" smtClean="0">
                <a:latin typeface="Garamond" pitchFamily="18" charset="0"/>
              </a:rPr>
              <a:t>البتات</a:t>
            </a:r>
            <a:r>
              <a:rPr lang="ar-SA" sz="2800" dirty="0" smtClean="0">
                <a:latin typeface="Garamond" pitchFamily="18" charset="0"/>
              </a:rPr>
              <a:t> في الثانية </a:t>
            </a:r>
            <a:r>
              <a:rPr lang="en-US" sz="2800" dirty="0" smtClean="0">
                <a:latin typeface="Garamond" pitchFamily="18" charset="0"/>
              </a:rPr>
              <a:t>bps</a:t>
            </a:r>
            <a:r>
              <a:rPr lang="ar-SA" sz="2800" dirty="0" smtClean="0">
                <a:latin typeface="Garamond" pitchFamily="18" charset="0"/>
              </a:rPr>
              <a:t> </a:t>
            </a:r>
          </a:p>
          <a:p>
            <a:pPr>
              <a:buFont typeface="Wingdings" pitchFamily="2" charset="2"/>
              <a:buChar char="v"/>
            </a:pPr>
            <a:r>
              <a:rPr lang="ar-SA" sz="2800" dirty="0" smtClean="0">
                <a:latin typeface="Garamond" pitchFamily="18" charset="0"/>
              </a:rPr>
              <a:t>تبلغ سرعة المودم عادة 56 كيلوبايت في الثانية حيث أن </a:t>
            </a:r>
            <a:r>
              <a:rPr lang="en-US" sz="2800" dirty="0" smtClean="0">
                <a:latin typeface="Garamond" pitchFamily="18" charset="0"/>
              </a:rPr>
              <a:t>1 kbps = 1000 bps</a:t>
            </a:r>
            <a:endParaRPr lang="ar-SA" sz="2800" dirty="0" smtClean="0">
              <a:latin typeface="Garamond" pitchFamily="18" charset="0"/>
            </a:endParaRPr>
          </a:p>
          <a:p>
            <a:pPr>
              <a:buFont typeface="Wingdings" pitchFamily="2" charset="2"/>
              <a:buChar char="v"/>
            </a:pPr>
            <a:r>
              <a:rPr lang="ar-SA" sz="2800" dirty="0" smtClean="0">
                <a:latin typeface="Garamond" pitchFamily="18" charset="0"/>
              </a:rPr>
              <a:t>هناك عدة أنواع من المودم كالمودم الذكي  </a:t>
            </a:r>
            <a:r>
              <a:rPr lang="en-US" sz="2800" dirty="0" smtClean="0">
                <a:latin typeface="Garamond" pitchFamily="18" charset="0"/>
              </a:rPr>
              <a:t>Intelligent Modem  </a:t>
            </a:r>
            <a:r>
              <a:rPr lang="ar-SA" sz="2800" dirty="0" smtClean="0">
                <a:latin typeface="Garamond" pitchFamily="18" charset="0"/>
              </a:rPr>
              <a:t> الذي يستطيع نقل الأصوات </a:t>
            </a:r>
            <a:r>
              <a:rPr lang="ar-SA" sz="2800" dirty="0" err="1" smtClean="0">
                <a:latin typeface="Garamond" pitchFamily="18" charset="0"/>
              </a:rPr>
              <a:t>و</a:t>
            </a:r>
            <a:r>
              <a:rPr lang="ar-SA" sz="2800" dirty="0" smtClean="0">
                <a:latin typeface="Garamond" pitchFamily="18" charset="0"/>
              </a:rPr>
              <a:t> البيانات معا عبر خطوط الهاتف</a:t>
            </a:r>
          </a:p>
          <a:p>
            <a:pPr>
              <a:buFont typeface="Wingdings" pitchFamily="2" charset="2"/>
              <a:buChar char="§"/>
            </a:pPr>
            <a:r>
              <a:rPr lang="ar-SA" sz="2800" dirty="0" smtClean="0">
                <a:latin typeface="Garamond" pitchFamily="18" charset="0"/>
              </a:rPr>
              <a:t>جهاز الفاكس مودم الذي يمكن الحاسب بالقيام بعمل آلة الفاكس </a:t>
            </a:r>
            <a:r>
              <a:rPr lang="en-US" sz="2800" dirty="0" smtClean="0">
                <a:latin typeface="Garamond" pitchFamily="18" charset="0"/>
              </a:rPr>
              <a:t>Fax Machine</a:t>
            </a:r>
            <a:r>
              <a:rPr lang="ar-SA" sz="2800" dirty="0" smtClean="0">
                <a:latin typeface="Garamond" pitchFamily="18" charset="0"/>
              </a:rPr>
              <a:t> التي تستعمل لإرسال الوثائق والصور عبر خطوط الهاتف</a:t>
            </a:r>
            <a:endParaRPr lang="en-US" sz="2800" dirty="0" smtClean="0">
              <a:latin typeface="Garamond" pitchFamily="18" charset="0"/>
            </a:endParaRPr>
          </a:p>
          <a:p>
            <a:pPr>
              <a:buFont typeface="Wingdings" pitchFamily="2" charset="2"/>
              <a:buChar char="§"/>
            </a:pPr>
            <a:r>
              <a:rPr lang="ar-SA" sz="2800" dirty="0" smtClean="0">
                <a:latin typeface="Garamond" pitchFamily="18" charset="0"/>
              </a:rPr>
              <a:t> الخطوط المستأجرة </a:t>
            </a:r>
            <a:r>
              <a:rPr lang="en-US" sz="2800" dirty="0" smtClean="0">
                <a:latin typeface="Garamond" pitchFamily="18" charset="0"/>
              </a:rPr>
              <a:t>Leased Lines </a:t>
            </a:r>
            <a:r>
              <a:rPr lang="ar-SA" sz="2800" dirty="0" smtClean="0">
                <a:latin typeface="Garamond" pitchFamily="18" charset="0"/>
              </a:rPr>
              <a:t> و تتمثل في خطوط تؤمن اتصالا دائما  بين موقعين لنقل كمية هائلة من البيانات وتخصص هذه الخطوط للشركات التي </a:t>
            </a:r>
          </a:p>
          <a:p>
            <a:r>
              <a:rPr lang="ar-SA" sz="2800" dirty="0" smtClean="0">
                <a:latin typeface="Garamond" pitchFamily="18" charset="0"/>
              </a:rPr>
              <a:t>              تدفع اشتراكا ثابتا مهما كانت كمية البيانات</a:t>
            </a:r>
          </a:p>
          <a:p>
            <a:pPr>
              <a:defRPr/>
            </a:pPr>
            <a:endParaRPr lang="ar-SA" sz="2800" dirty="0" smtClean="0">
              <a:latin typeface="Garamond"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29</a:t>
            </a:fld>
            <a:endParaRPr lang="en-US" smtClean="0">
              <a:cs typeface="Arial" pitchFamily="34" charset="0"/>
            </a:endParaRPr>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sp>
        <p:nvSpPr>
          <p:cNvPr id="5" name="عنصر نائب للمحتوى 4"/>
          <p:cNvSpPr>
            <a:spLocks noGrp="1"/>
          </p:cNvSpPr>
          <p:nvPr>
            <p:ph idx="1"/>
          </p:nvPr>
        </p:nvSpPr>
        <p:spPr/>
        <p:txBody>
          <a:bodyPr/>
          <a:lstStyle/>
          <a:p>
            <a:pPr>
              <a:buFont typeface="Wingdings" pitchFamily="2" charset="2"/>
              <a:buChar char="§"/>
            </a:pPr>
            <a:endParaRPr lang="ar-SA" sz="2800" dirty="0" smtClean="0">
              <a:latin typeface="Garamond" pitchFamily="18" charset="0"/>
            </a:endParaRPr>
          </a:p>
          <a:p>
            <a:pPr>
              <a:buFont typeface="Wingdings" pitchFamily="2" charset="2"/>
              <a:buChar char="v"/>
            </a:pPr>
            <a:r>
              <a:rPr lang="ar-SA" sz="2800" dirty="0" smtClean="0">
                <a:latin typeface="Garamond" pitchFamily="18" charset="0"/>
                <a:cs typeface="+mj-cs"/>
              </a:rPr>
              <a:t>تحتاج الخطوط المستأجرة لجهاز خاص يشبه المودم يسمى </a:t>
            </a:r>
            <a:r>
              <a:rPr lang="en-US" sz="2800" dirty="0" smtClean="0">
                <a:latin typeface="Garamond" pitchFamily="18" charset="0"/>
                <a:cs typeface="+mj-cs"/>
              </a:rPr>
              <a:t>CSU/DSU</a:t>
            </a:r>
            <a:r>
              <a:rPr lang="ar-SA" sz="2800" dirty="0" smtClean="0">
                <a:latin typeface="Garamond" pitchFamily="18" charset="0"/>
                <a:cs typeface="+mj-cs"/>
              </a:rPr>
              <a:t> </a:t>
            </a:r>
          </a:p>
          <a:p>
            <a:pPr marL="758825" lvl="1" indent="-342900"/>
            <a:r>
              <a:rPr lang="ar-SA" dirty="0" smtClean="0">
                <a:latin typeface="Garamond" pitchFamily="18" charset="0"/>
                <a:cs typeface="+mj-cs"/>
              </a:rPr>
              <a:t>    أي </a:t>
            </a:r>
            <a:r>
              <a:rPr lang="en-US" dirty="0" smtClean="0">
                <a:latin typeface="Garamond" pitchFamily="18" charset="0"/>
                <a:cs typeface="+mj-cs"/>
              </a:rPr>
              <a:t>Channel Service Unit </a:t>
            </a:r>
            <a:r>
              <a:rPr lang="ar-SA" dirty="0" smtClean="0">
                <a:latin typeface="Garamond" pitchFamily="18" charset="0"/>
                <a:cs typeface="+mj-cs"/>
              </a:rPr>
              <a:t> أي وحدة خدمة قناة الاتصال للتحكم في الخط الهاتفي - وحدة خدمات البيانات </a:t>
            </a:r>
            <a:r>
              <a:rPr lang="en-US" dirty="0" smtClean="0">
                <a:latin typeface="Garamond" pitchFamily="18" charset="0"/>
                <a:cs typeface="+mj-cs"/>
              </a:rPr>
              <a:t>Data Service Unit </a:t>
            </a:r>
            <a:r>
              <a:rPr lang="ar-SA" dirty="0" smtClean="0">
                <a:latin typeface="Garamond" pitchFamily="18" charset="0"/>
                <a:cs typeface="+mj-cs"/>
              </a:rPr>
              <a:t> للتحكم بتهيئة البيانات ونقلها عبر الخط</a:t>
            </a:r>
          </a:p>
          <a:p>
            <a:pPr marL="758825" lvl="1" indent="-342900"/>
            <a:endParaRPr lang="ar-SA" dirty="0" smtClean="0">
              <a:latin typeface="Garamond" pitchFamily="18" charset="0"/>
              <a:cs typeface="+mj-cs"/>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 calcmode="lin" valueType="num">
                                      <p:cBhvr additive="base">
                                        <p:cTn id="1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30</a:t>
            </a:fld>
            <a:endParaRPr lang="en-US" smtClean="0">
              <a:cs typeface="Arial" pitchFamily="34" charset="0"/>
            </a:endParaRPr>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sp>
        <p:nvSpPr>
          <p:cNvPr id="6" name="عنصر نائب للمحتوى 5"/>
          <p:cNvSpPr>
            <a:spLocks noGrp="1"/>
          </p:cNvSpPr>
          <p:nvPr>
            <p:ph idx="1"/>
          </p:nvPr>
        </p:nvSpPr>
        <p:spPr/>
        <p:txBody>
          <a:bodyPr/>
          <a:lstStyle/>
          <a:p>
            <a:pPr>
              <a:buFont typeface="Wingdings" pitchFamily="2" charset="2"/>
              <a:buChar char="§"/>
            </a:pPr>
            <a:r>
              <a:rPr lang="ar-SA" sz="2800" dirty="0" smtClean="0">
                <a:latin typeface="Garamond" pitchFamily="18" charset="0"/>
              </a:rPr>
              <a:t>الشبكة الرقمية للخدمات المتكاملة </a:t>
            </a:r>
            <a:r>
              <a:rPr lang="en-US" sz="2800" dirty="0" smtClean="0">
                <a:latin typeface="Garamond" pitchFamily="18" charset="0"/>
              </a:rPr>
              <a:t>Integrated Services Digital Networks (ISDN)</a:t>
            </a:r>
            <a:r>
              <a:rPr lang="ar-SA" sz="2800" dirty="0" smtClean="0">
                <a:latin typeface="Garamond" pitchFamily="18" charset="0"/>
              </a:rPr>
              <a:t> </a:t>
            </a:r>
          </a:p>
          <a:p>
            <a:pPr>
              <a:buFont typeface="Wingdings" pitchFamily="2" charset="2"/>
              <a:buChar char="v"/>
            </a:pPr>
            <a:r>
              <a:rPr lang="ar-SA" sz="2800" dirty="0" smtClean="0">
                <a:latin typeface="Garamond" pitchFamily="18" charset="0"/>
              </a:rPr>
              <a:t>يستخدم لنقل الإشارات الرقمية  بدلا من الإشارات التناظرية </a:t>
            </a:r>
            <a:r>
              <a:rPr lang="ar-SA" sz="2800" dirty="0" err="1" smtClean="0">
                <a:latin typeface="Garamond" pitchFamily="18" charset="0"/>
              </a:rPr>
              <a:t>و</a:t>
            </a:r>
            <a:r>
              <a:rPr lang="ar-SA" sz="2800" dirty="0" smtClean="0">
                <a:latin typeface="Garamond" pitchFamily="18" charset="0"/>
              </a:rPr>
              <a:t> لا يتطلب جهاز مودم تسمى بالمتكاملة لأنها تؤمن نقل كل أشكال البيانات من صوت وصورة وفيديو وغيرها .</a:t>
            </a:r>
          </a:p>
          <a:p>
            <a:pPr>
              <a:buFont typeface="Wingdings" pitchFamily="2" charset="2"/>
              <a:buChar char="v"/>
            </a:pPr>
            <a:r>
              <a:rPr lang="ar-SA" sz="2800" dirty="0" smtClean="0">
                <a:latin typeface="Garamond" pitchFamily="18" charset="0"/>
              </a:rPr>
              <a:t> تصل سرعتها إلى 128 كيلوبت</a:t>
            </a:r>
          </a:p>
          <a:p>
            <a:pPr>
              <a:buFont typeface="Wingdings" pitchFamily="2" charset="2"/>
              <a:buChar char="v"/>
            </a:pPr>
            <a:r>
              <a:rPr lang="ar-SA" sz="2800" dirty="0" smtClean="0">
                <a:latin typeface="Garamond" pitchFamily="18" charset="0"/>
              </a:rPr>
              <a:t>تستخدم تقنية نظام خط المشترك الرقمي غير المتماثل </a:t>
            </a:r>
            <a:r>
              <a:rPr lang="en-US" sz="2800" dirty="0" smtClean="0">
                <a:latin typeface="Garamond" pitchFamily="18" charset="0"/>
              </a:rPr>
              <a:t> Asymmetric Digital Subscriber Line (ADSL)</a:t>
            </a:r>
            <a:r>
              <a:rPr lang="ar-SA" sz="2800" dirty="0" smtClean="0">
                <a:latin typeface="Garamond" pitchFamily="18" charset="0"/>
              </a:rPr>
              <a:t>    كبديل لتقنية </a:t>
            </a:r>
            <a:r>
              <a:rPr lang="en-US" sz="2800" dirty="0" smtClean="0">
                <a:latin typeface="Garamond" pitchFamily="18" charset="0"/>
              </a:rPr>
              <a:t>ISDN</a:t>
            </a:r>
            <a:r>
              <a:rPr lang="ar-SA" sz="2800" dirty="0" smtClean="0">
                <a:latin typeface="Garamond" pitchFamily="18" charset="0"/>
              </a:rPr>
              <a:t> وذلك للاتصال شبه الدائم بالانترنت عبر الخطوط الهاتفية</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31</a:t>
            </a:fld>
            <a:endParaRPr lang="en-US" smtClean="0">
              <a:cs typeface="Arial" pitchFamily="34" charset="0"/>
            </a:endParaRPr>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sp>
        <p:nvSpPr>
          <p:cNvPr id="5" name="عنصر نائب للمحتوى 4"/>
          <p:cNvSpPr>
            <a:spLocks noGrp="1"/>
          </p:cNvSpPr>
          <p:nvPr>
            <p:ph idx="1"/>
          </p:nvPr>
        </p:nvSpPr>
        <p:spPr/>
        <p:txBody>
          <a:bodyPr/>
          <a:lstStyle/>
          <a:p>
            <a:pPr>
              <a:buFont typeface="Wingdings" pitchFamily="2" charset="2"/>
              <a:buChar char="v"/>
            </a:pPr>
            <a:endParaRPr lang="ar-SA" dirty="0" smtClean="0">
              <a:latin typeface="Garamond" pitchFamily="18" charset="0"/>
            </a:endParaRPr>
          </a:p>
          <a:p>
            <a:pPr>
              <a:buFont typeface="Wingdings" pitchFamily="2" charset="2"/>
              <a:buChar char="v"/>
            </a:pPr>
            <a:r>
              <a:rPr lang="ar-SA" sz="2800" dirty="0" smtClean="0">
                <a:latin typeface="Garamond" pitchFamily="18" charset="0"/>
              </a:rPr>
              <a:t>توصف خطوط  </a:t>
            </a:r>
            <a:r>
              <a:rPr lang="en-US" sz="2800" dirty="0" smtClean="0">
                <a:latin typeface="Garamond" pitchFamily="18" charset="0"/>
              </a:rPr>
              <a:t> ADSL  </a:t>
            </a:r>
            <a:r>
              <a:rPr lang="ar-SA" sz="2800" dirty="0" smtClean="0">
                <a:latin typeface="Garamond" pitchFamily="18" charset="0"/>
              </a:rPr>
              <a:t>بغير المتماثلة  </a:t>
            </a:r>
            <a:r>
              <a:rPr lang="en-US" sz="2800" dirty="0" smtClean="0">
                <a:latin typeface="Garamond" pitchFamily="18" charset="0"/>
              </a:rPr>
              <a:t>Asymmetric </a:t>
            </a:r>
            <a:r>
              <a:rPr lang="ar-SA" sz="2800" dirty="0" smtClean="0">
                <a:latin typeface="Garamond" pitchFamily="18" charset="0"/>
              </a:rPr>
              <a:t>  لان سرعة</a:t>
            </a:r>
          </a:p>
          <a:p>
            <a:pPr>
              <a:buFontTx/>
              <a:buChar char="-"/>
            </a:pPr>
            <a:r>
              <a:rPr lang="ar-SA" sz="2800" dirty="0" smtClean="0">
                <a:latin typeface="Garamond" pitchFamily="18" charset="0"/>
              </a:rPr>
              <a:t>الاستقبال أو التحميل تكون اكبر من سرعة الإرسال أو الرفع</a:t>
            </a:r>
          </a:p>
          <a:p>
            <a:pPr>
              <a:buFont typeface="Wingdings" pitchFamily="2" charset="2"/>
              <a:buChar char="v"/>
            </a:pPr>
            <a:r>
              <a:rPr lang="ar-SA" sz="2800" dirty="0" smtClean="0">
                <a:latin typeface="Garamond" pitchFamily="18" charset="0"/>
              </a:rPr>
              <a:t>تصل سرعة الإرسال  </a:t>
            </a:r>
            <a:r>
              <a:rPr lang="en-US" sz="2800" dirty="0" smtClean="0">
                <a:latin typeface="Garamond" pitchFamily="18" charset="0"/>
              </a:rPr>
              <a:t>Upstream</a:t>
            </a:r>
            <a:r>
              <a:rPr lang="ar-SA" sz="2800" dirty="0" smtClean="0">
                <a:latin typeface="Garamond" pitchFamily="18" charset="0"/>
              </a:rPr>
              <a:t>  640 كيلوبت في الثانية لكن سرعة الاستقبال تصل إلى 9 ميجابت  في الثانية</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32</a:t>
            </a:fld>
            <a:endParaRPr lang="en-US" smtClean="0">
              <a:cs typeface="Arial" pitchFamily="34" charset="0"/>
            </a:endParaRPr>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sp>
        <p:nvSpPr>
          <p:cNvPr id="6" name="عنصر نائب للمحتوى 5"/>
          <p:cNvSpPr>
            <a:spLocks noGrp="1"/>
          </p:cNvSpPr>
          <p:nvPr>
            <p:ph idx="1"/>
          </p:nvPr>
        </p:nvSpPr>
        <p:spPr/>
        <p:txBody>
          <a:bodyPr/>
          <a:lstStyle/>
          <a:p>
            <a:pPr>
              <a:buFont typeface="Wingdings" pitchFamily="2" charset="2"/>
              <a:buChar char="§"/>
            </a:pPr>
            <a:r>
              <a:rPr lang="ar-SA" sz="2800" dirty="0" smtClean="0">
                <a:latin typeface="Garamond" pitchFamily="18" charset="0"/>
              </a:rPr>
              <a:t>بطاقة الشبكة </a:t>
            </a:r>
            <a:r>
              <a:rPr lang="en-US" sz="2800" dirty="0" smtClean="0">
                <a:latin typeface="Garamond" pitchFamily="18" charset="0"/>
              </a:rPr>
              <a:t>Network Interface Cards</a:t>
            </a:r>
            <a:r>
              <a:rPr lang="ar-SA" sz="2800" dirty="0" smtClean="0">
                <a:latin typeface="Garamond" pitchFamily="18" charset="0"/>
              </a:rPr>
              <a:t>  عبارة عن لوحة الكترونية تثبت على اللوحة الأم في ثقوب التوسع ومن الطرف الآخر يشبك فيها السلك ليتمكن الحاسب من الاتصال بالشبكة.</a:t>
            </a:r>
          </a:p>
          <a:p>
            <a:pPr>
              <a:buFont typeface="Wingdings" pitchFamily="2" charset="2"/>
              <a:buChar char="v"/>
            </a:pPr>
            <a:r>
              <a:rPr lang="ar-SA" sz="2800" dirty="0" smtClean="0">
                <a:latin typeface="Garamond" pitchFamily="18" charset="0"/>
              </a:rPr>
              <a:t>تتمثل مهمة بطاقة الشبكة في نقل البيانات بين الأجهزة في الشبكة طبقا للبروتوكولات المستعملة.</a:t>
            </a:r>
          </a:p>
          <a:p>
            <a:pPr>
              <a:buFont typeface="Wingdings" pitchFamily="2" charset="2"/>
              <a:buChar char="§"/>
            </a:pPr>
            <a:r>
              <a:rPr lang="ar-SA" sz="2800" dirty="0" smtClean="0">
                <a:latin typeface="Garamond" pitchFamily="18" charset="0"/>
              </a:rPr>
              <a:t> وسط النقل </a:t>
            </a:r>
            <a:r>
              <a:rPr lang="en-US" sz="2800" dirty="0" smtClean="0">
                <a:latin typeface="Garamond" pitchFamily="18" charset="0"/>
              </a:rPr>
              <a:t>Transmission Media</a:t>
            </a:r>
            <a:r>
              <a:rPr lang="ar-SA" sz="2800" dirty="0" smtClean="0">
                <a:latin typeface="Garamond" pitchFamily="18" charset="0"/>
              </a:rPr>
              <a:t> : وتتمثل في الوسائل المستخدمة   في ربط الحاسبات مع بعضها البعض سلكيا أو لاسلكيا </a:t>
            </a:r>
            <a:r>
              <a:rPr lang="ar-SA" sz="2800" dirty="0" err="1" smtClean="0">
                <a:latin typeface="Garamond" pitchFamily="18" charset="0"/>
              </a:rPr>
              <a:t>و</a:t>
            </a:r>
            <a:r>
              <a:rPr lang="ar-SA" sz="2800" dirty="0" smtClean="0">
                <a:latin typeface="Garamond" pitchFamily="18" charset="0"/>
              </a:rPr>
              <a:t> تشمل:</a:t>
            </a:r>
          </a:p>
          <a:p>
            <a:pPr marL="758825" lvl="1" indent="-342900">
              <a:buFont typeface="Wingdings" pitchFamily="2" charset="2"/>
              <a:buChar char="v"/>
            </a:pPr>
            <a:r>
              <a:rPr lang="ar-SA" sz="2400" dirty="0" smtClean="0">
                <a:latin typeface="Garamond" pitchFamily="18" charset="0"/>
              </a:rPr>
              <a:t>الأوساط السلكية </a:t>
            </a:r>
            <a:r>
              <a:rPr lang="en-US" sz="2400" dirty="0" smtClean="0">
                <a:latin typeface="Garamond" pitchFamily="18" charset="0"/>
              </a:rPr>
              <a:t>Wired Media</a:t>
            </a:r>
            <a:r>
              <a:rPr lang="ar-SA" sz="2400" dirty="0" smtClean="0">
                <a:latin typeface="Garamond" pitchFamily="18" charset="0"/>
              </a:rPr>
              <a:t>.</a:t>
            </a:r>
          </a:p>
          <a:p>
            <a:pPr marL="758825" lvl="1" indent="-342900">
              <a:buFont typeface="Wingdings" pitchFamily="2" charset="2"/>
              <a:buChar char="v"/>
            </a:pPr>
            <a:r>
              <a:rPr lang="ar-SA" sz="2400" dirty="0" smtClean="0"/>
              <a:t>الأوساط اللاسلكية </a:t>
            </a:r>
            <a:r>
              <a:rPr lang="en-US" sz="2400" dirty="0" smtClean="0"/>
              <a:t>Wireless</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 calcmode="lin" valueType="num">
                                      <p:cBhvr additive="base">
                                        <p:cTn id="23"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 calcmode="lin" valueType="num">
                                      <p:cBhvr additive="base">
                                        <p:cTn id="2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33</a:t>
            </a:fld>
            <a:endParaRPr lang="en-US" smtClean="0">
              <a:cs typeface="Arial" pitchFamily="34" charset="0"/>
            </a:endParaRPr>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pic>
        <p:nvPicPr>
          <p:cNvPr id="11267" name="Picture 3" descr="I:\imagesCA6FRRYY.jpg"/>
          <p:cNvPicPr>
            <a:picLocks noGrp="1" noChangeAspect="1" noChangeArrowheads="1"/>
          </p:cNvPicPr>
          <p:nvPr>
            <p:ph idx="1"/>
          </p:nvPr>
        </p:nvPicPr>
        <p:blipFill>
          <a:blip r:embed="rId2" cstate="print"/>
          <a:srcRect/>
          <a:stretch>
            <a:fillRect/>
          </a:stretch>
        </p:blipFill>
        <p:spPr bwMode="auto">
          <a:xfrm>
            <a:off x="4200524" y="1828800"/>
            <a:ext cx="3419475" cy="2547937"/>
          </a:xfrm>
          <a:prstGeom prst="rect">
            <a:avLst/>
          </a:prstGeom>
          <a:noFill/>
        </p:spPr>
      </p:pic>
      <p:sp>
        <p:nvSpPr>
          <p:cNvPr id="9" name="مربع نص 8"/>
          <p:cNvSpPr txBox="1"/>
          <p:nvPr/>
        </p:nvSpPr>
        <p:spPr>
          <a:xfrm>
            <a:off x="1295400" y="2667000"/>
            <a:ext cx="3124200" cy="707886"/>
          </a:xfrm>
          <a:prstGeom prst="rect">
            <a:avLst/>
          </a:prstGeom>
          <a:noFill/>
        </p:spPr>
        <p:txBody>
          <a:bodyPr wrap="square" rtlCol="1">
            <a:spAutoFit/>
          </a:bodyPr>
          <a:lstStyle/>
          <a:p>
            <a:r>
              <a:rPr lang="ar-SA" sz="4000" dirty="0" smtClean="0"/>
              <a:t>بطاقة الشبكة</a:t>
            </a:r>
            <a:endParaRPr lang="ar-SA" sz="4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34</a:t>
            </a:fld>
            <a:endParaRPr lang="en-US" smtClean="0">
              <a:cs typeface="Arial" pitchFamily="34" charset="0"/>
            </a:endParaRPr>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sp>
        <p:nvSpPr>
          <p:cNvPr id="5" name="عنصر نائب للمحتوى 4"/>
          <p:cNvSpPr>
            <a:spLocks noGrp="1"/>
          </p:cNvSpPr>
          <p:nvPr>
            <p:ph idx="1"/>
          </p:nvPr>
        </p:nvSpPr>
        <p:spPr/>
        <p:txBody>
          <a:bodyPr/>
          <a:lstStyle/>
          <a:p>
            <a:pPr>
              <a:buFont typeface="Wingdings" pitchFamily="2" charset="2"/>
              <a:buChar char="v"/>
              <a:defRPr/>
            </a:pPr>
            <a:r>
              <a:rPr lang="ar-SA" sz="2800" dirty="0" smtClean="0">
                <a:latin typeface="Garamond" pitchFamily="18" charset="0"/>
                <a:cs typeface="+mj-cs"/>
              </a:rPr>
              <a:t>الأوساط السلكية </a:t>
            </a:r>
            <a:r>
              <a:rPr lang="en-US" sz="2800" dirty="0" smtClean="0">
                <a:latin typeface="Garamond" pitchFamily="18" charset="0"/>
                <a:cs typeface="+mj-cs"/>
              </a:rPr>
              <a:t>Wired Media</a:t>
            </a:r>
            <a:r>
              <a:rPr lang="ar-SA" sz="2800" dirty="0" smtClean="0">
                <a:latin typeface="Garamond" pitchFamily="18" charset="0"/>
                <a:cs typeface="+mj-cs"/>
              </a:rPr>
              <a:t>:</a:t>
            </a:r>
          </a:p>
          <a:p>
            <a:pPr>
              <a:buFont typeface="Courier New" pitchFamily="49" charset="0"/>
              <a:buChar char="o"/>
              <a:defRPr/>
            </a:pPr>
            <a:r>
              <a:rPr lang="ar-SA" sz="2800" dirty="0" smtClean="0">
                <a:latin typeface="Garamond" pitchFamily="18" charset="0"/>
                <a:cs typeface="+mj-cs"/>
              </a:rPr>
              <a:t>الأسلاك المزدوجة </a:t>
            </a:r>
            <a:r>
              <a:rPr lang="en-US" sz="2800" dirty="0" smtClean="0">
                <a:latin typeface="Garamond" pitchFamily="18" charset="0"/>
                <a:cs typeface="+mj-cs"/>
              </a:rPr>
              <a:t>Twisted Pairs</a:t>
            </a:r>
            <a:r>
              <a:rPr lang="ar-SA" sz="2800" dirty="0" smtClean="0">
                <a:latin typeface="Garamond" pitchFamily="18" charset="0"/>
                <a:cs typeface="+mj-cs"/>
              </a:rPr>
              <a:t>:  هي التي تستخدم في أسلاك الهاتف وتحتاج إلى مودم.</a:t>
            </a:r>
          </a:p>
          <a:p>
            <a:pPr>
              <a:buFont typeface="Courier New" pitchFamily="49" charset="0"/>
              <a:buChar char="o"/>
              <a:defRPr/>
            </a:pPr>
            <a:r>
              <a:rPr lang="ar-SA" sz="2800" dirty="0" smtClean="0">
                <a:latin typeface="Garamond" pitchFamily="18" charset="0"/>
                <a:cs typeface="+mj-cs"/>
              </a:rPr>
              <a:t>الأسلاك المحورية </a:t>
            </a:r>
            <a:r>
              <a:rPr lang="en-US" sz="2800" dirty="0" smtClean="0">
                <a:latin typeface="Garamond" pitchFamily="18" charset="0"/>
                <a:cs typeface="+mj-cs"/>
              </a:rPr>
              <a:t>Coaxial</a:t>
            </a:r>
            <a:r>
              <a:rPr lang="ar-SA" sz="2800" dirty="0" smtClean="0">
                <a:latin typeface="Garamond" pitchFamily="18" charset="0"/>
                <a:cs typeface="+mj-cs"/>
              </a:rPr>
              <a:t> : وتشبه في شكلها </a:t>
            </a:r>
            <a:r>
              <a:rPr lang="ar-SA" sz="2800" dirty="0" err="1" smtClean="0">
                <a:latin typeface="Garamond" pitchFamily="18" charset="0"/>
                <a:cs typeface="+mj-cs"/>
              </a:rPr>
              <a:t>الكوابل</a:t>
            </a:r>
            <a:r>
              <a:rPr lang="ar-SA" sz="2800" dirty="0" smtClean="0">
                <a:latin typeface="Garamond" pitchFamily="18" charset="0"/>
                <a:cs typeface="+mj-cs"/>
              </a:rPr>
              <a:t> المستعملة  في الفضائيات وتحتاج إلى بطاقة شبكة.</a:t>
            </a:r>
          </a:p>
          <a:p>
            <a:pPr>
              <a:buFont typeface="Courier New" pitchFamily="49" charset="0"/>
              <a:buChar char="o"/>
              <a:defRPr/>
            </a:pPr>
            <a:r>
              <a:rPr lang="ar-SA" sz="2800" dirty="0" smtClean="0">
                <a:latin typeface="Garamond" pitchFamily="18" charset="0"/>
                <a:cs typeface="+mj-cs"/>
              </a:rPr>
              <a:t>الألياف الضوئية</a:t>
            </a:r>
            <a:r>
              <a:rPr lang="en-US" sz="2800" dirty="0" smtClean="0">
                <a:latin typeface="Garamond" pitchFamily="18" charset="0"/>
                <a:cs typeface="+mj-cs"/>
              </a:rPr>
              <a:t> Fiber Optics </a:t>
            </a:r>
            <a:r>
              <a:rPr lang="ar-SA" sz="2800" dirty="0" smtClean="0">
                <a:latin typeface="Garamond" pitchFamily="18" charset="0"/>
                <a:cs typeface="+mj-cs"/>
              </a:rPr>
              <a:t> : عبارة عن أنبوب زجاجي رفيع يتم نقل البيانات فيه </a:t>
            </a:r>
            <a:r>
              <a:rPr lang="ar-SA" sz="2800" dirty="0" err="1" smtClean="0">
                <a:latin typeface="Garamond" pitchFamily="18" charset="0"/>
                <a:cs typeface="+mj-cs"/>
              </a:rPr>
              <a:t>ب</a:t>
            </a:r>
            <a:r>
              <a:rPr lang="ar-SA" sz="2800" dirty="0" smtClean="0">
                <a:latin typeface="Garamond" pitchFamily="18" charset="0"/>
                <a:cs typeface="+mj-cs"/>
              </a:rPr>
              <a:t> ثلثي سرعة الضوء. يستخدم في الشبكات الموسعة لسرعته.</a:t>
            </a:r>
          </a:p>
          <a:p>
            <a:endParaRPr lang="ar-SA"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35</a:t>
            </a:fld>
            <a:endParaRPr lang="en-US" smtClean="0">
              <a:cs typeface="Arial" pitchFamily="34" charset="0"/>
            </a:endParaRPr>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sp>
        <p:nvSpPr>
          <p:cNvPr id="6" name="عنصر نائب للمحتوى 5"/>
          <p:cNvSpPr>
            <a:spLocks noGrp="1"/>
          </p:cNvSpPr>
          <p:nvPr>
            <p:ph idx="1"/>
          </p:nvPr>
        </p:nvSpPr>
        <p:spPr/>
        <p:txBody>
          <a:bodyPr/>
          <a:lstStyle/>
          <a:p>
            <a:pPr>
              <a:buFont typeface="Wingdings" pitchFamily="2" charset="2"/>
              <a:buChar char="v"/>
              <a:defRPr/>
            </a:pPr>
            <a:r>
              <a:rPr lang="ar-SA" dirty="0" smtClean="0"/>
              <a:t>الأوساط اللاسلكية: وتشمل</a:t>
            </a:r>
          </a:p>
          <a:p>
            <a:pPr>
              <a:buFont typeface="Courier New" pitchFamily="49" charset="0"/>
              <a:buChar char="o"/>
              <a:defRPr/>
            </a:pPr>
            <a:r>
              <a:rPr lang="ar-SA" dirty="0" smtClean="0"/>
              <a:t>النقل باستخدام موجات الراديو : تحتاج الى اجهزة ارسال و استقبال</a:t>
            </a:r>
          </a:p>
          <a:p>
            <a:pPr>
              <a:buFont typeface="Courier New" pitchFamily="49" charset="0"/>
              <a:buChar char="o"/>
              <a:defRPr/>
            </a:pPr>
            <a:r>
              <a:rPr lang="ar-SA" dirty="0" smtClean="0"/>
              <a:t>النقل باستخدام موجات الميكروويف: وهي عبارة عن موجات مستقيمة تحتاج إلى محطات خاصة لاستقبالها وإعادة توجيهها  </a:t>
            </a:r>
          </a:p>
          <a:p>
            <a:pPr>
              <a:buFont typeface="Courier New" pitchFamily="49" charset="0"/>
              <a:buChar char="o"/>
              <a:defRPr/>
            </a:pPr>
            <a:r>
              <a:rPr lang="ar-SA" dirty="0" smtClean="0"/>
              <a:t>النقل عبر الأقمار الصناعية  : تستخدم موجات الميكروويف والاقمار الصناعية حول الأرض للنقل في الشبكات الموسعة          </a:t>
            </a:r>
            <a:r>
              <a:rPr lang="en-US" dirty="0" smtClean="0"/>
              <a:t>  </a:t>
            </a:r>
            <a:endParaRPr lang="ar-SA" dirty="0" smtClean="0"/>
          </a:p>
          <a:p>
            <a:endParaRPr lang="ar-SA"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36</a:t>
            </a:fld>
            <a:endParaRPr lang="en-US" smtClean="0">
              <a:cs typeface="Arial" pitchFamily="34" charset="0"/>
            </a:endParaRPr>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عبارة عن مجموعة قواعد وقوانين وإجراءات لبناء وصيانة وتوجيه نقل البيانات بين الأجهزة في الشبكة.</a:t>
            </a:r>
          </a:p>
          <a:p>
            <a:pPr>
              <a:buFont typeface="Wingdings" pitchFamily="2" charset="2"/>
              <a:buChar char="ü"/>
            </a:pPr>
            <a:r>
              <a:rPr lang="ar-SA" dirty="0" smtClean="0"/>
              <a:t>تحديد عدد الأجهزة المتصلة بالشبكة </a:t>
            </a:r>
          </a:p>
          <a:p>
            <a:pPr>
              <a:buFont typeface="Wingdings" pitchFamily="2" charset="2"/>
              <a:buChar char="ü"/>
            </a:pPr>
            <a:r>
              <a:rPr lang="ar-SA" dirty="0" smtClean="0"/>
              <a:t>تحديد كيفية تجميع البيانات للنقل واستقبال الإشارات وكيفية معالجة الأخطاء</a:t>
            </a:r>
          </a:p>
          <a:p>
            <a:pPr>
              <a:buFont typeface="Wingdings" pitchFamily="2" charset="2"/>
              <a:buChar char="ü"/>
            </a:pPr>
            <a:r>
              <a:rPr lang="ar-SA" dirty="0" smtClean="0"/>
              <a:t>من هذه البروتوكولات بروتوكول </a:t>
            </a:r>
            <a:r>
              <a:rPr lang="ar-SA" dirty="0" err="1" smtClean="0"/>
              <a:t>الاثرنت</a:t>
            </a:r>
            <a:r>
              <a:rPr lang="ar-SA" dirty="0" smtClean="0"/>
              <a:t> </a:t>
            </a:r>
            <a:r>
              <a:rPr lang="en-US" dirty="0" smtClean="0"/>
              <a:t> Ethernet</a:t>
            </a:r>
            <a:r>
              <a:rPr lang="ar-SA" dirty="0" smtClean="0"/>
              <a:t>المستخدم في شبكة الناقل وبروتوكول الانترنت </a:t>
            </a:r>
            <a:r>
              <a:rPr lang="en-US" dirty="0" smtClean="0"/>
              <a:t> TCP/IP </a:t>
            </a:r>
            <a:r>
              <a:rPr lang="ar-SA" dirty="0" smtClean="0"/>
              <a:t> وبروتوكول </a:t>
            </a:r>
            <a:r>
              <a:rPr lang="en-US" dirty="0" smtClean="0"/>
              <a:t>Token Ring</a:t>
            </a:r>
            <a:r>
              <a:rPr lang="ar-SA" dirty="0" smtClean="0"/>
              <a:t> المستخدم في شبكة الحلقة </a:t>
            </a:r>
            <a:r>
              <a:rPr lang="en-US" dirty="0" smtClean="0"/>
              <a:t>ring</a:t>
            </a:r>
            <a:r>
              <a:rPr lang="ar-SA" dirty="0" smtClean="0"/>
              <a:t> المحلية وهناك بروتوكولات  </a:t>
            </a:r>
          </a:p>
          <a:p>
            <a:r>
              <a:rPr lang="ar-SA" dirty="0" smtClean="0"/>
              <a:t>        خاصة بالشبكات اللاسلكية </a:t>
            </a:r>
          </a:p>
          <a:p>
            <a:endParaRPr lang="ar-SA" dirty="0"/>
          </a:p>
        </p:txBody>
      </p:sp>
      <p:sp>
        <p:nvSpPr>
          <p:cNvPr id="8" name="عنوان 7"/>
          <p:cNvSpPr>
            <a:spLocks noGrp="1"/>
          </p:cNvSpPr>
          <p:nvPr>
            <p:ph type="title"/>
          </p:nvPr>
        </p:nvSpPr>
        <p:spPr/>
        <p:txBody>
          <a:bodyPr/>
          <a:lstStyle/>
          <a:p>
            <a:r>
              <a:rPr lang="ar-SA" dirty="0" smtClean="0"/>
              <a:t>بروتوكولات الشبكة  </a:t>
            </a:r>
            <a:r>
              <a:rPr lang="en-US" dirty="0" smtClean="0"/>
              <a:t>Network Protocols</a:t>
            </a:r>
            <a:endParaRPr lang="ar-SA"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37</a:t>
            </a:fld>
            <a:endParaRPr lang="en-US" smtClean="0">
              <a:cs typeface="Arial" pitchFamily="34" charset="0"/>
            </a:endParaRPr>
          </a:p>
        </p:txBody>
      </p:sp>
      <p:sp>
        <p:nvSpPr>
          <p:cNvPr id="6" name="عنصر نائب للمحتوى 5"/>
          <p:cNvSpPr>
            <a:spLocks noGrp="1"/>
          </p:cNvSpPr>
          <p:nvPr>
            <p:ph idx="1"/>
          </p:nvPr>
        </p:nvSpPr>
        <p:spPr/>
        <p:txBody>
          <a:bodyPr/>
          <a:lstStyle/>
          <a:p>
            <a:pPr>
              <a:buFont typeface="Wingdings" pitchFamily="2" charset="2"/>
              <a:buChar char="ü"/>
            </a:pPr>
            <a:r>
              <a:rPr lang="ar-SA" dirty="0" smtClean="0"/>
              <a:t>عبارة عن اكبر شبكة حاسبات موسعة تغطي جميع أنحاء العالم تصل بين حاسبات شخصية وشبكات محلية وشبكات موسعة</a:t>
            </a:r>
          </a:p>
          <a:p>
            <a:pPr lvl="1">
              <a:buFont typeface="Wingdings" pitchFamily="2" charset="2"/>
              <a:buChar char="ü"/>
            </a:pPr>
            <a:r>
              <a:rPr lang="ar-SA" dirty="0" smtClean="0"/>
              <a:t>يمكن لأي شخص أن يصبح عضوا فيها</a:t>
            </a:r>
          </a:p>
          <a:p>
            <a:pPr lvl="1">
              <a:buFont typeface="Wingdings" pitchFamily="2" charset="2"/>
              <a:buChar char="ü"/>
            </a:pPr>
            <a:r>
              <a:rPr lang="ar-SA" dirty="0" smtClean="0"/>
              <a:t>يستطيع الوصول إلى قدر هائل من المعلومات عن أي موضوع منشور</a:t>
            </a:r>
          </a:p>
          <a:p>
            <a:pPr lvl="1">
              <a:buFont typeface="Wingdings" pitchFamily="2" charset="2"/>
              <a:buChar char="ü"/>
            </a:pPr>
            <a:r>
              <a:rPr lang="ar-SA" dirty="0" smtClean="0"/>
              <a:t>	</a:t>
            </a:r>
          </a:p>
          <a:p>
            <a:pPr>
              <a:buFont typeface="Wingdings" pitchFamily="2" charset="2"/>
              <a:buChar char="ü"/>
            </a:pPr>
            <a:r>
              <a:rPr lang="ar-SA" dirty="0" smtClean="0"/>
              <a:t> تطور الانترنت:</a:t>
            </a:r>
          </a:p>
          <a:p>
            <a:pPr lvl="1">
              <a:buFont typeface="Wingdings" pitchFamily="2" charset="2"/>
              <a:buChar char="§"/>
            </a:pPr>
            <a:r>
              <a:rPr lang="ar-SA" dirty="0" smtClean="0"/>
              <a:t>أول اتصال عن بعد بين حاسبين في الولايات المتحدة  في نهاية </a:t>
            </a:r>
            <a:r>
              <a:rPr lang="ar-SA" sz="3200" dirty="0" smtClean="0"/>
              <a:t>السبعينات من القرن الماضي </a:t>
            </a:r>
          </a:p>
          <a:p>
            <a:endParaRPr lang="ar-SA" dirty="0"/>
          </a:p>
        </p:txBody>
      </p:sp>
      <p:sp>
        <p:nvSpPr>
          <p:cNvPr id="7" name="عنوان 6"/>
          <p:cNvSpPr>
            <a:spLocks noGrp="1"/>
          </p:cNvSpPr>
          <p:nvPr>
            <p:ph type="title"/>
          </p:nvPr>
        </p:nvSpPr>
        <p:spPr/>
        <p:txBody>
          <a:bodyPr/>
          <a:lstStyle/>
          <a:p>
            <a:r>
              <a:rPr lang="ar-SA" dirty="0" smtClean="0">
                <a:latin typeface="Garamond" pitchFamily="18" charset="0"/>
              </a:rPr>
              <a:t>الانترنت    </a:t>
            </a:r>
            <a:r>
              <a:rPr lang="en-US" dirty="0" smtClean="0">
                <a:latin typeface="Garamond" pitchFamily="18" charset="0"/>
              </a:rPr>
              <a:t>The internet</a:t>
            </a:r>
            <a:endParaRPr lang="ar-SA"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38</a:t>
            </a:fld>
            <a:endParaRPr lang="en-US" smtClean="0">
              <a:cs typeface="Arial" pitchFamily="34" charset="0"/>
            </a:endParaRPr>
          </a:p>
        </p:txBody>
      </p:sp>
      <p:sp>
        <p:nvSpPr>
          <p:cNvPr id="7" name="عنوان 6"/>
          <p:cNvSpPr>
            <a:spLocks noGrp="1"/>
          </p:cNvSpPr>
          <p:nvPr>
            <p:ph type="title"/>
          </p:nvPr>
        </p:nvSpPr>
        <p:spPr/>
        <p:txBody>
          <a:bodyPr/>
          <a:lstStyle/>
          <a:p>
            <a:r>
              <a:rPr lang="ar-SA" dirty="0" smtClean="0">
                <a:latin typeface="Garamond" pitchFamily="18" charset="0"/>
              </a:rPr>
              <a:t>الانترنت    </a:t>
            </a:r>
            <a:r>
              <a:rPr lang="en-US" dirty="0" smtClean="0">
                <a:latin typeface="Garamond" pitchFamily="18" charset="0"/>
              </a:rPr>
              <a:t>The internet</a:t>
            </a:r>
            <a:endParaRPr lang="ar-SA" dirty="0"/>
          </a:p>
        </p:txBody>
      </p:sp>
      <p:sp>
        <p:nvSpPr>
          <p:cNvPr id="5" name="عنصر نائب للمحتوى 4"/>
          <p:cNvSpPr>
            <a:spLocks noGrp="1"/>
          </p:cNvSpPr>
          <p:nvPr>
            <p:ph idx="1"/>
          </p:nvPr>
        </p:nvSpPr>
        <p:spPr/>
        <p:txBody>
          <a:bodyPr/>
          <a:lstStyle/>
          <a:p>
            <a:pPr lvl="1">
              <a:buFont typeface="Wingdings" pitchFamily="2" charset="2"/>
              <a:buChar char="§"/>
            </a:pPr>
            <a:r>
              <a:rPr lang="ar-SA" dirty="0" smtClean="0"/>
              <a:t>في التسعينات أصبح بالإمكان الوصول إلى المعلومات المخزنة في </a:t>
            </a:r>
            <a:r>
              <a:rPr lang="ar-SA" sz="3200" dirty="0" smtClean="0"/>
              <a:t>حاسب بعيد  عن الشبكة باستعمال النص </a:t>
            </a:r>
            <a:r>
              <a:rPr lang="ar-SA" sz="3200" dirty="0" err="1" smtClean="0"/>
              <a:t>التشعبي</a:t>
            </a:r>
            <a:r>
              <a:rPr lang="ar-SA" sz="3200" dirty="0" smtClean="0"/>
              <a:t>  </a:t>
            </a:r>
            <a:r>
              <a:rPr lang="en-US" sz="3200" dirty="0" smtClean="0"/>
              <a:t>Hypertext   </a:t>
            </a:r>
            <a:endParaRPr lang="ar-SA" sz="3200" dirty="0" smtClean="0"/>
          </a:p>
          <a:p>
            <a:pPr lvl="1"/>
            <a:endParaRPr lang="ar-SA" sz="3200" dirty="0" smtClean="0"/>
          </a:p>
          <a:p>
            <a:pPr lvl="1">
              <a:buFont typeface="Wingdings" pitchFamily="2" charset="2"/>
              <a:buChar char="§"/>
            </a:pPr>
            <a:r>
              <a:rPr lang="ar-SA" dirty="0" smtClean="0"/>
              <a:t>بعد ذلك أصبح  بالإمكان نقل الرسومات والصور والأصوات والفيديو عبر الانترنت وتدعى هذه التقنية بالشبكة </a:t>
            </a:r>
            <a:r>
              <a:rPr lang="ar-SA" dirty="0" err="1" smtClean="0"/>
              <a:t>العنكبوتية</a:t>
            </a:r>
            <a:r>
              <a:rPr lang="ar-SA" dirty="0" smtClean="0"/>
              <a:t> العالمية </a:t>
            </a:r>
            <a:r>
              <a:rPr lang="en-US" dirty="0" smtClean="0"/>
              <a:t>World Wide Web - WWW</a:t>
            </a:r>
            <a:endParaRPr lang="ar-SA" dirty="0" smtClean="0"/>
          </a:p>
          <a:p>
            <a:endParaRPr lang="ar-SA"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39</a:t>
            </a:fld>
            <a:endParaRPr lang="en-US" smtClean="0">
              <a:cs typeface="Arial" pitchFamily="34" charset="0"/>
            </a:endParaRPr>
          </a:p>
        </p:txBody>
      </p:sp>
      <p:sp>
        <p:nvSpPr>
          <p:cNvPr id="7" name="عنوان 6"/>
          <p:cNvSpPr>
            <a:spLocks noGrp="1"/>
          </p:cNvSpPr>
          <p:nvPr>
            <p:ph type="title"/>
          </p:nvPr>
        </p:nvSpPr>
        <p:spPr/>
        <p:txBody>
          <a:bodyPr/>
          <a:lstStyle/>
          <a:p>
            <a:r>
              <a:rPr lang="ar-SA" dirty="0" smtClean="0">
                <a:latin typeface="Garamond" pitchFamily="18" charset="0"/>
              </a:rPr>
              <a:t>الانترنت    </a:t>
            </a:r>
            <a:r>
              <a:rPr lang="en-US" dirty="0" smtClean="0">
                <a:latin typeface="Garamond" pitchFamily="18" charset="0"/>
              </a:rPr>
              <a:t>The internet</a:t>
            </a:r>
            <a:endParaRPr lang="ar-SA" dirty="0"/>
          </a:p>
        </p:txBody>
      </p:sp>
      <p:sp>
        <p:nvSpPr>
          <p:cNvPr id="6" name="عنصر نائب للمحتوى 5"/>
          <p:cNvSpPr>
            <a:spLocks noGrp="1"/>
          </p:cNvSpPr>
          <p:nvPr>
            <p:ph idx="1"/>
          </p:nvPr>
        </p:nvSpPr>
        <p:spPr/>
        <p:txBody>
          <a:bodyPr/>
          <a:lstStyle/>
          <a:p>
            <a:pPr>
              <a:buFont typeface="Wingdings" pitchFamily="2" charset="2"/>
              <a:buChar char="ü"/>
            </a:pPr>
            <a:r>
              <a:rPr lang="ar-SA" dirty="0" smtClean="0"/>
              <a:t>خدمات الانترنت: </a:t>
            </a:r>
          </a:p>
          <a:p>
            <a:pPr>
              <a:buFont typeface="Wingdings" pitchFamily="2" charset="2"/>
              <a:buChar char="§"/>
            </a:pPr>
            <a:r>
              <a:rPr lang="ar-SA" dirty="0" smtClean="0"/>
              <a:t>محركات البحث : </a:t>
            </a:r>
            <a:r>
              <a:rPr lang="en-US" dirty="0" smtClean="0"/>
              <a:t>Search Engines</a:t>
            </a:r>
            <a:r>
              <a:rPr lang="ar-SA" dirty="0" smtClean="0"/>
              <a:t>  عبارة عن برامج تساعدك  في الحصول على المعلومات . توجد عدة محركات بحث وكل منها يستخدم طريقة في البحث</a:t>
            </a:r>
          </a:p>
          <a:p>
            <a:pPr>
              <a:buFont typeface="Wingdings" pitchFamily="2" charset="2"/>
              <a:buChar char="§"/>
            </a:pPr>
            <a:r>
              <a:rPr lang="ar-SA" dirty="0" smtClean="0"/>
              <a:t>البريد الالكتروني </a:t>
            </a:r>
            <a:r>
              <a:rPr lang="en-US" dirty="0" smtClean="0"/>
              <a:t>E-Mail</a:t>
            </a:r>
            <a:r>
              <a:rPr lang="ar-SA" dirty="0" smtClean="0"/>
              <a:t> : برنامج يمكنك من إرسال واستقبال الرسائل عبر الانترنت ويتميز بسرعته الهائلة بكلفة قليلة </a:t>
            </a:r>
          </a:p>
          <a:p>
            <a:pPr>
              <a:buFont typeface="Wingdings" pitchFamily="2" charset="2"/>
              <a:buChar char="§"/>
            </a:pPr>
            <a:r>
              <a:rPr lang="ar-SA" dirty="0" smtClean="0"/>
              <a:t>الدردشة </a:t>
            </a:r>
            <a:r>
              <a:rPr lang="en-US" dirty="0" smtClean="0"/>
              <a:t>chatting</a:t>
            </a:r>
          </a:p>
          <a:p>
            <a:pPr>
              <a:buFont typeface="Wingdings" pitchFamily="2" charset="2"/>
              <a:buChar char="§"/>
            </a:pPr>
            <a:r>
              <a:rPr lang="ar-SA" dirty="0" smtClean="0"/>
              <a:t>المؤتمرات المرئية </a:t>
            </a:r>
            <a:r>
              <a:rPr lang="en-US" dirty="0" smtClean="0"/>
              <a:t>videoconferencing</a:t>
            </a:r>
            <a:endParaRPr lang="ar-SA" dirty="0" smtClean="0"/>
          </a:p>
          <a:p>
            <a:endParaRPr lang="ar-SA"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40</a:t>
            </a:fld>
            <a:endParaRPr lang="en-US" smtClean="0">
              <a:cs typeface="Arial" pitchFamily="34" charset="0"/>
            </a:endParaRPr>
          </a:p>
        </p:txBody>
      </p:sp>
      <p:sp>
        <p:nvSpPr>
          <p:cNvPr id="7" name="عنوان 6"/>
          <p:cNvSpPr>
            <a:spLocks noGrp="1"/>
          </p:cNvSpPr>
          <p:nvPr>
            <p:ph type="title"/>
          </p:nvPr>
        </p:nvSpPr>
        <p:spPr/>
        <p:txBody>
          <a:bodyPr/>
          <a:lstStyle/>
          <a:p>
            <a:r>
              <a:rPr lang="ar-SA" sz="4000" dirty="0" err="1" smtClean="0">
                <a:latin typeface="Calibri" pitchFamily="34" charset="0"/>
                <a:cs typeface="Arabic Transparent" pitchFamily="2" charset="-78"/>
              </a:rPr>
              <a:t>الانترانت</a:t>
            </a:r>
            <a:r>
              <a:rPr lang="ar-SA" sz="4000" dirty="0" smtClean="0">
                <a:latin typeface="Calibri" pitchFamily="34" charset="0"/>
                <a:cs typeface="Arabic Transparent" pitchFamily="2" charset="-78"/>
              </a:rPr>
              <a:t> </a:t>
            </a:r>
            <a:r>
              <a:rPr lang="ar-SA" sz="4000" dirty="0" err="1" smtClean="0">
                <a:latin typeface="Calibri" pitchFamily="34" charset="0"/>
                <a:cs typeface="Arabic Transparent" pitchFamily="2" charset="-78"/>
              </a:rPr>
              <a:t>والاكسترانت</a:t>
            </a:r>
            <a:r>
              <a:rPr lang="ar-SA" sz="4000" dirty="0" smtClean="0">
                <a:latin typeface="Calibri" pitchFamily="34" charset="0"/>
                <a:cs typeface="Arabic Transparent" pitchFamily="2" charset="-78"/>
              </a:rPr>
              <a:t>  </a:t>
            </a:r>
            <a:r>
              <a:rPr lang="en-US" sz="4000" dirty="0" smtClean="0">
                <a:latin typeface="Calibri" pitchFamily="34" charset="0"/>
                <a:cs typeface="Arabic Transparent" pitchFamily="2" charset="-78"/>
              </a:rPr>
              <a:t>internet and extranet</a:t>
            </a:r>
            <a:endParaRPr lang="ar-SA" sz="4000" dirty="0"/>
          </a:p>
        </p:txBody>
      </p:sp>
      <p:sp>
        <p:nvSpPr>
          <p:cNvPr id="5" name="عنصر نائب للمحتوى 4"/>
          <p:cNvSpPr>
            <a:spLocks noGrp="1"/>
          </p:cNvSpPr>
          <p:nvPr>
            <p:ph idx="1"/>
          </p:nvPr>
        </p:nvSpPr>
        <p:spPr/>
        <p:txBody>
          <a:bodyPr/>
          <a:lstStyle/>
          <a:p>
            <a:pPr>
              <a:buFont typeface="Wingdings" pitchFamily="2" charset="2"/>
              <a:buChar char="ü"/>
            </a:pPr>
            <a:r>
              <a:rPr lang="ar-SA" sz="3600" dirty="0" smtClean="0"/>
              <a:t> </a:t>
            </a:r>
            <a:r>
              <a:rPr lang="ar-SA" sz="3600" dirty="0" err="1" smtClean="0"/>
              <a:t>الانترانت</a:t>
            </a:r>
            <a:r>
              <a:rPr lang="en-US" sz="3600" dirty="0" smtClean="0"/>
              <a:t>Intranet   </a:t>
            </a:r>
            <a:r>
              <a:rPr lang="ar-SA" sz="3600" dirty="0" smtClean="0"/>
              <a:t> : </a:t>
            </a:r>
          </a:p>
          <a:p>
            <a:pPr>
              <a:buFont typeface="Wingdings" pitchFamily="2" charset="2"/>
              <a:buChar char="§"/>
            </a:pPr>
            <a:r>
              <a:rPr lang="ar-SA" sz="4000" dirty="0" smtClean="0"/>
              <a:t> </a:t>
            </a:r>
            <a:r>
              <a:rPr lang="ar-SA" dirty="0" smtClean="0"/>
              <a:t>شبكة داخلية تستخدم في المؤسسات الكبيرة</a:t>
            </a:r>
          </a:p>
          <a:p>
            <a:pPr>
              <a:buFont typeface="Wingdings" pitchFamily="2" charset="2"/>
              <a:buChar char="§"/>
            </a:pPr>
            <a:r>
              <a:rPr lang="ar-SA" dirty="0" smtClean="0"/>
              <a:t>تستعمل تقنية الانترنت لإظهار المعلومات وتبدو وتتصرف مثل الانترنت</a:t>
            </a:r>
          </a:p>
          <a:p>
            <a:pPr>
              <a:buFont typeface="Wingdings" pitchFamily="2" charset="2"/>
              <a:buChar char="§"/>
            </a:pPr>
            <a:r>
              <a:rPr lang="ar-SA" dirty="0" smtClean="0"/>
              <a:t>تمكن المستخدمين من المشاركة في المعلومات وموارد الشركة</a:t>
            </a:r>
          </a:p>
          <a:p>
            <a:r>
              <a:rPr lang="ar-SA" dirty="0" smtClean="0"/>
              <a:t>فقط موظفو الشركة هم المخولون للدخول في شبكة </a:t>
            </a:r>
            <a:r>
              <a:rPr lang="ar-SA" dirty="0" err="1" smtClean="0"/>
              <a:t>الانترانت</a:t>
            </a:r>
            <a:endParaRPr lang="ar-SA" dirty="0" smtClean="0"/>
          </a:p>
          <a:p>
            <a:endParaRPr lang="ar-SA"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41</a:t>
            </a:fld>
            <a:endParaRPr lang="en-US" smtClean="0">
              <a:cs typeface="Arial" pitchFamily="34" charset="0"/>
            </a:endParaRPr>
          </a:p>
        </p:txBody>
      </p:sp>
      <p:sp>
        <p:nvSpPr>
          <p:cNvPr id="7" name="عنوان 6"/>
          <p:cNvSpPr>
            <a:spLocks noGrp="1"/>
          </p:cNvSpPr>
          <p:nvPr>
            <p:ph type="title"/>
          </p:nvPr>
        </p:nvSpPr>
        <p:spPr/>
        <p:txBody>
          <a:bodyPr/>
          <a:lstStyle/>
          <a:p>
            <a:r>
              <a:rPr lang="ar-SA" sz="4000" dirty="0" err="1" smtClean="0">
                <a:latin typeface="Calibri" pitchFamily="34" charset="0"/>
                <a:cs typeface="Arabic Transparent" pitchFamily="2" charset="-78"/>
              </a:rPr>
              <a:t>الانترانت</a:t>
            </a:r>
            <a:r>
              <a:rPr lang="ar-SA" sz="4000" dirty="0" smtClean="0">
                <a:latin typeface="Calibri" pitchFamily="34" charset="0"/>
                <a:cs typeface="Arabic Transparent" pitchFamily="2" charset="-78"/>
              </a:rPr>
              <a:t> </a:t>
            </a:r>
            <a:r>
              <a:rPr lang="ar-SA" sz="4000" dirty="0" err="1" smtClean="0">
                <a:latin typeface="Calibri" pitchFamily="34" charset="0"/>
                <a:cs typeface="Arabic Transparent" pitchFamily="2" charset="-78"/>
              </a:rPr>
              <a:t>والاكسترانت</a:t>
            </a:r>
            <a:r>
              <a:rPr lang="ar-SA" sz="4000" dirty="0" smtClean="0">
                <a:latin typeface="Calibri" pitchFamily="34" charset="0"/>
                <a:cs typeface="Arabic Transparent" pitchFamily="2" charset="-78"/>
              </a:rPr>
              <a:t>  </a:t>
            </a:r>
            <a:r>
              <a:rPr lang="en-US" sz="4000" dirty="0" smtClean="0">
                <a:latin typeface="Calibri" pitchFamily="34" charset="0"/>
                <a:cs typeface="Arabic Transparent" pitchFamily="2" charset="-78"/>
              </a:rPr>
              <a:t>internet and extranet</a:t>
            </a:r>
            <a:endParaRPr lang="ar-SA" sz="4000" dirty="0"/>
          </a:p>
        </p:txBody>
      </p:sp>
      <p:sp>
        <p:nvSpPr>
          <p:cNvPr id="6" name="عنصر نائب للمحتوى 5"/>
          <p:cNvSpPr>
            <a:spLocks noGrp="1"/>
          </p:cNvSpPr>
          <p:nvPr>
            <p:ph idx="1"/>
          </p:nvPr>
        </p:nvSpPr>
        <p:spPr/>
        <p:txBody>
          <a:bodyPr/>
          <a:lstStyle/>
          <a:p>
            <a:pPr>
              <a:buFont typeface="Wingdings" pitchFamily="2" charset="2"/>
              <a:buChar char="ü"/>
            </a:pPr>
            <a:r>
              <a:rPr lang="ar-SA" sz="3600" dirty="0" smtClean="0"/>
              <a:t> </a:t>
            </a:r>
            <a:r>
              <a:rPr lang="ar-SA" sz="3600" dirty="0" err="1" smtClean="0"/>
              <a:t>الاكسترانت</a:t>
            </a:r>
            <a:r>
              <a:rPr lang="ar-SA" sz="3600" dirty="0" smtClean="0"/>
              <a:t>  </a:t>
            </a:r>
            <a:r>
              <a:rPr lang="en-US" sz="3600" dirty="0" smtClean="0"/>
              <a:t>Extranet</a:t>
            </a:r>
            <a:r>
              <a:rPr lang="ar-SA" sz="3600" dirty="0" smtClean="0"/>
              <a:t> :</a:t>
            </a:r>
          </a:p>
          <a:p>
            <a:pPr>
              <a:buFont typeface="Wingdings" pitchFamily="2" charset="2"/>
              <a:buChar char="§"/>
            </a:pPr>
            <a:r>
              <a:rPr lang="ar-SA" dirty="0" smtClean="0"/>
              <a:t>امتداد لشبكة </a:t>
            </a:r>
            <a:r>
              <a:rPr lang="ar-SA" dirty="0" err="1" smtClean="0"/>
              <a:t>الانترانت</a:t>
            </a:r>
            <a:r>
              <a:rPr lang="ar-SA" dirty="0" smtClean="0"/>
              <a:t> الخاصة بمؤسسة معينة</a:t>
            </a:r>
          </a:p>
          <a:p>
            <a:pPr>
              <a:buFont typeface="Wingdings" pitchFamily="2" charset="2"/>
              <a:buChar char="§"/>
            </a:pPr>
            <a:r>
              <a:rPr lang="ar-SA" dirty="0" smtClean="0"/>
              <a:t>يستطيع الأشخاص المخولون مثل الزبائن من خارج الشركة الوصول إلى    البيانات والتطبيقات الموجودة وتوفر حماية باستخدام الجدران النارية  </a:t>
            </a:r>
            <a:r>
              <a:rPr lang="en-US" dirty="0" smtClean="0"/>
              <a:t>Firewalls</a:t>
            </a:r>
            <a:endParaRPr lang="ar-SA" dirty="0" smtClean="0"/>
          </a:p>
          <a:p>
            <a:endParaRPr lang="ar-SA"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42</a:t>
            </a:fld>
            <a:endParaRPr lang="en-US" smtClean="0">
              <a:cs typeface="Arial" pitchFamily="34" charset="0"/>
            </a:endParaRPr>
          </a:p>
        </p:txBody>
      </p:sp>
      <p:sp>
        <p:nvSpPr>
          <p:cNvPr id="7" name="عنوان 6"/>
          <p:cNvSpPr>
            <a:spLocks noGrp="1"/>
          </p:cNvSpPr>
          <p:nvPr>
            <p:ph type="title"/>
          </p:nvPr>
        </p:nvSpPr>
        <p:spPr/>
        <p:txBody>
          <a:bodyPr/>
          <a:lstStyle/>
          <a:p>
            <a:r>
              <a:rPr lang="ar-SA" sz="4000" dirty="0" smtClean="0"/>
              <a:t>جدران النار   </a:t>
            </a:r>
            <a:r>
              <a:rPr lang="en-US" sz="4000" dirty="0" smtClean="0"/>
              <a:t>Firewalls</a:t>
            </a:r>
            <a:r>
              <a:rPr lang="ar-SA" sz="4000" dirty="0" smtClean="0"/>
              <a:t>  </a:t>
            </a:r>
            <a:endParaRPr lang="ar-SA" sz="4000" dirty="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نظام امني لمنع المستخدمين الخارجيين غير المرخص لهم من      الوصول إلى النظام وخصوصا الحاسبات المتصلة بالانترنت.  </a:t>
            </a:r>
          </a:p>
          <a:p>
            <a:endParaRPr lang="ar-SA" dirty="0" smtClean="0"/>
          </a:p>
          <a:p>
            <a:pPr>
              <a:buFont typeface="Wingdings" pitchFamily="2" charset="2"/>
              <a:buChar char="ü"/>
            </a:pPr>
            <a:r>
              <a:rPr lang="ar-SA" dirty="0" smtClean="0"/>
              <a:t>قد تكون جدران النار عبارة عن برمجيات فقط تعمل على أي خادم .</a:t>
            </a:r>
          </a:p>
          <a:p>
            <a:endParaRPr lang="ar-SA" dirty="0" smtClean="0"/>
          </a:p>
          <a:p>
            <a:pPr>
              <a:buFont typeface="Wingdings" pitchFamily="2" charset="2"/>
              <a:buChar char="ü"/>
            </a:pPr>
            <a:r>
              <a:rPr lang="ar-SA" dirty="0" smtClean="0"/>
              <a:t>البعض الآخر عبارة عن حلول متكاملة تتألف من برمجيات  تعمل على أجهزة متخصصة ومزودة بمودمات وبطاقات شبكة...........</a:t>
            </a:r>
            <a:endParaRPr lang="ar-SA" sz="2800" dirty="0" smtClean="0">
              <a:latin typeface="Calibri" pitchFamily="34" charset="0"/>
              <a:cs typeface="Arabic Transparent" pitchFamily="2" charset="-78"/>
            </a:endParaRPr>
          </a:p>
          <a:p>
            <a:endParaRPr lang="ar-SA"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a:spLocks noGrp="1"/>
          </p:cNvSpPr>
          <p:nvPr>
            <p:ph type="sldNum" sz="quarter" idx="10"/>
          </p:nvPr>
        </p:nvSpPr>
        <p:spPr bwMode="auto">
          <a:noFill/>
          <a:ln>
            <a:miter lim="800000"/>
            <a:headEnd/>
            <a:tailEnd/>
          </a:ln>
        </p:spPr>
        <p:txBody>
          <a:bodyPr/>
          <a:lstStyle/>
          <a:p>
            <a:fld id="{328568E0-5893-4E52-8555-1DEE66EC7C2E}" type="slidenum">
              <a:rPr lang="ar-SA" smtClean="0">
                <a:cs typeface="Arial" pitchFamily="34" charset="0"/>
              </a:rPr>
              <a:pPr/>
              <a:t>43</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38916"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389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8917"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38918"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3657</TotalTime>
  <Words>1890</Words>
  <Application>Microsoft Office PowerPoint</Application>
  <PresentationFormat>A4 Paper (210x297 mm)‎</PresentationFormat>
  <Paragraphs>265</Paragraphs>
  <Slides>43</Slides>
  <Notes>0</Notes>
  <HiddenSlides>0</HiddenSlides>
  <MMClips>0</MMClips>
  <ScaleCrop>false</ScaleCrop>
  <HeadingPairs>
    <vt:vector size="4" baseType="variant">
      <vt:variant>
        <vt:lpstr>سمة</vt:lpstr>
      </vt:variant>
      <vt:variant>
        <vt:i4>1</vt:i4>
      </vt:variant>
      <vt:variant>
        <vt:lpstr>عناوين الشرائح</vt:lpstr>
      </vt:variant>
      <vt:variant>
        <vt:i4>43</vt:i4>
      </vt:variant>
    </vt:vector>
  </HeadingPairs>
  <TitlesOfParts>
    <vt:vector size="44" baseType="lpstr">
      <vt:lpstr>Office Theme</vt:lpstr>
      <vt:lpstr>الشريحة 1</vt:lpstr>
      <vt:lpstr>المحاضرة الخامسة</vt:lpstr>
      <vt:lpstr>عناصر المحاضرة</vt:lpstr>
      <vt:lpstr>1- مجتمع المعلومات : Information Society</vt:lpstr>
      <vt:lpstr>تراسل البيانات :  Data Communications</vt:lpstr>
      <vt:lpstr>تراسل البيانات :  Data Communications</vt:lpstr>
      <vt:lpstr>تراسل البيانات :  Data Communications</vt:lpstr>
      <vt:lpstr>تراسل البيانات :  Data Communications</vt:lpstr>
      <vt:lpstr>أنواع الشبكات</vt:lpstr>
      <vt:lpstr>أنواع الشبكات</vt:lpstr>
      <vt:lpstr>أنواع الشبكات</vt:lpstr>
      <vt:lpstr>أنواع الشبكات</vt:lpstr>
      <vt:lpstr>أنواع الشبكات</vt:lpstr>
      <vt:lpstr>أنواع الشبكات</vt:lpstr>
      <vt:lpstr>أنواع الشبكات: الشبكة الموسعة Wide Area Network</vt:lpstr>
      <vt:lpstr>أنواع الشبكات: الشبكة الموسعة Wide Area Network</vt:lpstr>
      <vt:lpstr>أنواع الشبكات: الشبكة الموسعة Wide Area Network</vt:lpstr>
      <vt:lpstr>أنواع الشبكات: الشبكة الموسعة Wide Area Network</vt:lpstr>
      <vt:lpstr>أشكال الشبكات Network Topologies</vt:lpstr>
      <vt:lpstr>أشكال الشبكات Network Topologies</vt:lpstr>
      <vt:lpstr>أشكال الشبكات Network Topologies</vt:lpstr>
      <vt:lpstr>أشكال الشبكات Network Topologies</vt:lpstr>
      <vt:lpstr>أشكال الشبكات Network Topologies</vt:lpstr>
      <vt:lpstr>أشكال الشبكات Network Topologies</vt:lpstr>
      <vt:lpstr>أشكال الشبكات Network Topologies</vt:lpstr>
      <vt:lpstr>معدات تراسل البيانات Data Communication Hardware</vt:lpstr>
      <vt:lpstr>معدات تراسل البيانات Data Communication Hardware</vt:lpstr>
      <vt:lpstr>معدات تراسل البيانات Data Communication Hardware</vt:lpstr>
      <vt:lpstr>معدات تراسل البيانات Data Communication Hardware</vt:lpstr>
      <vt:lpstr>معدات تراسل البيانات Data Communication Hardware</vt:lpstr>
      <vt:lpstr>معدات تراسل البيانات Data Communication Hardware</vt:lpstr>
      <vt:lpstr>معدات تراسل البيانات Data Communication Hardware</vt:lpstr>
      <vt:lpstr>معدات تراسل البيانات Data Communication Hardware</vt:lpstr>
      <vt:lpstr>معدات تراسل البيانات Data Communication Hardware</vt:lpstr>
      <vt:lpstr>معدات تراسل البيانات Data Communication Hardware</vt:lpstr>
      <vt:lpstr>بروتوكولات الشبكة  Network Protocols</vt:lpstr>
      <vt:lpstr>الانترنت    The internet</vt:lpstr>
      <vt:lpstr>الانترنت    The internet</vt:lpstr>
      <vt:lpstr>الانترنت    The internet</vt:lpstr>
      <vt:lpstr>الانترانت والاكسترانت  internet and extranet</vt:lpstr>
      <vt:lpstr>الانترانت والاكسترانت  internet and extranet</vt:lpstr>
      <vt:lpstr>جدران النار   Firewalls  </vt:lpstr>
      <vt:lpstr>الشريحة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TOSHIBA</cp:lastModifiedBy>
  <cp:revision>343</cp:revision>
  <dcterms:created xsi:type="dcterms:W3CDTF">2009-10-14T19:14:34Z</dcterms:created>
  <dcterms:modified xsi:type="dcterms:W3CDTF">2016-10-25T03:39:21Z</dcterms:modified>
</cp:coreProperties>
</file>