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7" r:id="rId4"/>
    <p:sldId id="268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44" y="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11/10/2016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9220200" cy="1143000"/>
          </a:xfr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9525000" cy="4648200"/>
          </a:xfrm>
        </p:spPr>
        <p:txBody>
          <a:bodyPr/>
          <a:lstStyle>
            <a:lvl1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6748F-EDC1-479B-8B47-5B10278D93A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 rtl="1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9772E-05E2-44FD-AB12-21C45A7C270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837AD-14CF-4D2A-BC53-BE38EE2176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87B14-097E-4914-9F34-EABBA86A69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25D3-90E5-4952-811E-DBE1D62388F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9220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447800"/>
            <a:ext cx="9525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</a:p>
          <a:p>
            <a:pPr lvl="1"/>
            <a:r>
              <a:rPr lang="ar-EG" smtClean="0"/>
              <a:t>المحتوى المستوى الثاني</a:t>
            </a:r>
          </a:p>
          <a:p>
            <a:pPr lvl="2"/>
            <a:r>
              <a:rPr lang="ar-EG" smtClean="0"/>
              <a:t>المحتوى المستوى الثالث</a:t>
            </a:r>
          </a:p>
          <a:p>
            <a:pPr lvl="3"/>
            <a:r>
              <a:rPr lang="ar-EG" smtClean="0"/>
              <a:t>المحتوى المستوى الرابع</a:t>
            </a:r>
          </a:p>
          <a:p>
            <a:pPr lvl="4"/>
            <a:r>
              <a:rPr lang="ar-EG" smtClean="0"/>
              <a:t>المحتوى المستوى الخامس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6761163" y="6411913"/>
            <a:ext cx="1836737" cy="369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أحمد محمد الشريف</a:t>
            </a:r>
          </a:p>
        </p:txBody>
      </p:sp>
      <p:sp>
        <p:nvSpPr>
          <p:cNvPr id="12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54" r:id="rId3"/>
    <p:sldLayoutId id="2147483863" r:id="rId4"/>
    <p:sldLayoutId id="214748386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hf hdr="0" ftr="0" dt="0"/>
  <p:txStyles>
    <p:titleStyle>
      <a:lvl1pPr algn="just" rtl="1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ar.wikipedia.org/wiki/%D9%84%D8%BA%D8%A9_%D9%8A%D9%88%D9%86%D8%A7%D9%86%D9%8A%D8%A9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تكنولوجيا المعلومات1 0607101</a:t>
            </a:r>
          </a:p>
          <a:p>
            <a:pPr algn="l">
              <a:lnSpc>
                <a:spcPct val="80000"/>
              </a:lnSpc>
            </a:pP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أحمد محمد الشريف</a:t>
            </a:r>
            <a:endParaRPr lang="en-US" sz="2600" b="1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ar-SA" smtClean="0"/>
              <a:t>المحاضرة السابعة</a:t>
            </a:r>
            <a:endParaRPr lang="en-US" dirty="0" smtClean="0"/>
          </a:p>
        </p:txBody>
      </p:sp>
      <p:sp>
        <p:nvSpPr>
          <p:cNvPr id="7171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الصحة والبيئة</a:t>
            </a:r>
          </a:p>
          <a:p>
            <a:pPr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abic Transparent" pitchFamily="2" charset="-78"/>
              </a:rPr>
              <a:t>Health &amp; Environment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عناصر المحاضرة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533400" y="1447800"/>
            <a:ext cx="9372600" cy="4724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/>
              <a:t>التعرف على أساليب إيجاد بيئة عمل ملائمة</a:t>
            </a:r>
            <a:endParaRPr lang="ar-SA" sz="2800" dirty="0" smtClean="0"/>
          </a:p>
          <a:p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التعرف على المشكلات الصحية المرتبطة باستعمال الحاسب</a:t>
            </a:r>
            <a:endParaRPr lang="ar-SA" sz="2800" dirty="0" smtClean="0"/>
          </a:p>
          <a:p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الاحتياط</a:t>
            </a:r>
            <a:r>
              <a:rPr lang="ar-SA" sz="2800" dirty="0" err="1" smtClean="0"/>
              <a:t>ات</a:t>
            </a:r>
            <a:r>
              <a:rPr lang="ar-DZ" sz="2800" dirty="0" smtClean="0"/>
              <a:t> الواجب اتخاذها عند استعمال الحاسب</a:t>
            </a:r>
            <a:endParaRPr lang="ar-SA" sz="2800" dirty="0" smtClean="0"/>
          </a:p>
          <a:p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كيفية المحافظة على البيئة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/>
              <a:t>التعرف على أساليب إيجاد بيئة عمل ملائمة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DZ" sz="4000" dirty="0" smtClean="0"/>
              <a:t>  </a:t>
            </a:r>
            <a:r>
              <a:rPr lang="ar-DZ" sz="2800" dirty="0" smtClean="0">
                <a:cs typeface="+mn-cs"/>
              </a:rPr>
              <a:t>الهندسة الإنسانية </a:t>
            </a:r>
            <a:r>
              <a:rPr lang="ar-SA" sz="2800" dirty="0" smtClean="0">
                <a:cs typeface="+mn-cs"/>
              </a:rPr>
              <a:t> </a:t>
            </a:r>
            <a:r>
              <a:rPr lang="fr-FR" sz="2800" dirty="0" err="1" smtClean="0">
                <a:cs typeface="+mn-cs"/>
              </a:rPr>
              <a:t>Ergonomics</a:t>
            </a:r>
            <a:r>
              <a:rPr lang="ar-DZ" sz="2800" dirty="0" smtClean="0">
                <a:cs typeface="+mn-cs"/>
              </a:rPr>
              <a:t> </a:t>
            </a:r>
            <a:r>
              <a:rPr lang="ar-SA" sz="2800" dirty="0" smtClean="0"/>
              <a:t>من أصل كلمتين </a:t>
            </a:r>
            <a:r>
              <a:rPr lang="ar-SA" sz="2800" dirty="0" smtClean="0">
                <a:hlinkClick r:id="rId2" action="ppaction://hlinkfile" tooltip="لغة يونانية"/>
              </a:rPr>
              <a:t>يونانيتين</a:t>
            </a:r>
            <a:r>
              <a:rPr lang="ar-SA" sz="2800" dirty="0" smtClean="0"/>
              <a:t> هما </a:t>
            </a:r>
            <a:r>
              <a:rPr lang="en-US" sz="2800" dirty="0" err="1" smtClean="0"/>
              <a:t>ergon</a:t>
            </a:r>
            <a:r>
              <a:rPr lang="en-US" sz="2800" dirty="0" smtClean="0"/>
              <a:t> </a:t>
            </a:r>
            <a:r>
              <a:rPr lang="ar-SA" sz="2800" dirty="0" smtClean="0"/>
              <a:t>وتعني "عمل"، و </a:t>
            </a:r>
            <a:r>
              <a:rPr lang="en-US" sz="2800" dirty="0" smtClean="0"/>
              <a:t> </a:t>
            </a:r>
            <a:r>
              <a:rPr lang="en-US" sz="2800" dirty="0" err="1" smtClean="0"/>
              <a:t>nomos</a:t>
            </a:r>
            <a:r>
              <a:rPr lang="en-US" sz="2800" dirty="0" smtClean="0"/>
              <a:t> </a:t>
            </a:r>
            <a:r>
              <a:rPr lang="ar-SA" sz="2800" dirty="0" smtClean="0"/>
              <a:t>وتعني "قوانين".</a:t>
            </a:r>
            <a:r>
              <a:rPr lang="ar-DZ" sz="2800" dirty="0" smtClean="0">
                <a:cs typeface="+mn-cs"/>
              </a:rPr>
              <a:t> وتتمثل في الأسلوب الأمثل  </a:t>
            </a:r>
          </a:p>
          <a:p>
            <a:pPr>
              <a:defRPr/>
            </a:pPr>
            <a:r>
              <a:rPr lang="ar-DZ" sz="2800" dirty="0" smtClean="0">
                <a:cs typeface="+mn-cs"/>
              </a:rPr>
              <a:t>    للتفاعل بين الأشخاص والمعدات بحيث يعمل الكل بكفاءة اكبر</a:t>
            </a:r>
            <a:endParaRPr lang="ar-SA" sz="2800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/>
              <a:t>التعرف على أساليب إيجاد بيئة عمل ملائمة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6" name="عنصر نائب للمحتوى 5" descr="computing-ergonomic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752600"/>
            <a:ext cx="3124200" cy="3657600"/>
          </a:xfrm>
        </p:spPr>
      </p:pic>
      <p:pic>
        <p:nvPicPr>
          <p:cNvPr id="8" name="صورة 7" descr="ergonom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1543050"/>
            <a:ext cx="4105275" cy="4781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/>
              <a:t>التعرف على أساليب إيجاد بيئة عمل ملائمة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DZ" sz="2800" dirty="0" smtClean="0">
                <a:cs typeface="+mn-cs"/>
              </a:rPr>
              <a:t>لذلك يجب :</a:t>
            </a:r>
          </a:p>
          <a:p>
            <a:pPr>
              <a:defRPr/>
            </a:pPr>
            <a:endParaRPr lang="ar-DZ" sz="2800" dirty="0" smtClean="0">
              <a:cs typeface="+mn-cs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ar-DZ" sz="2800" dirty="0" smtClean="0">
                <a:cs typeface="+mn-cs"/>
              </a:rPr>
              <a:t>عدم الاقتراب كثيرا من الشاشة لتفادي ضرر العيون ويجب أن يكون أعلى</a:t>
            </a:r>
          </a:p>
          <a:p>
            <a:pPr>
              <a:defRPr/>
            </a:pPr>
            <a:r>
              <a:rPr lang="ar-DZ" sz="2800" dirty="0" smtClean="0">
                <a:cs typeface="+mn-cs"/>
              </a:rPr>
              <a:t>         الشاشة عند مستوى العيون ويبعد عنها بحوالي 60 سم ويجب استعمال مرشح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 الشاشة </a:t>
            </a:r>
            <a:r>
              <a:rPr lang="fr-FR" sz="2800" dirty="0" err="1" smtClean="0">
                <a:cs typeface="+mn-cs"/>
              </a:rPr>
              <a:t>Filter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 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لتخفيف توهج الشاشة 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/>
              <a:t>التعرف على أساليب إيجاد بيئة عمل ملائمة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8" name="عنصر نائب للمحتوى 7" descr="1015648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0800" y="1524000"/>
            <a:ext cx="4648200" cy="4648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/>
              <a:t>التعرف على أساليب إيجاد بيئة عمل ملائمة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اخذ استراحات منتظمة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توفير التهوية الجيدة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الإضاءة المعتدلة وتفادي انعكاس ضوء الغرفة </a:t>
            </a:r>
            <a:r>
              <a:rPr lang="ar-DZ" sz="2800" dirty="0" err="1" smtClean="0">
                <a:cs typeface="Arabic Transparent" pitchFamily="2" charset="-78"/>
              </a:rPr>
              <a:t>او</a:t>
            </a:r>
            <a:r>
              <a:rPr lang="ar-DZ" sz="2800" dirty="0" smtClean="0">
                <a:cs typeface="Arabic Transparent" pitchFamily="2" charset="-78"/>
              </a:rPr>
              <a:t> الخارجي على الشاشة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استعمال كرسي ذو توازن ذو ارتفاع قابل للتعديل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تثبيت القدمين على الأرض </a:t>
            </a:r>
            <a:r>
              <a:rPr lang="ar-DZ" sz="2800" dirty="0" err="1" smtClean="0">
                <a:cs typeface="Arabic Transparent" pitchFamily="2" charset="-78"/>
              </a:rPr>
              <a:t>او</a:t>
            </a:r>
            <a:r>
              <a:rPr lang="ar-DZ" sz="2800" dirty="0" smtClean="0">
                <a:cs typeface="Arabic Transparent" pitchFamily="2" charset="-78"/>
              </a:rPr>
              <a:t> مسند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وضع الجهاز على سطح جامد </a:t>
            </a:r>
            <a:r>
              <a:rPr lang="ar-DZ" sz="2800" dirty="0" err="1" smtClean="0">
                <a:cs typeface="Arabic Transparent" pitchFamily="2" charset="-78"/>
              </a:rPr>
              <a:t>و</a:t>
            </a:r>
            <a:r>
              <a:rPr lang="ar-DZ" sz="2800" dirty="0" smtClean="0">
                <a:cs typeface="Arabic Transparent" pitchFamily="2" charset="-78"/>
              </a:rPr>
              <a:t> توفير المكان اللازم لتحريك الفارة 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استخدام وسادة للفارة للمحافظة على نظافتها</a:t>
            </a:r>
            <a:endParaRPr lang="ar-DZ" sz="3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>
                <a:cs typeface="Arabic Transparent" pitchFamily="2" charset="-78"/>
              </a:rPr>
              <a:t>التعرف على </a:t>
            </a:r>
            <a:r>
              <a:rPr lang="ar-DZ" dirty="0" smtClean="0">
                <a:cs typeface="Arabic Transparent" pitchFamily="2" charset="-78"/>
              </a:rPr>
              <a:t>المشكلات 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هناك بعض المشكلات الصحية التي تظهر من استخدام الحاسب لفترات    طويلة </a:t>
            </a:r>
            <a:r>
              <a:rPr lang="ar-DZ" sz="2800" dirty="0" err="1" smtClean="0">
                <a:cs typeface="Arabic Transparent" pitchFamily="2" charset="-78"/>
              </a:rPr>
              <a:t>و</a:t>
            </a:r>
            <a:r>
              <a:rPr lang="ar-DZ" sz="2800" dirty="0" smtClean="0">
                <a:cs typeface="Arabic Transparent" pitchFamily="2" charset="-78"/>
              </a:rPr>
              <a:t> منها:</a:t>
            </a:r>
            <a:endParaRPr lang="en-US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§"/>
            </a:pPr>
            <a:r>
              <a:rPr lang="ar-DZ" sz="2800" dirty="0" smtClean="0">
                <a:cs typeface="Arabic Transparent" pitchFamily="2" charset="-78"/>
              </a:rPr>
              <a:t>مرض الإجهاد المتكرر </a:t>
            </a:r>
            <a:r>
              <a:rPr lang="fr-FR" sz="2800" dirty="0" err="1" smtClean="0">
                <a:cs typeface="Arabic Transparent" pitchFamily="2" charset="-78"/>
              </a:rPr>
              <a:t>Repetitive</a:t>
            </a:r>
            <a:r>
              <a:rPr lang="fr-FR" sz="2800" dirty="0" smtClean="0">
                <a:cs typeface="Arabic Transparent" pitchFamily="2" charset="-78"/>
              </a:rPr>
              <a:t> </a:t>
            </a:r>
            <a:r>
              <a:rPr lang="fr-FR" sz="2800" dirty="0" err="1" smtClean="0">
                <a:cs typeface="Arabic Transparent" pitchFamily="2" charset="-78"/>
              </a:rPr>
              <a:t>Strain</a:t>
            </a:r>
            <a:r>
              <a:rPr lang="fr-FR" sz="2800" dirty="0" smtClean="0">
                <a:cs typeface="Arabic Transparent" pitchFamily="2" charset="-78"/>
              </a:rPr>
              <a:t> </a:t>
            </a:r>
            <a:r>
              <a:rPr lang="fr-FR" sz="2800" dirty="0" err="1" smtClean="0">
                <a:cs typeface="Arabic Transparent" pitchFamily="2" charset="-78"/>
              </a:rPr>
              <a:t>Injury</a:t>
            </a:r>
            <a:r>
              <a:rPr lang="ar-DZ" sz="2800" dirty="0" smtClean="0">
                <a:cs typeface="Arabic Transparent" pitchFamily="2" charset="-78"/>
              </a:rPr>
              <a:t> و ينتج من استخدام</a:t>
            </a:r>
          </a:p>
          <a:p>
            <a:r>
              <a:rPr lang="ar-DZ" sz="2800" dirty="0" smtClean="0">
                <a:cs typeface="Arabic Transparent" pitchFamily="2" charset="-78"/>
              </a:rPr>
              <a:t>         العضلة نفسها لفترة طويلة مثل الاستعمال المكثف للفارة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المشكلات 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8" name="عنصر نائب للمحتوى 7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524000"/>
            <a:ext cx="1590675" cy="1590675"/>
          </a:xfrm>
        </p:spPr>
      </p:pic>
      <p:pic>
        <p:nvPicPr>
          <p:cNvPr id="9" name="صورة 8" descr="imagesCA8L08J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1600200"/>
            <a:ext cx="2371725" cy="1419225"/>
          </a:xfrm>
          <a:prstGeom prst="rect">
            <a:avLst/>
          </a:prstGeom>
        </p:spPr>
      </p:pic>
      <p:pic>
        <p:nvPicPr>
          <p:cNvPr id="11" name="صورة 10" descr="imagesCA6BP8O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2895600"/>
            <a:ext cx="4114800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المشكلات 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12" name="مستطيل 11"/>
          <p:cNvSpPr/>
          <p:nvPr/>
        </p:nvSpPr>
        <p:spPr>
          <a:xfrm>
            <a:off x="1066800" y="1524000"/>
            <a:ext cx="8458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cs typeface="Arabic Transparent" pitchFamily="2" charset="-78"/>
              </a:rPr>
              <a:t>الألم في الظهر الذي ينتج عن الجلوس بشكل خاطئ</a:t>
            </a:r>
            <a:endParaRPr lang="en-US" sz="2800" dirty="0"/>
          </a:p>
        </p:txBody>
      </p:sp>
      <p:pic>
        <p:nvPicPr>
          <p:cNvPr id="13" name="صورة 12" descr="imagesCADJJJ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2514600"/>
            <a:ext cx="3795713" cy="2895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المشكلات 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1371600" y="1447800"/>
            <a:ext cx="77458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>
                <a:cs typeface="Arabic Transparent" pitchFamily="2" charset="-78"/>
              </a:rPr>
              <a:t>إجهاد العيون الناتج عن وهج الشاشة</a:t>
            </a:r>
            <a:endParaRPr lang="en-US" sz="3200" dirty="0"/>
          </a:p>
        </p:txBody>
      </p:sp>
      <p:pic>
        <p:nvPicPr>
          <p:cNvPr id="8" name="صورة 7" descr="imagesCA4B9K7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2286000"/>
            <a:ext cx="3967162" cy="3500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المشكلات 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1371600" y="1447800"/>
            <a:ext cx="77458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>
                <a:cs typeface="Arabic Transparent" pitchFamily="2" charset="-78"/>
              </a:rPr>
              <a:t>التوتر نتيجة التغيير إلى نظام الحاسب</a:t>
            </a:r>
            <a:endParaRPr lang="en-US" sz="3200" dirty="0"/>
          </a:p>
        </p:txBody>
      </p:sp>
      <p:pic>
        <p:nvPicPr>
          <p:cNvPr id="9" name="صورة 8" descr="imagesCA3LRIE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209800"/>
            <a:ext cx="5029200" cy="3581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DZ" sz="2800" dirty="0" smtClean="0">
                <a:cs typeface="+mn-cs"/>
              </a:rPr>
              <a:t>لذلك يجب :</a:t>
            </a:r>
          </a:p>
          <a:p>
            <a:pPr>
              <a:defRPr/>
            </a:pPr>
            <a:endParaRPr lang="ar-DZ" sz="2800" dirty="0" smtClean="0">
              <a:cs typeface="+mn-cs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ar-DZ" sz="2800" dirty="0" smtClean="0">
                <a:cs typeface="+mn-cs"/>
              </a:rPr>
              <a:t>عدم الاقتراب كثيرا من الشاشة لتفادي ضرر العيون ويجب أن يكون أعلى</a:t>
            </a:r>
          </a:p>
          <a:p>
            <a:pPr>
              <a:defRPr/>
            </a:pPr>
            <a:r>
              <a:rPr lang="ar-DZ" sz="2800" dirty="0" smtClean="0">
                <a:cs typeface="+mn-cs"/>
              </a:rPr>
              <a:t>         الشاشة عند مستوى العيون ويبعد عنها بحوالي 60 سم ويجب استعمال مرشح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 الشاشة </a:t>
            </a:r>
            <a:r>
              <a:rPr lang="fr-FR" sz="2800" dirty="0" err="1" smtClean="0">
                <a:cs typeface="+mn-cs"/>
              </a:rPr>
              <a:t>Filter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 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لتخفيف توهج الشاشة  </a:t>
            </a:r>
          </a:p>
          <a:p>
            <a:endParaRPr lang="ar-SA" dirty="0"/>
          </a:p>
        </p:txBody>
      </p:sp>
      <p:sp>
        <p:nvSpPr>
          <p:cNvPr id="8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المشكلات 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3-</a:t>
            </a:r>
            <a:r>
              <a:rPr lang="ar-DZ" dirty="0" smtClean="0">
                <a:cs typeface="Arabic Transparent" pitchFamily="2" charset="-78"/>
              </a:rPr>
              <a:t> التدابير الوقائية عند التعامل مع الحاسب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ينبغي للمستخدم اتخاذ</a:t>
            </a:r>
            <a:r>
              <a:rPr lang="en-US" sz="2800" dirty="0" smtClean="0">
                <a:cs typeface="Arabic Transparent" pitchFamily="2" charset="-78"/>
              </a:rPr>
              <a:t> </a:t>
            </a:r>
            <a:r>
              <a:rPr lang="ar-DZ" sz="2800" dirty="0" smtClean="0">
                <a:cs typeface="Arabic Transparent" pitchFamily="2" charset="-78"/>
              </a:rPr>
              <a:t>بعض </a:t>
            </a:r>
            <a:r>
              <a:rPr lang="ar-DZ" sz="2800" dirty="0" err="1" smtClean="0">
                <a:cs typeface="Arabic Transparent" pitchFamily="2" charset="-78"/>
              </a:rPr>
              <a:t>ا</a:t>
            </a:r>
            <a:r>
              <a:rPr lang="ar-SA" sz="2800" dirty="0" err="1" smtClean="0">
                <a:cs typeface="Arabic Transparent" pitchFamily="2" charset="-78"/>
              </a:rPr>
              <a:t>لإ</a:t>
            </a:r>
            <a:r>
              <a:rPr lang="ar-DZ" sz="2800" dirty="0" smtClean="0">
                <a:cs typeface="Arabic Transparent" pitchFamily="2" charset="-78"/>
              </a:rPr>
              <a:t>حتياطات لتجنب الأخطار المحتملة من استعمال الحاسب والتي تشمل</a:t>
            </a:r>
            <a:r>
              <a:rPr lang="en-US" sz="2800" dirty="0" smtClean="0">
                <a:cs typeface="Arabic Transparent" pitchFamily="2" charset="-78"/>
              </a:rPr>
              <a:t>:</a:t>
            </a:r>
          </a:p>
          <a:p>
            <a:pPr>
              <a:buFont typeface="Wingdings" pitchFamily="2" charset="2"/>
              <a:buChar char="ü"/>
            </a:pPr>
            <a:endParaRPr lang="en-US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§"/>
            </a:pPr>
            <a:r>
              <a:rPr lang="ar-DZ" sz="2800" dirty="0" smtClean="0">
                <a:cs typeface="Arabic Transparent" pitchFamily="2" charset="-78"/>
              </a:rPr>
              <a:t>التأكد من </a:t>
            </a:r>
            <a:r>
              <a:rPr lang="ar-DZ" sz="2800" dirty="0" err="1" smtClean="0">
                <a:cs typeface="Arabic Transparent" pitchFamily="2" charset="-78"/>
              </a:rPr>
              <a:t>ان</a:t>
            </a:r>
            <a:r>
              <a:rPr lang="ar-DZ" sz="2800" dirty="0" smtClean="0">
                <a:cs typeface="Arabic Transparent" pitchFamily="2" charset="-78"/>
              </a:rPr>
              <a:t> الأسلاك الكهربائية في مكانها الصحيح وغير مكشوفة</a:t>
            </a:r>
            <a:endParaRPr lang="en-US" sz="2800" dirty="0"/>
          </a:p>
        </p:txBody>
      </p:sp>
      <p:pic>
        <p:nvPicPr>
          <p:cNvPr id="9" name="صورة 8" descr="imagesCAU6WQ6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3581400"/>
            <a:ext cx="3200400" cy="2428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3-</a:t>
            </a:r>
            <a:r>
              <a:rPr lang="ar-DZ" dirty="0" smtClean="0">
                <a:cs typeface="Arabic Transparent" pitchFamily="2" charset="-78"/>
              </a:rPr>
              <a:t> التدابير الوقائية عند التعامل مع الحاسب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تفحص الأسلاك والمعدات الكهربائية ومصادر الكهرباء قبل الاستخدام والحرص   أن تكون ذات نوعية جيدة</a:t>
            </a:r>
            <a:endParaRPr lang="en-US" sz="2800" dirty="0" smtClean="0">
              <a:cs typeface="Arabic Transparent" pitchFamily="2" charset="-78"/>
            </a:endParaRPr>
          </a:p>
          <a:p>
            <a:endParaRPr lang="ar-SA" sz="2800" dirty="0" smtClean="0">
              <a:cs typeface="Arabic Transparent" pitchFamily="2" charset="-78"/>
            </a:endParaRPr>
          </a:p>
          <a:p>
            <a:endParaRPr lang="en-US" dirty="0"/>
          </a:p>
        </p:txBody>
      </p:sp>
      <p:pic>
        <p:nvPicPr>
          <p:cNvPr id="10" name="صورة 9" descr="imagesCAW2YI8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438400"/>
            <a:ext cx="3124200" cy="2676525"/>
          </a:xfrm>
          <a:prstGeom prst="rect">
            <a:avLst/>
          </a:prstGeom>
        </p:spPr>
      </p:pic>
      <p:pic>
        <p:nvPicPr>
          <p:cNvPr id="11" name="صورة 10" descr="imagesCAS98NN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2514600"/>
            <a:ext cx="2886075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3-</a:t>
            </a:r>
            <a:r>
              <a:rPr lang="ar-DZ" dirty="0" smtClean="0">
                <a:cs typeface="Arabic Transparent" pitchFamily="2" charset="-78"/>
              </a:rPr>
              <a:t> التدابير الوقائية عند التعامل مع الحاسب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تجنب التحميل الزائد لوصلة </a:t>
            </a:r>
            <a:r>
              <a:rPr lang="ar-SA" sz="2800" dirty="0" err="1" smtClean="0">
                <a:cs typeface="Arabic Transparent" pitchFamily="2" charset="-78"/>
              </a:rPr>
              <a:t>مقبس</a:t>
            </a:r>
            <a:r>
              <a:rPr lang="ar-SA" sz="2800" dirty="0" smtClean="0">
                <a:cs typeface="Arabic Transparent" pitchFamily="2" charset="-78"/>
              </a:rPr>
              <a:t> الكهرباء من اجل توصيل عدة أجهزة </a:t>
            </a:r>
            <a:r>
              <a:rPr lang="ar-SA" sz="2800" dirty="0" err="1" smtClean="0">
                <a:cs typeface="Arabic Transparent" pitchFamily="2" charset="-78"/>
              </a:rPr>
              <a:t>به</a:t>
            </a:r>
            <a:endParaRPr lang="ar-SA" sz="2800" dirty="0" smtClean="0">
              <a:cs typeface="Arabic Transparent" pitchFamily="2" charset="-78"/>
            </a:endParaRPr>
          </a:p>
          <a:p>
            <a:r>
              <a:rPr lang="ar-SA" sz="2800" dirty="0" smtClean="0">
                <a:cs typeface="Arabic Transparent" pitchFamily="2" charset="-78"/>
              </a:rPr>
              <a:t>    وترك المستخدمين عرضة لصدمة كهربائية وخطر نشوب حريق </a:t>
            </a:r>
            <a:endParaRPr lang="en-US" sz="2800" dirty="0" smtClean="0">
              <a:cs typeface="Arabic Transparent" pitchFamily="2" charset="-78"/>
            </a:endParaRPr>
          </a:p>
          <a:p>
            <a:endParaRPr lang="ar-SA" sz="2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تتبع الكبلات الحاسب مسارا ملائما لتجنب مشي الأشخاص عليها أو التعثر </a:t>
            </a:r>
            <a:r>
              <a:rPr lang="ar-SA" sz="2800" dirty="0" err="1" smtClean="0">
                <a:cs typeface="Arabic Transparent" pitchFamily="2" charset="-78"/>
              </a:rPr>
              <a:t>بها</a:t>
            </a:r>
            <a:endParaRPr lang="ar-SA" sz="2800" dirty="0" smtClean="0">
              <a:cs typeface="Arabic Transparent" pitchFamily="2" charset="-78"/>
            </a:endParaRPr>
          </a:p>
          <a:p>
            <a:r>
              <a:rPr lang="ar-SA" sz="2800" dirty="0" smtClean="0">
                <a:cs typeface="Arabic Transparent" pitchFamily="2" charset="-78"/>
              </a:rPr>
              <a:t> وخاصة عند استعمال الحواسب المنقولة</a:t>
            </a:r>
            <a:r>
              <a:rPr lang="ar-SA" dirty="0" smtClean="0">
                <a:cs typeface="Arabic Transparent" pitchFamily="2" charset="-78"/>
              </a:rPr>
              <a:t> </a:t>
            </a:r>
            <a:endParaRPr lang="en-US" dirty="0" smtClean="0">
              <a:cs typeface="Arabic Transparent" pitchFamily="2" charset="-78"/>
            </a:endParaRPr>
          </a:p>
          <a:p>
            <a:endParaRPr lang="en-US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إتباع الإجراءات الصحيحة في تشغيل وإغلاق الجهاز</a:t>
            </a:r>
            <a:endParaRPr lang="en-US" sz="2800" dirty="0" smtClean="0">
              <a:cs typeface="Arabic Transparent" pitchFamily="2" charset="-78"/>
            </a:endParaRPr>
          </a:p>
          <a:p>
            <a:endParaRPr lang="en-US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cs typeface="Arabic Transparent" pitchFamily="2" charset="-78"/>
              </a:rPr>
              <a:t>          </a:t>
            </a:r>
            <a:r>
              <a:rPr lang="ar-SA" sz="2800" dirty="0" smtClean="0">
                <a:cs typeface="Arabic Transparent" pitchFamily="2" charset="-78"/>
              </a:rPr>
              <a:t>المحافظة على نظافة المعدات </a:t>
            </a:r>
            <a:r>
              <a:rPr lang="ar-SA" sz="2800" dirty="0" err="1" smtClean="0">
                <a:cs typeface="Arabic Transparent" pitchFamily="2" charset="-78"/>
              </a:rPr>
              <a:t>والطرفيات</a:t>
            </a:r>
            <a:r>
              <a:rPr lang="ar-SA" sz="2800" dirty="0" smtClean="0">
                <a:cs typeface="Arabic Transparent" pitchFamily="2" charset="-78"/>
              </a:rPr>
              <a:t> المكونة للحاسب</a:t>
            </a:r>
            <a:endParaRPr lang="ar-SA" sz="2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sz="2800" dirty="0" smtClean="0">
              <a:cs typeface="Arabic Transparent" pitchFamily="2" charset="-78"/>
            </a:endParaRPr>
          </a:p>
          <a:p>
            <a:endParaRPr lang="ar-SA" dirty="0" smtClean="0">
              <a:latin typeface="Calibri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>
                <a:cs typeface="Arabic Transparent" pitchFamily="2" charset="-78"/>
              </a:rPr>
              <a:t>ا</a:t>
            </a:r>
            <a:r>
              <a:rPr lang="ar-DZ" dirty="0" smtClean="0">
                <a:latin typeface="Calibri" pitchFamily="34" charset="0"/>
              </a:rPr>
              <a:t>لبيئة</a:t>
            </a:r>
            <a:r>
              <a:rPr lang="fr-FR" dirty="0" smtClean="0">
                <a:latin typeface="Calibri" pitchFamily="34" charset="0"/>
              </a:rPr>
              <a:t>The </a:t>
            </a:r>
            <a:r>
              <a:rPr lang="fr-FR" dirty="0" err="1" smtClean="0">
                <a:latin typeface="Calibri" pitchFamily="34" charset="0"/>
              </a:rPr>
              <a:t>Environment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يمكن لمستخدمي الحاسب أن يؤثروا في حماية البيئة وذلك من خلال:  </a:t>
            </a:r>
            <a:endParaRPr lang="ar-SA" sz="2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إعادة تصنيع الورق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إعادة تعبئة خرطوشة الحبر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ضبط تكوين الشاشة لكي تتوقف عن العمل بعد فترة من عدم النشاط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تقليل كميات المواد المطبوعة 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الاتصال بمراكز إعادة التصنيع عند الرغبة في التخلص من معدات الحاسب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4-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>
                <a:cs typeface="Arabic Transparent" pitchFamily="2" charset="-78"/>
              </a:rPr>
              <a:t>ا</a:t>
            </a:r>
            <a:r>
              <a:rPr lang="ar-DZ" dirty="0" smtClean="0">
                <a:latin typeface="Calibri" pitchFamily="34" charset="0"/>
              </a:rPr>
              <a:t>لبيئة</a:t>
            </a:r>
            <a:r>
              <a:rPr lang="fr-FR" dirty="0" smtClean="0">
                <a:latin typeface="Calibri" pitchFamily="34" charset="0"/>
              </a:rPr>
              <a:t>The </a:t>
            </a:r>
            <a:r>
              <a:rPr lang="fr-FR" dirty="0" err="1" smtClean="0">
                <a:latin typeface="Calibri" pitchFamily="34" charset="0"/>
              </a:rPr>
              <a:t>Environment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ar-SA" dirty="0" smtClean="0">
                <a:cs typeface="Arabic Transparent" pitchFamily="2" charset="-78"/>
              </a:rPr>
              <a:t> أن يكون الجهاز متوافقا مع </a:t>
            </a:r>
            <a:r>
              <a:rPr lang="en-US" dirty="0" smtClean="0">
                <a:cs typeface="Arabic Transparent" pitchFamily="2" charset="-78"/>
              </a:rPr>
              <a:t>Energy Star</a:t>
            </a:r>
            <a:r>
              <a:rPr lang="ar-SA" dirty="0" smtClean="0">
                <a:cs typeface="Arabic Transparent" pitchFamily="2" charset="-78"/>
              </a:rPr>
              <a:t> الذي يفرض على أجهزة الحاسب  والطابعات على المحافظة على كمية الطاقة الكهربائية المستهلكة</a:t>
            </a:r>
          </a:p>
          <a:p>
            <a:endParaRPr lang="ar-SA" dirty="0" smtClean="0">
              <a:cs typeface="Arabic Transparent" pitchFamily="2" charset="-78"/>
            </a:endParaRPr>
          </a:p>
          <a:p>
            <a:endParaRPr lang="en-US" dirty="0"/>
          </a:p>
        </p:txBody>
      </p:sp>
      <p:pic>
        <p:nvPicPr>
          <p:cNvPr id="8" name="صورة 7" descr="imagesCAE1NC4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3190875"/>
            <a:ext cx="2667000" cy="2447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3973</TotalTime>
  <Words>443</Words>
  <Application>Microsoft Office PowerPoint</Application>
  <PresentationFormat>A4 Paper (210x297 mm)‎</PresentationFormat>
  <Paragraphs>100</Paragraphs>
  <Slides>20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الشريحة 1</vt:lpstr>
      <vt:lpstr>المحاضرة السابعة</vt:lpstr>
      <vt:lpstr>عناصر المحاضرة</vt:lpstr>
      <vt:lpstr> 1-التعرف على أساليب إيجاد بيئة عمل ملائمة </vt:lpstr>
      <vt:lpstr> 1-التعرف على أساليب إيجاد بيئة عمل ملائمة </vt:lpstr>
      <vt:lpstr> 1-التعرف على أساليب إيجاد بيئة عمل ملائمة </vt:lpstr>
      <vt:lpstr> 1-التعرف على أساليب إيجاد بيئة عمل ملائمة </vt:lpstr>
      <vt:lpstr> 1-التعرف على أساليب إيجاد بيئة عمل ملائمة </vt:lpstr>
      <vt:lpstr> 2- التعرف على المشكلات الصحية Health Issues  </vt:lpstr>
      <vt:lpstr> 2- المشكلات الصحية Health Issues  </vt:lpstr>
      <vt:lpstr> 2- المشكلات الصحية Health Issues  </vt:lpstr>
      <vt:lpstr> 2- المشكلات الصحية Health Issues  </vt:lpstr>
      <vt:lpstr> 2- المشكلات الصحية Health Issues  </vt:lpstr>
      <vt:lpstr> 2- المشكلات الصحية Health Issues  </vt:lpstr>
      <vt:lpstr> 3- التدابير الوقائية عند التعامل مع الحاسب  </vt:lpstr>
      <vt:lpstr> 3- التدابير الوقائية عند التعامل مع الحاسب  </vt:lpstr>
      <vt:lpstr> 3- التدابير الوقائية عند التعامل مع الحاسب  </vt:lpstr>
      <vt:lpstr> 1- البيئةThe Environment  </vt:lpstr>
      <vt:lpstr> 4- البيئةThe Environment  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TOSHIBA</cp:lastModifiedBy>
  <cp:revision>391</cp:revision>
  <dcterms:created xsi:type="dcterms:W3CDTF">2009-10-14T19:14:34Z</dcterms:created>
  <dcterms:modified xsi:type="dcterms:W3CDTF">2016-11-10T20:27:55Z</dcterms:modified>
</cp:coreProperties>
</file>