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335" r:id="rId4"/>
    <p:sldId id="440" r:id="rId5"/>
    <p:sldId id="441" r:id="rId6"/>
    <p:sldId id="442" r:id="rId7"/>
    <p:sldId id="443" r:id="rId8"/>
    <p:sldId id="445" r:id="rId9"/>
    <p:sldId id="446" r:id="rId10"/>
    <p:sldId id="447" r:id="rId11"/>
    <p:sldId id="448" r:id="rId12"/>
    <p:sldId id="449" r:id="rId13"/>
    <p:sldId id="451" r:id="rId14"/>
    <p:sldId id="452" r:id="rId15"/>
    <p:sldId id="453" r:id="rId16"/>
    <p:sldId id="455" r:id="rId17"/>
    <p:sldId id="456" r:id="rId18"/>
    <p:sldId id="457" r:id="rId19"/>
    <p:sldId id="458" r:id="rId20"/>
    <p:sldId id="459" r:id="rId21"/>
    <p:sldId id="461" r:id="rId22"/>
    <p:sldId id="460" r:id="rId23"/>
    <p:sldId id="462" r:id="rId24"/>
    <p:sldId id="463" r:id="rId25"/>
    <p:sldId id="464" r:id="rId26"/>
    <p:sldId id="465" r:id="rId27"/>
    <p:sldId id="466" r:id="rId28"/>
    <p:sldId id="467" r:id="rId29"/>
    <p:sldId id="266" r:id="rId3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F0066"/>
    <a:srgbClr val="009900"/>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9118" autoAdjust="0"/>
    <p:restoredTop sz="97002" autoAdjust="0"/>
  </p:normalViewPr>
  <p:slideViewPr>
    <p:cSldViewPr>
      <p:cViewPr varScale="1">
        <p:scale>
          <a:sx n="71" d="100"/>
          <a:sy n="71" d="100"/>
        </p:scale>
        <p:origin x="-1032" y="-9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3156"/>
    </p:cViewPr>
  </p:sorterViewPr>
  <p:notesViewPr>
    <p:cSldViewPr>
      <p:cViewPr varScale="1">
        <p:scale>
          <a:sx n="56" d="100"/>
          <a:sy n="56" d="100"/>
        </p:scale>
        <p:origin x="-2838"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68AF232-A92C-4B65-AB23-E9C8A09A762E}" type="datetimeFigureOut">
              <a:rPr lang="en-US"/>
              <a:pPr>
                <a:defRPr/>
              </a:pPr>
              <a:t>12/6/2016</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3DAADA17-2483-4889-B59F-1BBCA3C30F9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TextBox 6"/>
          <p:cNvSpPr txBox="1"/>
          <p:nvPr userDrawn="1"/>
        </p:nvSpPr>
        <p:spPr>
          <a:xfrm>
            <a:off x="5029200" y="4724400"/>
            <a:ext cx="1533525" cy="369888"/>
          </a:xfrm>
          <a:prstGeom prst="rect">
            <a:avLst/>
          </a:prstGeom>
          <a:noFill/>
        </p:spPr>
        <p:txBody>
          <a:bodyPr wrap="none" rtlCol="1">
            <a:spAutoFit/>
          </a:bodyPr>
          <a:lstStyle/>
          <a:p>
            <a:pPr>
              <a:defRPr/>
            </a:pPr>
            <a:r>
              <a:rPr lang="ar-SA" b="1" dirty="0">
                <a:solidFill>
                  <a:schemeClr val="bg1"/>
                </a:solidFill>
              </a:rPr>
              <a:t>د. خالد سعيد خليل</a:t>
            </a:r>
          </a:p>
        </p:txBody>
      </p:sp>
      <p:sp>
        <p:nvSpPr>
          <p:cNvPr id="2" name="Title 1"/>
          <p:cNvSpPr>
            <a:spLocks noGrp="1"/>
          </p:cNvSpPr>
          <p:nvPr>
            <p:ph type="ctrTitle"/>
          </p:nvPr>
        </p:nvSpPr>
        <p:spPr>
          <a:xfrm>
            <a:off x="742950" y="2130426"/>
            <a:ext cx="8420100" cy="1470025"/>
          </a:xfrm>
        </p:spPr>
        <p:txBody>
          <a:bodyPr/>
          <a:lstStyle>
            <a:lvl1pPr algn="ctr" rtl="1">
              <a:defRPr>
                <a:solidFill>
                  <a:schemeClr val="accent1">
                    <a:lumMod val="75000"/>
                  </a:schemeClr>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rtl="1">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7" name="Slide Number Placeholder 5"/>
          <p:cNvSpPr>
            <a:spLocks noGrp="1"/>
          </p:cNvSpPr>
          <p:nvPr>
            <p:ph type="sldNum" sz="quarter" idx="10"/>
          </p:nvPr>
        </p:nvSpPr>
        <p:spPr>
          <a:xfrm>
            <a:off x="2185988" y="6356350"/>
            <a:ext cx="482600" cy="365125"/>
          </a:xfrm>
        </p:spPr>
        <p:txBody>
          <a:bodyPr/>
          <a:lstStyle>
            <a:lvl1pPr>
              <a:defRPr/>
            </a:lvl1pPr>
          </a:lstStyle>
          <a:p>
            <a:pPr>
              <a:defRPr/>
            </a:pPr>
            <a:fld id="{5B26AE43-3E08-4616-98C4-136B1E9FD18E}"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a:xfrm>
            <a:off x="152400" y="76200"/>
            <a:ext cx="9220200" cy="1143000"/>
          </a:xfr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152400" y="1524000"/>
            <a:ext cx="9525000" cy="4648200"/>
          </a:xfrm>
        </p:spPr>
        <p:txBody>
          <a:bodyPr/>
          <a:lstStyle>
            <a:lvl1pPr algn="just" rtl="1">
              <a:buFont typeface="Arial" pitchFamily="34" charset="0"/>
              <a:buNone/>
              <a:defRPr>
                <a:solidFill>
                  <a:schemeClr val="tx1"/>
                </a:solidFill>
              </a:defRPr>
            </a:lvl1pPr>
            <a:lvl2pPr algn="just" rtl="1">
              <a:buFont typeface="Arial" pitchFamily="34" charset="0"/>
              <a:buNone/>
              <a:defRPr>
                <a:solidFill>
                  <a:schemeClr val="tx1"/>
                </a:solidFill>
              </a:defRPr>
            </a:lvl2pPr>
            <a:lvl3pPr algn="just" rtl="1">
              <a:buFont typeface="Arial" pitchFamily="34" charset="0"/>
              <a:buNone/>
              <a:defRPr>
                <a:solidFill>
                  <a:schemeClr val="tx1"/>
                </a:solidFill>
              </a:defRPr>
            </a:lvl3pPr>
            <a:lvl4pPr algn="just" rtl="1">
              <a:buFont typeface="Arial" pitchFamily="34" charset="0"/>
              <a:buNone/>
              <a:defRPr>
                <a:solidFill>
                  <a:schemeClr val="tx1"/>
                </a:solidFill>
              </a:defRPr>
            </a:lvl4pPr>
            <a:lvl5pPr algn="just" rtl="1">
              <a:buFont typeface="Arial" pitchFamily="34" charset="0"/>
              <a:buNone/>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0D76748F-EDC1-479B-8B47-5B10278D93A2}"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r" rtl="1">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FF39772E-05E2-44FD-AB12-21C45A7C2708}"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a:xfrm>
            <a:off x="457200" y="152400"/>
            <a:ext cx="8915400" cy="1143000"/>
          </a:xfrm>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643C7BCF-B514-4FDA-BD5D-B01C5F4DF2F3}"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11"/>
          <p:cNvCxnSpPr/>
          <p:nvPr userDrawn="1"/>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152400"/>
            <a:ext cx="8915400" cy="1143000"/>
          </a:xfr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5"/>
          <p:cNvSpPr>
            <a:spLocks noGrp="1"/>
          </p:cNvSpPr>
          <p:nvPr>
            <p:ph type="sldNum" sz="quarter" idx="10"/>
          </p:nvPr>
        </p:nvSpPr>
        <p:spPr/>
        <p:txBody>
          <a:bodyPr/>
          <a:lstStyle>
            <a:lvl1pPr>
              <a:defRPr/>
            </a:lvl1pPr>
          </a:lstStyle>
          <a:p>
            <a:pPr>
              <a:defRPr/>
            </a:pPr>
            <a:fld id="{30F837AD-14CF-4D2A-BC53-BE38EE217684}"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9B87B14-097E-4914-9F34-EABBA86A692E}"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FE5C25D3-90E5-4952-811E-DBE1D62388F5}"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BAAF7CB2-BE03-4402-9FD0-12AA0632DEE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7F0268F-3024-4A02-9424-3C9CE2A9FDE0}"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61CCD6AD-061D-46E4-AE3F-FBD5C686293F}"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3522CE3D-7C42-4041-A569-8159773A4A57}"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152400" y="152400"/>
            <a:ext cx="9220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p>
        </p:txBody>
      </p:sp>
      <p:sp>
        <p:nvSpPr>
          <p:cNvPr id="1030" name="Text Placeholder 2"/>
          <p:cNvSpPr>
            <a:spLocks noGrp="1"/>
          </p:cNvSpPr>
          <p:nvPr>
            <p:ph type="body" idx="1"/>
          </p:nvPr>
        </p:nvSpPr>
        <p:spPr bwMode="auto">
          <a:xfrm>
            <a:off x="152400" y="1447800"/>
            <a:ext cx="95250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p>
          <a:p>
            <a:pPr lvl="1"/>
            <a:r>
              <a:rPr lang="ar-EG" smtClean="0"/>
              <a:t>المحتوى المستوى الثاني</a:t>
            </a:r>
          </a:p>
          <a:p>
            <a:pPr lvl="2"/>
            <a:r>
              <a:rPr lang="ar-EG" smtClean="0"/>
              <a:t>المحتوى المستوى الثالث</a:t>
            </a:r>
          </a:p>
          <a:p>
            <a:pPr lvl="3"/>
            <a:r>
              <a:rPr lang="ar-EG" smtClean="0"/>
              <a:t>المحتوى المستوى الرابع</a:t>
            </a:r>
          </a:p>
          <a:p>
            <a:pPr lvl="4"/>
            <a:r>
              <a:rPr lang="ar-EG" smtClean="0"/>
              <a:t>المحتوى المستوى الخامس</a:t>
            </a:r>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144F2310-6C32-4E4F-9F42-D767CBBD31B0}" type="slidenum">
              <a:rPr lang="ar-SA"/>
              <a:pPr>
                <a:defRPr/>
              </a:pPr>
              <a:t>‹#›</a:t>
            </a:fld>
            <a:endParaRPr lang="en-US"/>
          </a:p>
        </p:txBody>
      </p:sp>
      <p:sp>
        <p:nvSpPr>
          <p:cNvPr id="10" name="TextBox 9"/>
          <p:cNvSpPr txBox="1"/>
          <p:nvPr userDrawn="1"/>
        </p:nvSpPr>
        <p:spPr>
          <a:xfrm>
            <a:off x="6761163" y="6411913"/>
            <a:ext cx="1836737" cy="369887"/>
          </a:xfrm>
          <a:prstGeom prst="rect">
            <a:avLst/>
          </a:prstGeom>
          <a:noFill/>
        </p:spPr>
        <p:txBody>
          <a:bodyPr wrap="none" rtlCol="1">
            <a:spAutoFit/>
          </a:bodyPr>
          <a:lstStyle/>
          <a:p>
            <a:pPr>
              <a:defRPr/>
            </a:pPr>
            <a:r>
              <a:rPr lang="ar-SA" b="1" dirty="0">
                <a:solidFill>
                  <a:schemeClr val="bg1"/>
                </a:solidFill>
              </a:rPr>
              <a:t>د. أحمد محمد الشريف</a:t>
            </a:r>
          </a:p>
        </p:txBody>
      </p:sp>
      <p:sp>
        <p:nvSpPr>
          <p:cNvPr id="12" name="Rectangle 9"/>
          <p:cNvSpPr/>
          <p:nvPr userDrawn="1"/>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3" name="Rectangle 12"/>
          <p:cNvSpPr/>
          <p:nvPr userDrawn="1"/>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14" name="Straight Connector 11"/>
          <p:cNvCxnSpPr/>
          <p:nvPr userDrawn="1"/>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861" r:id="rId1"/>
    <p:sldLayoutId id="2147483862" r:id="rId2"/>
    <p:sldLayoutId id="2147483854" r:id="rId3"/>
    <p:sldLayoutId id="2147483863" r:id="rId4"/>
    <p:sldLayoutId id="2147483864" r:id="rId5"/>
    <p:sldLayoutId id="2147483855" r:id="rId6"/>
    <p:sldLayoutId id="2147483856" r:id="rId7"/>
    <p:sldLayoutId id="2147483857" r:id="rId8"/>
    <p:sldLayoutId id="2147483858" r:id="rId9"/>
    <p:sldLayoutId id="2147483859" r:id="rId10"/>
    <p:sldLayoutId id="2147483860" r:id="rId11"/>
  </p:sldLayoutIdLst>
  <p:hf hdr="0" ftr="0" dt="0"/>
  <p:txStyles>
    <p:titleStyle>
      <a:lvl1pPr algn="just" rtl="1" eaLnBrk="0" fontAlgn="base" hangingPunct="0">
        <a:spcBef>
          <a:spcPct val="0"/>
        </a:spcBef>
        <a:spcAft>
          <a:spcPct val="0"/>
        </a:spcAft>
        <a:defRPr sz="4400" kern="1200">
          <a:solidFill>
            <a:srgbClr val="376092"/>
          </a:solidFill>
          <a:latin typeface="+mj-lt"/>
          <a:ea typeface="+mj-ea"/>
          <a:cs typeface="Arial" charset="0"/>
        </a:defRPr>
      </a:lvl1pPr>
      <a:lvl2pPr algn="just" rtl="1" eaLnBrk="0" fontAlgn="base" hangingPunct="0">
        <a:spcBef>
          <a:spcPct val="0"/>
        </a:spcBef>
        <a:spcAft>
          <a:spcPct val="0"/>
        </a:spcAft>
        <a:defRPr sz="4400">
          <a:solidFill>
            <a:srgbClr val="376092"/>
          </a:solidFill>
          <a:latin typeface="Calibri" pitchFamily="34" charset="0"/>
          <a:cs typeface="Arial" charset="0"/>
        </a:defRPr>
      </a:lvl2pPr>
      <a:lvl3pPr algn="just" rtl="1" eaLnBrk="0" fontAlgn="base" hangingPunct="0">
        <a:spcBef>
          <a:spcPct val="0"/>
        </a:spcBef>
        <a:spcAft>
          <a:spcPct val="0"/>
        </a:spcAft>
        <a:defRPr sz="4400">
          <a:solidFill>
            <a:srgbClr val="376092"/>
          </a:solidFill>
          <a:latin typeface="Calibri" pitchFamily="34" charset="0"/>
          <a:cs typeface="Arial" charset="0"/>
        </a:defRPr>
      </a:lvl3pPr>
      <a:lvl4pPr algn="just" rtl="1" eaLnBrk="0" fontAlgn="base" hangingPunct="0">
        <a:spcBef>
          <a:spcPct val="0"/>
        </a:spcBef>
        <a:spcAft>
          <a:spcPct val="0"/>
        </a:spcAft>
        <a:defRPr sz="4400">
          <a:solidFill>
            <a:srgbClr val="376092"/>
          </a:solidFill>
          <a:latin typeface="Calibri" pitchFamily="34" charset="0"/>
          <a:cs typeface="Arial" charset="0"/>
        </a:defRPr>
      </a:lvl4pPr>
      <a:lvl5pPr algn="just" rtl="1"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just" rtl="1"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just" rtl="1"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just" rtl="1"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just" rtl="1"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just" rtl="1"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عنوان 14"/>
          <p:cNvSpPr>
            <a:spLocks noGrp="1"/>
          </p:cNvSpPr>
          <p:nvPr>
            <p:ph type="ctrTitle"/>
          </p:nvPr>
        </p:nvSpPr>
        <p:spPr/>
        <p:txBody>
          <a:bodyPr/>
          <a:lstStyle/>
          <a:p>
            <a:endParaRPr lang="en-US"/>
          </a:p>
        </p:txBody>
      </p:sp>
      <p:sp>
        <p:nvSpPr>
          <p:cNvPr id="16" name="عنوان فرعي 15"/>
          <p:cNvSpPr>
            <a:spLocks noGrp="1"/>
          </p:cNvSpPr>
          <p:nvPr>
            <p:ph type="subTitle" idx="1"/>
          </p:nvPr>
        </p:nvSpPr>
        <p:spPr/>
        <p:txBody>
          <a:bodyPr/>
          <a:lstStyle/>
          <a:p>
            <a:endParaRPr lang="en-US"/>
          </a:p>
        </p:txBody>
      </p:sp>
      <p:sp>
        <p:nvSpPr>
          <p:cNvPr id="6148" name="Slide Number Placeholder 3"/>
          <p:cNvSpPr>
            <a:spLocks noGrp="1"/>
          </p:cNvSpPr>
          <p:nvPr>
            <p:ph type="sldNum" sz="quarter" idx="10"/>
          </p:nvPr>
        </p:nvSpPr>
        <p:spPr/>
        <p:txBody>
          <a:bodyPr/>
          <a:lstStyle/>
          <a:p>
            <a:fld id="{F32DF563-6BF1-4649-A788-EFDF8B1035AC}" type="slidenum">
              <a:rPr lang="ar-SA" smtClean="0"/>
              <a:pPr/>
              <a:t>1</a:t>
            </a:fld>
            <a:endParaRPr lang="en-US" dirty="0"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151"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EG" sz="2600" dirty="0">
                <a:solidFill>
                  <a:srgbClr val="898989"/>
                </a:solidFill>
                <a:latin typeface="Calibri" pitchFamily="34" charset="0"/>
              </a:rPr>
              <a:t>كلية</a:t>
            </a:r>
            <a:r>
              <a:rPr lang="ar-SA" sz="2600" dirty="0">
                <a:solidFill>
                  <a:srgbClr val="898989"/>
                </a:solidFill>
                <a:latin typeface="Calibri" pitchFamily="34" charset="0"/>
              </a:rPr>
              <a:t> إدارة الأعمال</a:t>
            </a:r>
          </a:p>
          <a:p>
            <a:pPr algn="ctr" rtl="0">
              <a:spcBef>
                <a:spcPct val="20000"/>
              </a:spcBef>
              <a:buFont typeface="Arial" pitchFamily="34" charset="0"/>
              <a:buNone/>
            </a:pPr>
            <a:r>
              <a:rPr lang="ar-EG" sz="2600" dirty="0">
                <a:solidFill>
                  <a:srgbClr val="898989"/>
                </a:solidFill>
                <a:latin typeface="Calibri" pitchFamily="34" charset="0"/>
              </a:rPr>
              <a:t>قسم</a:t>
            </a:r>
            <a:r>
              <a:rPr lang="ar-SA" sz="2600" dirty="0">
                <a:solidFill>
                  <a:srgbClr val="898989"/>
                </a:solidFill>
                <a:latin typeface="Calibri" pitchFamily="34" charset="0"/>
              </a:rPr>
              <a:t> نظم المعلومات الإدارية</a:t>
            </a:r>
            <a:endParaRPr lang="en-US" sz="2600" dirty="0">
              <a:solidFill>
                <a:srgbClr val="898989"/>
              </a:solidFill>
              <a:latin typeface="Calibri" pitchFamily="34" charset="0"/>
            </a:endParaRPr>
          </a:p>
        </p:txBody>
      </p:sp>
      <p:grpSp>
        <p:nvGrpSpPr>
          <p:cNvPr id="615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6157"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154"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a:solidFill>
                  <a:srgbClr val="376092"/>
                </a:solidFill>
                <a:latin typeface="AYM Wadiy S_U normal."/>
                <a:cs typeface="Times New Roman" pitchFamily="18" charset="0"/>
              </a:rPr>
              <a:t>تكنولوجيا المعلومات1 0607101</a:t>
            </a:r>
          </a:p>
          <a:p>
            <a:pPr algn="l">
              <a:lnSpc>
                <a:spcPct val="80000"/>
              </a:lnSpc>
            </a:pPr>
            <a:r>
              <a:rPr lang="ar-EG" sz="2200" b="1" dirty="0">
                <a:solidFill>
                  <a:srgbClr val="7F7F7F"/>
                </a:solidFill>
                <a:latin typeface="Calibri" pitchFamily="34" charset="0"/>
                <a:cs typeface="Times New Roman" pitchFamily="18" charset="0"/>
              </a:rPr>
              <a:t>الفصل الدراسي </a:t>
            </a:r>
            <a:r>
              <a:rPr lang="ar-SA" sz="2200" b="1" dirty="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143</a:t>
            </a:r>
            <a:r>
              <a:rPr lang="ar-SA" sz="1700" b="1" dirty="0">
                <a:solidFill>
                  <a:srgbClr val="7F7F7F"/>
                </a:solidFill>
                <a:latin typeface="Calibri" pitchFamily="34" charset="0"/>
                <a:cs typeface="Times New Roman" pitchFamily="18" charset="0"/>
              </a:rPr>
              <a:t>1</a:t>
            </a:r>
            <a:r>
              <a:rPr lang="ar-EG" sz="1700" b="1" dirty="0">
                <a:solidFill>
                  <a:srgbClr val="7F7F7F"/>
                </a:solidFill>
                <a:latin typeface="Calibri" pitchFamily="34" charset="0"/>
                <a:cs typeface="Times New Roman" pitchFamily="18" charset="0"/>
              </a:rPr>
              <a:t> – 143</a:t>
            </a:r>
            <a:r>
              <a:rPr lang="ar-SA" sz="1700" b="1" dirty="0">
                <a:solidFill>
                  <a:srgbClr val="7F7F7F"/>
                </a:solidFill>
                <a:latin typeface="Calibri" pitchFamily="34" charset="0"/>
                <a:cs typeface="Times New Roman" pitchFamily="18" charset="0"/>
              </a:rPr>
              <a:t>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أحمد محمد الشريف</a:t>
            </a:r>
            <a:endParaRPr lang="en-US" sz="2600" b="1" dirty="0">
              <a:solidFill>
                <a:srgbClr val="7F7F7F"/>
              </a:solidFill>
              <a:latin typeface="Calibri" pitchFamily="34" charset="0"/>
            </a:endParaRPr>
          </a:p>
        </p:txBody>
      </p:sp>
      <p:sp>
        <p:nvSpPr>
          <p:cNvPr id="6155"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D3AFDE04-9E13-4098-9D71-DE8B5A55B69D}"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ctrTitle"/>
          </p:nvPr>
        </p:nvSpPr>
        <p:spPr>
          <a:xfrm>
            <a:off x="742950" y="2130425"/>
            <a:ext cx="8420100" cy="1470025"/>
          </a:xfrm>
        </p:spPr>
        <p:txBody>
          <a:bodyPr/>
          <a:lstStyle/>
          <a:p>
            <a:pPr>
              <a:defRPr/>
            </a:pPr>
            <a:r>
              <a:rPr lang="ar-SA" dirty="0" smtClean="0"/>
              <a:t>المحاضرة الرابعة عشرة</a:t>
            </a:r>
            <a:endParaRPr lang="en-US"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F0E35637-70D7-4D8A-8261-64A210B08462}" type="slidenum">
              <a:rPr lang="ar-SA" smtClean="0">
                <a:cs typeface="Arial" pitchFamily="34" charset="0"/>
              </a:rPr>
              <a:pPr/>
              <a:t>2</a:t>
            </a:fld>
            <a:endParaRPr lang="en-US" dirty="0" smtClean="0">
              <a:cs typeface="Arial" pitchFamily="34" charset="0"/>
            </a:endParaRPr>
          </a:p>
        </p:txBody>
      </p:sp>
      <p:sp>
        <p:nvSpPr>
          <p:cNvPr id="5" name="عنوان فرعي 4"/>
          <p:cNvSpPr>
            <a:spLocks noGrp="1"/>
          </p:cNvSpPr>
          <p:nvPr>
            <p:ph type="subTitle" idx="1"/>
          </p:nvPr>
        </p:nvSpPr>
        <p:spPr>
          <a:xfrm>
            <a:off x="1485900" y="3886200"/>
            <a:ext cx="6934200" cy="2286000"/>
          </a:xfrm>
        </p:spPr>
        <p:txBody>
          <a:bodyPr/>
          <a:lstStyle/>
          <a:p>
            <a:r>
              <a:rPr lang="ar-SA" dirty="0" smtClean="0"/>
              <a:t>الجداول الالكترونية 2007</a:t>
            </a:r>
            <a:r>
              <a:rPr lang="en-US" dirty="0" smtClean="0"/>
              <a:t>Excel </a:t>
            </a:r>
            <a:r>
              <a:rPr lang="ar-SA" dirty="0" smtClean="0"/>
              <a:t> </a:t>
            </a:r>
          </a:p>
          <a:p>
            <a:r>
              <a:rPr lang="ar-SA" dirty="0" smtClean="0"/>
              <a:t>الجزء الثاني</a:t>
            </a:r>
          </a:p>
          <a:p>
            <a:r>
              <a:rPr lang="ar-SA" dirty="0" smtClean="0"/>
              <a:t>  </a:t>
            </a:r>
            <a:r>
              <a:rPr lang="en-US" dirty="0" smtClean="0"/>
              <a:t> Microsoft Excel 2007</a:t>
            </a:r>
            <a:endParaRPr lang="ar-SA" dirty="0" smtClean="0"/>
          </a:p>
          <a:p>
            <a:r>
              <a:rPr lang="en-US" dirty="0" smtClean="0"/>
              <a:t>Part II</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عناصر المحاضرة</a:t>
            </a:r>
            <a:endParaRPr lang="en-US" dirty="0"/>
          </a:p>
        </p:txBody>
      </p:sp>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3</a:t>
            </a:fld>
            <a:endParaRPr lang="en-US" smtClean="0">
              <a:cs typeface="Arial" pitchFamily="34" charset="0"/>
            </a:endParaRPr>
          </a:p>
        </p:txBody>
      </p:sp>
      <p:sp>
        <p:nvSpPr>
          <p:cNvPr id="10" name="عنصر نائب للمحتوى 9"/>
          <p:cNvSpPr>
            <a:spLocks noGrp="1"/>
          </p:cNvSpPr>
          <p:nvPr>
            <p:ph idx="1"/>
          </p:nvPr>
        </p:nvSpPr>
        <p:spPr>
          <a:xfrm>
            <a:off x="533400" y="1447800"/>
            <a:ext cx="9372600" cy="4724400"/>
          </a:xfrm>
        </p:spPr>
        <p:txBody>
          <a:bodyPr/>
          <a:lstStyle/>
          <a:p>
            <a:pPr>
              <a:buFont typeface="Wingdings" pitchFamily="2" charset="2"/>
              <a:buChar char="ü"/>
            </a:pPr>
            <a:r>
              <a:rPr lang="ar-SA" sz="2800" b="1" dirty="0" smtClean="0"/>
              <a:t>إدخال البيانات في ورقة عمل</a:t>
            </a:r>
            <a:r>
              <a:rPr lang="en-US" sz="2800" b="1" dirty="0" smtClean="0"/>
              <a:t> </a:t>
            </a:r>
          </a:p>
          <a:p>
            <a:pPr>
              <a:buFont typeface="Wingdings" pitchFamily="2" charset="2"/>
              <a:buChar char="ü"/>
            </a:pPr>
            <a:r>
              <a:rPr lang="en-US" sz="2800" b="1" dirty="0" smtClean="0"/>
              <a:t>    </a:t>
            </a:r>
            <a:r>
              <a:rPr lang="ar-SA" sz="2800" b="1" dirty="0" smtClean="0"/>
              <a:t>تحديد الخلايا </a:t>
            </a:r>
            <a:r>
              <a:rPr lang="en-US" sz="2800" b="1" dirty="0" smtClean="0"/>
              <a:t> </a:t>
            </a:r>
          </a:p>
          <a:p>
            <a:pPr>
              <a:buFont typeface="Wingdings" pitchFamily="2" charset="2"/>
              <a:buChar char="ü"/>
            </a:pPr>
            <a:r>
              <a:rPr lang="ar-SA" sz="2800" b="1" dirty="0" smtClean="0"/>
              <a:t>إدراج صف أو عمود</a:t>
            </a:r>
            <a:endParaRPr lang="en-US" sz="2800" b="1" dirty="0" smtClean="0"/>
          </a:p>
          <a:p>
            <a:pPr>
              <a:buFont typeface="Wingdings" pitchFamily="2" charset="2"/>
              <a:buChar char="ü"/>
            </a:pPr>
            <a:r>
              <a:rPr lang="en-US" sz="2800" b="1" dirty="0" smtClean="0"/>
              <a:t>  </a:t>
            </a:r>
            <a:r>
              <a:rPr lang="ar-SA" sz="2800" b="1" dirty="0" smtClean="0"/>
              <a:t>إخفاء وإظهار صفوف أو أعمدة</a:t>
            </a:r>
            <a:endParaRPr lang="en-US" sz="2800" b="1" dirty="0" smtClean="0"/>
          </a:p>
          <a:p>
            <a:pPr>
              <a:buFont typeface="Wingdings" pitchFamily="2" charset="2"/>
              <a:buChar char="ü"/>
            </a:pPr>
            <a:r>
              <a:rPr lang="en-US" sz="2800" b="1" dirty="0" smtClean="0"/>
              <a:t>  </a:t>
            </a:r>
            <a:r>
              <a:rPr lang="ar-SA" sz="2800" b="1" dirty="0" smtClean="0"/>
              <a:t>تثبيت عناوين الأعمدة أو الصفوف</a:t>
            </a:r>
            <a:r>
              <a:rPr lang="en-US" sz="2800" b="1" dirty="0" smtClean="0"/>
              <a:t> </a:t>
            </a:r>
          </a:p>
          <a:p>
            <a:pPr>
              <a:buFont typeface="Wingdings" pitchFamily="2" charset="2"/>
              <a:buChar char="ü"/>
            </a:pPr>
            <a:r>
              <a:rPr lang="en-US" sz="2800" b="1" dirty="0" smtClean="0"/>
              <a:t> </a:t>
            </a:r>
            <a:r>
              <a:rPr lang="ar-SA" sz="2800" b="1" dirty="0" smtClean="0"/>
              <a:t>إدراج  -تغيير اسم - وحذف ورقة عمل</a:t>
            </a:r>
            <a:r>
              <a:rPr lang="en-US" sz="2800" b="1" dirty="0" smtClean="0"/>
              <a:t> </a:t>
            </a:r>
          </a:p>
          <a:p>
            <a:pPr>
              <a:buFont typeface="Wingdings" pitchFamily="2" charset="2"/>
              <a:buChar char="ü"/>
            </a:pPr>
            <a:r>
              <a:rPr lang="en-US" sz="2800" b="1" dirty="0" smtClean="0"/>
              <a:t> </a:t>
            </a:r>
            <a:r>
              <a:rPr lang="ar-SA" sz="2800" b="1" dirty="0" smtClean="0"/>
              <a:t>نقل – نسخ -إخفاء- إظهار ورقة عمل</a:t>
            </a:r>
            <a:r>
              <a:rPr lang="en-US" sz="2800" b="1" dirty="0" smtClean="0"/>
              <a:t> </a:t>
            </a:r>
          </a:p>
          <a:p>
            <a:pPr>
              <a:buFont typeface="Wingdings" pitchFamily="2" charset="2"/>
              <a:buChar char="ü"/>
            </a:pPr>
            <a:r>
              <a:rPr lang="ar-SA" sz="2800" b="1" dirty="0" smtClean="0"/>
              <a:t>إدخال الصيغ الرياضية</a:t>
            </a:r>
            <a:r>
              <a:rPr lang="en-US" sz="2800" b="1" dirty="0" smtClean="0"/>
              <a:t> </a:t>
            </a:r>
            <a:r>
              <a:rPr lang="ar-SA" sz="2800" b="1" dirty="0" smtClean="0"/>
              <a:t>و</a:t>
            </a:r>
            <a:r>
              <a:rPr lang="en-US" sz="2800" b="1" dirty="0" smtClean="0"/>
              <a:t> </a:t>
            </a:r>
            <a:r>
              <a:rPr lang="ar-SA" sz="2800" b="1" dirty="0" smtClean="0"/>
              <a:t>قيم الخطأ القياسية </a:t>
            </a:r>
          </a:p>
          <a:p>
            <a:pPr>
              <a:buFont typeface="Wingdings" pitchFamily="2" charset="2"/>
              <a:buChar char="ü"/>
            </a:pPr>
            <a:r>
              <a:rPr lang="ar-SA" sz="2800" b="1" dirty="0" smtClean="0"/>
              <a:t>الدوال وإنشاء المخططات</a:t>
            </a:r>
          </a:p>
          <a:p>
            <a:r>
              <a:rPr lang="ar-SA" sz="2800" b="1" dirty="0" smtClean="0"/>
              <a:t/>
            </a:r>
            <a:br>
              <a:rPr lang="ar-SA" sz="2800" b="1" dirty="0" smtClean="0"/>
            </a:br>
            <a:r>
              <a:rPr lang="ar-SA" sz="2800" b="1" dirty="0" smtClean="0"/>
              <a:t>   </a:t>
            </a:r>
            <a:endParaRPr lang="en-US" sz="2800" b="1" dirty="0" smtClean="0"/>
          </a:p>
          <a:p>
            <a:pPr>
              <a:buFont typeface="Wingdings" pitchFamily="2" charset="2"/>
              <a:buChar char="ü"/>
            </a:pPr>
            <a:endParaRPr lang="en-US" sz="2800" b="1"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cs typeface="Arabic Transparent" pitchFamily="2" charset="-78"/>
            </a:endParaRPr>
          </a:p>
          <a:p>
            <a:pPr>
              <a:buFont typeface="Wingdings" pitchFamily="2" charset="2"/>
              <a:buChar char="ü"/>
            </a:pPr>
            <a:endParaRPr lang="ar-SA" sz="2800" dirty="0" smtClean="0">
              <a:cs typeface="Arabic Transparent" pitchFamily="2" charset="-78"/>
            </a:endParaRPr>
          </a:p>
          <a:p>
            <a:pPr>
              <a:buFont typeface="Wingdings" pitchFamily="2" charset="2"/>
              <a:buChar char="ü"/>
            </a:pPr>
            <a:endParaRPr lang="ar-DZ" sz="2800" dirty="0" smtClean="0"/>
          </a:p>
          <a:p>
            <a:endParaRPr lang="en-US" dirty="0"/>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إدخال البيانات في ورقة عمل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4</a:t>
            </a:fld>
            <a:endParaRPr lang="en-US" smtClean="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لإدخال البيانات نضع مؤشر الفارة في الخلية المعنية وذلك بالنقر فوقها حيث يتم إدخال العناوين والبيانات والصيغ عن طريق لوحة المفاتيح</a:t>
            </a:r>
          </a:p>
          <a:p>
            <a:r>
              <a:rPr lang="ar-SA" dirty="0" smtClean="0"/>
              <a:t>بعدها نضغط على مفتاح </a:t>
            </a:r>
            <a:r>
              <a:rPr lang="en-US" dirty="0" smtClean="0"/>
              <a:t>Enter</a:t>
            </a:r>
            <a:r>
              <a:rPr lang="ar-SA" dirty="0" smtClean="0"/>
              <a:t> فيقوم أكسل بتغيير كل قيم الخلايا المرتبطة بخلية الإدخال </a:t>
            </a:r>
          </a:p>
          <a:p>
            <a:pPr>
              <a:buFont typeface="Wingdings" pitchFamily="2" charset="2"/>
              <a:buChar char="ü"/>
            </a:pPr>
            <a:r>
              <a:rPr lang="ar-SA" dirty="0" smtClean="0"/>
              <a:t>لتعديل البيانات المدخلة نضع المؤشر في الخلية المراد تعديلها فتظهر القيمة الحالية في شريط الصيغة الرياضية بعدها نضع المؤشر على شريط الصيغة عندها نلاحظ ظهور مؤشر وامض عمودي صغير فنقوم بإدخال القيمة الجديدة بعد النقر في الشريط ثم نضغط على زر </a:t>
            </a:r>
            <a:r>
              <a:rPr lang="en-US" dirty="0" smtClean="0"/>
              <a:t>Enter</a:t>
            </a:r>
            <a:r>
              <a:rPr lang="ar-SA" dirty="0" smtClean="0"/>
              <a:t>  </a:t>
            </a:r>
          </a:p>
          <a:p>
            <a:r>
              <a:rPr lang="ar-SA" dirty="0" smtClean="0"/>
              <a:t>                          لتطبيق التعديلات</a:t>
            </a:r>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إدخال البيانات في ورقة عمل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5</a:t>
            </a:fld>
            <a:endParaRPr lang="en-US" smtClean="0"/>
          </a:p>
        </p:txBody>
      </p:sp>
      <p:pic>
        <p:nvPicPr>
          <p:cNvPr id="1026" name="Picture 2"/>
          <p:cNvPicPr>
            <a:picLocks noGrp="1" noChangeAspect="1" noChangeArrowheads="1"/>
          </p:cNvPicPr>
          <p:nvPr>
            <p:ph idx="1"/>
          </p:nvPr>
        </p:nvPicPr>
        <p:blipFill>
          <a:blip r:embed="rId3"/>
          <a:srcRect/>
          <a:stretch>
            <a:fillRect/>
          </a:stretch>
        </p:blipFill>
        <p:spPr bwMode="auto">
          <a:xfrm>
            <a:off x="990600" y="1524000"/>
            <a:ext cx="7686675" cy="3962400"/>
          </a:xfrm>
          <a:prstGeom prst="rect">
            <a:avLst/>
          </a:prstGeom>
          <a:noFill/>
          <a:ln w="9525">
            <a:noFill/>
            <a:miter lim="800000"/>
            <a:headEnd/>
            <a:tailEnd/>
          </a:ln>
          <a:effectLst/>
        </p:spPr>
      </p:pic>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تحديد الخلايا </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6</a:t>
            </a:fld>
            <a:endParaRPr lang="en-US" smtClean="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لتحديد خلية مفردة ننقر فوقها أو نضغط على مفاتيح الأسهم للانتقال إليها </a:t>
            </a:r>
          </a:p>
          <a:p>
            <a:pPr>
              <a:buFont typeface="Wingdings" pitchFamily="2" charset="2"/>
              <a:buChar char="ü"/>
            </a:pPr>
            <a:r>
              <a:rPr lang="ar-SA" dirty="0" smtClean="0"/>
              <a:t>لتحديد نطاق من الخلايا نضع المؤشر فوق الخلية التي نريد بداية التحديد منها ثم ننقر زر الفأرة الأيسر ونحرك في الاتجاه الذي نريد مستمرين الضغط على زر الفأرة الأيسر بعد تحديد المدى نحرر زر الفأرة فتظهر المنطقة المحددة</a:t>
            </a:r>
          </a:p>
          <a:p>
            <a:pPr>
              <a:buFont typeface="Wingdings" pitchFamily="2" charset="2"/>
              <a:buChar char="ü"/>
            </a:pPr>
            <a:r>
              <a:rPr lang="ar-SA" dirty="0" smtClean="0"/>
              <a:t>لإلغاء التحديد يكفي النقر فوق أية</a:t>
            </a:r>
          </a:p>
          <a:p>
            <a:r>
              <a:rPr lang="ar-SA" dirty="0" smtClean="0"/>
              <a:t>   خلية </a:t>
            </a:r>
          </a:p>
        </p:txBody>
      </p:sp>
      <p:pic>
        <p:nvPicPr>
          <p:cNvPr id="6" name="صورة 5" descr="excel21.bmp"/>
          <p:cNvPicPr>
            <a:picLocks noChangeAspect="1"/>
          </p:cNvPicPr>
          <p:nvPr/>
        </p:nvPicPr>
        <p:blipFill>
          <a:blip r:embed="rId3"/>
          <a:stretch>
            <a:fillRect/>
          </a:stretch>
        </p:blipFill>
        <p:spPr>
          <a:xfrm>
            <a:off x="762000" y="4419600"/>
            <a:ext cx="2971800" cy="1066800"/>
          </a:xfrm>
          <a:prstGeom prst="rect">
            <a:avLst/>
          </a:prstGeom>
        </p:spPr>
      </p:pic>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تحديد الخلايا </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7</a:t>
            </a:fld>
            <a:endParaRPr lang="en-US" smtClean="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لتحديد كافة الخلايا ننقر فوق زر تحديد الكل الموجود بالركن الأيسر بأعلى الورقة</a:t>
            </a:r>
          </a:p>
          <a:p>
            <a:r>
              <a:rPr lang="ar-SA" dirty="0" smtClean="0"/>
              <a:t>   فتظهر الورقة كلها زرقاء اللون</a:t>
            </a:r>
          </a:p>
          <a:p>
            <a:r>
              <a:rPr lang="ar-SA" dirty="0" smtClean="0"/>
              <a:t>لتحديد صف نوجه المؤشر إلى عنوان الصف</a:t>
            </a:r>
          </a:p>
          <a:p>
            <a:r>
              <a:rPr lang="ar-SA" dirty="0" smtClean="0"/>
              <a:t>فيتغير شكل المؤشر إلى سهم أسود صغير</a:t>
            </a:r>
          </a:p>
          <a:p>
            <a:r>
              <a:rPr lang="ar-SA" dirty="0" smtClean="0"/>
              <a:t> ثم ننقر فوق عنوان الصف</a:t>
            </a:r>
          </a:p>
          <a:p>
            <a:endParaRPr lang="ar-SA" dirty="0" smtClean="0"/>
          </a:p>
          <a:p>
            <a:r>
              <a:rPr lang="ar-SA" dirty="0" smtClean="0"/>
              <a:t> </a:t>
            </a:r>
          </a:p>
        </p:txBody>
      </p:sp>
      <p:pic>
        <p:nvPicPr>
          <p:cNvPr id="8" name="صورة 7" descr="excel22.bmp"/>
          <p:cNvPicPr>
            <a:picLocks noChangeAspect="1"/>
          </p:cNvPicPr>
          <p:nvPr/>
        </p:nvPicPr>
        <p:blipFill>
          <a:blip r:embed="rId3"/>
          <a:stretch>
            <a:fillRect/>
          </a:stretch>
        </p:blipFill>
        <p:spPr>
          <a:xfrm>
            <a:off x="1905000" y="2286000"/>
            <a:ext cx="1828800" cy="2457450"/>
          </a:xfrm>
          <a:prstGeom prst="rect">
            <a:avLst/>
          </a:prstGeom>
        </p:spPr>
      </p:pic>
      <p:cxnSp>
        <p:nvCxnSpPr>
          <p:cNvPr id="10" name="رابط كسهم مستقيم 9"/>
          <p:cNvCxnSpPr/>
          <p:nvPr/>
        </p:nvCxnSpPr>
        <p:spPr>
          <a:xfrm rot="10800000" flipV="1">
            <a:off x="2133600" y="2286000"/>
            <a:ext cx="5105400" cy="6858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تحديد الخلايا </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8</a:t>
            </a:fld>
            <a:endParaRPr lang="en-US" smtClean="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لتحديد عمود أو صف نوجه المؤشر إلى عنوان </a:t>
            </a:r>
          </a:p>
          <a:p>
            <a:r>
              <a:rPr lang="ar-SA" dirty="0" smtClean="0"/>
              <a:t>الصف لحرفي  أو العددي) فيتغير شكل المؤشر إلى</a:t>
            </a:r>
          </a:p>
          <a:p>
            <a:r>
              <a:rPr lang="ar-SA" dirty="0" smtClean="0"/>
              <a:t> سهم أسود صغير ثم ننقر فوق عنوان  العمود أو الصف</a:t>
            </a:r>
          </a:p>
          <a:p>
            <a:endParaRPr lang="ar-SA" dirty="0" smtClean="0"/>
          </a:p>
          <a:p>
            <a:pPr>
              <a:buFont typeface="Wingdings" pitchFamily="2" charset="2"/>
              <a:buChar char="ü"/>
            </a:pPr>
            <a:r>
              <a:rPr lang="ar-SA" dirty="0" smtClean="0"/>
              <a:t> لتحديد صفوف أو أعمدة  متباعدة  نحدد الأول ثم نضغط على المفتاح</a:t>
            </a:r>
          </a:p>
          <a:p>
            <a:r>
              <a:rPr lang="en-US" dirty="0" smtClean="0"/>
              <a:t>Ctrl</a:t>
            </a:r>
            <a:r>
              <a:rPr lang="ar-SA" dirty="0" smtClean="0"/>
              <a:t> بعدها ننقر فوق الصف أو العمود الثاني الخ</a:t>
            </a:r>
          </a:p>
          <a:p>
            <a:r>
              <a:rPr lang="ar-SA" dirty="0" smtClean="0"/>
              <a:t> </a:t>
            </a:r>
          </a:p>
        </p:txBody>
      </p:sp>
      <p:pic>
        <p:nvPicPr>
          <p:cNvPr id="9" name="صورة 8" descr="mark1.bmp"/>
          <p:cNvPicPr>
            <a:picLocks noChangeAspect="1"/>
          </p:cNvPicPr>
          <p:nvPr/>
        </p:nvPicPr>
        <p:blipFill>
          <a:blip r:embed="rId3"/>
          <a:stretch>
            <a:fillRect/>
          </a:stretch>
        </p:blipFill>
        <p:spPr>
          <a:xfrm>
            <a:off x="304800" y="1524001"/>
            <a:ext cx="1895475" cy="1981200"/>
          </a:xfrm>
          <a:prstGeom prst="rect">
            <a:avLst/>
          </a:prstGeom>
        </p:spPr>
      </p:pic>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إدراج صف أو عمود</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9</a:t>
            </a:fld>
            <a:endParaRPr lang="en-US" smtClean="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لإدراج  صف أو عمود نضع المؤشر في بداية الصف أو العمود الذي نريد الإدراج قبله ومن تبويب الصفحة الرئيسية ثم من مجموعة خلايا ننقر على السهم الموجود بجانب إدراج ثم نختار إدراج صفوف أو أعمدة  </a:t>
            </a:r>
          </a:p>
          <a:p>
            <a:r>
              <a:rPr lang="ar-SA" dirty="0" smtClean="0"/>
              <a:t> </a:t>
            </a:r>
          </a:p>
        </p:txBody>
      </p:sp>
      <p:pic>
        <p:nvPicPr>
          <p:cNvPr id="17" name="صورة 16" descr="insert33.bmp"/>
          <p:cNvPicPr>
            <a:picLocks noChangeAspect="1"/>
          </p:cNvPicPr>
          <p:nvPr/>
        </p:nvPicPr>
        <p:blipFill>
          <a:blip r:embed="rId3"/>
          <a:stretch>
            <a:fillRect/>
          </a:stretch>
        </p:blipFill>
        <p:spPr>
          <a:xfrm>
            <a:off x="152400" y="3962400"/>
            <a:ext cx="8924925" cy="1952625"/>
          </a:xfrm>
          <a:prstGeom prst="rect">
            <a:avLst/>
          </a:prstGeom>
        </p:spPr>
      </p:pic>
      <p:cxnSp>
        <p:nvCxnSpPr>
          <p:cNvPr id="21" name="رابط كسهم مستقيم 20"/>
          <p:cNvCxnSpPr/>
          <p:nvPr/>
        </p:nvCxnSpPr>
        <p:spPr>
          <a:xfrm rot="10800000" flipV="1">
            <a:off x="1143000" y="3276600"/>
            <a:ext cx="7086600" cy="1981200"/>
          </a:xfrm>
          <a:prstGeom prst="straightConnector1">
            <a:avLst/>
          </a:prstGeom>
          <a:ln w="825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حذف صف أو عمود</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10</a:t>
            </a:fld>
            <a:endParaRPr lang="en-US" smtClean="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لحذف صف أو عمود نضع المؤشر في بداية الصف أو العمود الذي نريد حذفه ومن تبويب الصفحة الرئيسية ثم من مجموعة خلايا ننقر على السهم الموجود أسفل حذف ثم نختار حذف صفوف الجدول</a:t>
            </a:r>
          </a:p>
          <a:p>
            <a:r>
              <a:rPr lang="ar-SA" dirty="0" smtClean="0"/>
              <a:t> </a:t>
            </a:r>
          </a:p>
        </p:txBody>
      </p:sp>
      <p:pic>
        <p:nvPicPr>
          <p:cNvPr id="8" name="صورة 7" descr="suppr1.bmp"/>
          <p:cNvPicPr>
            <a:picLocks noChangeAspect="1"/>
          </p:cNvPicPr>
          <p:nvPr/>
        </p:nvPicPr>
        <p:blipFill>
          <a:blip r:embed="rId3"/>
          <a:stretch>
            <a:fillRect/>
          </a:stretch>
        </p:blipFill>
        <p:spPr>
          <a:xfrm>
            <a:off x="609600" y="3505200"/>
            <a:ext cx="8915400" cy="1799439"/>
          </a:xfrm>
          <a:prstGeom prst="rect">
            <a:avLst/>
          </a:prstGeom>
        </p:spPr>
      </p:pic>
      <p:cxnSp>
        <p:nvCxnSpPr>
          <p:cNvPr id="10" name="رابط كسهم مستقيم 9"/>
          <p:cNvCxnSpPr/>
          <p:nvPr/>
        </p:nvCxnSpPr>
        <p:spPr>
          <a:xfrm rot="10800000" flipV="1">
            <a:off x="1676400" y="2895600"/>
            <a:ext cx="1905000" cy="1752600"/>
          </a:xfrm>
          <a:prstGeom prst="straightConnector1">
            <a:avLst/>
          </a:prstGeom>
          <a:ln w="412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إخفاء وإظهار صفوف أو أعمدة</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11</a:t>
            </a:fld>
            <a:endParaRPr lang="en-US" smtClean="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لإخفاء  أو إظهار صفوف أو عدة أعمدة نحدد الصفوف أو الأعمدة  ومن تبويب الصفحة الرئيسية ثم من مجموعة خلايا ننقر على السهم الموجود أسفل تنسيق ثم نختار إظهار وإخفاء ومنها نختار اللازم</a:t>
            </a:r>
          </a:p>
          <a:p>
            <a:pPr>
              <a:buFont typeface="Wingdings" pitchFamily="2" charset="2"/>
              <a:buChar char="ü"/>
            </a:pPr>
            <a:endParaRPr lang="ar-SA" dirty="0" smtClean="0"/>
          </a:p>
          <a:p>
            <a:pPr>
              <a:buFont typeface="Wingdings" pitchFamily="2" charset="2"/>
              <a:buChar char="ü"/>
            </a:pPr>
            <a:r>
              <a:rPr lang="ar-SA" dirty="0" smtClean="0"/>
              <a:t>ملاحظة : للإظهار يجب تظليل</a:t>
            </a:r>
          </a:p>
          <a:p>
            <a:r>
              <a:rPr lang="ar-SA" dirty="0" smtClean="0"/>
              <a:t>الخلايا قبل وبعد الصف أو العمود</a:t>
            </a:r>
          </a:p>
          <a:p>
            <a:r>
              <a:rPr lang="ar-SA" dirty="0" smtClean="0"/>
              <a:t>المراد إظهاره</a:t>
            </a:r>
          </a:p>
          <a:p>
            <a:r>
              <a:rPr lang="ar-SA" dirty="0" smtClean="0"/>
              <a:t> </a:t>
            </a:r>
          </a:p>
        </p:txBody>
      </p:sp>
      <p:pic>
        <p:nvPicPr>
          <p:cNvPr id="9" name="صورة 8" descr="hide1.bmp"/>
          <p:cNvPicPr>
            <a:picLocks noChangeAspect="1"/>
          </p:cNvPicPr>
          <p:nvPr/>
        </p:nvPicPr>
        <p:blipFill>
          <a:blip r:embed="rId3"/>
          <a:stretch>
            <a:fillRect/>
          </a:stretch>
        </p:blipFill>
        <p:spPr>
          <a:xfrm>
            <a:off x="457200" y="3048000"/>
            <a:ext cx="4419600" cy="2971800"/>
          </a:xfrm>
          <a:prstGeom prst="rect">
            <a:avLst/>
          </a:prstGeom>
        </p:spPr>
      </p:pic>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تثبيت عناوين الأعمدة أو الصفوف</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12</a:t>
            </a:fld>
            <a:endParaRPr lang="en-US" smtClean="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لتثبيت  عناوين صفوف أو أعمدة ننقر فوق الخلية ومن تبويب عرض ثم من مجموعة إطار ننقر فوق تجميد الأجزاء ثم تجميد الصف أو العمود</a:t>
            </a:r>
          </a:p>
          <a:p>
            <a:pPr>
              <a:buFont typeface="Wingdings" pitchFamily="2" charset="2"/>
              <a:buChar char="ü"/>
            </a:pPr>
            <a:endParaRPr lang="ar-SA" dirty="0" smtClean="0"/>
          </a:p>
          <a:p>
            <a:r>
              <a:rPr lang="ar-SA" dirty="0" smtClean="0"/>
              <a:t> </a:t>
            </a:r>
          </a:p>
        </p:txBody>
      </p:sp>
      <p:pic>
        <p:nvPicPr>
          <p:cNvPr id="6" name="صورة 5" descr="freeze1.bmp"/>
          <p:cNvPicPr>
            <a:picLocks noChangeAspect="1"/>
          </p:cNvPicPr>
          <p:nvPr/>
        </p:nvPicPr>
        <p:blipFill>
          <a:blip r:embed="rId3"/>
          <a:stretch>
            <a:fillRect/>
          </a:stretch>
        </p:blipFill>
        <p:spPr>
          <a:xfrm>
            <a:off x="1371600" y="3048000"/>
            <a:ext cx="6153150" cy="3171825"/>
          </a:xfrm>
          <a:prstGeom prst="rect">
            <a:avLst/>
          </a:prstGeom>
        </p:spPr>
      </p:pic>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إدراج  -تغيير اسم - وحذف ورقة عمل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13</a:t>
            </a:fld>
            <a:endParaRPr lang="en-US" smtClean="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لإدراج ورقة عمل جديد إضافة إلى الثلاثة </a:t>
            </a:r>
            <a:r>
              <a:rPr lang="ar-SA" dirty="0" err="1" smtClean="0"/>
              <a:t>الإفتراضية</a:t>
            </a:r>
            <a:r>
              <a:rPr lang="ar-SA" dirty="0" smtClean="0"/>
              <a:t> ننقر فوق تبويب إدراج ورقة عمل</a:t>
            </a:r>
          </a:p>
          <a:p>
            <a:pPr>
              <a:buFont typeface="Wingdings" pitchFamily="2" charset="2"/>
              <a:buChar char="ü"/>
            </a:pPr>
            <a:r>
              <a:rPr lang="ar-SA" dirty="0" smtClean="0"/>
              <a:t>لتغيير اسم ورقة عمل ننقر نقرا مزدوجا فوق الورقة فتضلل اسم الورقة تلقائيا عنده ندخل الاسم الجديد وبعده نضغط على زر </a:t>
            </a:r>
            <a:r>
              <a:rPr lang="en-US" dirty="0" smtClean="0"/>
              <a:t>Enter</a:t>
            </a:r>
            <a:endParaRPr lang="ar-SA" dirty="0" smtClean="0"/>
          </a:p>
          <a:p>
            <a:pPr>
              <a:buFont typeface="Wingdings" pitchFamily="2" charset="2"/>
              <a:buChar char="ü"/>
            </a:pPr>
            <a:r>
              <a:rPr lang="ar-SA" dirty="0" smtClean="0"/>
              <a:t>لحذف ورقة عمل ننقر فوق ورقة العمل المراد حذفها ومن تبويب الصفحة الرئيسية ثم من مجموعة خلايا ننقر فوق السهم أسفل حذف ثم نختار حذف ورقة</a:t>
            </a:r>
          </a:p>
          <a:p>
            <a:r>
              <a:rPr lang="ar-SA" dirty="0" smtClean="0"/>
              <a:t> </a:t>
            </a:r>
          </a:p>
        </p:txBody>
      </p:sp>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إدراج  -تغيير اسم - وحذف ورقة عمل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14</a:t>
            </a:fld>
            <a:endParaRPr lang="en-US" smtClean="0"/>
          </a:p>
        </p:txBody>
      </p:sp>
      <p:sp>
        <p:nvSpPr>
          <p:cNvPr id="5" name="عنصر نائب للمحتوى 4"/>
          <p:cNvSpPr>
            <a:spLocks noGrp="1"/>
          </p:cNvSpPr>
          <p:nvPr>
            <p:ph idx="1"/>
          </p:nvPr>
        </p:nvSpPr>
        <p:spPr/>
        <p:txBody>
          <a:bodyPr/>
          <a:lstStyle/>
          <a:p>
            <a:r>
              <a:rPr lang="ar-SA" dirty="0" smtClean="0"/>
              <a:t> </a:t>
            </a:r>
          </a:p>
        </p:txBody>
      </p:sp>
      <p:pic>
        <p:nvPicPr>
          <p:cNvPr id="6" name="صورة 5" descr="delsheet1.bmp"/>
          <p:cNvPicPr>
            <a:picLocks noChangeAspect="1"/>
          </p:cNvPicPr>
          <p:nvPr/>
        </p:nvPicPr>
        <p:blipFill>
          <a:blip r:embed="rId3"/>
          <a:stretch>
            <a:fillRect/>
          </a:stretch>
        </p:blipFill>
        <p:spPr>
          <a:xfrm>
            <a:off x="152400" y="4191000"/>
            <a:ext cx="8915400" cy="1812179"/>
          </a:xfrm>
          <a:prstGeom prst="rect">
            <a:avLst/>
          </a:prstGeom>
        </p:spPr>
      </p:pic>
      <p:pic>
        <p:nvPicPr>
          <p:cNvPr id="8" name="صورة 7" descr="delsheet2.bmp"/>
          <p:cNvPicPr>
            <a:picLocks noChangeAspect="1"/>
          </p:cNvPicPr>
          <p:nvPr/>
        </p:nvPicPr>
        <p:blipFill>
          <a:blip r:embed="rId4"/>
          <a:stretch>
            <a:fillRect/>
          </a:stretch>
        </p:blipFill>
        <p:spPr>
          <a:xfrm>
            <a:off x="0" y="1447800"/>
            <a:ext cx="8305800" cy="1733550"/>
          </a:xfrm>
          <a:prstGeom prst="rect">
            <a:avLst/>
          </a:prstGeom>
        </p:spPr>
      </p:pic>
      <p:sp>
        <p:nvSpPr>
          <p:cNvPr id="9" name="مربع نص 8"/>
          <p:cNvSpPr txBox="1"/>
          <p:nvPr/>
        </p:nvSpPr>
        <p:spPr>
          <a:xfrm>
            <a:off x="4114800" y="3352800"/>
            <a:ext cx="3048000" cy="523220"/>
          </a:xfrm>
          <a:prstGeom prst="rect">
            <a:avLst/>
          </a:prstGeom>
          <a:noFill/>
        </p:spPr>
        <p:txBody>
          <a:bodyPr wrap="square" rtlCol="0">
            <a:spAutoFit/>
          </a:bodyPr>
          <a:lstStyle/>
          <a:p>
            <a:r>
              <a:rPr lang="ar-SA" sz="2800" dirty="0" smtClean="0"/>
              <a:t>إدراج ورقة عمل جديدة</a:t>
            </a:r>
            <a:endParaRPr lang="en-US" sz="2800" dirty="0"/>
          </a:p>
        </p:txBody>
      </p:sp>
      <p:cxnSp>
        <p:nvCxnSpPr>
          <p:cNvPr id="11" name="رابط كسهم مستقيم 10"/>
          <p:cNvCxnSpPr/>
          <p:nvPr/>
        </p:nvCxnSpPr>
        <p:spPr>
          <a:xfrm rot="10800000">
            <a:off x="3048000" y="2971800"/>
            <a:ext cx="12192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مربع نص 11"/>
          <p:cNvSpPr txBox="1"/>
          <p:nvPr/>
        </p:nvSpPr>
        <p:spPr>
          <a:xfrm>
            <a:off x="3733800" y="5715000"/>
            <a:ext cx="3048000" cy="523220"/>
          </a:xfrm>
          <a:prstGeom prst="rect">
            <a:avLst/>
          </a:prstGeom>
          <a:noFill/>
        </p:spPr>
        <p:txBody>
          <a:bodyPr wrap="square" rtlCol="0">
            <a:spAutoFit/>
          </a:bodyPr>
          <a:lstStyle/>
          <a:p>
            <a:r>
              <a:rPr lang="ar-SA" sz="2800" dirty="0" smtClean="0"/>
              <a:t>حذف ورقة عمل</a:t>
            </a:r>
            <a:endParaRPr lang="en-US" sz="2800" dirty="0"/>
          </a:p>
        </p:txBody>
      </p:sp>
      <p:cxnSp>
        <p:nvCxnSpPr>
          <p:cNvPr id="14" name="رابط كسهم مستقيم 13"/>
          <p:cNvCxnSpPr/>
          <p:nvPr/>
        </p:nvCxnSpPr>
        <p:spPr>
          <a:xfrm rot="10800000">
            <a:off x="2438400" y="5791200"/>
            <a:ext cx="2133600" cy="15240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نقل – نسخ -إخفاء- إظهار ورقة عمل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15</a:t>
            </a:fld>
            <a:endParaRPr lang="en-US" smtClean="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لنقل ورقة عمل ضمن المصنف الحالي نسحب الورقة التي نريد نقلها ثم نحرر زر الفأرة عند الموقع الذي نريد النقل </a:t>
            </a:r>
            <a:r>
              <a:rPr lang="ar-SA" dirty="0" err="1" smtClean="0"/>
              <a:t>اليه</a:t>
            </a:r>
            <a:endParaRPr lang="ar-SA" dirty="0" smtClean="0"/>
          </a:p>
          <a:p>
            <a:pPr>
              <a:buFont typeface="Wingdings" pitchFamily="2" charset="2"/>
              <a:buChar char="ü"/>
            </a:pPr>
            <a:r>
              <a:rPr lang="ar-SA" dirty="0" smtClean="0"/>
              <a:t>لنسخ ورقة ننقر فوقها ثم نضغط فوق مفتاح </a:t>
            </a:r>
            <a:r>
              <a:rPr lang="en-US" dirty="0" smtClean="0"/>
              <a:t>Ctrl</a:t>
            </a:r>
            <a:r>
              <a:rPr lang="ar-SA" dirty="0" smtClean="0"/>
              <a:t> باستمرار ونسحبها إلى المكان الجديد ضمن نفس المصنف ثم نحرر زر الفأرة</a:t>
            </a:r>
          </a:p>
          <a:p>
            <a:pPr>
              <a:buFont typeface="Wingdings" pitchFamily="2" charset="2"/>
              <a:buChar char="ü"/>
            </a:pPr>
            <a:r>
              <a:rPr lang="ar-SA" dirty="0" smtClean="0"/>
              <a:t>لإخفاء ورقة عمل ننقر بالزر الأيمن للفأرة فوق الورقة ثم من القائمة الفرعية نختار إخفاء</a:t>
            </a:r>
          </a:p>
          <a:p>
            <a:pPr>
              <a:buFont typeface="Wingdings" pitchFamily="2" charset="2"/>
              <a:buChar char="ü"/>
            </a:pPr>
            <a:r>
              <a:rPr lang="ar-SA" dirty="0" smtClean="0"/>
              <a:t>لإظهار ورقة عمل مخفية ننقر بالزر الأيمن للفأرة فوق الورقة ثم من القائمة الفرعية نختار إظهار</a:t>
            </a:r>
          </a:p>
        </p:txBody>
      </p:sp>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نقل – نسخ -إخفاء- إظهار ورقة عمل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16</a:t>
            </a:fld>
            <a:endParaRPr lang="en-US" smtClean="0"/>
          </a:p>
        </p:txBody>
      </p:sp>
      <p:sp>
        <p:nvSpPr>
          <p:cNvPr id="5" name="عنصر نائب للمحتوى 4"/>
          <p:cNvSpPr>
            <a:spLocks noGrp="1"/>
          </p:cNvSpPr>
          <p:nvPr>
            <p:ph idx="1"/>
          </p:nvPr>
        </p:nvSpPr>
        <p:spPr>
          <a:xfrm>
            <a:off x="152400" y="1371600"/>
            <a:ext cx="9525000" cy="4648200"/>
          </a:xfrm>
        </p:spPr>
        <p:txBody>
          <a:bodyPr/>
          <a:lstStyle/>
          <a:p>
            <a:pPr>
              <a:buFont typeface="Wingdings" pitchFamily="2" charset="2"/>
              <a:buChar char="ü"/>
            </a:pPr>
            <a:r>
              <a:rPr lang="ar-SA" dirty="0" smtClean="0"/>
              <a:t>لنقل ورقة عمل ضمن المصنف الحالي نسحب الورقة التي نريد نقلها ثم نحرر زر الفأرة عند الموقع الذي نريد النقل </a:t>
            </a:r>
            <a:r>
              <a:rPr lang="ar-SA" dirty="0" err="1" smtClean="0"/>
              <a:t>اليه</a:t>
            </a:r>
            <a:endParaRPr lang="ar-SA" dirty="0" smtClean="0"/>
          </a:p>
          <a:p>
            <a:pPr>
              <a:buFont typeface="Wingdings" pitchFamily="2" charset="2"/>
              <a:buChar char="ü"/>
            </a:pPr>
            <a:r>
              <a:rPr lang="ar-SA" dirty="0" smtClean="0"/>
              <a:t>لنسخ ورقة ننقر فوقها ثم نضغط فوق مفتاح </a:t>
            </a:r>
            <a:r>
              <a:rPr lang="en-US" dirty="0" smtClean="0"/>
              <a:t>Ctrl</a:t>
            </a:r>
            <a:r>
              <a:rPr lang="ar-SA" dirty="0" smtClean="0"/>
              <a:t> باستمرار ونسحبها إلى المكان الجديد ضمن نفس المصنف ثم نحرر زر الفأرة</a:t>
            </a:r>
          </a:p>
          <a:p>
            <a:pPr>
              <a:buFont typeface="Wingdings" pitchFamily="2" charset="2"/>
              <a:buChar char="ü"/>
            </a:pPr>
            <a:r>
              <a:rPr lang="ar-SA" dirty="0" smtClean="0"/>
              <a:t>لإخفاء ورقة عمل ننقر بالزر الأيمن للفأرة فوق الورقة ثم من القائمة الفرعية نختار إخفاء</a:t>
            </a:r>
          </a:p>
          <a:p>
            <a:pPr>
              <a:buFont typeface="Wingdings" pitchFamily="2" charset="2"/>
              <a:buChar char="ü"/>
            </a:pPr>
            <a:r>
              <a:rPr lang="ar-SA" dirty="0" smtClean="0"/>
              <a:t>لإظهار ورقة عمل مخفية ننقر بالزر الأيمن للفأرة فوق الورقة ثم من القائمة الفرعية نختار إظهار يمكننا إضافة لون  إلى تبويب الورقة  </a:t>
            </a:r>
          </a:p>
          <a:p>
            <a:r>
              <a:rPr lang="ar-SA" dirty="0" smtClean="0"/>
              <a:t>            بنفس الطريقة</a:t>
            </a:r>
          </a:p>
        </p:txBody>
      </p:sp>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إدخال الصيغ الرياضية</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17</a:t>
            </a:fld>
            <a:endParaRPr lang="en-US" smtClean="0"/>
          </a:p>
        </p:txBody>
      </p:sp>
      <p:sp>
        <p:nvSpPr>
          <p:cNvPr id="5" name="عنصر نائب للمحتوى 4"/>
          <p:cNvSpPr>
            <a:spLocks noGrp="1"/>
          </p:cNvSpPr>
          <p:nvPr>
            <p:ph idx="1"/>
          </p:nvPr>
        </p:nvSpPr>
        <p:spPr>
          <a:xfrm>
            <a:off x="152400" y="1371600"/>
            <a:ext cx="9525000" cy="4648200"/>
          </a:xfrm>
        </p:spPr>
        <p:txBody>
          <a:bodyPr/>
          <a:lstStyle/>
          <a:p>
            <a:pPr>
              <a:buFont typeface="Wingdings" pitchFamily="2" charset="2"/>
              <a:buChar char="ü"/>
            </a:pPr>
            <a:r>
              <a:rPr lang="ar-SA" dirty="0" smtClean="0"/>
              <a:t>لإدخال صيغة رياضية ننقر فوق الخلية التي ستحتوي على ناتج الصيغة  ثم نكتب إشارة المساواة =  لإخبار البرنامج أننا بصدد إدخال صيغة ثم نكبس فوق أي خلية  لإظهار عنوانها  وبعدها نكتب رمز العملية ثم ننقر فوق خلية أخرى الخ وفي الأخير نضغط على زر </a:t>
            </a:r>
            <a:r>
              <a:rPr lang="en-US" dirty="0" smtClean="0"/>
              <a:t>Enter</a:t>
            </a:r>
            <a:r>
              <a:rPr lang="ar-SA" dirty="0" smtClean="0"/>
              <a:t> لتأكيد الصيغة</a:t>
            </a:r>
          </a:p>
          <a:p>
            <a:pPr>
              <a:buFont typeface="Wingdings" pitchFamily="2" charset="2"/>
              <a:buChar char="ü"/>
            </a:pPr>
            <a:endParaRPr lang="ar-SA" dirty="0" smtClean="0"/>
          </a:p>
          <a:p>
            <a:pPr>
              <a:buFont typeface="Wingdings" pitchFamily="2" charset="2"/>
              <a:buChar char="ü"/>
            </a:pPr>
            <a:r>
              <a:rPr lang="ar-SA" dirty="0" smtClean="0"/>
              <a:t>لتغيير صيغة نكبس مرتين فوق الخلية التي تحتوي على الصيغة ثم ندرج التغيرات اللازمة ثم نضغط على زر </a:t>
            </a:r>
            <a:r>
              <a:rPr lang="en-US" dirty="0" smtClean="0"/>
              <a:t>Enter</a:t>
            </a:r>
            <a:r>
              <a:rPr lang="ar-SA" dirty="0" smtClean="0"/>
              <a:t> للتأكيد</a:t>
            </a:r>
          </a:p>
        </p:txBody>
      </p:sp>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نسخ  الصيغة الرياضية</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18</a:t>
            </a:fld>
            <a:endParaRPr lang="en-US" smtClean="0"/>
          </a:p>
        </p:txBody>
      </p:sp>
      <p:sp>
        <p:nvSpPr>
          <p:cNvPr id="5" name="عنصر نائب للمحتوى 4"/>
          <p:cNvSpPr>
            <a:spLocks noGrp="1"/>
          </p:cNvSpPr>
          <p:nvPr>
            <p:ph idx="1"/>
          </p:nvPr>
        </p:nvSpPr>
        <p:spPr>
          <a:xfrm>
            <a:off x="152400" y="1371600"/>
            <a:ext cx="9525000" cy="4648200"/>
          </a:xfrm>
        </p:spPr>
        <p:txBody>
          <a:bodyPr/>
          <a:lstStyle/>
          <a:p>
            <a:pPr>
              <a:buFont typeface="Wingdings" pitchFamily="2" charset="2"/>
              <a:buChar char="ü"/>
            </a:pPr>
            <a:r>
              <a:rPr lang="ar-SA" dirty="0" smtClean="0"/>
              <a:t>لنسخ خلية تحتوي على صيغة نسحب الخلية من الفتحة أسفل  الخلية على اليسار أو نسخها ثم لصقها في موقع آخر</a:t>
            </a:r>
          </a:p>
          <a:p>
            <a:pPr>
              <a:buFont typeface="Wingdings" pitchFamily="2" charset="2"/>
              <a:buChar char="ü"/>
            </a:pPr>
            <a:r>
              <a:rPr lang="ar-SA" dirty="0" smtClean="0"/>
              <a:t>يقوم أكسل تلقائيا من تغيير العناوين داخل الصيغة بما يتناسب مع الموقع الجديد</a:t>
            </a:r>
          </a:p>
          <a:p>
            <a:pPr>
              <a:buFont typeface="Wingdings" pitchFamily="2" charset="2"/>
              <a:buChar char="ü"/>
            </a:pPr>
            <a:r>
              <a:rPr lang="ar-SA" dirty="0" smtClean="0"/>
              <a:t>لإدراج عناوين مطلقة يجب إضافة رمز الدولار أمام الحرف الذي يرمز للعمود أو الرقم الذي يرمز للصف وبهذا الشكل عند نسخ خلية الصيغة لا يقوم أكسل بتغيير العناوين حتى تتناسب مع الموقع الجديد لخلية الصيغة </a:t>
            </a:r>
          </a:p>
        </p:txBody>
      </p:sp>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قيم الخطأ القياسية</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19</a:t>
            </a:fld>
            <a:endParaRPr lang="en-US" smtClean="0"/>
          </a:p>
        </p:txBody>
      </p:sp>
      <p:sp>
        <p:nvSpPr>
          <p:cNvPr id="5" name="عنصر نائب للمحتوى 4"/>
          <p:cNvSpPr>
            <a:spLocks noGrp="1"/>
          </p:cNvSpPr>
          <p:nvPr>
            <p:ph idx="1"/>
          </p:nvPr>
        </p:nvSpPr>
        <p:spPr>
          <a:xfrm>
            <a:off x="152400" y="1371600"/>
            <a:ext cx="9525000" cy="4648200"/>
          </a:xfrm>
        </p:spPr>
        <p:txBody>
          <a:bodyPr/>
          <a:lstStyle/>
          <a:p>
            <a:pPr>
              <a:buFont typeface="Wingdings" pitchFamily="2" charset="2"/>
              <a:buChar char="ü"/>
            </a:pPr>
            <a:r>
              <a:rPr lang="en-US" dirty="0" smtClean="0"/>
              <a:t>Name</a:t>
            </a:r>
            <a:r>
              <a:rPr lang="ar-SA" dirty="0" smtClean="0"/>
              <a:t>#: إدخال نص بالخطأ في صيغة وهذا غير مسموح </a:t>
            </a:r>
            <a:r>
              <a:rPr lang="ar-SA" dirty="0" err="1" smtClean="0"/>
              <a:t>به</a:t>
            </a:r>
            <a:r>
              <a:rPr lang="ar-SA" dirty="0" smtClean="0"/>
              <a:t> في العنوان مثلا </a:t>
            </a:r>
            <a:r>
              <a:rPr lang="en-US" dirty="0" smtClean="0"/>
              <a:t>E5B</a:t>
            </a:r>
            <a:endParaRPr lang="ar-SA" dirty="0" smtClean="0"/>
          </a:p>
          <a:p>
            <a:pPr>
              <a:buFont typeface="Wingdings" pitchFamily="2" charset="2"/>
              <a:buChar char="ü"/>
            </a:pPr>
            <a:r>
              <a:rPr lang="en-US" dirty="0" smtClean="0"/>
              <a:t>#N/A</a:t>
            </a:r>
            <a:r>
              <a:rPr lang="ar-SA" dirty="0" smtClean="0"/>
              <a:t>: القيمة غير متوفرة </a:t>
            </a:r>
          </a:p>
          <a:p>
            <a:pPr>
              <a:buFont typeface="Wingdings" pitchFamily="2" charset="2"/>
              <a:buChar char="ü"/>
            </a:pPr>
            <a:r>
              <a:rPr lang="en-US" dirty="0" smtClean="0"/>
              <a:t>#REF</a:t>
            </a:r>
            <a:r>
              <a:rPr lang="ar-SA" dirty="0" smtClean="0"/>
              <a:t>: مرجع الخلية </a:t>
            </a:r>
            <a:r>
              <a:rPr lang="ar-SA" dirty="0" err="1" smtClean="0"/>
              <a:t>غيرصالح</a:t>
            </a:r>
            <a:endParaRPr lang="ar-SA" dirty="0" smtClean="0"/>
          </a:p>
          <a:p>
            <a:pPr>
              <a:buFont typeface="Wingdings" pitchFamily="2" charset="2"/>
              <a:buChar char="ü"/>
            </a:pPr>
            <a:r>
              <a:rPr lang="ar-SA" dirty="0" smtClean="0"/>
              <a:t>######: العمود ضيق (زد في عرضه)</a:t>
            </a:r>
          </a:p>
          <a:p>
            <a:pPr>
              <a:buFont typeface="Wingdings" pitchFamily="2" charset="2"/>
              <a:buChar char="ü"/>
            </a:pPr>
            <a:r>
              <a:rPr lang="en-US" dirty="0" smtClean="0"/>
              <a:t>#Value</a:t>
            </a:r>
            <a:r>
              <a:rPr lang="ar-SA" dirty="0" smtClean="0"/>
              <a:t>: لا يستطيع تحويل النص إلى أرقام</a:t>
            </a:r>
          </a:p>
          <a:p>
            <a:pPr>
              <a:buFont typeface="Wingdings" pitchFamily="2" charset="2"/>
              <a:buChar char="ü"/>
            </a:pPr>
            <a:r>
              <a:rPr lang="en-US" dirty="0" smtClean="0"/>
              <a:t>#DIV/0</a:t>
            </a:r>
            <a:r>
              <a:rPr lang="ar-SA" dirty="0" smtClean="0"/>
              <a:t>: محاولة القسمة على صفر</a:t>
            </a:r>
          </a:p>
        </p:txBody>
      </p:sp>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الدوال</a:t>
            </a:r>
            <a:br>
              <a:rPr lang="ar-SA" b="1" dirty="0" smtClean="0"/>
            </a:b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20</a:t>
            </a:fld>
            <a:endParaRPr lang="en-US" smtClean="0"/>
          </a:p>
        </p:txBody>
      </p:sp>
      <p:sp>
        <p:nvSpPr>
          <p:cNvPr id="5" name="عنصر نائب للمحتوى 4"/>
          <p:cNvSpPr>
            <a:spLocks noGrp="1"/>
          </p:cNvSpPr>
          <p:nvPr>
            <p:ph idx="1"/>
          </p:nvPr>
        </p:nvSpPr>
        <p:spPr>
          <a:xfrm>
            <a:off x="152400" y="1371600"/>
            <a:ext cx="9525000" cy="4648200"/>
          </a:xfrm>
        </p:spPr>
        <p:txBody>
          <a:bodyPr/>
          <a:lstStyle/>
          <a:p>
            <a:pPr>
              <a:buFont typeface="Wingdings" pitchFamily="2" charset="2"/>
              <a:buChar char="ü"/>
            </a:pPr>
            <a:r>
              <a:rPr lang="en-US" dirty="0" smtClean="0"/>
              <a:t>SUM</a:t>
            </a:r>
            <a:r>
              <a:rPr lang="ar-SA" dirty="0" smtClean="0"/>
              <a:t>:  مجموع خلايا</a:t>
            </a:r>
          </a:p>
          <a:p>
            <a:pPr>
              <a:buFont typeface="Wingdings" pitchFamily="2" charset="2"/>
              <a:buChar char="ü"/>
            </a:pPr>
            <a:r>
              <a:rPr lang="en-US" dirty="0" smtClean="0"/>
              <a:t>Average</a:t>
            </a:r>
            <a:r>
              <a:rPr lang="ar-SA" dirty="0" smtClean="0"/>
              <a:t>: المتوسط الحسابي</a:t>
            </a:r>
          </a:p>
          <a:p>
            <a:pPr>
              <a:buFont typeface="Wingdings" pitchFamily="2" charset="2"/>
              <a:buChar char="ü"/>
            </a:pPr>
            <a:r>
              <a:rPr lang="en-US" dirty="0" smtClean="0"/>
              <a:t>Min   Max</a:t>
            </a:r>
            <a:r>
              <a:rPr lang="ar-SA" dirty="0" smtClean="0"/>
              <a:t>: القيم القصوى</a:t>
            </a:r>
          </a:p>
          <a:p>
            <a:pPr>
              <a:buFont typeface="Wingdings" pitchFamily="2" charset="2"/>
              <a:buChar char="ü"/>
            </a:pPr>
            <a:r>
              <a:rPr lang="en-US" dirty="0" smtClean="0"/>
              <a:t>Count</a:t>
            </a:r>
            <a:r>
              <a:rPr lang="ar-SA" dirty="0" smtClean="0"/>
              <a:t>: عدد الأرقام الموجودة في الخلايا المحددة</a:t>
            </a:r>
          </a:p>
          <a:p>
            <a:pPr>
              <a:buFont typeface="Wingdings" pitchFamily="2" charset="2"/>
              <a:buChar char="ü"/>
            </a:pPr>
            <a:endParaRPr lang="ar-SA" dirty="0" smtClean="0"/>
          </a:p>
          <a:p>
            <a:pPr>
              <a:buFont typeface="Wingdings" pitchFamily="2" charset="2"/>
              <a:buChar char="ü"/>
            </a:pPr>
            <a:r>
              <a:rPr lang="ar-SA" dirty="0" smtClean="0"/>
              <a:t>للحصول على الدوال الأخرى من تبويب الصفحة الرئيسية ومن مجموعة تحرير ننقر فوق السهم الموجود بجانب جمع تلقائي ثم ننقر فوق وظائف إضافية فيظهر مربع حوار إدراج دالة إضافية</a:t>
            </a:r>
          </a:p>
          <a:p>
            <a:pPr>
              <a:buFont typeface="Wingdings" pitchFamily="2" charset="2"/>
              <a:buChar char="ü"/>
            </a:pPr>
            <a:endParaRPr lang="ar-SA" dirty="0" smtClean="0"/>
          </a:p>
        </p:txBody>
      </p:sp>
    </p:spTree>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الدوال</a:t>
            </a:r>
            <a:br>
              <a:rPr lang="ar-SA" b="1" dirty="0" smtClean="0"/>
            </a:b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21</a:t>
            </a:fld>
            <a:endParaRPr lang="en-US" smtClean="0"/>
          </a:p>
        </p:txBody>
      </p:sp>
      <p:sp>
        <p:nvSpPr>
          <p:cNvPr id="5" name="عنصر نائب للمحتوى 4"/>
          <p:cNvSpPr>
            <a:spLocks noGrp="1"/>
          </p:cNvSpPr>
          <p:nvPr>
            <p:ph idx="1"/>
          </p:nvPr>
        </p:nvSpPr>
        <p:spPr>
          <a:xfrm>
            <a:off x="152400" y="1371600"/>
            <a:ext cx="9525000" cy="4648200"/>
          </a:xfrm>
        </p:spPr>
        <p:txBody>
          <a:bodyPr/>
          <a:lstStyle/>
          <a:p>
            <a:pPr>
              <a:buFont typeface="Wingdings" pitchFamily="2" charset="2"/>
              <a:buChar char="ü"/>
            </a:pPr>
            <a:r>
              <a:rPr lang="ar-SA" dirty="0" smtClean="0"/>
              <a:t>للحصول على الدوال الأخرى من تبويب الصفحة الرئيسية ومن مجموعة تحرير ننقر فوق السهم الموجود بجانب جمع تلقائي ثم ننقر فوق وظائف إضافية فيظهر مربع حوار إدراج دالة إضافية</a:t>
            </a:r>
          </a:p>
          <a:p>
            <a:pPr>
              <a:buFont typeface="Wingdings" pitchFamily="2" charset="2"/>
              <a:buChar char="ü"/>
            </a:pPr>
            <a:endParaRPr lang="ar-SA" dirty="0" smtClean="0"/>
          </a:p>
        </p:txBody>
      </p:sp>
      <p:pic>
        <p:nvPicPr>
          <p:cNvPr id="6" name="صورة 5" descr="func1.bmp"/>
          <p:cNvPicPr>
            <a:picLocks noChangeAspect="1"/>
          </p:cNvPicPr>
          <p:nvPr/>
        </p:nvPicPr>
        <p:blipFill>
          <a:blip r:embed="rId3"/>
          <a:stretch>
            <a:fillRect/>
          </a:stretch>
        </p:blipFill>
        <p:spPr>
          <a:xfrm>
            <a:off x="1676400" y="3352800"/>
            <a:ext cx="5153025" cy="2924175"/>
          </a:xfrm>
          <a:prstGeom prst="rect">
            <a:avLst/>
          </a:prstGeom>
        </p:spPr>
      </p:pic>
      <p:cxnSp>
        <p:nvCxnSpPr>
          <p:cNvPr id="9" name="رابط كسهم مستقيم 8"/>
          <p:cNvCxnSpPr/>
          <p:nvPr/>
        </p:nvCxnSpPr>
        <p:spPr>
          <a:xfrm rot="10800000" flipV="1">
            <a:off x="3200400" y="2743200"/>
            <a:ext cx="4495800" cy="2438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الدوال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22</a:t>
            </a:fld>
            <a:endParaRPr lang="en-US" smtClean="0"/>
          </a:p>
        </p:txBody>
      </p:sp>
      <p:sp>
        <p:nvSpPr>
          <p:cNvPr id="5" name="عنصر نائب للمحتوى 4"/>
          <p:cNvSpPr>
            <a:spLocks noGrp="1"/>
          </p:cNvSpPr>
          <p:nvPr>
            <p:ph idx="1"/>
          </p:nvPr>
        </p:nvSpPr>
        <p:spPr>
          <a:xfrm>
            <a:off x="152400" y="1371600"/>
            <a:ext cx="9525000" cy="4648200"/>
          </a:xfrm>
        </p:spPr>
        <p:txBody>
          <a:bodyPr/>
          <a:lstStyle/>
          <a:p>
            <a:pPr>
              <a:buFont typeface="Wingdings" pitchFamily="2" charset="2"/>
              <a:buChar char="ü"/>
            </a:pPr>
            <a:r>
              <a:rPr lang="ar-SA" dirty="0" smtClean="0"/>
              <a:t>في مربع البحث عن دالة ندخل كلمة البحث ثم نحدد الدالة من القائمة ثم ننقر فوق موافق بعدها يظهر مربع وسائط الدالة</a:t>
            </a:r>
          </a:p>
          <a:p>
            <a:pPr>
              <a:buFont typeface="Wingdings" pitchFamily="2" charset="2"/>
              <a:buChar char="ü"/>
            </a:pPr>
            <a:endParaRPr lang="ar-SA" dirty="0" smtClean="0"/>
          </a:p>
        </p:txBody>
      </p:sp>
      <p:pic>
        <p:nvPicPr>
          <p:cNvPr id="8" name="صورة 7" descr="func2.bmp"/>
          <p:cNvPicPr>
            <a:picLocks noChangeAspect="1"/>
          </p:cNvPicPr>
          <p:nvPr/>
        </p:nvPicPr>
        <p:blipFill>
          <a:blip r:embed="rId3"/>
          <a:stretch>
            <a:fillRect/>
          </a:stretch>
        </p:blipFill>
        <p:spPr>
          <a:xfrm>
            <a:off x="304800" y="2438400"/>
            <a:ext cx="4486275" cy="3781425"/>
          </a:xfrm>
          <a:prstGeom prst="rect">
            <a:avLst/>
          </a:prstGeom>
        </p:spPr>
      </p:pic>
      <p:cxnSp>
        <p:nvCxnSpPr>
          <p:cNvPr id="10" name="رابط كسهم مستقيم 9"/>
          <p:cNvCxnSpPr/>
          <p:nvPr/>
        </p:nvCxnSpPr>
        <p:spPr>
          <a:xfrm rot="16200000" flipH="1">
            <a:off x="1943100" y="1790700"/>
            <a:ext cx="1524000" cy="144780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رابط كسهم مستقيم 11"/>
          <p:cNvCxnSpPr/>
          <p:nvPr/>
        </p:nvCxnSpPr>
        <p:spPr>
          <a:xfrm rot="16200000" flipH="1">
            <a:off x="1371600" y="2209800"/>
            <a:ext cx="2667000" cy="19050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3" name="صورة 12" descr="func4.bmp"/>
          <p:cNvPicPr>
            <a:picLocks noChangeAspect="1"/>
          </p:cNvPicPr>
          <p:nvPr/>
        </p:nvPicPr>
        <p:blipFill>
          <a:blip r:embed="rId4"/>
          <a:stretch>
            <a:fillRect/>
          </a:stretch>
        </p:blipFill>
        <p:spPr>
          <a:xfrm>
            <a:off x="4924425" y="2819400"/>
            <a:ext cx="4981575" cy="2795588"/>
          </a:xfrm>
          <a:prstGeom prst="rect">
            <a:avLst/>
          </a:prstGeom>
        </p:spPr>
      </p:pic>
      <p:cxnSp>
        <p:nvCxnSpPr>
          <p:cNvPr id="15" name="رابط كسهم مستقيم 14"/>
          <p:cNvCxnSpPr/>
          <p:nvPr/>
        </p:nvCxnSpPr>
        <p:spPr>
          <a:xfrm>
            <a:off x="4724400" y="2286000"/>
            <a:ext cx="2286000" cy="1066800"/>
          </a:xfrm>
          <a:prstGeom prst="straightConnector1">
            <a:avLst/>
          </a:prstGeom>
          <a:ln w="31750">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17" name="رابط كسهم مستقيم 16"/>
          <p:cNvCxnSpPr/>
          <p:nvPr/>
        </p:nvCxnSpPr>
        <p:spPr>
          <a:xfrm rot="5400000" flipH="1" flipV="1">
            <a:off x="6553200" y="3886200"/>
            <a:ext cx="2514600" cy="16002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مربع نص 17"/>
          <p:cNvSpPr txBox="1"/>
          <p:nvPr/>
        </p:nvSpPr>
        <p:spPr>
          <a:xfrm>
            <a:off x="4953000" y="5943600"/>
            <a:ext cx="2209800" cy="400110"/>
          </a:xfrm>
          <a:prstGeom prst="rect">
            <a:avLst/>
          </a:prstGeom>
          <a:noFill/>
        </p:spPr>
        <p:txBody>
          <a:bodyPr wrap="square" rtlCol="0">
            <a:spAutoFit/>
          </a:bodyPr>
          <a:lstStyle/>
          <a:p>
            <a:r>
              <a:rPr lang="ar-SA" sz="2000" b="1" dirty="0" smtClean="0"/>
              <a:t>للعودة إلى ورقة العمل</a:t>
            </a:r>
            <a:endParaRPr lang="en-US" sz="2000" b="1" dirty="0"/>
          </a:p>
        </p:txBody>
      </p:sp>
    </p:spTree>
  </p:cSld>
  <p:clrMapOvr>
    <a:masterClrMapping/>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إنشاء المخططات</a:t>
            </a:r>
            <a:br>
              <a:rPr lang="ar-SA" b="1" dirty="0" smtClean="0"/>
            </a:b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23</a:t>
            </a:fld>
            <a:endParaRPr lang="en-US" smtClean="0"/>
          </a:p>
        </p:txBody>
      </p:sp>
      <p:sp>
        <p:nvSpPr>
          <p:cNvPr id="5" name="عنصر نائب للمحتوى 4"/>
          <p:cNvSpPr>
            <a:spLocks noGrp="1"/>
          </p:cNvSpPr>
          <p:nvPr>
            <p:ph idx="1"/>
          </p:nvPr>
        </p:nvSpPr>
        <p:spPr>
          <a:xfrm>
            <a:off x="152400" y="1371600"/>
            <a:ext cx="9525000" cy="4648200"/>
          </a:xfrm>
        </p:spPr>
        <p:txBody>
          <a:bodyPr/>
          <a:lstStyle/>
          <a:p>
            <a:pPr>
              <a:buFont typeface="Wingdings" pitchFamily="2" charset="2"/>
              <a:buChar char="ü"/>
            </a:pPr>
            <a:r>
              <a:rPr lang="ar-SA" dirty="0" smtClean="0"/>
              <a:t>لإدراج مخطط (أي رسم بياني ) يمثل بيانات ورقة عمل  نحدد الخلايا المراد إنشاء مخطط لها ( إذا ظللنا العناوين فستظهر كعناوين في المخطط)  بعدها ننتقل </a:t>
            </a:r>
            <a:r>
              <a:rPr lang="ar-SA" dirty="0" err="1" smtClean="0"/>
              <a:t>الى</a:t>
            </a:r>
            <a:r>
              <a:rPr lang="ar-SA" dirty="0" smtClean="0"/>
              <a:t> تبويب إدراج ثم من مجموعة مخططات ننقر فوق نوع المخطط الذي نريد فيتم إدراجه داخل الورقة</a:t>
            </a:r>
          </a:p>
        </p:txBody>
      </p:sp>
      <p:pic>
        <p:nvPicPr>
          <p:cNvPr id="6" name="صورة 5" descr="charts1.bmp"/>
          <p:cNvPicPr>
            <a:picLocks noChangeAspect="1"/>
          </p:cNvPicPr>
          <p:nvPr/>
        </p:nvPicPr>
        <p:blipFill>
          <a:blip r:embed="rId3"/>
          <a:stretch>
            <a:fillRect/>
          </a:stretch>
        </p:blipFill>
        <p:spPr>
          <a:xfrm>
            <a:off x="1600200" y="3733800"/>
            <a:ext cx="4752975" cy="2276475"/>
          </a:xfrm>
          <a:prstGeom prst="rect">
            <a:avLst/>
          </a:prstGeom>
        </p:spPr>
      </p:pic>
    </p:spTree>
  </p:cSld>
  <p:clrMapOvr>
    <a:masterClrMapping/>
  </p:clrMapOvr>
  <p:transition>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إنشاء المخططات</a:t>
            </a:r>
            <a:br>
              <a:rPr lang="ar-SA" b="1" dirty="0" smtClean="0"/>
            </a:b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24</a:t>
            </a:fld>
            <a:endParaRPr lang="en-US" smtClean="0"/>
          </a:p>
        </p:txBody>
      </p:sp>
      <p:sp>
        <p:nvSpPr>
          <p:cNvPr id="5" name="عنصر نائب للمحتوى 4"/>
          <p:cNvSpPr>
            <a:spLocks noGrp="1"/>
          </p:cNvSpPr>
          <p:nvPr>
            <p:ph idx="1"/>
          </p:nvPr>
        </p:nvSpPr>
        <p:spPr>
          <a:xfrm>
            <a:off x="152400" y="1371600"/>
            <a:ext cx="9525000" cy="4648200"/>
          </a:xfrm>
        </p:spPr>
        <p:txBody>
          <a:bodyPr/>
          <a:lstStyle/>
          <a:p>
            <a:pPr>
              <a:buFont typeface="Wingdings" pitchFamily="2" charset="2"/>
              <a:buChar char="ü"/>
            </a:pPr>
            <a:r>
              <a:rPr lang="ar-SA" dirty="0" smtClean="0"/>
              <a:t>ننقر فوق نوع مخطط لاختيار المخطط</a:t>
            </a:r>
          </a:p>
          <a:p>
            <a:pPr>
              <a:buFont typeface="Wingdings" pitchFamily="2" charset="2"/>
              <a:buChar char="ü"/>
            </a:pPr>
            <a:endParaRPr lang="ar-SA" dirty="0" smtClean="0"/>
          </a:p>
        </p:txBody>
      </p:sp>
      <p:pic>
        <p:nvPicPr>
          <p:cNvPr id="8" name="صورة 7" descr="charts2.bmp"/>
          <p:cNvPicPr>
            <a:picLocks noChangeAspect="1"/>
          </p:cNvPicPr>
          <p:nvPr/>
        </p:nvPicPr>
        <p:blipFill>
          <a:blip r:embed="rId3"/>
          <a:stretch>
            <a:fillRect/>
          </a:stretch>
        </p:blipFill>
        <p:spPr>
          <a:xfrm>
            <a:off x="0" y="1447800"/>
            <a:ext cx="4191000" cy="2514600"/>
          </a:xfrm>
          <a:prstGeom prst="rect">
            <a:avLst/>
          </a:prstGeom>
        </p:spPr>
      </p:pic>
      <p:pic>
        <p:nvPicPr>
          <p:cNvPr id="12" name="صورة 11" descr="chart5.bmp"/>
          <p:cNvPicPr>
            <a:picLocks noChangeAspect="1"/>
          </p:cNvPicPr>
          <p:nvPr/>
        </p:nvPicPr>
        <p:blipFill>
          <a:blip r:embed="rId4"/>
          <a:stretch>
            <a:fillRect/>
          </a:stretch>
        </p:blipFill>
        <p:spPr>
          <a:xfrm>
            <a:off x="4419600" y="2971800"/>
            <a:ext cx="4495800" cy="2895600"/>
          </a:xfrm>
          <a:prstGeom prst="rect">
            <a:avLst/>
          </a:prstGeom>
        </p:spPr>
      </p:pic>
    </p:spTree>
  </p:cSld>
  <p:clrMapOvr>
    <a:masterClrMapping/>
  </p:clrMapOvr>
  <p:transition>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إنشاء المخططات</a:t>
            </a:r>
            <a:br>
              <a:rPr lang="ar-SA" b="1" dirty="0" smtClean="0"/>
            </a:b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25</a:t>
            </a:fld>
            <a:endParaRPr lang="en-US" smtClean="0"/>
          </a:p>
        </p:txBody>
      </p:sp>
      <p:sp>
        <p:nvSpPr>
          <p:cNvPr id="5" name="عنصر نائب للمحتوى 4"/>
          <p:cNvSpPr>
            <a:spLocks noGrp="1"/>
          </p:cNvSpPr>
          <p:nvPr>
            <p:ph idx="1"/>
          </p:nvPr>
        </p:nvSpPr>
        <p:spPr>
          <a:xfrm>
            <a:off x="152400" y="1371600"/>
            <a:ext cx="9525000" cy="4648200"/>
          </a:xfrm>
        </p:spPr>
        <p:txBody>
          <a:bodyPr/>
          <a:lstStyle/>
          <a:p>
            <a:pPr>
              <a:buFont typeface="Wingdings" pitchFamily="2" charset="2"/>
              <a:buChar char="ü"/>
            </a:pPr>
            <a:r>
              <a:rPr lang="ar-SA" dirty="0" smtClean="0"/>
              <a:t>لتغيير موقع المخطط </a:t>
            </a:r>
            <a:r>
              <a:rPr lang="ar-SA" dirty="0" err="1" smtClean="0"/>
              <a:t>الى</a:t>
            </a:r>
            <a:r>
              <a:rPr lang="ar-SA" dirty="0" smtClean="0"/>
              <a:t> ورقة عمل جديدة ننقر فوق المخطط فتظهر </a:t>
            </a:r>
          </a:p>
          <a:p>
            <a:r>
              <a:rPr lang="ar-SA" dirty="0" smtClean="0"/>
              <a:t>أدوات  المخطط  ثم من تبويب تصميم ومن مجموعة الموقع ننقر فوق </a:t>
            </a:r>
          </a:p>
          <a:p>
            <a:r>
              <a:rPr lang="ar-SA" dirty="0" smtClean="0"/>
              <a:t>نقل المخطط</a:t>
            </a:r>
          </a:p>
          <a:p>
            <a:r>
              <a:rPr lang="ar-SA" dirty="0" smtClean="0"/>
              <a:t>ثم ننقر فوق ورقة </a:t>
            </a:r>
          </a:p>
          <a:p>
            <a:r>
              <a:rPr lang="ar-SA" dirty="0" smtClean="0"/>
              <a:t>جديدة لإنشاء المخطط</a:t>
            </a:r>
          </a:p>
          <a:p>
            <a:r>
              <a:rPr lang="ar-SA" dirty="0" smtClean="0"/>
              <a:t>في ورقة عمل منفصلة تدعى مخطط1 بعدها ننقر فوق كائن لإنشاء المخطط في الورقة الجديدة</a:t>
            </a:r>
          </a:p>
        </p:txBody>
      </p:sp>
      <p:pic>
        <p:nvPicPr>
          <p:cNvPr id="9" name="صورة 8" descr="chart4.bmp"/>
          <p:cNvPicPr>
            <a:picLocks noChangeAspect="1"/>
          </p:cNvPicPr>
          <p:nvPr/>
        </p:nvPicPr>
        <p:blipFill>
          <a:blip r:embed="rId3"/>
          <a:stretch>
            <a:fillRect/>
          </a:stretch>
        </p:blipFill>
        <p:spPr>
          <a:xfrm>
            <a:off x="0" y="2667000"/>
            <a:ext cx="6524625" cy="1781175"/>
          </a:xfrm>
          <a:prstGeom prst="rect">
            <a:avLst/>
          </a:prstGeom>
        </p:spPr>
      </p:pic>
      <p:cxnSp>
        <p:nvCxnSpPr>
          <p:cNvPr id="11" name="رابط كسهم مستقيم 10"/>
          <p:cNvCxnSpPr/>
          <p:nvPr/>
        </p:nvCxnSpPr>
        <p:spPr>
          <a:xfrm rot="10800000" flipV="1">
            <a:off x="685800" y="2895600"/>
            <a:ext cx="6934200" cy="3810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إنشاء المخططات</a:t>
            </a:r>
            <a:br>
              <a:rPr lang="ar-SA" b="1" dirty="0" smtClean="0"/>
            </a:b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26</a:t>
            </a:fld>
            <a:endParaRPr lang="en-US" smtClean="0"/>
          </a:p>
        </p:txBody>
      </p:sp>
      <p:sp>
        <p:nvSpPr>
          <p:cNvPr id="5" name="عنصر نائب للمحتوى 4"/>
          <p:cNvSpPr>
            <a:spLocks noGrp="1"/>
          </p:cNvSpPr>
          <p:nvPr>
            <p:ph idx="1"/>
          </p:nvPr>
        </p:nvSpPr>
        <p:spPr>
          <a:xfrm>
            <a:off x="152400" y="1371600"/>
            <a:ext cx="9525000" cy="4648200"/>
          </a:xfrm>
        </p:spPr>
        <p:txBody>
          <a:bodyPr/>
          <a:lstStyle/>
          <a:p>
            <a:r>
              <a:rPr lang="ar-SA" dirty="0" smtClean="0"/>
              <a:t>ثم ننقر فوق ورقة جديدة لإنشاء المخطط في ورقة عمل منفصلة تدعى مخطط1 بعدها ننقر فوق كائن في لإنشاء المخطط في الورقة الجديدة</a:t>
            </a:r>
          </a:p>
        </p:txBody>
      </p:sp>
      <p:pic>
        <p:nvPicPr>
          <p:cNvPr id="8" name="صورة 7" descr="chart6.bmp"/>
          <p:cNvPicPr>
            <a:picLocks noChangeAspect="1"/>
          </p:cNvPicPr>
          <p:nvPr/>
        </p:nvPicPr>
        <p:blipFill>
          <a:blip r:embed="rId3"/>
          <a:stretch>
            <a:fillRect/>
          </a:stretch>
        </p:blipFill>
        <p:spPr>
          <a:xfrm>
            <a:off x="1524000" y="3048000"/>
            <a:ext cx="4981575" cy="2162175"/>
          </a:xfrm>
          <a:prstGeom prst="rect">
            <a:avLst/>
          </a:prstGeom>
        </p:spPr>
      </p:pic>
      <p:cxnSp>
        <p:nvCxnSpPr>
          <p:cNvPr id="12" name="رابط كسهم مستقيم 11"/>
          <p:cNvCxnSpPr/>
          <p:nvPr/>
        </p:nvCxnSpPr>
        <p:spPr>
          <a:xfrm rot="5400000">
            <a:off x="4838700" y="2705100"/>
            <a:ext cx="1905000" cy="1219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إنشاء المخططات</a:t>
            </a:r>
            <a:br>
              <a:rPr lang="ar-SA" b="1" dirty="0" smtClean="0"/>
            </a:b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27</a:t>
            </a:fld>
            <a:endParaRPr lang="en-US" smtClean="0"/>
          </a:p>
        </p:txBody>
      </p:sp>
      <p:sp>
        <p:nvSpPr>
          <p:cNvPr id="5" name="عنصر نائب للمحتوى 4"/>
          <p:cNvSpPr>
            <a:spLocks noGrp="1"/>
          </p:cNvSpPr>
          <p:nvPr>
            <p:ph idx="1"/>
          </p:nvPr>
        </p:nvSpPr>
        <p:spPr>
          <a:xfrm>
            <a:off x="152400" y="1371600"/>
            <a:ext cx="9525000" cy="4648200"/>
          </a:xfrm>
        </p:spPr>
        <p:txBody>
          <a:bodyPr/>
          <a:lstStyle/>
          <a:p>
            <a:pPr>
              <a:buFont typeface="Wingdings" pitchFamily="2" charset="2"/>
              <a:buChar char="ü"/>
            </a:pPr>
            <a:r>
              <a:rPr lang="ar-SA" dirty="0" smtClean="0"/>
              <a:t>لتغيير نوع المخطط من تبويب تصميم ثم من مجموعة نوع ننقر فوق تغيير النوع فيظهر مربع حوار تغيير النوع </a:t>
            </a:r>
          </a:p>
        </p:txBody>
      </p:sp>
      <p:pic>
        <p:nvPicPr>
          <p:cNvPr id="9" name="صورة 8" descr="chart7.bmp"/>
          <p:cNvPicPr>
            <a:picLocks noChangeAspect="1"/>
          </p:cNvPicPr>
          <p:nvPr/>
        </p:nvPicPr>
        <p:blipFill>
          <a:blip r:embed="rId3"/>
          <a:stretch>
            <a:fillRect/>
          </a:stretch>
        </p:blipFill>
        <p:spPr>
          <a:xfrm>
            <a:off x="1295400" y="2819400"/>
            <a:ext cx="5529263" cy="3433763"/>
          </a:xfrm>
          <a:prstGeom prst="rect">
            <a:avLst/>
          </a:prstGeom>
        </p:spPr>
      </p:pic>
      <p:cxnSp>
        <p:nvCxnSpPr>
          <p:cNvPr id="11" name="رابط كسهم مستقيم 10"/>
          <p:cNvCxnSpPr/>
          <p:nvPr/>
        </p:nvCxnSpPr>
        <p:spPr>
          <a:xfrm rot="10800000" flipV="1">
            <a:off x="6629400" y="2286000"/>
            <a:ext cx="1752600" cy="914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إنشاء المخططات</a:t>
            </a:r>
            <a:br>
              <a:rPr lang="ar-SA" b="1" dirty="0" smtClean="0"/>
            </a:b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28</a:t>
            </a:fld>
            <a:endParaRPr lang="en-US" smtClean="0"/>
          </a:p>
        </p:txBody>
      </p:sp>
      <p:sp>
        <p:nvSpPr>
          <p:cNvPr id="5" name="عنصر نائب للمحتوى 4"/>
          <p:cNvSpPr>
            <a:spLocks noGrp="1"/>
          </p:cNvSpPr>
          <p:nvPr>
            <p:ph idx="1"/>
          </p:nvPr>
        </p:nvSpPr>
        <p:spPr>
          <a:xfrm>
            <a:off x="152400" y="1371600"/>
            <a:ext cx="9525000" cy="4648200"/>
          </a:xfrm>
        </p:spPr>
        <p:txBody>
          <a:bodyPr/>
          <a:lstStyle/>
          <a:p>
            <a:pPr>
              <a:buFont typeface="Wingdings" pitchFamily="2" charset="2"/>
              <a:buChar char="ü"/>
            </a:pPr>
            <a:r>
              <a:rPr lang="ar-SA" dirty="0" smtClean="0"/>
              <a:t>لإجراء تعديلات على المخطط  ننقر على المخطط ومن أدوات المخطط ومن تبويب تنسيق ومن مجموعة التحديد الحالي ننقر فوق السهم الموجود إلى جانب مربع عناصر المخطط ثم ننقر فوق العنصر المراد تحديده</a:t>
            </a:r>
          </a:p>
        </p:txBody>
      </p:sp>
      <p:pic>
        <p:nvPicPr>
          <p:cNvPr id="8" name="صورة 7" descr="chart8.bmp"/>
          <p:cNvPicPr>
            <a:picLocks noChangeAspect="1"/>
          </p:cNvPicPr>
          <p:nvPr/>
        </p:nvPicPr>
        <p:blipFill>
          <a:blip r:embed="rId3"/>
          <a:stretch>
            <a:fillRect/>
          </a:stretch>
        </p:blipFill>
        <p:spPr>
          <a:xfrm>
            <a:off x="914400" y="4114800"/>
            <a:ext cx="7543800" cy="1647825"/>
          </a:xfrm>
          <a:prstGeom prst="rect">
            <a:avLst/>
          </a:prstGeom>
        </p:spPr>
      </p:pic>
      <p:cxnSp>
        <p:nvCxnSpPr>
          <p:cNvPr id="12" name="رابط كسهم مستقيم 11"/>
          <p:cNvCxnSpPr/>
          <p:nvPr/>
        </p:nvCxnSpPr>
        <p:spPr>
          <a:xfrm rot="5400000">
            <a:off x="7086600" y="3810000"/>
            <a:ext cx="1371600" cy="6096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p:cNvSpPr>
            <a:spLocks noGrp="1"/>
          </p:cNvSpPr>
          <p:nvPr>
            <p:ph type="sldNum" sz="quarter" idx="10"/>
          </p:nvPr>
        </p:nvSpPr>
        <p:spPr bwMode="auto">
          <a:noFill/>
          <a:ln>
            <a:miter lim="800000"/>
            <a:headEnd/>
            <a:tailEnd/>
          </a:ln>
        </p:spPr>
        <p:txBody>
          <a:bodyPr/>
          <a:lstStyle/>
          <a:p>
            <a:fld id="{328568E0-5893-4E52-8555-1DEE66EC7C2E}" type="slidenum">
              <a:rPr lang="ar-SA" smtClean="0">
                <a:cs typeface="Arial" pitchFamily="34" charset="0"/>
              </a:rPr>
              <a:pPr/>
              <a:t>29</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38916"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38920"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8917"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38918"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23575</TotalTime>
  <Words>1291</Words>
  <Application>Microsoft Office PowerPoint</Application>
  <PresentationFormat>A4 Paper (210x297 mm)‎</PresentationFormat>
  <Paragraphs>208</Paragraphs>
  <Slides>29</Slides>
  <Notes>26</Notes>
  <HiddenSlides>0</HiddenSlides>
  <MMClips>0</MMClips>
  <ScaleCrop>false</ScaleCrop>
  <HeadingPairs>
    <vt:vector size="4" baseType="variant">
      <vt:variant>
        <vt:lpstr>سمة</vt:lpstr>
      </vt:variant>
      <vt:variant>
        <vt:i4>1</vt:i4>
      </vt:variant>
      <vt:variant>
        <vt:lpstr>عناوين الشرائح</vt:lpstr>
      </vt:variant>
      <vt:variant>
        <vt:i4>29</vt:i4>
      </vt:variant>
    </vt:vector>
  </HeadingPairs>
  <TitlesOfParts>
    <vt:vector size="30" baseType="lpstr">
      <vt:lpstr>Office Theme</vt:lpstr>
      <vt:lpstr>الشريحة 1</vt:lpstr>
      <vt:lpstr>المحاضرة الرابعة عشرة</vt:lpstr>
      <vt:lpstr>عناصر المحاضرة</vt:lpstr>
      <vt:lpstr>إدخال البيانات في ورقة عمل</vt:lpstr>
      <vt:lpstr>إدخال البيانات في ورقة عمل</vt:lpstr>
      <vt:lpstr>تحديد الخلايا </vt:lpstr>
      <vt:lpstr>تحديد الخلايا </vt:lpstr>
      <vt:lpstr>تحديد الخلايا </vt:lpstr>
      <vt:lpstr>إدراج صف أو عمود</vt:lpstr>
      <vt:lpstr>حذف صف أو عمود</vt:lpstr>
      <vt:lpstr>إخفاء وإظهار صفوف أو أعمدة</vt:lpstr>
      <vt:lpstr>تثبيت عناوين الأعمدة أو الصفوف</vt:lpstr>
      <vt:lpstr>إدراج  -تغيير اسم - وحذف ورقة عمل</vt:lpstr>
      <vt:lpstr>إدراج  -تغيير اسم - وحذف ورقة عمل</vt:lpstr>
      <vt:lpstr>نقل – نسخ -إخفاء- إظهار ورقة عمل</vt:lpstr>
      <vt:lpstr>نقل – نسخ -إخفاء- إظهار ورقة عمل</vt:lpstr>
      <vt:lpstr>إدخال الصيغ الرياضية</vt:lpstr>
      <vt:lpstr>نسخ  الصيغة الرياضية</vt:lpstr>
      <vt:lpstr>قيم الخطأ القياسية</vt:lpstr>
      <vt:lpstr>الدوال </vt:lpstr>
      <vt:lpstr>الدوال </vt:lpstr>
      <vt:lpstr>الدوال</vt:lpstr>
      <vt:lpstr>إنشاء المخططات </vt:lpstr>
      <vt:lpstr>إنشاء المخططات </vt:lpstr>
      <vt:lpstr>إنشاء المخططات </vt:lpstr>
      <vt:lpstr>إنشاء المخططات </vt:lpstr>
      <vt:lpstr>إنشاء المخططات </vt:lpstr>
      <vt:lpstr>إنشاء المخططات </vt:lpstr>
      <vt:lpstr>الشريحة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TOSHIBA</cp:lastModifiedBy>
  <cp:revision>1098</cp:revision>
  <dcterms:created xsi:type="dcterms:W3CDTF">2009-10-14T19:14:34Z</dcterms:created>
  <dcterms:modified xsi:type="dcterms:W3CDTF">2016-12-06T04:53:20Z</dcterms:modified>
</cp:coreProperties>
</file>