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301" r:id="rId3"/>
    <p:sldId id="307" r:id="rId4"/>
    <p:sldId id="309" r:id="rId5"/>
    <p:sldId id="311" r:id="rId6"/>
    <p:sldId id="313" r:id="rId7"/>
    <p:sldId id="315" r:id="rId8"/>
    <p:sldId id="317" r:id="rId9"/>
    <p:sldId id="319" r:id="rId10"/>
    <p:sldId id="321" r:id="rId11"/>
    <p:sldId id="323" r:id="rId12"/>
    <p:sldId id="325" r:id="rId13"/>
    <p:sldId id="327" r:id="rId14"/>
    <p:sldId id="329" r:id="rId15"/>
    <p:sldId id="331" r:id="rId16"/>
    <p:sldId id="333" r:id="rId17"/>
    <p:sldId id="335" r:id="rId18"/>
    <p:sldId id="337" r:id="rId19"/>
    <p:sldId id="339" r:id="rId20"/>
    <p:sldId id="341" r:id="rId21"/>
    <p:sldId id="342" r:id="rId22"/>
    <p:sldId id="305"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462" y="-24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png"/><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عبد اللطيف موسى </a:t>
            </a:r>
            <a:r>
              <a:rPr lang="ar-SA" sz="3700" b="1" dirty="0" err="1" smtClean="0">
                <a:solidFill>
                  <a:schemeClr val="accent1">
                    <a:lumMod val="50000"/>
                  </a:schemeClr>
                </a:solidFill>
                <a:latin typeface="AYM Wadiy S_U normal."/>
                <a:cs typeface="Times New Roman" pitchFamily="18" charset="0"/>
              </a:rPr>
              <a:t>بلغرسة</a:t>
            </a:r>
            <a:r>
              <a:rPr lang="ar-SA" sz="3700" b="1" dirty="0" smtClean="0">
                <a:solidFill>
                  <a:schemeClr val="accent1">
                    <a:lumMod val="50000"/>
                  </a:schemeClr>
                </a:solidFill>
                <a:latin typeface="AYM Wadiy S_U normal."/>
                <a:cs typeface="Times New Roman" pitchFamily="18" charset="0"/>
              </a:rPr>
              <a:t> </a:t>
            </a: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السادسة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توازن الاقتصاد الكلي </a:t>
            </a:r>
          </a:p>
          <a:p>
            <a:pPr eaLnBrk="1" hangingPunct="1"/>
            <a:r>
              <a:rPr lang="ar-SA" sz="4400" spc="-150" dirty="0" smtClean="0">
                <a:solidFill>
                  <a:srgbClr val="FF0000"/>
                </a:solidFill>
                <a:latin typeface="ae_AlMateen" pitchFamily="2" charset="-78"/>
                <a:cs typeface="ae_AlMateen" pitchFamily="2" charset="-78"/>
              </a:rPr>
              <a:t>الفصل الخامس  </a:t>
            </a:r>
          </a:p>
          <a:p>
            <a:pPr eaLnBrk="1" hangingPunct="1"/>
            <a:r>
              <a:rPr lang="ar-SA" sz="4400" b="1" dirty="0" smtClean="0">
                <a:solidFill>
                  <a:schemeClr val="tx1"/>
                </a:solidFill>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71727" y="2924175"/>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يتحقق شرط التوازن في الاقتصاد المغلق بتعادل العرض الكلي (الدخل) مع الطلب الكلي (الإنفاق). وفي النموذج المبسط للاقتصاد المغلق المكون من قطاعين يكون شرط التوازن هو تعادل العرض الكلي أو الدخل المحلي الإجمالي </a:t>
            </a:r>
            <a:r>
              <a:rPr lang="en-US" sz="2400">
                <a:solidFill>
                  <a:srgbClr val="000000"/>
                </a:solidFill>
                <a:latin typeface="Arial" pitchFamily="34" charset="0"/>
                <a:cs typeface="Arabic Transparent" pitchFamily="2" charset="-78"/>
              </a:rPr>
              <a:t>(Y)</a:t>
            </a:r>
            <a:r>
              <a:rPr lang="ar-BH" sz="2400">
                <a:solidFill>
                  <a:srgbClr val="000000"/>
                </a:solidFill>
                <a:latin typeface="Arial" pitchFamily="34" charset="0"/>
                <a:cs typeface="Arabic Transparent" pitchFamily="2" charset="-78"/>
              </a:rPr>
              <a:t> مع الطلب الكلي، المكون من الإنفاق الاستثماري المخطط </a:t>
            </a:r>
            <a:r>
              <a:rPr lang="en-US" sz="2400">
                <a:solidFill>
                  <a:srgbClr val="000000"/>
                </a:solidFill>
                <a:latin typeface="Arial" pitchFamily="34" charset="0"/>
                <a:cs typeface="Arabic Transparent" pitchFamily="2" charset="-78"/>
              </a:rPr>
              <a:t>(I</a:t>
            </a:r>
            <a:r>
              <a:rPr lang="en-US" sz="2400" baseline="-25000">
                <a:solidFill>
                  <a:srgbClr val="000000"/>
                </a:solidFill>
                <a:latin typeface="Arial" pitchFamily="34" charset="0"/>
                <a:cs typeface="Arabic Transparent" pitchFamily="2" charset="-78"/>
              </a:rPr>
              <a:t>a</a:t>
            </a:r>
            <a:r>
              <a:rPr lang="en-US" sz="2400">
                <a:solidFill>
                  <a:srgbClr val="000000"/>
                </a:solidFill>
                <a:latin typeface="Arial" pitchFamily="34" charset="0"/>
                <a:cs typeface="Arabic Transparent" pitchFamily="2" charset="-78"/>
              </a:rPr>
              <a:t>)</a:t>
            </a:r>
            <a:r>
              <a:rPr lang="ar-BH" sz="2400">
                <a:solidFill>
                  <a:srgbClr val="000000"/>
                </a:solidFill>
                <a:latin typeface="Arial" pitchFamily="34" charset="0"/>
                <a:cs typeface="Arabic Transparent" pitchFamily="2" charset="-78"/>
              </a:rPr>
              <a:t> والإنفاق الاستهلاكي المخطط </a:t>
            </a:r>
            <a:r>
              <a:rPr lang="en-US" sz="2400">
                <a:solidFill>
                  <a:srgbClr val="000000"/>
                </a:solidFill>
                <a:latin typeface="Arial" pitchFamily="34" charset="0"/>
                <a:cs typeface="Arabic Transparent" pitchFamily="2" charset="-78"/>
              </a:rPr>
              <a:t>(C)</a:t>
            </a:r>
            <a:r>
              <a:rPr lang="ar-BH" sz="2400">
                <a:solidFill>
                  <a:srgbClr val="000000"/>
                </a:solidFill>
                <a:latin typeface="Arial" pitchFamily="34" charset="0"/>
                <a:cs typeface="Arabic Transparent" pitchFamily="2" charset="-78"/>
              </a:rPr>
              <a:t>.</a:t>
            </a:r>
            <a:endParaRPr lang="en-US" sz="2400">
              <a:solidFill>
                <a:srgbClr val="000000"/>
              </a:solidFill>
              <a:latin typeface="Arial" pitchFamily="34" charset="0"/>
              <a:cs typeface="Arabic Transparent" pitchFamily="2" charset="-78"/>
            </a:endParaRPr>
          </a:p>
        </p:txBody>
      </p:sp>
      <p:sp>
        <p:nvSpPr>
          <p:cNvPr id="3076" name="Text Box 4"/>
          <p:cNvSpPr txBox="1">
            <a:spLocks noChangeArrowheads="1"/>
          </p:cNvSpPr>
          <p:nvPr/>
        </p:nvSpPr>
        <p:spPr bwMode="auto">
          <a:xfrm>
            <a:off x="271727" y="2117726"/>
            <a:ext cx="9362546" cy="51911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a:t>
            </a:r>
            <a:r>
              <a:rPr lang="ar-BH" sz="2800" b="1">
                <a:solidFill>
                  <a:srgbClr val="000000"/>
                </a:solidFill>
              </a:rPr>
              <a:t>تحديد الدخل التوازني في اقتصاد من قطاعين:</a:t>
            </a:r>
            <a:r>
              <a:rPr lang="en-US" sz="2800" b="1">
                <a:solidFill>
                  <a:srgbClr val="000000"/>
                </a:solidFill>
              </a:rPr>
              <a:t> </a:t>
            </a:r>
          </a:p>
        </p:txBody>
      </p:sp>
      <p:sp>
        <p:nvSpPr>
          <p:cNvPr id="3077" name="Text Box 5"/>
          <p:cNvSpPr txBox="1">
            <a:spLocks noChangeArrowheads="1"/>
          </p:cNvSpPr>
          <p:nvPr/>
        </p:nvSpPr>
        <p:spPr bwMode="auto">
          <a:xfrm>
            <a:off x="271727" y="180975"/>
            <a:ext cx="9362546" cy="1754326"/>
          </a:xfrm>
          <a:prstGeom prst="rect">
            <a:avLst/>
          </a:prstGeom>
          <a:solidFill>
            <a:schemeClr val="bg1"/>
          </a:solidFill>
          <a:ln w="9525">
            <a:noFill/>
            <a:miter lim="800000"/>
            <a:headEnd/>
            <a:tailEnd/>
          </a:ln>
          <a:effectLst/>
        </p:spPr>
        <p:txBody>
          <a:bodyPr>
            <a:spAutoFit/>
          </a:bodyPr>
          <a:lstStyle/>
          <a:p>
            <a:pPr algn="just" rtl="1">
              <a:spcBef>
                <a:spcPct val="50000"/>
              </a:spcBef>
              <a:buFontTx/>
              <a:buChar char="•"/>
            </a:pPr>
            <a:r>
              <a:rPr lang="ar-BH" sz="2400">
                <a:solidFill>
                  <a:srgbClr val="000000"/>
                </a:solidFill>
                <a:latin typeface="Arial" pitchFamily="34" charset="0"/>
                <a:cs typeface="Arabic Transparent" pitchFamily="2" charset="-78"/>
              </a:rPr>
              <a:t> ليتحقق توازن الاقتصاد الكلي عند تعادل قوى الطلب الكلي مع قوى العرض الكلي.</a:t>
            </a:r>
          </a:p>
          <a:p>
            <a:pPr algn="just" rtl="1">
              <a:spcBef>
                <a:spcPct val="50000"/>
              </a:spcBef>
              <a:buFontTx/>
              <a:buChar char="•"/>
            </a:pPr>
            <a:r>
              <a:rPr lang="ar-BH" sz="2400">
                <a:solidFill>
                  <a:srgbClr val="000000"/>
                </a:solidFill>
                <a:latin typeface="Arial" pitchFamily="34" charset="0"/>
                <a:cs typeface="Arabic Transparent" pitchFamily="2" charset="-78"/>
              </a:rPr>
              <a:t> يقاس الطلب الكلي بإجمالي الإنفاقات، والتي تشمل الإنفاق الاستهلاكي الخاص والإنفاق الاستثماري الخاص والإنفاق الحكومي بالإضافة إلى صافي الصادرات. ويقاس العرض الكلي بالناتج المحلي الإجمالي الحقيقي.</a:t>
            </a:r>
            <a:endParaRPr lang="en-US" sz="2400">
              <a:solidFill>
                <a:srgbClr val="000000"/>
              </a:solidFill>
              <a:latin typeface="Arial" pitchFamily="34" charset="0"/>
              <a:cs typeface="Arabic Transparent" pitchFamily="2" charset="-78"/>
            </a:endParaRPr>
          </a:p>
        </p:txBody>
      </p:sp>
      <p:sp>
        <p:nvSpPr>
          <p:cNvPr id="3080" name="Text Box 8"/>
          <p:cNvSpPr txBox="1">
            <a:spLocks noChangeArrowheads="1"/>
          </p:cNvSpPr>
          <p:nvPr/>
        </p:nvSpPr>
        <p:spPr bwMode="auto">
          <a:xfrm>
            <a:off x="271727" y="4641851"/>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ويفترض ان الاستهلاك يعتمد على الدخل وتمثله الدالة الخطية التالية :</a:t>
            </a:r>
          </a:p>
          <a:p>
            <a:pPr algn="ctr" rtl="1">
              <a:spcBef>
                <a:spcPct val="50000"/>
              </a:spcBef>
            </a:pPr>
            <a:r>
              <a:rPr lang="en-US" sz="2400" b="1">
                <a:solidFill>
                  <a:srgbClr val="000000"/>
                </a:solidFill>
              </a:rPr>
              <a:t>C = C</a:t>
            </a:r>
            <a:r>
              <a:rPr lang="en-US" sz="2400" b="1" baseline="-25000">
                <a:solidFill>
                  <a:srgbClr val="000000"/>
                </a:solidFill>
              </a:rPr>
              <a:t>a</a:t>
            </a:r>
            <a:r>
              <a:rPr lang="en-US" sz="2400" b="1">
                <a:solidFill>
                  <a:srgbClr val="000000"/>
                </a:solidFill>
              </a:rPr>
              <a:t> + bY</a:t>
            </a:r>
            <a:endParaRPr lang="ar-BH" sz="2400" b="1">
              <a:solidFill>
                <a:srgbClr val="000000"/>
              </a:solidFill>
            </a:endParaRPr>
          </a:p>
          <a:p>
            <a:pPr algn="r" rtl="1">
              <a:spcBef>
                <a:spcPct val="50000"/>
              </a:spcBef>
            </a:pPr>
            <a:r>
              <a:rPr lang="ar-BH" sz="2400">
                <a:solidFill>
                  <a:srgbClr val="000000"/>
                </a:solidFill>
              </a:rPr>
              <a:t>ويتحقق توازن الاقتصاد في هذا النموذج عندما يكون :</a:t>
            </a:r>
          </a:p>
          <a:p>
            <a:pPr algn="ctr" rtl="1">
              <a:spcBef>
                <a:spcPct val="50000"/>
              </a:spcBef>
            </a:pPr>
            <a:r>
              <a:rPr lang="en-US" sz="2400" b="1">
                <a:solidFill>
                  <a:srgbClr val="000000"/>
                </a:solidFill>
              </a:rPr>
              <a:t>Y = C + 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7">
                                            <p:txEl>
                                              <p:pRg st="0" end="0"/>
                                            </p:txEl>
                                          </p:spTgt>
                                        </p:tgtEl>
                                        <p:attrNameLst>
                                          <p:attrName>style.visibility</p:attrName>
                                        </p:attrNameLst>
                                      </p:cBhvr>
                                      <p:to>
                                        <p:strVal val="visible"/>
                                      </p:to>
                                    </p:set>
                                    <p:animEffect transition="in" filter="checkerboard(across)">
                                      <p:cBhvr>
                                        <p:cTn id="7" dur="500"/>
                                        <p:tgtEl>
                                          <p:spTgt spid="30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7">
                                            <p:txEl>
                                              <p:pRg st="1" end="1"/>
                                            </p:txEl>
                                          </p:spTgt>
                                        </p:tgtEl>
                                        <p:attrNameLst>
                                          <p:attrName>style.visibility</p:attrName>
                                        </p:attrNameLst>
                                      </p:cBhvr>
                                      <p:to>
                                        <p:strVal val="visible"/>
                                      </p:to>
                                    </p:set>
                                    <p:animEffect transition="in" filter="checkerboard(across)">
                                      <p:cBhvr>
                                        <p:cTn id="12" dur="500"/>
                                        <p:tgtEl>
                                          <p:spTgt spid="30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checkerboard(across)">
                                      <p:cBhvr>
                                        <p:cTn id="17" dur="500"/>
                                        <p:tgtEl>
                                          <p:spTgt spid="307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checkerboard(across)">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checkerboard(across)">
                                      <p:cBhvr>
                                        <p:cTn id="27" dur="5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6" grpId="0" animBg="1"/>
      <p:bldP spid="308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271727" y="3743325"/>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ومن خلال الجدول يلاحظ أن التغير غير المخطط يحدث في مخزون السلع في حالات عدم توازن الاقتصاد، فيزيد المخزون في حالات زيادة العرض الكلي على الطلب الكلي وينقص في حالات زيادة الطلب الكلي على العرض الكلي. وفي الشكل (4-1) في الجزء </a:t>
            </a:r>
            <a:r>
              <a:rPr lang="en-US" sz="2400">
                <a:solidFill>
                  <a:srgbClr val="000000"/>
                </a:solidFill>
                <a:latin typeface="Arial" pitchFamily="34" charset="0"/>
                <a:cs typeface="Arabic Transparent" pitchFamily="2" charset="-78"/>
              </a:rPr>
              <a:t>(A)</a:t>
            </a:r>
            <a:r>
              <a:rPr lang="ar-BH" sz="2400">
                <a:solidFill>
                  <a:srgbClr val="000000"/>
                </a:solidFill>
                <a:latin typeface="Arial" pitchFamily="34" charset="0"/>
                <a:cs typeface="Arabic Transparent" pitchFamily="2" charset="-78"/>
              </a:rPr>
              <a:t>، يقاس الناتج أو الدخل على المحور الأفقي، ويقاس الإنفاق على المحور الرأسي.</a:t>
            </a:r>
            <a:endParaRPr lang="en-US" sz="2400">
              <a:solidFill>
                <a:srgbClr val="000000"/>
              </a:solidFill>
              <a:latin typeface="Arial" pitchFamily="34" charset="0"/>
              <a:cs typeface="Arabic Transparent" pitchFamily="2" charset="-78"/>
            </a:endParaRPr>
          </a:p>
        </p:txBody>
      </p:sp>
      <p:sp>
        <p:nvSpPr>
          <p:cNvPr id="29701" name="Text Box 5"/>
          <p:cNvSpPr txBox="1">
            <a:spLocks noChangeArrowheads="1"/>
          </p:cNvSpPr>
          <p:nvPr/>
        </p:nvSpPr>
        <p:spPr bwMode="auto">
          <a:xfrm>
            <a:off x="271727" y="2535239"/>
            <a:ext cx="9362546" cy="830997"/>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ومن خلال تتبع الأرقام الافتراضية في الجدول (4-1) تتضح العلاقة بين المتغيرات المحددة للتوازن الاقتصادي.</a:t>
            </a:r>
            <a:endParaRPr lang="en-US" sz="2400">
              <a:solidFill>
                <a:srgbClr val="000000"/>
              </a:solidFill>
              <a:latin typeface="Arial" pitchFamily="34" charset="0"/>
              <a:cs typeface="Arabic Transparent" pitchFamily="2" charset="-78"/>
            </a:endParaRPr>
          </a:p>
        </p:txBody>
      </p:sp>
      <p:sp>
        <p:nvSpPr>
          <p:cNvPr id="29702" name="Text Box 6"/>
          <p:cNvSpPr txBox="1">
            <a:spLocks noChangeArrowheads="1"/>
          </p:cNvSpPr>
          <p:nvPr/>
        </p:nvSpPr>
        <p:spPr bwMode="auto">
          <a:xfrm>
            <a:off x="271727" y="215901"/>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وبإعادة صياغة المعادلة السابقة نجد أن:</a:t>
            </a:r>
          </a:p>
          <a:p>
            <a:pPr algn="ctr" rtl="1">
              <a:spcBef>
                <a:spcPct val="50000"/>
              </a:spcBef>
            </a:pPr>
            <a:r>
              <a:rPr lang="en-US" sz="2400" b="1">
                <a:solidFill>
                  <a:srgbClr val="000000"/>
                </a:solidFill>
              </a:rPr>
              <a:t>Y - C = Ia</a:t>
            </a:r>
            <a:endParaRPr lang="ar-BH" sz="2400">
              <a:solidFill>
                <a:srgbClr val="000000"/>
              </a:solidFill>
              <a:latin typeface="Arial" pitchFamily="34" charset="0"/>
              <a:cs typeface="Arabic Transparent" pitchFamily="2" charset="-78"/>
            </a:endParaRPr>
          </a:p>
          <a:p>
            <a:pPr algn="ctr" rtl="1">
              <a:spcBef>
                <a:spcPct val="50000"/>
              </a:spcBef>
            </a:pPr>
            <a:r>
              <a:rPr lang="en-US" sz="2400" b="1">
                <a:solidFill>
                  <a:srgbClr val="000000"/>
                </a:solidFill>
                <a:latin typeface="Arial" pitchFamily="34" charset="0"/>
                <a:cs typeface="Arabic Transparent" pitchFamily="2" charset="-78"/>
              </a:rPr>
              <a:t>S = </a:t>
            </a:r>
            <a:r>
              <a:rPr lang="en-US" sz="2400" b="1">
                <a:solidFill>
                  <a:srgbClr val="000000"/>
                </a:solidFill>
              </a:rPr>
              <a:t>Ia</a:t>
            </a:r>
            <a:r>
              <a:rPr lang="ar-BH" sz="2400">
                <a:solidFill>
                  <a:srgbClr val="000000"/>
                </a:solidFill>
                <a:latin typeface="Arial" pitchFamily="34" charset="0"/>
                <a:cs typeface="Arabic Transparent" pitchFamily="2" charset="-78"/>
              </a:rPr>
              <a:t> </a:t>
            </a:r>
            <a:endParaRPr lang="en-US" sz="24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أي أن لشرط توازن الاقتصاد المغلق صياغة بديلة وهي تعادل الادخارمع الاستثمار.</a:t>
            </a:r>
            <a:endParaRPr lang="en-US" sz="240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anim calcmode="lin" valueType="num">
                                      <p:cBhvr additive="base">
                                        <p:cTn id="7" dur="500" fill="hold"/>
                                        <p:tgtEl>
                                          <p:spTgt spid="29702"/>
                                        </p:tgtEl>
                                        <p:attrNameLst>
                                          <p:attrName>ppt_x</p:attrName>
                                        </p:attrNameLst>
                                      </p:cBhvr>
                                      <p:tavLst>
                                        <p:tav tm="0">
                                          <p:val>
                                            <p:strVal val="#ppt_x"/>
                                          </p:val>
                                        </p:tav>
                                        <p:tav tm="100000">
                                          <p:val>
                                            <p:strVal val="#ppt_x"/>
                                          </p:val>
                                        </p:tav>
                                      </p:tavLst>
                                    </p:anim>
                                    <p:anim calcmode="lin" valueType="num">
                                      <p:cBhvr additive="base">
                                        <p:cTn id="8" dur="500" fill="hold"/>
                                        <p:tgtEl>
                                          <p:spTgt spid="297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29701"/>
                                        </p:tgtEl>
                                        <p:attrNameLst>
                                          <p:attrName>style.visibility</p:attrName>
                                        </p:attrNameLst>
                                      </p:cBhvr>
                                      <p:to>
                                        <p:strVal val="visible"/>
                                      </p:to>
                                    </p:set>
                                    <p:animEffect transition="in" filter="checkerboard(across)">
                                      <p:cBhvr>
                                        <p:cTn id="13" dur="500"/>
                                        <p:tgtEl>
                                          <p:spTgt spid="29701"/>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9700"/>
                                        </p:tgtEl>
                                        <p:attrNameLst>
                                          <p:attrName>style.visibility</p:attrName>
                                        </p:attrNameLst>
                                      </p:cBhvr>
                                      <p:to>
                                        <p:strVal val="visible"/>
                                      </p:to>
                                    </p:set>
                                    <p:animEffect transition="in" filter="checkerboard(across)">
                                      <p:cBhvr>
                                        <p:cTn id="18"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1" grpId="0" animBg="1"/>
      <p:bldP spid="2970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51" name="Group 175"/>
          <p:cNvGraphicFramePr>
            <a:graphicFrameLocks noGrp="1"/>
          </p:cNvGraphicFramePr>
          <p:nvPr/>
        </p:nvGraphicFramePr>
        <p:xfrm>
          <a:off x="194338" y="228601"/>
          <a:ext cx="9517327" cy="5486401"/>
        </p:xfrm>
        <a:graphic>
          <a:graphicData uri="http://schemas.openxmlformats.org/drawingml/2006/table">
            <a:tbl>
              <a:tblPr/>
              <a:tblGrid>
                <a:gridCol w="1360355"/>
                <a:gridCol w="1358635"/>
                <a:gridCol w="1279525"/>
                <a:gridCol w="1439466"/>
                <a:gridCol w="1360355"/>
                <a:gridCol w="1358635"/>
                <a:gridCol w="1360356"/>
              </a:tblGrid>
              <a:tr h="1156903">
                <a:tc gridSpan="7">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جدول (4-1) : تحديد مستوى الدخل التوازني في الاقتصاد المغلق</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41672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dirty="0" smtClean="0">
                          <a:ln>
                            <a:noFill/>
                          </a:ln>
                          <a:solidFill>
                            <a:srgbClr val="000000"/>
                          </a:solidFill>
                          <a:effectLst/>
                          <a:latin typeface="Verdana" pitchFamily="34" charset="0"/>
                          <a:cs typeface="Arabic Transparent" pitchFamily="2" charset="-78"/>
                        </a:rPr>
                        <a:t>(7)</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dirty="0" smtClean="0">
                          <a:ln>
                            <a:noFill/>
                          </a:ln>
                          <a:solidFill>
                            <a:srgbClr val="000000"/>
                          </a:solidFill>
                          <a:effectLst/>
                          <a:latin typeface="Verdana" pitchFamily="34" charset="0"/>
                          <a:cs typeface="Arabic Transparent" pitchFamily="2" charset="-78"/>
                        </a:rPr>
                        <a:t>التغير غير المخطط في المخزون</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الطلب الكلي</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الإنفاق الاستثماري المخطط</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الادخار المخطط</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الإنفاق الاستهلاكي المخطط</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مستوى الاستخدام بالمليون</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الدخل</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C + I</a:t>
                      </a:r>
                      <a:r>
                        <a:rPr kumimoji="0" lang="en-US" sz="1800" b="0" i="0" u="none" strike="noStrike" cap="none" normalizeH="0" baseline="-25000" smtClean="0">
                          <a:ln>
                            <a:noFill/>
                          </a:ln>
                          <a:solidFill>
                            <a:srgbClr val="000000"/>
                          </a:solidFill>
                          <a:effectLst/>
                          <a:latin typeface="Verdana" pitchFamily="34" charset="0"/>
                          <a:cs typeface="Arabic Transparent" pitchFamily="2" charset="-78"/>
                        </a:rPr>
                        <a:t>a</a:t>
                      </a:r>
                      <a:endParaRPr kumimoji="0" lang="ar-BH" sz="1800" b="0" i="0" u="none" strike="noStrike" cap="none" normalizeH="0" baseline="-2500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I</a:t>
                      </a:r>
                      <a:r>
                        <a:rPr kumimoji="0" lang="en-US" sz="1800" b="0" i="0" u="none" strike="noStrike" cap="none" normalizeH="0" baseline="-25000" smtClean="0">
                          <a:ln>
                            <a:noFill/>
                          </a:ln>
                          <a:solidFill>
                            <a:srgbClr val="000000"/>
                          </a:solidFill>
                          <a:effectLst/>
                          <a:latin typeface="Verdana" pitchFamily="34" charset="0"/>
                          <a:cs typeface="Arabic Transparent" pitchFamily="2" charset="-78"/>
                        </a:rPr>
                        <a:t>a</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S</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C</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L</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Y</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2</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480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450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2.5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450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470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435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520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490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550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540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90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510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600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+90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560</a:t>
                      </a:r>
                      <a:endParaRPr kumimoji="0" lang="ar-BH"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120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530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rgbClr val="000000"/>
                          </a:solidFill>
                          <a:effectLst/>
                          <a:latin typeface="Verdana" pitchFamily="34" charset="0"/>
                          <a:cs typeface="Arabic Transparent" pitchFamily="2" charset="-78"/>
                        </a:rPr>
                        <a:t>4.5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rgbClr val="000000"/>
                          </a:solidFill>
                          <a:effectLst/>
                          <a:latin typeface="Verdana" pitchFamily="34" charset="0"/>
                          <a:cs typeface="Arabic Transparent" pitchFamily="2" charset="-78"/>
                        </a:rPr>
                        <a:t>650</a:t>
                      </a:r>
                      <a:endParaRPr kumimoji="0" lang="ar-BH" sz="1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24657" name="Object 81"/>
          <p:cNvGraphicFramePr>
            <a:graphicFrameLocks noChangeAspect="1"/>
          </p:cNvGraphicFramePr>
          <p:nvPr/>
        </p:nvGraphicFramePr>
        <p:xfrm>
          <a:off x="428497" y="2852937"/>
          <a:ext cx="624284" cy="288925"/>
        </p:xfrm>
        <a:graphic>
          <a:graphicData uri="http://schemas.openxmlformats.org/presentationml/2006/ole">
            <p:oleObj spid="_x0000_s29698" name="Equation" r:id="rId3" imgW="355320" imgH="17748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2" name="Rectangle 40"/>
          <p:cNvSpPr>
            <a:spLocks noChangeArrowheads="1"/>
          </p:cNvSpPr>
          <p:nvPr/>
        </p:nvSpPr>
        <p:spPr bwMode="auto">
          <a:xfrm>
            <a:off x="1447800" y="0"/>
            <a:ext cx="7254081" cy="5300662"/>
          </a:xfrm>
          <a:prstGeom prst="rect">
            <a:avLst/>
          </a:prstGeom>
          <a:solidFill>
            <a:schemeClr val="bg1"/>
          </a:solidFill>
          <a:ln w="9525">
            <a:solidFill>
              <a:schemeClr val="accent1"/>
            </a:solidFill>
            <a:miter lim="800000"/>
            <a:headEnd/>
            <a:tailEnd/>
          </a:ln>
          <a:effectLst>
            <a:outerShdw dist="107763" dir="2700000" algn="ctr" rotWithShape="0">
              <a:schemeClr val="bg2">
                <a:alpha val="50000"/>
              </a:schemeClr>
            </a:outerShdw>
          </a:effectLst>
        </p:spPr>
        <p:txBody>
          <a:bodyPr wrap="none" anchor="ctr"/>
          <a:lstStyle/>
          <a:p>
            <a:endParaRPr lang="ar-SA"/>
          </a:p>
        </p:txBody>
      </p:sp>
      <p:sp>
        <p:nvSpPr>
          <p:cNvPr id="23554" name="Line 2"/>
          <p:cNvSpPr>
            <a:spLocks noChangeShapeType="1"/>
          </p:cNvSpPr>
          <p:nvPr/>
        </p:nvSpPr>
        <p:spPr bwMode="auto">
          <a:xfrm>
            <a:off x="3002756" y="622300"/>
            <a:ext cx="0" cy="2160588"/>
          </a:xfrm>
          <a:prstGeom prst="line">
            <a:avLst/>
          </a:prstGeom>
          <a:noFill/>
          <a:ln w="28575">
            <a:solidFill>
              <a:schemeClr val="tx1"/>
            </a:solidFill>
            <a:round/>
            <a:headEnd/>
            <a:tailEnd/>
          </a:ln>
          <a:effectLst/>
        </p:spPr>
        <p:txBody>
          <a:bodyPr/>
          <a:lstStyle/>
          <a:p>
            <a:endParaRPr lang="ar-SA"/>
          </a:p>
        </p:txBody>
      </p:sp>
      <p:sp>
        <p:nvSpPr>
          <p:cNvPr id="23555" name="Text Box 3"/>
          <p:cNvSpPr txBox="1">
            <a:spLocks noChangeArrowheads="1"/>
          </p:cNvSpPr>
          <p:nvPr/>
        </p:nvSpPr>
        <p:spPr bwMode="auto">
          <a:xfrm>
            <a:off x="228600" y="5029200"/>
            <a:ext cx="9362546" cy="1320800"/>
          </a:xfrm>
          <a:prstGeom prst="rect">
            <a:avLst/>
          </a:prstGeom>
          <a:solidFill>
            <a:schemeClr val="bg1"/>
          </a:solidFill>
          <a:ln w="9525">
            <a:solidFill>
              <a:schemeClr val="accent1"/>
            </a:solidFill>
            <a:miter lim="800000"/>
            <a:headEnd/>
            <a:tailEnd/>
          </a:ln>
          <a:effectLst>
            <a:outerShdw dist="107763" dir="27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(4-1) : يتحقق توازن الاقتصاد عند دخل قدره 500 مليون دينار، وعندما يتعادل الدخل مع الإنفاق في الجزء العلوي </a:t>
            </a:r>
            <a:r>
              <a:rPr lang="en-US" sz="2000" dirty="0">
                <a:solidFill>
                  <a:srgbClr val="000000"/>
                </a:solidFill>
                <a:latin typeface="Arial" pitchFamily="34" charset="0"/>
                <a:cs typeface="Arabic Transparent" pitchFamily="2" charset="-78"/>
              </a:rPr>
              <a:t>(A)</a:t>
            </a:r>
            <a:r>
              <a:rPr lang="ar-BH" sz="2000" dirty="0">
                <a:solidFill>
                  <a:srgbClr val="000000"/>
                </a:solidFill>
                <a:latin typeface="Arial" pitchFamily="34" charset="0"/>
                <a:cs typeface="Arabic Transparent" pitchFamily="2" charset="-78"/>
              </a:rPr>
              <a:t> من الشكل أعلاه، ويتعادل عنده كذلك الادخار</a:t>
            </a:r>
            <a:r>
              <a:rPr lang="en-US" sz="2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والاستثمار في الجزء السفلي </a:t>
            </a:r>
            <a:r>
              <a:rPr lang="en-US" sz="2000" dirty="0">
                <a:solidFill>
                  <a:srgbClr val="000000"/>
                </a:solidFill>
                <a:latin typeface="Arial" pitchFamily="34" charset="0"/>
                <a:cs typeface="Arabic Transparent" pitchFamily="2" charset="-78"/>
              </a:rPr>
              <a:t>(B)</a:t>
            </a:r>
            <a:r>
              <a:rPr lang="ar-BH" sz="2000" dirty="0">
                <a:solidFill>
                  <a:srgbClr val="000000"/>
                </a:solidFill>
                <a:latin typeface="Arial" pitchFamily="34" charset="0"/>
                <a:cs typeface="Arabic Transparent" pitchFamily="2" charset="-78"/>
              </a:rPr>
              <a:t> من الشكل. أما النقطة </a:t>
            </a:r>
            <a:r>
              <a:rPr lang="en-US" sz="2000" dirty="0">
                <a:solidFill>
                  <a:srgbClr val="000000"/>
                </a:solidFill>
                <a:latin typeface="Arial" pitchFamily="34" charset="0"/>
                <a:cs typeface="Arabic Transparent" pitchFamily="2" charset="-78"/>
              </a:rPr>
              <a:t>(D)</a:t>
            </a:r>
            <a:r>
              <a:rPr lang="ar-BH" sz="2000" dirty="0">
                <a:solidFill>
                  <a:srgbClr val="000000"/>
                </a:solidFill>
                <a:latin typeface="Arial" pitchFamily="34" charset="0"/>
                <a:cs typeface="Arabic Transparent" pitchFamily="2" charset="-78"/>
              </a:rPr>
              <a:t> في الشكل العلوي فتقابلها في الشكل السفلي نقطة تعادل الاستهلاك والدخل، حيث يكون الادخار</a:t>
            </a:r>
            <a:r>
              <a:rPr lang="en-US" sz="2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مساوياً للصفر.</a:t>
            </a:r>
            <a:endParaRPr lang="en-US" sz="2000" dirty="0">
              <a:solidFill>
                <a:srgbClr val="000000"/>
              </a:solidFill>
              <a:latin typeface="Arial" pitchFamily="34" charset="0"/>
              <a:cs typeface="Arabic Transparent" pitchFamily="2" charset="-78"/>
            </a:endParaRPr>
          </a:p>
        </p:txBody>
      </p:sp>
      <p:sp>
        <p:nvSpPr>
          <p:cNvPr id="23556" name="Line 4"/>
          <p:cNvSpPr>
            <a:spLocks noChangeShapeType="1"/>
          </p:cNvSpPr>
          <p:nvPr/>
        </p:nvSpPr>
        <p:spPr bwMode="auto">
          <a:xfrm>
            <a:off x="3002756" y="3502025"/>
            <a:ext cx="0" cy="1727200"/>
          </a:xfrm>
          <a:prstGeom prst="line">
            <a:avLst/>
          </a:prstGeom>
          <a:noFill/>
          <a:ln w="28575">
            <a:solidFill>
              <a:schemeClr val="tx1"/>
            </a:solidFill>
            <a:round/>
            <a:headEnd/>
            <a:tailEnd/>
          </a:ln>
          <a:effectLst/>
        </p:spPr>
        <p:txBody>
          <a:bodyPr/>
          <a:lstStyle/>
          <a:p>
            <a:endParaRPr lang="ar-SA"/>
          </a:p>
        </p:txBody>
      </p:sp>
      <p:sp>
        <p:nvSpPr>
          <p:cNvPr id="23557" name="Line 5"/>
          <p:cNvSpPr>
            <a:spLocks noChangeShapeType="1"/>
          </p:cNvSpPr>
          <p:nvPr/>
        </p:nvSpPr>
        <p:spPr bwMode="auto">
          <a:xfrm>
            <a:off x="3002757" y="2781300"/>
            <a:ext cx="4681273" cy="0"/>
          </a:xfrm>
          <a:prstGeom prst="line">
            <a:avLst/>
          </a:prstGeom>
          <a:noFill/>
          <a:ln w="28575">
            <a:solidFill>
              <a:schemeClr val="tx1"/>
            </a:solidFill>
            <a:round/>
            <a:headEnd/>
            <a:tailEnd/>
          </a:ln>
          <a:effectLst/>
        </p:spPr>
        <p:txBody>
          <a:bodyPr/>
          <a:lstStyle/>
          <a:p>
            <a:endParaRPr lang="ar-SA"/>
          </a:p>
        </p:txBody>
      </p:sp>
      <p:sp>
        <p:nvSpPr>
          <p:cNvPr id="23558" name="Line 6"/>
          <p:cNvSpPr>
            <a:spLocks noChangeShapeType="1"/>
          </p:cNvSpPr>
          <p:nvPr/>
        </p:nvSpPr>
        <p:spPr bwMode="auto">
          <a:xfrm flipV="1">
            <a:off x="3002757" y="3860800"/>
            <a:ext cx="5149056" cy="1588"/>
          </a:xfrm>
          <a:prstGeom prst="line">
            <a:avLst/>
          </a:prstGeom>
          <a:noFill/>
          <a:ln w="28575">
            <a:solidFill>
              <a:schemeClr val="tx1"/>
            </a:solidFill>
            <a:round/>
            <a:headEnd/>
            <a:tailEnd/>
          </a:ln>
          <a:effectLst/>
        </p:spPr>
        <p:txBody>
          <a:bodyPr/>
          <a:lstStyle/>
          <a:p>
            <a:endParaRPr lang="ar-SA"/>
          </a:p>
        </p:txBody>
      </p:sp>
      <p:sp>
        <p:nvSpPr>
          <p:cNvPr id="23559" name="Line 7"/>
          <p:cNvSpPr>
            <a:spLocks noChangeShapeType="1"/>
          </p:cNvSpPr>
          <p:nvPr/>
        </p:nvSpPr>
        <p:spPr bwMode="auto">
          <a:xfrm>
            <a:off x="3002757" y="4221163"/>
            <a:ext cx="4681273" cy="0"/>
          </a:xfrm>
          <a:prstGeom prst="line">
            <a:avLst/>
          </a:prstGeom>
          <a:noFill/>
          <a:ln w="28575">
            <a:solidFill>
              <a:schemeClr val="tx1"/>
            </a:solidFill>
            <a:round/>
            <a:headEnd/>
            <a:tailEnd/>
          </a:ln>
          <a:effectLst/>
        </p:spPr>
        <p:txBody>
          <a:bodyPr/>
          <a:lstStyle/>
          <a:p>
            <a:endParaRPr lang="ar-SA"/>
          </a:p>
        </p:txBody>
      </p:sp>
      <p:sp>
        <p:nvSpPr>
          <p:cNvPr id="23560" name="Line 8"/>
          <p:cNvSpPr>
            <a:spLocks noChangeShapeType="1"/>
          </p:cNvSpPr>
          <p:nvPr/>
        </p:nvSpPr>
        <p:spPr bwMode="auto">
          <a:xfrm>
            <a:off x="3002757" y="1341438"/>
            <a:ext cx="1950244" cy="0"/>
          </a:xfrm>
          <a:prstGeom prst="line">
            <a:avLst/>
          </a:prstGeom>
          <a:noFill/>
          <a:ln w="19050">
            <a:solidFill>
              <a:schemeClr val="tx1"/>
            </a:solidFill>
            <a:prstDash val="dash"/>
            <a:round/>
            <a:headEnd/>
            <a:tailEnd/>
          </a:ln>
          <a:effectLst/>
        </p:spPr>
        <p:txBody>
          <a:bodyPr/>
          <a:lstStyle/>
          <a:p>
            <a:endParaRPr lang="ar-SA"/>
          </a:p>
        </p:txBody>
      </p:sp>
      <p:sp>
        <p:nvSpPr>
          <p:cNvPr id="23561" name="Line 9"/>
          <p:cNvSpPr>
            <a:spLocks noChangeShapeType="1"/>
          </p:cNvSpPr>
          <p:nvPr/>
        </p:nvSpPr>
        <p:spPr bwMode="auto">
          <a:xfrm flipV="1">
            <a:off x="4953000" y="1341438"/>
            <a:ext cx="0" cy="2520950"/>
          </a:xfrm>
          <a:prstGeom prst="line">
            <a:avLst/>
          </a:prstGeom>
          <a:noFill/>
          <a:ln w="19050">
            <a:solidFill>
              <a:schemeClr val="tx1"/>
            </a:solidFill>
            <a:prstDash val="dash"/>
            <a:round/>
            <a:headEnd/>
            <a:tailEnd/>
          </a:ln>
          <a:effectLst/>
        </p:spPr>
        <p:txBody>
          <a:bodyPr/>
          <a:lstStyle/>
          <a:p>
            <a:endParaRPr lang="ar-SA"/>
          </a:p>
        </p:txBody>
      </p:sp>
      <p:sp>
        <p:nvSpPr>
          <p:cNvPr id="23562" name="Line 10"/>
          <p:cNvSpPr>
            <a:spLocks noChangeShapeType="1"/>
          </p:cNvSpPr>
          <p:nvPr/>
        </p:nvSpPr>
        <p:spPr bwMode="auto">
          <a:xfrm flipV="1">
            <a:off x="4406106" y="1773239"/>
            <a:ext cx="1720" cy="2447925"/>
          </a:xfrm>
          <a:prstGeom prst="line">
            <a:avLst/>
          </a:prstGeom>
          <a:noFill/>
          <a:ln w="19050">
            <a:solidFill>
              <a:schemeClr val="tx1"/>
            </a:solidFill>
            <a:prstDash val="dash"/>
            <a:round/>
            <a:headEnd/>
            <a:tailEnd/>
          </a:ln>
          <a:effectLst/>
        </p:spPr>
        <p:txBody>
          <a:bodyPr/>
          <a:lstStyle/>
          <a:p>
            <a:endParaRPr lang="ar-SA"/>
          </a:p>
        </p:txBody>
      </p:sp>
      <p:sp>
        <p:nvSpPr>
          <p:cNvPr id="23566" name="Line 14"/>
          <p:cNvSpPr>
            <a:spLocks noChangeShapeType="1"/>
          </p:cNvSpPr>
          <p:nvPr/>
        </p:nvSpPr>
        <p:spPr bwMode="auto">
          <a:xfrm flipV="1">
            <a:off x="3002756" y="549276"/>
            <a:ext cx="3042312" cy="2232025"/>
          </a:xfrm>
          <a:prstGeom prst="line">
            <a:avLst/>
          </a:prstGeom>
          <a:noFill/>
          <a:ln w="28575">
            <a:solidFill>
              <a:schemeClr val="tx1"/>
            </a:solidFill>
            <a:round/>
            <a:headEnd/>
            <a:tailEnd/>
          </a:ln>
          <a:effectLst/>
        </p:spPr>
        <p:txBody>
          <a:bodyPr/>
          <a:lstStyle/>
          <a:p>
            <a:endParaRPr lang="ar-SA"/>
          </a:p>
        </p:txBody>
      </p:sp>
      <p:sp>
        <p:nvSpPr>
          <p:cNvPr id="23567" name="Line 15"/>
          <p:cNvSpPr>
            <a:spLocks noChangeShapeType="1"/>
          </p:cNvSpPr>
          <p:nvPr/>
        </p:nvSpPr>
        <p:spPr bwMode="auto">
          <a:xfrm flipV="1">
            <a:off x="3002757" y="1054100"/>
            <a:ext cx="4056989" cy="1079500"/>
          </a:xfrm>
          <a:prstGeom prst="line">
            <a:avLst/>
          </a:prstGeom>
          <a:noFill/>
          <a:ln w="28575">
            <a:solidFill>
              <a:schemeClr val="tx1"/>
            </a:solidFill>
            <a:round/>
            <a:headEnd/>
            <a:tailEnd/>
          </a:ln>
          <a:effectLst/>
        </p:spPr>
        <p:txBody>
          <a:bodyPr/>
          <a:lstStyle/>
          <a:p>
            <a:endParaRPr lang="ar-SA"/>
          </a:p>
        </p:txBody>
      </p:sp>
      <p:sp>
        <p:nvSpPr>
          <p:cNvPr id="23568" name="Line 16"/>
          <p:cNvSpPr>
            <a:spLocks noChangeShapeType="1"/>
          </p:cNvSpPr>
          <p:nvPr/>
        </p:nvSpPr>
        <p:spPr bwMode="auto">
          <a:xfrm flipV="1">
            <a:off x="3002757" y="784225"/>
            <a:ext cx="4056989" cy="1079500"/>
          </a:xfrm>
          <a:prstGeom prst="line">
            <a:avLst/>
          </a:prstGeom>
          <a:noFill/>
          <a:ln w="28575">
            <a:solidFill>
              <a:schemeClr val="tx1"/>
            </a:solidFill>
            <a:round/>
            <a:headEnd/>
            <a:tailEnd/>
          </a:ln>
          <a:effectLst/>
        </p:spPr>
        <p:txBody>
          <a:bodyPr/>
          <a:lstStyle/>
          <a:p>
            <a:endParaRPr lang="ar-SA"/>
          </a:p>
        </p:txBody>
      </p:sp>
      <p:sp>
        <p:nvSpPr>
          <p:cNvPr id="23569" name="Line 17"/>
          <p:cNvSpPr>
            <a:spLocks noChangeShapeType="1"/>
          </p:cNvSpPr>
          <p:nvPr/>
        </p:nvSpPr>
        <p:spPr bwMode="auto">
          <a:xfrm flipV="1">
            <a:off x="3002757" y="3322639"/>
            <a:ext cx="2885810" cy="1728787"/>
          </a:xfrm>
          <a:prstGeom prst="line">
            <a:avLst/>
          </a:prstGeom>
          <a:noFill/>
          <a:ln w="28575">
            <a:solidFill>
              <a:schemeClr val="tx1"/>
            </a:solidFill>
            <a:round/>
            <a:headEnd/>
            <a:tailEnd/>
          </a:ln>
          <a:effectLst/>
        </p:spPr>
        <p:txBody>
          <a:bodyPr/>
          <a:lstStyle/>
          <a:p>
            <a:endParaRPr lang="ar-SA"/>
          </a:p>
        </p:txBody>
      </p:sp>
      <p:sp>
        <p:nvSpPr>
          <p:cNvPr id="23570" name="Text Box 18"/>
          <p:cNvSpPr txBox="1">
            <a:spLocks noChangeArrowheads="1"/>
          </p:cNvSpPr>
          <p:nvPr/>
        </p:nvSpPr>
        <p:spPr bwMode="auto">
          <a:xfrm>
            <a:off x="2221971" y="40767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71" name="Text Box 19"/>
          <p:cNvSpPr txBox="1">
            <a:spLocks noChangeArrowheads="1"/>
          </p:cNvSpPr>
          <p:nvPr/>
        </p:nvSpPr>
        <p:spPr bwMode="auto">
          <a:xfrm>
            <a:off x="2221971" y="45085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_ )</a:t>
            </a:r>
          </a:p>
        </p:txBody>
      </p:sp>
      <p:sp>
        <p:nvSpPr>
          <p:cNvPr id="23572" name="Text Box 20"/>
          <p:cNvSpPr txBox="1">
            <a:spLocks noChangeArrowheads="1"/>
          </p:cNvSpPr>
          <p:nvPr/>
        </p:nvSpPr>
        <p:spPr bwMode="auto">
          <a:xfrm>
            <a:off x="2221971" y="36449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 )</a:t>
            </a:r>
          </a:p>
        </p:txBody>
      </p:sp>
      <p:sp>
        <p:nvSpPr>
          <p:cNvPr id="23573" name="Text Box 21"/>
          <p:cNvSpPr txBox="1">
            <a:spLocks noChangeArrowheads="1"/>
          </p:cNvSpPr>
          <p:nvPr/>
        </p:nvSpPr>
        <p:spPr bwMode="auto">
          <a:xfrm>
            <a:off x="7684029" y="402907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74" name="Text Box 22"/>
          <p:cNvSpPr txBox="1">
            <a:spLocks noChangeArrowheads="1"/>
          </p:cNvSpPr>
          <p:nvPr/>
        </p:nvSpPr>
        <p:spPr bwMode="auto">
          <a:xfrm>
            <a:off x="7684029" y="3683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I</a:t>
            </a:r>
            <a:r>
              <a:rPr lang="en-US" sz="1600" b="1" baseline="-25000">
                <a:latin typeface="Arial" pitchFamily="34" charset="0"/>
              </a:rPr>
              <a:t>a</a:t>
            </a:r>
          </a:p>
        </p:txBody>
      </p:sp>
      <p:sp>
        <p:nvSpPr>
          <p:cNvPr id="23575" name="Text Box 23"/>
          <p:cNvSpPr txBox="1">
            <a:spLocks noChangeArrowheads="1"/>
          </p:cNvSpPr>
          <p:nvPr/>
        </p:nvSpPr>
        <p:spPr bwMode="auto">
          <a:xfrm>
            <a:off x="5499894" y="3068638"/>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S</a:t>
            </a:r>
          </a:p>
        </p:txBody>
      </p:sp>
      <p:sp>
        <p:nvSpPr>
          <p:cNvPr id="23576" name="Text Box 24"/>
          <p:cNvSpPr txBox="1">
            <a:spLocks noChangeArrowheads="1"/>
          </p:cNvSpPr>
          <p:nvPr/>
        </p:nvSpPr>
        <p:spPr bwMode="auto">
          <a:xfrm>
            <a:off x="4875610" y="3163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(B)</a:t>
            </a:r>
          </a:p>
        </p:txBody>
      </p:sp>
      <p:sp>
        <p:nvSpPr>
          <p:cNvPr id="23577" name="Text Box 25"/>
          <p:cNvSpPr txBox="1">
            <a:spLocks noChangeArrowheads="1"/>
          </p:cNvSpPr>
          <p:nvPr/>
        </p:nvSpPr>
        <p:spPr bwMode="auto">
          <a:xfrm>
            <a:off x="4603883"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500</a:t>
            </a:r>
          </a:p>
        </p:txBody>
      </p:sp>
      <p:sp>
        <p:nvSpPr>
          <p:cNvPr id="23578" name="Text Box 26"/>
          <p:cNvSpPr txBox="1">
            <a:spLocks noChangeArrowheads="1"/>
          </p:cNvSpPr>
          <p:nvPr/>
        </p:nvSpPr>
        <p:spPr bwMode="auto">
          <a:xfrm>
            <a:off x="4058708"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450</a:t>
            </a:r>
          </a:p>
        </p:txBody>
      </p:sp>
      <p:sp>
        <p:nvSpPr>
          <p:cNvPr id="23579" name="Text Box 27"/>
          <p:cNvSpPr txBox="1">
            <a:spLocks noChangeArrowheads="1"/>
          </p:cNvSpPr>
          <p:nvPr/>
        </p:nvSpPr>
        <p:spPr bwMode="auto">
          <a:xfrm>
            <a:off x="3470540"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400</a:t>
            </a:r>
          </a:p>
        </p:txBody>
      </p:sp>
      <p:sp>
        <p:nvSpPr>
          <p:cNvPr id="23580" name="Text Box 28"/>
          <p:cNvSpPr txBox="1">
            <a:spLocks noChangeArrowheads="1"/>
          </p:cNvSpPr>
          <p:nvPr/>
        </p:nvSpPr>
        <p:spPr bwMode="auto">
          <a:xfrm>
            <a:off x="4063868" y="181133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D</a:t>
            </a:r>
          </a:p>
        </p:txBody>
      </p:sp>
      <p:sp>
        <p:nvSpPr>
          <p:cNvPr id="23581" name="Text Box 29"/>
          <p:cNvSpPr txBox="1">
            <a:spLocks noChangeArrowheads="1"/>
          </p:cNvSpPr>
          <p:nvPr/>
        </p:nvSpPr>
        <p:spPr bwMode="auto">
          <a:xfrm>
            <a:off x="7684029" y="261302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82" name="Text Box 30"/>
          <p:cNvSpPr txBox="1">
            <a:spLocks noChangeArrowheads="1"/>
          </p:cNvSpPr>
          <p:nvPr/>
        </p:nvSpPr>
        <p:spPr bwMode="auto">
          <a:xfrm>
            <a:off x="2301081" y="27813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83" name="Text Box 31"/>
          <p:cNvSpPr txBox="1">
            <a:spLocks noChangeArrowheads="1"/>
          </p:cNvSpPr>
          <p:nvPr/>
        </p:nvSpPr>
        <p:spPr bwMode="auto">
          <a:xfrm>
            <a:off x="2301081" y="227647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C</a:t>
            </a:r>
            <a:r>
              <a:rPr lang="en-US" sz="1600" b="1" baseline="-25000">
                <a:latin typeface="Arial" pitchFamily="34" charset="0"/>
              </a:rPr>
              <a:t>a</a:t>
            </a:r>
          </a:p>
        </p:txBody>
      </p:sp>
      <p:sp>
        <p:nvSpPr>
          <p:cNvPr id="23584" name="Text Box 32"/>
          <p:cNvSpPr txBox="1">
            <a:spLocks noChangeArrowheads="1"/>
          </p:cNvSpPr>
          <p:nvPr/>
        </p:nvSpPr>
        <p:spPr bwMode="auto">
          <a:xfrm>
            <a:off x="2301081" y="1916113"/>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I</a:t>
            </a:r>
            <a:r>
              <a:rPr lang="en-US" sz="1600" b="1" baseline="-25000">
                <a:latin typeface="Arial" pitchFamily="34" charset="0"/>
              </a:rPr>
              <a:t>a</a:t>
            </a:r>
          </a:p>
        </p:txBody>
      </p:sp>
      <p:sp>
        <p:nvSpPr>
          <p:cNvPr id="23585" name="Text Box 33"/>
          <p:cNvSpPr txBox="1">
            <a:spLocks noChangeArrowheads="1"/>
          </p:cNvSpPr>
          <p:nvPr/>
        </p:nvSpPr>
        <p:spPr bwMode="auto">
          <a:xfrm>
            <a:off x="2301081" y="117792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500</a:t>
            </a:r>
          </a:p>
        </p:txBody>
      </p:sp>
      <p:sp>
        <p:nvSpPr>
          <p:cNvPr id="23586" name="Text Box 34"/>
          <p:cNvSpPr txBox="1">
            <a:spLocks noChangeArrowheads="1"/>
          </p:cNvSpPr>
          <p:nvPr/>
        </p:nvSpPr>
        <p:spPr bwMode="auto">
          <a:xfrm>
            <a:off x="4562608" y="1004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p>
        </p:txBody>
      </p:sp>
      <p:sp>
        <p:nvSpPr>
          <p:cNvPr id="23587" name="Text Box 35"/>
          <p:cNvSpPr txBox="1">
            <a:spLocks noChangeArrowheads="1"/>
          </p:cNvSpPr>
          <p:nvPr/>
        </p:nvSpPr>
        <p:spPr bwMode="auto">
          <a:xfrm>
            <a:off x="2653639" y="307975"/>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C + I</a:t>
            </a:r>
          </a:p>
        </p:txBody>
      </p:sp>
      <p:sp>
        <p:nvSpPr>
          <p:cNvPr id="23588" name="Text Box 36"/>
          <p:cNvSpPr txBox="1">
            <a:spLocks noChangeArrowheads="1"/>
          </p:cNvSpPr>
          <p:nvPr/>
        </p:nvSpPr>
        <p:spPr bwMode="auto">
          <a:xfrm>
            <a:off x="4875610" y="333375"/>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a:t>
            </a:r>
          </a:p>
        </p:txBody>
      </p:sp>
      <p:sp>
        <p:nvSpPr>
          <p:cNvPr id="23589" name="Text Box 37"/>
          <p:cNvSpPr txBox="1">
            <a:spLocks noChangeArrowheads="1"/>
          </p:cNvSpPr>
          <p:nvPr/>
        </p:nvSpPr>
        <p:spPr bwMode="auto">
          <a:xfrm>
            <a:off x="5811177" y="26035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p>
        </p:txBody>
      </p:sp>
      <p:sp>
        <p:nvSpPr>
          <p:cNvPr id="23590" name="Text Box 38"/>
          <p:cNvSpPr txBox="1">
            <a:spLocks noChangeArrowheads="1"/>
          </p:cNvSpPr>
          <p:nvPr/>
        </p:nvSpPr>
        <p:spPr bwMode="auto">
          <a:xfrm>
            <a:off x="7028789" y="582613"/>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 + I</a:t>
            </a:r>
            <a:r>
              <a:rPr lang="en-US" sz="1600" b="1" baseline="-25000">
                <a:latin typeface="Arial" pitchFamily="34" charset="0"/>
              </a:rPr>
              <a:t>a</a:t>
            </a:r>
            <a:r>
              <a:rPr lang="en-US" sz="1600" b="1">
                <a:latin typeface="Arial" pitchFamily="34" charset="0"/>
              </a:rPr>
              <a:t>)</a:t>
            </a:r>
          </a:p>
        </p:txBody>
      </p:sp>
      <p:sp>
        <p:nvSpPr>
          <p:cNvPr id="23591" name="Text Box 39"/>
          <p:cNvSpPr txBox="1">
            <a:spLocks noChangeArrowheads="1"/>
          </p:cNvSpPr>
          <p:nvPr/>
        </p:nvSpPr>
        <p:spPr bwMode="auto">
          <a:xfrm>
            <a:off x="7111339" y="879475"/>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71727" y="719138"/>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في هذا النموذج إذا زاد الاستثمار المستقل بقدر معين يؤدي ذلك إلى زيادة الدخل الإجمالي، وتؤدي الزيادة في الدخول إلى زيادة الإنفاق الاستهلاكي لاعتماده على الدخل، وبذلك تتولد دخولاً جديدة، ينتج عنها زيادات متتالية في الاستهلاك. وتستمر هذه الموجات المتلاحقة من الإنفاق والزيادة في الدخل حتى يصل الاقتصاد إلى توازن جديد يكون عنده الادخار المخطط مساوياً للاستثمار المخطط.</a:t>
            </a:r>
            <a:endParaRPr lang="en-US" sz="2400" dirty="0">
              <a:solidFill>
                <a:srgbClr val="000000"/>
              </a:solidFill>
              <a:latin typeface="Arial" pitchFamily="34" charset="0"/>
              <a:cs typeface="Arabic Transparent" pitchFamily="2" charset="-78"/>
            </a:endParaRPr>
          </a:p>
        </p:txBody>
      </p:sp>
      <p:sp>
        <p:nvSpPr>
          <p:cNvPr id="22531" name="Text Box 3"/>
          <p:cNvSpPr txBox="1">
            <a:spLocks noChangeArrowheads="1"/>
          </p:cNvSpPr>
          <p:nvPr/>
        </p:nvSpPr>
        <p:spPr bwMode="auto">
          <a:xfrm>
            <a:off x="271727" y="246063"/>
            <a:ext cx="9362546" cy="519112"/>
          </a:xfrm>
          <a:prstGeom prst="rect">
            <a:avLst/>
          </a:prstGeom>
          <a:noFill/>
          <a:ln w="9525">
            <a:noFill/>
            <a:miter lim="800000"/>
            <a:headEnd/>
            <a:tailEnd/>
          </a:ln>
          <a:effectLst/>
        </p:spPr>
        <p:txBody>
          <a:bodyPr>
            <a:spAutoFit/>
          </a:bodyPr>
          <a:lstStyle/>
          <a:p>
            <a:pPr algn="just" rtl="1">
              <a:spcBef>
                <a:spcPct val="50000"/>
              </a:spcBef>
              <a:buFontTx/>
              <a:buBlip>
                <a:blip r:embed="rId2"/>
              </a:buBlip>
            </a:pPr>
            <a:r>
              <a:rPr lang="ar-BH" sz="2800">
                <a:solidFill>
                  <a:srgbClr val="000000"/>
                </a:solidFill>
                <a:latin typeface="Arial" pitchFamily="34" charset="0"/>
                <a:cs typeface="Arabic Transparent" pitchFamily="2" charset="-78"/>
              </a:rPr>
              <a:t> </a:t>
            </a:r>
            <a:r>
              <a:rPr lang="ar-BH" sz="2800" b="1">
                <a:solidFill>
                  <a:srgbClr val="000000"/>
                </a:solidFill>
                <a:latin typeface="Arial" pitchFamily="34" charset="0"/>
                <a:cs typeface="Arabic Transparent" pitchFamily="2" charset="-78"/>
              </a:rPr>
              <a:t>مضاعف الإنفاق:</a:t>
            </a:r>
            <a:endParaRPr lang="en-US" sz="2800" b="1">
              <a:solidFill>
                <a:srgbClr val="000000"/>
              </a:solidFill>
              <a:latin typeface="Arial" pitchFamily="34" charset="0"/>
              <a:cs typeface="Arabic Transparent" pitchFamily="2" charset="-78"/>
            </a:endParaRPr>
          </a:p>
        </p:txBody>
      </p:sp>
      <p:sp>
        <p:nvSpPr>
          <p:cNvPr id="22532" name="Text Box 4"/>
          <p:cNvSpPr txBox="1">
            <a:spLocks noChangeArrowheads="1"/>
          </p:cNvSpPr>
          <p:nvPr/>
        </p:nvSpPr>
        <p:spPr bwMode="auto">
          <a:xfrm>
            <a:off x="228600" y="2667000"/>
            <a:ext cx="9362546" cy="1200329"/>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ولقياس أثر الزيادة في أي من الإنفاقات المستقلة عن الدخل نشتق أولاً مضاعف الإنفاق المستقل </a:t>
            </a:r>
            <a:r>
              <a:rPr lang="en-US" sz="2400" dirty="0">
                <a:solidFill>
                  <a:srgbClr val="000000"/>
                </a:solidFill>
                <a:latin typeface="Arial" pitchFamily="34" charset="0"/>
                <a:cs typeface="Arabic Transparent" pitchFamily="2" charset="-78"/>
              </a:rPr>
              <a:t>(Expenditure Multiplier)</a:t>
            </a:r>
            <a:r>
              <a:rPr lang="ar-BH" sz="2400" dirty="0">
                <a:solidFill>
                  <a:srgbClr val="000000"/>
                </a:solidFill>
                <a:latin typeface="Arial" pitchFamily="34" charset="0"/>
                <a:cs typeface="Arabic Transparent" pitchFamily="2" charset="-78"/>
              </a:rPr>
              <a:t>، فيكون شرط توازن الاقتصاد في اقتصاد مغلق من قطاعين، أي في غياب القطاع الحكومي والقطاع الخارجي على النحو التالي :</a:t>
            </a:r>
            <a:endParaRPr lang="en-US" sz="2400" dirty="0">
              <a:solidFill>
                <a:srgbClr val="000000"/>
              </a:solidFill>
              <a:latin typeface="Arial" pitchFamily="34" charset="0"/>
              <a:cs typeface="Arabic Transparent" pitchFamily="2" charset="-78"/>
            </a:endParaRPr>
          </a:p>
        </p:txBody>
      </p:sp>
      <p:sp>
        <p:nvSpPr>
          <p:cNvPr id="22533" name="Text Box 5"/>
          <p:cNvSpPr txBox="1">
            <a:spLocks noChangeArrowheads="1"/>
          </p:cNvSpPr>
          <p:nvPr/>
        </p:nvSpPr>
        <p:spPr bwMode="auto">
          <a:xfrm>
            <a:off x="304800" y="3810000"/>
            <a:ext cx="9362546" cy="2123658"/>
          </a:xfrm>
          <a:prstGeom prst="rect">
            <a:avLst/>
          </a:prstGeom>
          <a:solidFill>
            <a:schemeClr val="bg1"/>
          </a:solidFill>
          <a:ln w="9525">
            <a:noFill/>
            <a:miter lim="800000"/>
            <a:headEnd/>
            <a:tailEnd/>
          </a:ln>
          <a:effectLst/>
        </p:spPr>
        <p:txBody>
          <a:bodyPr>
            <a:spAutoFit/>
          </a:bodyPr>
          <a:lstStyle/>
          <a:p>
            <a:pPr algn="ctr">
              <a:spcBef>
                <a:spcPct val="50000"/>
              </a:spcBef>
            </a:pPr>
            <a:r>
              <a:rPr lang="en-US" sz="2400" b="1" dirty="0">
                <a:solidFill>
                  <a:srgbClr val="000000"/>
                </a:solidFill>
                <a:latin typeface="Arial" pitchFamily="34" charset="0"/>
                <a:cs typeface="Arabic Transparent" pitchFamily="2" charset="-78"/>
              </a:rPr>
              <a:t>Y = C + </a:t>
            </a:r>
            <a:r>
              <a:rPr lang="en-US" sz="2400" b="1" dirty="0" err="1">
                <a:solidFill>
                  <a:srgbClr val="000000"/>
                </a:solidFill>
                <a:latin typeface="Arial" pitchFamily="34" charset="0"/>
                <a:cs typeface="Arabic Transparent" pitchFamily="2" charset="-78"/>
              </a:rPr>
              <a:t>I</a:t>
            </a:r>
            <a:r>
              <a:rPr lang="en-US" sz="2400" b="1" baseline="-25000" dirty="0" err="1">
                <a:solidFill>
                  <a:srgbClr val="000000"/>
                </a:solidFill>
                <a:latin typeface="Arial" pitchFamily="34" charset="0"/>
                <a:cs typeface="Arabic Transparent" pitchFamily="2" charset="-78"/>
              </a:rPr>
              <a:t>a</a:t>
            </a:r>
            <a:endParaRPr lang="en-US" dirty="0"/>
          </a:p>
          <a:p>
            <a:pPr algn="just" rtl="1">
              <a:spcBef>
                <a:spcPct val="50000"/>
              </a:spcBef>
            </a:pPr>
            <a:r>
              <a:rPr lang="ar-BH" sz="2400" dirty="0">
                <a:solidFill>
                  <a:srgbClr val="000000"/>
                </a:solidFill>
              </a:rPr>
              <a:t>حيث أن:</a:t>
            </a:r>
          </a:p>
          <a:p>
            <a:pPr algn="ctr" rtl="1">
              <a:spcBef>
                <a:spcPct val="50000"/>
              </a:spcBef>
            </a:pPr>
            <a:r>
              <a:rPr lang="en-US" sz="2400" b="1" dirty="0">
                <a:solidFill>
                  <a:srgbClr val="000000"/>
                </a:solidFill>
              </a:rPr>
              <a:t>C = Ca + </a:t>
            </a:r>
            <a:r>
              <a:rPr lang="en-US" sz="2400" b="1" dirty="0" err="1">
                <a:solidFill>
                  <a:srgbClr val="000000"/>
                </a:solidFill>
              </a:rPr>
              <a:t>bY</a:t>
            </a:r>
            <a:r>
              <a:rPr lang="ar-BH" sz="2400" b="1" dirty="0">
                <a:solidFill>
                  <a:srgbClr val="000000"/>
                </a:solidFill>
              </a:rPr>
              <a:t> </a:t>
            </a:r>
          </a:p>
          <a:p>
            <a:pPr algn="ctr" rtl="1">
              <a:spcBef>
                <a:spcPct val="50000"/>
              </a:spcBef>
            </a:pPr>
            <a:r>
              <a:rPr lang="en-US" sz="2400" b="1" dirty="0">
                <a:solidFill>
                  <a:srgbClr val="000000"/>
                </a:solidFill>
              </a:rPr>
              <a:t>I = </a:t>
            </a:r>
            <a:r>
              <a:rPr lang="en-US" sz="2400" b="1" dirty="0" err="1">
                <a:solidFill>
                  <a:srgbClr val="000000"/>
                </a:solidFill>
              </a:rPr>
              <a:t>Ia</a:t>
            </a:r>
            <a:endParaRPr lang="en-US" sz="2400" b="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checkerboard(across)">
                                      <p:cBhvr>
                                        <p:cTn id="12" dur="500"/>
                                        <p:tgtEl>
                                          <p:spTgt spid="2253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2"/>
                                        </p:tgtEl>
                                        <p:attrNameLst>
                                          <p:attrName>style.visibility</p:attrName>
                                        </p:attrNameLst>
                                      </p:cBhvr>
                                      <p:to>
                                        <p:strVal val="visible"/>
                                      </p:to>
                                    </p:set>
                                    <p:animEffect transition="in" filter="checkerboard(across)">
                                      <p:cBhvr>
                                        <p:cTn id="17" dur="500"/>
                                        <p:tgtEl>
                                          <p:spTgt spid="225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533"/>
                                        </p:tgtEl>
                                        <p:attrNameLst>
                                          <p:attrName>style.visibility</p:attrName>
                                        </p:attrNameLst>
                                      </p:cBhvr>
                                      <p:to>
                                        <p:strVal val="visible"/>
                                      </p:to>
                                    </p:set>
                                    <p:anim calcmode="lin" valueType="num">
                                      <p:cBhvr additive="base">
                                        <p:cTn id="22" dur="500" fill="hold"/>
                                        <p:tgtEl>
                                          <p:spTgt spid="22533"/>
                                        </p:tgtEl>
                                        <p:attrNameLst>
                                          <p:attrName>ppt_x</p:attrName>
                                        </p:attrNameLst>
                                      </p:cBhvr>
                                      <p:tavLst>
                                        <p:tav tm="0">
                                          <p:val>
                                            <p:strVal val="#ppt_x"/>
                                          </p:val>
                                        </p:tav>
                                        <p:tav tm="100000">
                                          <p:val>
                                            <p:strVal val="#ppt_x"/>
                                          </p:val>
                                        </p:tav>
                                      </p:tavLst>
                                    </p:anim>
                                    <p:anim calcmode="lin" valueType="num">
                                      <p:cBhvr additive="base">
                                        <p:cTn id="23"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2" grpId="0" animBg="1"/>
      <p:bldP spid="225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71727" y="695325"/>
            <a:ext cx="9362546" cy="1015663"/>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من المعادلات السابقة نجد أن:</a:t>
            </a: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0725" name="Object 5"/>
          <p:cNvGraphicFramePr>
            <a:graphicFrameLocks noChangeAspect="1"/>
          </p:cNvGraphicFramePr>
          <p:nvPr/>
        </p:nvGraphicFramePr>
        <p:xfrm>
          <a:off x="2144581" y="620713"/>
          <a:ext cx="3955521" cy="1008062"/>
        </p:xfrm>
        <a:graphic>
          <a:graphicData uri="http://schemas.openxmlformats.org/presentationml/2006/ole">
            <p:oleObj spid="_x0000_s30722" name="Equation" r:id="rId3" imgW="1130040" imgH="393480" progId="Equation.3">
              <p:embed/>
            </p:oleObj>
          </a:graphicData>
        </a:graphic>
      </p:graphicFrame>
      <p:sp>
        <p:nvSpPr>
          <p:cNvPr id="30726" name="Text Box 6"/>
          <p:cNvSpPr txBox="1">
            <a:spLocks noChangeArrowheads="1"/>
          </p:cNvSpPr>
          <p:nvPr/>
        </p:nvSpPr>
        <p:spPr bwMode="auto">
          <a:xfrm>
            <a:off x="271727" y="2303463"/>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ولمعرفة أثر التغير في الإنفاقات المستقلة على الدخل المحلي الإجمالي في الاقتصاد، يمكن إعادة كتابة المعادلة أعلاه في صيغة التغير التالية:</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0727" name="Object 7"/>
          <p:cNvGraphicFramePr>
            <a:graphicFrameLocks noChangeAspect="1"/>
          </p:cNvGraphicFramePr>
          <p:nvPr/>
        </p:nvGraphicFramePr>
        <p:xfrm>
          <a:off x="2160059" y="3138488"/>
          <a:ext cx="4977077" cy="938212"/>
        </p:xfrm>
        <a:graphic>
          <a:graphicData uri="http://schemas.openxmlformats.org/presentationml/2006/ole">
            <p:oleObj spid="_x0000_s30723" name="Equation" r:id="rId4" imgW="1422360" imgH="393480" progId="Equation.3">
              <p:embed/>
            </p:oleObj>
          </a:graphicData>
        </a:graphic>
      </p:graphicFrame>
      <p:sp>
        <p:nvSpPr>
          <p:cNvPr id="30728" name="Text Box 8"/>
          <p:cNvSpPr txBox="1">
            <a:spLocks noChangeArrowheads="1"/>
          </p:cNvSpPr>
          <p:nvPr/>
        </p:nvSpPr>
        <p:spPr bwMode="auto">
          <a:xfrm>
            <a:off x="228600" y="40386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ففي حالة زيادة الاستهلاك المستقل مع بقاء الاستثمار ثابتاً تتقلص الصيغة </a:t>
            </a:r>
            <a:r>
              <a:rPr lang="ar-BH" sz="2400" dirty="0" smtClean="0">
                <a:solidFill>
                  <a:srgbClr val="000000"/>
                </a:solidFill>
                <a:latin typeface="Arial" pitchFamily="34" charset="0"/>
                <a:cs typeface="Arabic Transparent" pitchFamily="2" charset="-78"/>
              </a:rPr>
              <a:t>أعلاه </a:t>
            </a:r>
            <a:r>
              <a:rPr lang="ar-BH" sz="2400" dirty="0">
                <a:solidFill>
                  <a:srgbClr val="000000"/>
                </a:solidFill>
                <a:latin typeface="Arial" pitchFamily="34" charset="0"/>
                <a:cs typeface="Arabic Transparent" pitchFamily="2" charset="-78"/>
              </a:rPr>
              <a:t>إلى:</a:t>
            </a: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en-US" sz="2400" dirty="0">
              <a:solidFill>
                <a:srgbClr val="000000"/>
              </a:solidFill>
              <a:latin typeface="Arial" pitchFamily="34" charset="0"/>
              <a:cs typeface="Arabic Transparent" pitchFamily="2" charset="-78"/>
            </a:endParaRPr>
          </a:p>
        </p:txBody>
      </p:sp>
      <p:graphicFrame>
        <p:nvGraphicFramePr>
          <p:cNvPr id="30729" name="Object 9"/>
          <p:cNvGraphicFramePr>
            <a:graphicFrameLocks noChangeAspect="1"/>
          </p:cNvGraphicFramePr>
          <p:nvPr/>
        </p:nvGraphicFramePr>
        <p:xfrm>
          <a:off x="2925367" y="5207000"/>
          <a:ext cx="3042311" cy="1030288"/>
        </p:xfrm>
        <a:graphic>
          <a:graphicData uri="http://schemas.openxmlformats.org/presentationml/2006/ole">
            <p:oleObj spid="_x0000_s30724" name="Equation" r:id="rId5" imgW="106668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additive="base">
                                        <p:cTn id="13" dur="500" fill="hold"/>
                                        <p:tgtEl>
                                          <p:spTgt spid="30726"/>
                                        </p:tgtEl>
                                        <p:attrNameLst>
                                          <p:attrName>ppt_x</p:attrName>
                                        </p:attrNameLst>
                                      </p:cBhvr>
                                      <p:tavLst>
                                        <p:tav tm="0">
                                          <p:val>
                                            <p:strVal val="#ppt_x"/>
                                          </p:val>
                                        </p:tav>
                                        <p:tav tm="100000">
                                          <p:val>
                                            <p:strVal val="#ppt_x"/>
                                          </p:val>
                                        </p:tav>
                                      </p:tavLst>
                                    </p:anim>
                                    <p:anim calcmode="lin" valueType="num">
                                      <p:cBhvr additive="base">
                                        <p:cTn id="14" dur="500" fill="hold"/>
                                        <p:tgtEl>
                                          <p:spTgt spid="307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0728"/>
                                        </p:tgtEl>
                                        <p:attrNameLst>
                                          <p:attrName>style.visibility</p:attrName>
                                        </p:attrNameLst>
                                      </p:cBhvr>
                                      <p:to>
                                        <p:strVal val="visible"/>
                                      </p:to>
                                    </p:set>
                                    <p:animEffect transition="in" filter="diamond(in)">
                                      <p:cBhvr>
                                        <p:cTn id="19" dur="20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6" grpId="0" animBg="1"/>
      <p:bldP spid="307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271727" y="188914"/>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واستناداً إلى الصيغة اعلاه يمكن كتابة معادلة المضاعف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21509" name="Object 5"/>
          <p:cNvGraphicFramePr>
            <a:graphicFrameLocks noChangeAspect="1"/>
          </p:cNvGraphicFramePr>
          <p:nvPr/>
        </p:nvGraphicFramePr>
        <p:xfrm>
          <a:off x="3627041" y="646114"/>
          <a:ext cx="2261526" cy="1055687"/>
        </p:xfrm>
        <a:graphic>
          <a:graphicData uri="http://schemas.openxmlformats.org/presentationml/2006/ole">
            <p:oleObj spid="_x0000_s31746" name="Equation" r:id="rId3" imgW="761760" imgH="431640" progId="Equation.3">
              <p:embed/>
            </p:oleObj>
          </a:graphicData>
        </a:graphic>
      </p:graphicFrame>
      <p:sp>
        <p:nvSpPr>
          <p:cNvPr id="21510" name="Text Box 6"/>
          <p:cNvSpPr txBox="1">
            <a:spLocks noChangeArrowheads="1"/>
          </p:cNvSpPr>
          <p:nvPr/>
        </p:nvSpPr>
        <p:spPr bwMode="auto">
          <a:xfrm>
            <a:off x="304800" y="16764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وكذلك الحال بالنسبة لأثر التغير في الاستثمار المستقل على الدخل حيث نجد أن:</a:t>
            </a: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ar-BH" sz="2400" dirty="0">
              <a:solidFill>
                <a:srgbClr val="000000"/>
              </a:solidFill>
            </a:endParaRPr>
          </a:p>
          <a:p>
            <a:pPr algn="just" rtl="1">
              <a:spcBef>
                <a:spcPct val="50000"/>
              </a:spcBef>
            </a:pPr>
            <a:r>
              <a:rPr lang="ar-BH" sz="2400" dirty="0">
                <a:solidFill>
                  <a:srgbClr val="000000"/>
                </a:solidFill>
              </a:rPr>
              <a:t>وتتضح طريقة عمل مضاعف الاستثمار المستقل من خلال الجدول (4-2).</a:t>
            </a:r>
            <a:endParaRPr lang="en-US" sz="2400" dirty="0">
              <a:solidFill>
                <a:srgbClr val="000000"/>
              </a:solidFill>
            </a:endParaRPr>
          </a:p>
        </p:txBody>
      </p:sp>
      <p:graphicFrame>
        <p:nvGraphicFramePr>
          <p:cNvPr id="21511" name="Object 7"/>
          <p:cNvGraphicFramePr>
            <a:graphicFrameLocks noChangeAspect="1"/>
          </p:cNvGraphicFramePr>
          <p:nvPr/>
        </p:nvGraphicFramePr>
        <p:xfrm>
          <a:off x="3704432" y="2565400"/>
          <a:ext cx="2184135" cy="1003300"/>
        </p:xfrm>
        <a:graphic>
          <a:graphicData uri="http://schemas.openxmlformats.org/presentationml/2006/ole">
            <p:oleObj spid="_x0000_s31747" name="Equation" r:id="rId4" imgW="723600" imgH="431640" progId="Equation.3">
              <p:embed/>
            </p:oleObj>
          </a:graphicData>
        </a:graphic>
      </p:graphicFrame>
      <p:sp>
        <p:nvSpPr>
          <p:cNvPr id="21514" name="Text Box 10"/>
          <p:cNvSpPr txBox="1">
            <a:spLocks noChangeArrowheads="1"/>
          </p:cNvSpPr>
          <p:nvPr/>
        </p:nvSpPr>
        <p:spPr bwMode="auto">
          <a:xfrm>
            <a:off x="228600" y="38100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5"/>
              </a:buBlip>
            </a:pPr>
            <a:r>
              <a:rPr lang="ar-BH" sz="2400" b="1" dirty="0">
                <a:solidFill>
                  <a:srgbClr val="000000"/>
                </a:solidFill>
                <a:latin typeface="Arial" pitchFamily="34" charset="0"/>
                <a:cs typeface="Arabic Transparent" pitchFamily="2" charset="-78"/>
              </a:rPr>
              <a:t> تحديد الدخل التوازني في اقتصاد من ثلاثة قطاعات:</a:t>
            </a:r>
          </a:p>
          <a:p>
            <a:pPr algn="just" rtl="1">
              <a:spcBef>
                <a:spcPct val="50000"/>
              </a:spcBef>
            </a:pPr>
            <a:r>
              <a:rPr lang="ar-BH" sz="2400" dirty="0">
                <a:solidFill>
                  <a:srgbClr val="000000"/>
                </a:solidFill>
              </a:rPr>
              <a:t>القطاعات الثلاثة هي: القطاع العائلي وقطاع الأعمال والقطاع الحكومي.  ولنفترض أن الحكومة قد فرضت ضريبة نسبية </a:t>
            </a:r>
            <a:r>
              <a:rPr lang="en-US" sz="2400" dirty="0">
                <a:solidFill>
                  <a:srgbClr val="000000"/>
                </a:solidFill>
              </a:rPr>
              <a:t>(Proportional Tax)</a:t>
            </a:r>
            <a:r>
              <a:rPr lang="ar-BH" sz="2400" dirty="0">
                <a:solidFill>
                  <a:srgbClr val="000000"/>
                </a:solidFill>
              </a:rPr>
              <a:t> بمعدل </a:t>
            </a:r>
            <a:r>
              <a:rPr lang="en-US" sz="2400" dirty="0">
                <a:solidFill>
                  <a:srgbClr val="000000"/>
                </a:solidFill>
              </a:rPr>
              <a:t>(t)</a:t>
            </a:r>
            <a:r>
              <a:rPr lang="ar-BH" sz="2400" dirty="0">
                <a:solidFill>
                  <a:srgbClr val="000000"/>
                </a:solidFill>
              </a:rPr>
              <a:t> من الدخل الشخصي، كما نفترض أن الاستثمار ما زال مستقلاً عن الدخل، وأن الإنفاق الحكومي هو الآخر مستقل عن الدخل. يمكن في هذه الحالة صياغة شروط توازن الاقتصاد كما يلي :</a:t>
            </a:r>
            <a:endParaRPr lang="en-US" sz="2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checkerboard(across)">
                                      <p:cBhvr>
                                        <p:cTn id="7" dur="5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510"/>
                                        </p:tgtEl>
                                        <p:attrNameLst>
                                          <p:attrName>style.visibility</p:attrName>
                                        </p:attrNameLst>
                                      </p:cBhvr>
                                      <p:to>
                                        <p:strVal val="visible"/>
                                      </p:to>
                                    </p:set>
                                    <p:anim calcmode="lin" valueType="num">
                                      <p:cBhvr additive="base">
                                        <p:cTn id="12" dur="500" fill="hold"/>
                                        <p:tgtEl>
                                          <p:spTgt spid="21510"/>
                                        </p:tgtEl>
                                        <p:attrNameLst>
                                          <p:attrName>ppt_x</p:attrName>
                                        </p:attrNameLst>
                                      </p:cBhvr>
                                      <p:tavLst>
                                        <p:tav tm="0">
                                          <p:val>
                                            <p:strVal val="#ppt_x"/>
                                          </p:val>
                                        </p:tav>
                                        <p:tav tm="100000">
                                          <p:val>
                                            <p:strVal val="#ppt_x"/>
                                          </p:val>
                                        </p:tav>
                                      </p:tavLst>
                                    </p:anim>
                                    <p:anim calcmode="lin" valueType="num">
                                      <p:cBhvr additive="base">
                                        <p:cTn id="13" dur="500" fill="hold"/>
                                        <p:tgtEl>
                                          <p:spTgt spid="215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1514"/>
                                        </p:tgtEl>
                                        <p:attrNameLst>
                                          <p:attrName>style.visibility</p:attrName>
                                        </p:attrNameLst>
                                      </p:cBhvr>
                                      <p:to>
                                        <p:strVal val="visible"/>
                                      </p:to>
                                    </p:set>
                                    <p:animEffect transition="in" filter="checkerboard(across)">
                                      <p:cBhvr>
                                        <p:cTn id="18" dur="500"/>
                                        <p:tgtEl>
                                          <p:spTgt spid="21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10" grpId="0" animBg="1"/>
      <p:bldP spid="215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773" name="Group 293"/>
          <p:cNvGraphicFramePr>
            <a:graphicFrameLocks noGrp="1"/>
          </p:cNvGraphicFramePr>
          <p:nvPr/>
        </p:nvGraphicFramePr>
        <p:xfrm>
          <a:off x="271727" y="188913"/>
          <a:ext cx="9357389" cy="5648703"/>
        </p:xfrm>
        <a:graphic>
          <a:graphicData uri="http://schemas.openxmlformats.org/drawingml/2006/table">
            <a:tbl>
              <a:tblPr/>
              <a:tblGrid>
                <a:gridCol w="2067190"/>
                <a:gridCol w="2067190"/>
                <a:gridCol w="2067190"/>
                <a:gridCol w="2067190"/>
                <a:gridCol w="1088629"/>
              </a:tblGrid>
              <a:tr h="488432">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جدول (4-2) : أثر مضاعف الاستثمار على الدخل</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74746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الدخل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الادخار</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الاستهلاك</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الاستثمار</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الجولة</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1</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2</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3</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51.20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12.80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51.20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4</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40.96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10.24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40.96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32.77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8.19</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32.77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6</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26.21</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6.55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26.20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7</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20.97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5.24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20.97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8</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16.78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4.19</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16.78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9</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55202">
                <a:tc gridSpan="5">
                  <a:txBody>
                    <a:bodyPr/>
                    <a:lstStyle/>
                    <a:p>
                      <a:pPr marL="0" marR="0" lvl="0" indent="0" algn="just"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وهكذا تستمر هذه الأصداء حتى يصل الاقتصاد إلى حالة توازن جديد عند مستوى أعلى من الدخل، وتكون التغيرات النهائية في الدخل والاستهلاك والادخار</a:t>
                      </a:r>
                      <a:r>
                        <a:rPr kumimoji="0" lang="en-US" sz="1800" b="1" i="0" u="none" strike="noStrike" cap="none" normalizeH="0" baseline="0" smtClean="0">
                          <a:ln>
                            <a:noFill/>
                          </a:ln>
                          <a:solidFill>
                            <a:srgbClr val="000000"/>
                          </a:solidFill>
                          <a:effectLst/>
                          <a:latin typeface="Verdana" pitchFamily="34" charset="0"/>
                          <a:cs typeface="Arabic Transparent" pitchFamily="2" charset="-78"/>
                        </a:rPr>
                        <a:t> </a:t>
                      </a:r>
                      <a:r>
                        <a:rPr kumimoji="0" lang="ar-BH" sz="1800" b="1" i="0" u="none" strike="noStrike" cap="none" normalizeH="0" baseline="0" smtClean="0">
                          <a:ln>
                            <a:noFill/>
                          </a:ln>
                          <a:solidFill>
                            <a:srgbClr val="000000"/>
                          </a:solidFill>
                          <a:effectLst/>
                          <a:latin typeface="Verdana" pitchFamily="34" charset="0"/>
                          <a:cs typeface="Arabic Transparent" pitchFamily="2" charset="-78"/>
                        </a:rPr>
                        <a:t>كما يوضحها السطر التالي :</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المجموع</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3" name="Text Box 27"/>
          <p:cNvSpPr txBox="1">
            <a:spLocks noChangeArrowheads="1"/>
          </p:cNvSpPr>
          <p:nvPr/>
        </p:nvSpPr>
        <p:spPr bwMode="auto">
          <a:xfrm>
            <a:off x="271727" y="3633788"/>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ويمكن في هذا النموذج صياغة دخل التوازن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sp>
        <p:nvSpPr>
          <p:cNvPr id="19458" name="Text Box 2"/>
          <p:cNvSpPr txBox="1">
            <a:spLocks noChangeArrowheads="1"/>
          </p:cNvSpPr>
          <p:nvPr/>
        </p:nvSpPr>
        <p:spPr bwMode="auto">
          <a:xfrm>
            <a:off x="271727" y="692150"/>
            <a:ext cx="9362546" cy="2677656"/>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ويمكن وصف الاقتصاد بالمعادلات التالية:</a:t>
            </a:r>
          </a:p>
          <a:p>
            <a:pPr algn="r" rtl="1">
              <a:spcBef>
                <a:spcPct val="50000"/>
              </a:spcBef>
            </a:pPr>
            <a:r>
              <a:rPr lang="ar-BH" sz="2400">
                <a:solidFill>
                  <a:srgbClr val="000000"/>
                </a:solidFill>
              </a:rPr>
              <a:t>دالة الاستهلاك                                                  </a:t>
            </a:r>
            <a:r>
              <a:rPr lang="en-US" sz="2400">
                <a:solidFill>
                  <a:srgbClr val="000000"/>
                </a:solidFill>
              </a:rPr>
              <a:t>  C = Ca + b (Y-T)</a:t>
            </a:r>
            <a:r>
              <a:rPr lang="ar-BH" sz="2400">
                <a:solidFill>
                  <a:srgbClr val="000000"/>
                </a:solidFill>
              </a:rPr>
              <a:t>       </a:t>
            </a:r>
          </a:p>
          <a:p>
            <a:pPr algn="r" rtl="1">
              <a:spcBef>
                <a:spcPct val="50000"/>
              </a:spcBef>
            </a:pPr>
            <a:r>
              <a:rPr lang="ar-BH" sz="2400">
                <a:solidFill>
                  <a:srgbClr val="000000"/>
                </a:solidFill>
              </a:rPr>
              <a:t>مقدار الضريبة النسبية                                                           </a:t>
            </a:r>
            <a:r>
              <a:rPr lang="en-US" sz="2400">
                <a:solidFill>
                  <a:srgbClr val="000000"/>
                </a:solidFill>
              </a:rPr>
              <a:t>T = t Y</a:t>
            </a:r>
          </a:p>
          <a:p>
            <a:pPr algn="just" rtl="1">
              <a:spcBef>
                <a:spcPct val="50000"/>
              </a:spcBef>
            </a:pPr>
            <a:r>
              <a:rPr lang="ar-BH" sz="2400">
                <a:solidFill>
                  <a:srgbClr val="000000"/>
                </a:solidFill>
              </a:rPr>
              <a:t>مقدار الإنفاق الحكومي                                                          </a:t>
            </a:r>
            <a:r>
              <a:rPr lang="en-US" sz="2400">
                <a:solidFill>
                  <a:srgbClr val="000000"/>
                </a:solidFill>
              </a:rPr>
              <a:t>G = Ga</a:t>
            </a:r>
          </a:p>
          <a:p>
            <a:pPr algn="just" rtl="1">
              <a:spcBef>
                <a:spcPct val="50000"/>
              </a:spcBef>
            </a:pPr>
            <a:r>
              <a:rPr lang="ar-BH" sz="2400">
                <a:solidFill>
                  <a:srgbClr val="000000"/>
                </a:solidFill>
              </a:rPr>
              <a:t>دالة الاستثمار                                                                     </a:t>
            </a:r>
            <a:r>
              <a:rPr lang="en-US" sz="2400">
                <a:solidFill>
                  <a:srgbClr val="000000"/>
                </a:solidFill>
              </a:rPr>
              <a:t>I = Ia</a:t>
            </a:r>
          </a:p>
        </p:txBody>
      </p:sp>
      <p:graphicFrame>
        <p:nvGraphicFramePr>
          <p:cNvPr id="19475" name="Object 19"/>
          <p:cNvGraphicFramePr>
            <a:graphicFrameLocks noChangeAspect="1"/>
          </p:cNvGraphicFramePr>
          <p:nvPr/>
        </p:nvGraphicFramePr>
        <p:xfrm>
          <a:off x="662121" y="4281488"/>
          <a:ext cx="4722548" cy="1092200"/>
        </p:xfrm>
        <a:graphic>
          <a:graphicData uri="http://schemas.openxmlformats.org/presentationml/2006/ole">
            <p:oleObj spid="_x0000_s32770" name="Equation" r:id="rId3" imgW="156204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83"/>
                                        </p:tgtEl>
                                        <p:attrNameLst>
                                          <p:attrName>style.visibility</p:attrName>
                                        </p:attrNameLst>
                                      </p:cBhvr>
                                      <p:to>
                                        <p:strVal val="visible"/>
                                      </p:to>
                                    </p:set>
                                    <p:anim calcmode="lin" valueType="num">
                                      <p:cBhvr additive="base">
                                        <p:cTn id="13" dur="500" fill="hold"/>
                                        <p:tgtEl>
                                          <p:spTgt spid="19483"/>
                                        </p:tgtEl>
                                        <p:attrNameLst>
                                          <p:attrName>ppt_x</p:attrName>
                                        </p:attrNameLst>
                                      </p:cBhvr>
                                      <p:tavLst>
                                        <p:tav tm="0">
                                          <p:val>
                                            <p:strVal val="#ppt_x"/>
                                          </p:val>
                                        </p:tav>
                                        <p:tav tm="100000">
                                          <p:val>
                                            <p:strVal val="#ppt_x"/>
                                          </p:val>
                                        </p:tav>
                                      </p:tavLst>
                                    </p:anim>
                                    <p:anim calcmode="lin" valueType="num">
                                      <p:cBhvr additive="base">
                                        <p:cTn id="14" dur="500" fill="hold"/>
                                        <p:tgtEl>
                                          <p:spTgt spid="194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3" grpId="0" animBg="1"/>
      <p:bldP spid="194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ext Box 6"/>
          <p:cNvSpPr txBox="1">
            <a:spLocks noChangeArrowheads="1"/>
          </p:cNvSpPr>
          <p:nvPr/>
        </p:nvSpPr>
        <p:spPr bwMode="auto">
          <a:xfrm>
            <a:off x="271727" y="3579813"/>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 ومن ذلك نجد يمكن صياغة مضاعف الإنفاق المستقل (</a:t>
            </a:r>
            <a:r>
              <a:rPr lang="en-US" sz="2400">
                <a:solidFill>
                  <a:srgbClr val="000000"/>
                </a:solidFill>
                <a:latin typeface="Arial" pitchFamily="34" charset="0"/>
                <a:cs typeface="Arabic Transparent" pitchFamily="2" charset="-78"/>
              </a:rPr>
              <a:t>M</a:t>
            </a:r>
            <a:r>
              <a:rPr lang="ar-BH" sz="2400">
                <a:solidFill>
                  <a:srgbClr val="000000"/>
                </a:solidFill>
                <a:latin typeface="Arial" pitchFamily="34" charset="0"/>
                <a:cs typeface="Arabic Transparent" pitchFamily="2" charset="-78"/>
              </a:rPr>
              <a:t>) كما يلي: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sp>
        <p:nvSpPr>
          <p:cNvPr id="31749" name="Text Box 5"/>
          <p:cNvSpPr txBox="1">
            <a:spLocks noChangeArrowheads="1"/>
          </p:cNvSpPr>
          <p:nvPr/>
        </p:nvSpPr>
        <p:spPr bwMode="auto">
          <a:xfrm>
            <a:off x="271727" y="476251"/>
            <a:ext cx="9362546" cy="286232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rPr>
              <a:t>ومن هذه المعادلة يمكن صياغة مضاعف الإنفاقات المستقلة </a:t>
            </a:r>
            <a:r>
              <a:rPr lang="en-US" sz="2400">
                <a:solidFill>
                  <a:srgbClr val="000000"/>
                </a:solidFill>
                <a:latin typeface="Arial" pitchFamily="34" charset="0"/>
              </a:rPr>
              <a:t>(M)</a:t>
            </a:r>
            <a:r>
              <a:rPr lang="ar-BH" sz="2400">
                <a:solidFill>
                  <a:srgbClr val="000000"/>
                </a:solidFill>
                <a:latin typeface="Arial" pitchFamily="34" charset="0"/>
              </a:rPr>
              <a:t> في ظل الضريبة النسبية على النحو التالي:</a:t>
            </a:r>
          </a:p>
          <a:p>
            <a:pPr algn="just" rtl="1">
              <a:spcBef>
                <a:spcPct val="50000"/>
              </a:spcBef>
            </a:pPr>
            <a:endParaRPr lang="ar-BH" sz="2400">
              <a:solidFill>
                <a:srgbClr val="000000"/>
              </a:solidFill>
              <a:latin typeface="Arial" pitchFamily="34" charset="0"/>
            </a:endParaRPr>
          </a:p>
          <a:p>
            <a:pPr algn="just" rtl="1">
              <a:spcBef>
                <a:spcPct val="50000"/>
              </a:spcBef>
            </a:pPr>
            <a:endParaRPr lang="ar-BH" sz="2400">
              <a:solidFill>
                <a:srgbClr val="000000"/>
              </a:solidFill>
              <a:latin typeface="Arial" pitchFamily="34" charset="0"/>
            </a:endParaRPr>
          </a:p>
          <a:p>
            <a:pPr algn="just" rtl="1">
              <a:spcBef>
                <a:spcPct val="50000"/>
              </a:spcBef>
            </a:pPr>
            <a:r>
              <a:rPr lang="ar-BH" sz="2400">
                <a:solidFill>
                  <a:srgbClr val="000000"/>
                </a:solidFill>
              </a:rPr>
              <a:t>حيث أن الاتفاقات المستقلة بين القوسين، وتضم كل من الاستهلاك المستقل والاستثمار المستقل والإنفاق الحكومي وهو أيضاً مستقل عن الدخل في هذا النموذج. </a:t>
            </a:r>
            <a:endParaRPr lang="en-US" sz="2400">
              <a:solidFill>
                <a:srgbClr val="000000"/>
              </a:solidFill>
              <a:latin typeface="Arial" pitchFamily="34" charset="0"/>
            </a:endParaRPr>
          </a:p>
        </p:txBody>
      </p:sp>
      <p:graphicFrame>
        <p:nvGraphicFramePr>
          <p:cNvPr id="31748" name="Object 4"/>
          <p:cNvGraphicFramePr>
            <a:graphicFrameLocks noChangeAspect="1"/>
          </p:cNvGraphicFramePr>
          <p:nvPr/>
        </p:nvGraphicFramePr>
        <p:xfrm>
          <a:off x="584730" y="1500188"/>
          <a:ext cx="6650435" cy="914400"/>
        </p:xfrm>
        <a:graphic>
          <a:graphicData uri="http://schemas.openxmlformats.org/presentationml/2006/ole">
            <p:oleObj spid="_x0000_s33794" name="Equation" r:id="rId3" imgW="2628720" imgH="393480" progId="Equation.3">
              <p:embed/>
            </p:oleObj>
          </a:graphicData>
        </a:graphic>
      </p:graphicFrame>
      <p:graphicFrame>
        <p:nvGraphicFramePr>
          <p:cNvPr id="31752" name="Object 8"/>
          <p:cNvGraphicFramePr>
            <a:graphicFrameLocks noChangeAspect="1"/>
          </p:cNvGraphicFramePr>
          <p:nvPr/>
        </p:nvGraphicFramePr>
        <p:xfrm>
          <a:off x="662120" y="4379914"/>
          <a:ext cx="7255801" cy="1089025"/>
        </p:xfrm>
        <a:graphic>
          <a:graphicData uri="http://schemas.openxmlformats.org/presentationml/2006/ole">
            <p:oleObj spid="_x0000_s33795" name="Equation" r:id="rId4" imgW="264132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Effect transition="in" filter="checkerboard(across)">
                                      <p:cBhvr>
                                        <p:cTn id="7" dur="500"/>
                                        <p:tgtEl>
                                          <p:spTgt spid="31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1748"/>
                                        </p:tgtEl>
                                        <p:attrNameLst>
                                          <p:attrName>style.visibility</p:attrName>
                                        </p:attrNameLst>
                                      </p:cBhvr>
                                      <p:to>
                                        <p:strVal val="visible"/>
                                      </p:to>
                                    </p:set>
                                    <p:anim calcmode="lin" valueType="num">
                                      <p:cBhvr additive="base">
                                        <p:cTn id="12" dur="500" fill="hold"/>
                                        <p:tgtEl>
                                          <p:spTgt spid="31748"/>
                                        </p:tgtEl>
                                        <p:attrNameLst>
                                          <p:attrName>ppt_x</p:attrName>
                                        </p:attrNameLst>
                                      </p:cBhvr>
                                      <p:tavLst>
                                        <p:tav tm="0">
                                          <p:val>
                                            <p:strVal val="#ppt_x"/>
                                          </p:val>
                                        </p:tav>
                                        <p:tav tm="100000">
                                          <p:val>
                                            <p:strVal val="#ppt_x"/>
                                          </p:val>
                                        </p:tav>
                                      </p:tavLst>
                                    </p:anim>
                                    <p:anim calcmode="lin" valueType="num">
                                      <p:cBhvr additive="base">
                                        <p:cTn id="13"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1749">
                                            <p:txEl>
                                              <p:pRg st="3" end="3"/>
                                            </p:txEl>
                                          </p:spTgt>
                                        </p:tgtEl>
                                        <p:attrNameLst>
                                          <p:attrName>style.visibility</p:attrName>
                                        </p:attrNameLst>
                                      </p:cBhvr>
                                      <p:to>
                                        <p:strVal val="visible"/>
                                      </p:to>
                                    </p:set>
                                    <p:animEffect transition="in" filter="checkerboard(across)">
                                      <p:cBhvr>
                                        <p:cTn id="18" dur="500"/>
                                        <p:tgtEl>
                                          <p:spTgt spid="3174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1750"/>
                                        </p:tgtEl>
                                        <p:attrNameLst>
                                          <p:attrName>style.visibility</p:attrName>
                                        </p:attrNameLst>
                                      </p:cBhvr>
                                      <p:to>
                                        <p:strVal val="visible"/>
                                      </p:to>
                                    </p:set>
                                    <p:animEffect transition="in" filter="checkerboard(across)">
                                      <p:cBhvr>
                                        <p:cTn id="23"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71727" y="733425"/>
            <a:ext cx="9362546" cy="5047536"/>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تحديد الدخل التوازني في اقتصاد من أربعة قطاعات:</a:t>
            </a:r>
          </a:p>
          <a:p>
            <a:pPr algn="just" rtl="1">
              <a:spcBef>
                <a:spcPct val="50000"/>
              </a:spcBef>
            </a:pPr>
            <a:r>
              <a:rPr lang="ar-BH" sz="2400">
                <a:solidFill>
                  <a:srgbClr val="000000"/>
                </a:solidFill>
              </a:rPr>
              <a:t>في هذا النموذج نضيف القطاع الخارجي (الصادرات والواردات). ويفترض في هذا النموذج أن:</a:t>
            </a:r>
          </a:p>
          <a:p>
            <a:pPr algn="just" rtl="1">
              <a:spcBef>
                <a:spcPct val="50000"/>
              </a:spcBef>
              <a:buFontTx/>
              <a:buChar char="•"/>
            </a:pPr>
            <a:r>
              <a:rPr lang="ar-BH" sz="2400">
                <a:solidFill>
                  <a:srgbClr val="000000"/>
                </a:solidFill>
              </a:rPr>
              <a:t> الصادرات مستقلة عن الدخل المحلي </a:t>
            </a:r>
          </a:p>
          <a:p>
            <a:pPr algn="just" rtl="1">
              <a:spcBef>
                <a:spcPct val="50000"/>
              </a:spcBef>
              <a:buFontTx/>
              <a:buChar char="•"/>
            </a:pPr>
            <a:r>
              <a:rPr lang="ar-BH" sz="2400">
                <a:solidFill>
                  <a:srgbClr val="000000"/>
                </a:solidFill>
              </a:rPr>
              <a:t> الواردات تعتمد على الدخل المحلي، والعلاقة بينهما موجبة. </a:t>
            </a:r>
          </a:p>
          <a:p>
            <a:pPr algn="just" rtl="1">
              <a:spcBef>
                <a:spcPct val="50000"/>
              </a:spcBef>
              <a:buFontTx/>
              <a:buChar char="•"/>
            </a:pPr>
            <a:r>
              <a:rPr lang="ar-BH" sz="2400">
                <a:solidFill>
                  <a:srgbClr val="000000"/>
                </a:solidFill>
              </a:rPr>
              <a:t> وللتبسيط نفترض أن كلاً من الاستثمار والإنفاق الحكومي مستقل عن الدخل.</a:t>
            </a:r>
          </a:p>
          <a:p>
            <a:pPr algn="just" rtl="1">
              <a:spcBef>
                <a:spcPct val="50000"/>
              </a:spcBef>
              <a:buFontTx/>
              <a:buChar char="•"/>
            </a:pPr>
            <a:r>
              <a:rPr lang="ar-BH" sz="2400">
                <a:solidFill>
                  <a:srgbClr val="000000"/>
                </a:solidFill>
              </a:rPr>
              <a:t> للصادرات والواردات الدالتين التاليتين :</a:t>
            </a:r>
          </a:p>
          <a:p>
            <a:pPr algn="just" rtl="1">
              <a:spcBef>
                <a:spcPct val="50000"/>
              </a:spcBef>
              <a:buFontTx/>
              <a:buChar char="•"/>
            </a:pPr>
            <a:endParaRPr lang="en-US" sz="2400">
              <a:solidFill>
                <a:srgbClr val="000000"/>
              </a:solidFill>
            </a:endParaRPr>
          </a:p>
          <a:p>
            <a:pPr algn="just" rtl="1">
              <a:spcBef>
                <a:spcPct val="50000"/>
              </a:spcBef>
              <a:buFontTx/>
              <a:buBlip>
                <a:blip r:embed="rId2"/>
              </a:buBlip>
            </a:pPr>
            <a:endParaRPr lang="ar-BH" sz="2400" b="1">
              <a:solidFill>
                <a:srgbClr val="000000"/>
              </a:solidFill>
              <a:latin typeface="Arial" pitchFamily="34" charset="0"/>
              <a:cs typeface="Arabic Transparent" pitchFamily="2" charset="-78"/>
            </a:endParaRPr>
          </a:p>
          <a:p>
            <a:pPr algn="just" rtl="1">
              <a:spcBef>
                <a:spcPct val="50000"/>
              </a:spcBef>
            </a:pPr>
            <a:endParaRPr lang="en-US" sz="2800" b="1">
              <a:solidFill>
                <a:srgbClr val="000000"/>
              </a:solidFill>
              <a:latin typeface="Arial" pitchFamily="34" charset="0"/>
              <a:cs typeface="Arabic Transparent" pitchFamily="2" charset="-78"/>
            </a:endParaRPr>
          </a:p>
        </p:txBody>
      </p:sp>
      <p:sp>
        <p:nvSpPr>
          <p:cNvPr id="18437" name="Text Box 5"/>
          <p:cNvSpPr txBox="1">
            <a:spLocks noChangeArrowheads="1"/>
          </p:cNvSpPr>
          <p:nvPr/>
        </p:nvSpPr>
        <p:spPr bwMode="auto">
          <a:xfrm>
            <a:off x="1286405" y="4087814"/>
            <a:ext cx="3589206" cy="1015663"/>
          </a:xfrm>
          <a:prstGeom prst="rect">
            <a:avLst/>
          </a:prstGeom>
          <a:noFill/>
          <a:ln w="9525">
            <a:noFill/>
            <a:miter lim="800000"/>
            <a:headEnd/>
            <a:tailEnd/>
          </a:ln>
          <a:effectLst/>
        </p:spPr>
        <p:txBody>
          <a:bodyPr>
            <a:spAutoFit/>
          </a:bodyPr>
          <a:lstStyle/>
          <a:p>
            <a:pPr rtl="1">
              <a:spcBef>
                <a:spcPct val="50000"/>
              </a:spcBef>
            </a:pPr>
            <a:r>
              <a:rPr lang="en-US" sz="2400" b="1">
                <a:solidFill>
                  <a:srgbClr val="000000"/>
                </a:solidFill>
                <a:latin typeface="Arial" pitchFamily="34" charset="0"/>
                <a:cs typeface="Arabic Transparent" pitchFamily="2" charset="-78"/>
              </a:rPr>
              <a:t>X = X</a:t>
            </a:r>
            <a:r>
              <a:rPr lang="en-US" sz="2400" b="1" baseline="-25000">
                <a:solidFill>
                  <a:srgbClr val="000000"/>
                </a:solidFill>
                <a:latin typeface="Arial" pitchFamily="34" charset="0"/>
                <a:cs typeface="Arabic Transparent" pitchFamily="2" charset="-78"/>
              </a:rPr>
              <a:t>a</a:t>
            </a:r>
            <a:endParaRPr lang="ar-BH" sz="2400" b="1" baseline="-25000">
              <a:solidFill>
                <a:srgbClr val="000000"/>
              </a:solidFill>
              <a:latin typeface="Arial" pitchFamily="34" charset="0"/>
              <a:cs typeface="Arabic Transparent" pitchFamily="2" charset="-78"/>
            </a:endParaRPr>
          </a:p>
          <a:p>
            <a:pPr rtl="1">
              <a:spcBef>
                <a:spcPct val="50000"/>
              </a:spcBef>
            </a:pPr>
            <a:r>
              <a:rPr lang="en-US" sz="2400" b="1">
                <a:solidFill>
                  <a:srgbClr val="000000"/>
                </a:solidFill>
              </a:rPr>
              <a:t>M = ma + m1 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checkerboard(across)">
                                      <p:cBhvr>
                                        <p:cTn id="7" dur="500"/>
                                        <p:tgtEl>
                                          <p:spTgt spid="1843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8434">
                                            <p:txEl>
                                              <p:pRg st="1" end="1"/>
                                            </p:txEl>
                                          </p:spTgt>
                                        </p:tgtEl>
                                        <p:attrNameLst>
                                          <p:attrName>style.visibility</p:attrName>
                                        </p:attrNameLst>
                                      </p:cBhvr>
                                      <p:to>
                                        <p:strVal val="visible"/>
                                      </p:to>
                                    </p:set>
                                    <p:animEffect transition="in" filter="checkerboard(across)">
                                      <p:cBhvr>
                                        <p:cTn id="10" dur="500"/>
                                        <p:tgtEl>
                                          <p:spTgt spid="1843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animEffect transition="in" filter="checkerboard(across)">
                                      <p:cBhvr>
                                        <p:cTn id="15" dur="500"/>
                                        <p:tgtEl>
                                          <p:spTgt spid="1843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8434">
                                            <p:txEl>
                                              <p:pRg st="3" end="3"/>
                                            </p:txEl>
                                          </p:spTgt>
                                        </p:tgtEl>
                                        <p:attrNameLst>
                                          <p:attrName>style.visibility</p:attrName>
                                        </p:attrNameLst>
                                      </p:cBhvr>
                                      <p:to>
                                        <p:strVal val="visible"/>
                                      </p:to>
                                    </p:set>
                                    <p:animEffect transition="in" filter="checkerboard(across)">
                                      <p:cBhvr>
                                        <p:cTn id="20" dur="500"/>
                                        <p:tgtEl>
                                          <p:spTgt spid="1843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8434">
                                            <p:txEl>
                                              <p:pRg st="4" end="4"/>
                                            </p:txEl>
                                          </p:spTgt>
                                        </p:tgtEl>
                                        <p:attrNameLst>
                                          <p:attrName>style.visibility</p:attrName>
                                        </p:attrNameLst>
                                      </p:cBhvr>
                                      <p:to>
                                        <p:strVal val="visible"/>
                                      </p:to>
                                    </p:set>
                                    <p:animEffect transition="in" filter="checkerboard(across)">
                                      <p:cBhvr>
                                        <p:cTn id="25" dur="500"/>
                                        <p:tgtEl>
                                          <p:spTgt spid="1843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8434">
                                            <p:txEl>
                                              <p:pRg st="5" end="5"/>
                                            </p:txEl>
                                          </p:spTgt>
                                        </p:tgtEl>
                                        <p:attrNameLst>
                                          <p:attrName>style.visibility</p:attrName>
                                        </p:attrNameLst>
                                      </p:cBhvr>
                                      <p:to>
                                        <p:strVal val="visible"/>
                                      </p:to>
                                    </p:set>
                                    <p:animEffect transition="in" filter="checkerboard(across)">
                                      <p:cBhvr>
                                        <p:cTn id="30" dur="500"/>
                                        <p:tgtEl>
                                          <p:spTgt spid="1843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8437"/>
                                        </p:tgtEl>
                                        <p:attrNameLst>
                                          <p:attrName>style.visibility</p:attrName>
                                        </p:attrNameLst>
                                      </p:cBhvr>
                                      <p:to>
                                        <p:strVal val="visible"/>
                                      </p:to>
                                    </p:set>
                                    <p:animEffect transition="in" filter="checkerboard(across)">
                                      <p:cBhvr>
                                        <p:cTn id="35"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271727" y="115888"/>
            <a:ext cx="9362546" cy="2554545"/>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3"/>
              </a:buBlip>
            </a:pPr>
            <a:r>
              <a:rPr lang="en-US" sz="2800" b="1">
                <a:solidFill>
                  <a:srgbClr val="000000"/>
                </a:solidFill>
                <a:latin typeface="Arial" pitchFamily="34" charset="0"/>
                <a:cs typeface="Arabic Transparent" pitchFamily="2" charset="-78"/>
              </a:rPr>
              <a:t> </a:t>
            </a:r>
            <a:r>
              <a:rPr lang="ar-BH" sz="2800" b="1">
                <a:solidFill>
                  <a:srgbClr val="000000"/>
                </a:solidFill>
                <a:latin typeface="Arial" pitchFamily="34" charset="0"/>
                <a:cs typeface="Arabic Transparent" pitchFamily="2" charset="-78"/>
              </a:rPr>
              <a:t>شرطي توازن الاقتصاد:</a:t>
            </a:r>
          </a:p>
          <a:p>
            <a:pPr algn="just" rtl="1">
              <a:spcBef>
                <a:spcPct val="50000"/>
              </a:spcBef>
              <a:buFont typeface="Wingdings" pitchFamily="2" charset="2"/>
              <a:buChar char="ü"/>
            </a:pPr>
            <a:r>
              <a:rPr lang="ar-BH" sz="2400" b="1">
                <a:solidFill>
                  <a:srgbClr val="000000"/>
                </a:solidFill>
              </a:rPr>
              <a:t>الشرط الأول : </a:t>
            </a:r>
            <a:r>
              <a:rPr lang="ar-BH" sz="2400">
                <a:solidFill>
                  <a:srgbClr val="000000"/>
                </a:solidFill>
              </a:rPr>
              <a:t>تعادل الدخل المحلي الإجمالي مع الإنفاق على الناتج المحلي الإجمالي. ويمكن صياغته على النحو التالي :</a:t>
            </a:r>
          </a:p>
          <a:p>
            <a:pPr algn="ctr" rtl="1">
              <a:spcBef>
                <a:spcPct val="50000"/>
              </a:spcBef>
              <a:buFont typeface="Wingdings" pitchFamily="2" charset="2"/>
              <a:buNone/>
            </a:pPr>
            <a:r>
              <a:rPr lang="en-US" sz="2400">
                <a:solidFill>
                  <a:srgbClr val="000000"/>
                </a:solidFill>
              </a:rPr>
              <a:t>Y = C + I</a:t>
            </a:r>
            <a:r>
              <a:rPr lang="en-US" sz="2400" baseline="-25000">
                <a:solidFill>
                  <a:srgbClr val="000000"/>
                </a:solidFill>
              </a:rPr>
              <a:t>a</a:t>
            </a:r>
            <a:r>
              <a:rPr lang="en-US" sz="2400">
                <a:solidFill>
                  <a:srgbClr val="000000"/>
                </a:solidFill>
              </a:rPr>
              <a:t> + G</a:t>
            </a:r>
            <a:r>
              <a:rPr lang="en-US" sz="2400" baseline="-25000">
                <a:solidFill>
                  <a:srgbClr val="000000"/>
                </a:solidFill>
              </a:rPr>
              <a:t>a</a:t>
            </a:r>
            <a:r>
              <a:rPr lang="en-US" sz="2400">
                <a:solidFill>
                  <a:srgbClr val="000000"/>
                </a:solidFill>
              </a:rPr>
              <a:t> + X</a:t>
            </a:r>
            <a:r>
              <a:rPr lang="en-US" sz="2400" baseline="-25000">
                <a:solidFill>
                  <a:srgbClr val="000000"/>
                </a:solidFill>
              </a:rPr>
              <a:t>a</a:t>
            </a:r>
            <a:r>
              <a:rPr lang="en-US" sz="2400">
                <a:solidFill>
                  <a:srgbClr val="000000"/>
                </a:solidFill>
              </a:rPr>
              <a:t> – M</a:t>
            </a:r>
            <a:endParaRPr lang="ar-BH" sz="2400">
              <a:solidFill>
                <a:srgbClr val="000000"/>
              </a:solidFill>
            </a:endParaRPr>
          </a:p>
          <a:p>
            <a:pPr algn="ctr" rtl="1">
              <a:spcBef>
                <a:spcPct val="50000"/>
              </a:spcBef>
              <a:buFont typeface="Wingdings" pitchFamily="2" charset="2"/>
              <a:buNone/>
            </a:pPr>
            <a:endParaRPr lang="en-US" sz="2400">
              <a:solidFill>
                <a:srgbClr val="000000"/>
              </a:solidFill>
            </a:endParaRPr>
          </a:p>
        </p:txBody>
      </p:sp>
      <p:sp>
        <p:nvSpPr>
          <p:cNvPr id="32775" name="Text Box 7"/>
          <p:cNvSpPr txBox="1">
            <a:spLocks noChangeArrowheads="1"/>
          </p:cNvSpPr>
          <p:nvPr/>
        </p:nvSpPr>
        <p:spPr bwMode="auto">
          <a:xfrm>
            <a:off x="350838" y="3000375"/>
            <a:ext cx="9283435" cy="1015663"/>
          </a:xfrm>
          <a:prstGeom prst="rect">
            <a:avLst/>
          </a:prstGeom>
          <a:solidFill>
            <a:schemeClr val="bg1"/>
          </a:solidFill>
          <a:ln w="9525">
            <a:noFill/>
            <a:miter lim="800000"/>
            <a:headEnd/>
            <a:tailEnd/>
          </a:ln>
          <a:effectLst/>
        </p:spPr>
        <p:txBody>
          <a:bodyPr>
            <a:spAutoFit/>
          </a:bodyPr>
          <a:lstStyle/>
          <a:p>
            <a:pPr algn="just" rtl="1">
              <a:spcBef>
                <a:spcPct val="50000"/>
              </a:spcBef>
              <a:buFont typeface="Wingdings" pitchFamily="2" charset="2"/>
              <a:buChar char="ü"/>
            </a:pPr>
            <a:r>
              <a:rPr lang="ar-BH" sz="2400">
                <a:solidFill>
                  <a:srgbClr val="000000"/>
                </a:solidFill>
                <a:latin typeface="Arial" pitchFamily="34" charset="0"/>
                <a:cs typeface="Arabic Transparent" pitchFamily="2" charset="-78"/>
              </a:rPr>
              <a:t> </a:t>
            </a:r>
            <a:r>
              <a:rPr lang="ar-BH" sz="2400" b="1">
                <a:solidFill>
                  <a:srgbClr val="000000"/>
                </a:solidFill>
                <a:latin typeface="Arial" pitchFamily="34" charset="0"/>
                <a:cs typeface="Arabic Transparent" pitchFamily="2" charset="-78"/>
              </a:rPr>
              <a:t>الشرط الثاني : </a:t>
            </a:r>
            <a:r>
              <a:rPr lang="ar-BH" sz="2400">
                <a:solidFill>
                  <a:srgbClr val="000000"/>
                </a:solidFill>
                <a:latin typeface="Arial" pitchFamily="34" charset="0"/>
                <a:cs typeface="Arabic Transparent" pitchFamily="2" charset="-78"/>
              </a:rPr>
              <a:t>تعادل مجموع التسربات مع مجموع الحقن أي:</a:t>
            </a:r>
          </a:p>
          <a:p>
            <a:pPr algn="ctr" rtl="1">
              <a:spcBef>
                <a:spcPct val="50000"/>
              </a:spcBef>
              <a:buFont typeface="Wingdings" pitchFamily="2" charset="2"/>
              <a:buNone/>
            </a:pPr>
            <a:r>
              <a:rPr lang="en-US" sz="2400">
                <a:solidFill>
                  <a:srgbClr val="000000"/>
                </a:solidFill>
              </a:rPr>
              <a:t>(S + T +M) = (I + G + X)</a:t>
            </a:r>
          </a:p>
        </p:txBody>
      </p:sp>
      <p:sp>
        <p:nvSpPr>
          <p:cNvPr id="32777" name="Text Box 9"/>
          <p:cNvSpPr txBox="1">
            <a:spLocks noChangeArrowheads="1"/>
          </p:cNvSpPr>
          <p:nvPr/>
        </p:nvSpPr>
        <p:spPr bwMode="auto">
          <a:xfrm>
            <a:off x="271727" y="4292600"/>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ولا يشترط أن تتساوى مفردات التسرب والحقن لتحقيق توازن الاقتصاد بل يكفي أن تتساوى المجموعتين. وفي هذا النموذج تصاغ معادلة دخل التوازن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2778" name="Object 10"/>
          <p:cNvGraphicFramePr>
            <a:graphicFrameLocks noChangeAspect="1"/>
          </p:cNvGraphicFramePr>
          <p:nvPr/>
        </p:nvGraphicFramePr>
        <p:xfrm>
          <a:off x="1489340" y="5084763"/>
          <a:ext cx="6817254" cy="1058862"/>
        </p:xfrm>
        <a:graphic>
          <a:graphicData uri="http://schemas.openxmlformats.org/presentationml/2006/ole">
            <p:oleObj spid="_x0000_s34818" name="Equation" r:id="rId4" imgW="25524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box(in)">
                                      <p:cBhvr>
                                        <p:cTn id="7" dur="5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2775"/>
                                        </p:tgtEl>
                                        <p:attrNameLst>
                                          <p:attrName>style.visibility</p:attrName>
                                        </p:attrNameLst>
                                      </p:cBhvr>
                                      <p:to>
                                        <p:strVal val="visible"/>
                                      </p:to>
                                    </p:set>
                                    <p:animEffect transition="in" filter="box(in)">
                                      <p:cBhvr>
                                        <p:cTn id="12" dur="500"/>
                                        <p:tgtEl>
                                          <p:spTgt spid="3277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2777"/>
                                        </p:tgtEl>
                                        <p:attrNameLst>
                                          <p:attrName>style.visibility</p:attrName>
                                        </p:attrNameLst>
                                      </p:cBhvr>
                                      <p:to>
                                        <p:strVal val="visible"/>
                                      </p:to>
                                    </p:set>
                                    <p:animEffect transition="in" filter="box(in)">
                                      <p:cBhvr>
                                        <p:cTn id="17" dur="500"/>
                                        <p:tgtEl>
                                          <p:spTgt spid="32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nimBg="1"/>
      <p:bldP spid="32775" grpId="0" animBg="1"/>
      <p:bldP spid="3277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271727" y="654050"/>
            <a:ext cx="9362546" cy="5139869"/>
          </a:xfrm>
          <a:prstGeom prst="rect">
            <a:avLst/>
          </a:prstGeom>
          <a:solidFill>
            <a:schemeClr val="bg1"/>
          </a:solidFill>
          <a:ln w="9525">
            <a:noFill/>
            <a:miter lim="800000"/>
            <a:headEnd/>
            <a:tailEnd/>
          </a:ln>
          <a:effectLst/>
        </p:spPr>
        <p:txBody>
          <a:bodyPr>
            <a:spAutoFit/>
          </a:bodyPr>
          <a:lstStyle/>
          <a:p>
            <a:pPr algn="just" rtl="1">
              <a:spcBef>
                <a:spcPct val="50000"/>
              </a:spcBef>
            </a:pPr>
            <a:r>
              <a:rPr lang="ar-BH"/>
              <a:t> </a:t>
            </a:r>
            <a:r>
              <a:rPr lang="ar-BH" sz="2800" b="1">
                <a:solidFill>
                  <a:srgbClr val="000000"/>
                </a:solidFill>
              </a:rPr>
              <a:t>نظرية المعجل للاستثمار:</a:t>
            </a:r>
            <a:endParaRPr lang="ar-BH" sz="28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وفقاً لنظرية المعجل تؤدي التغيرات في الدخل المحلي الإجمالي إلى تغيرات أكبر في الطلب على السلع الرأسمالية، أي الاستثمار اللازم لزيادة الطاقة الإنتاجية للاقتصاد. ويقاس المعجل بمعامل رأس المال </a:t>
            </a:r>
            <a:r>
              <a:rPr lang="en-US" sz="2400">
                <a:solidFill>
                  <a:srgbClr val="000000"/>
                </a:solidFill>
                <a:latin typeface="Arial" pitchFamily="34" charset="0"/>
                <a:cs typeface="Arabic Transparent" pitchFamily="2" charset="-78"/>
              </a:rPr>
              <a:t>(Capital Coefficient)</a:t>
            </a:r>
            <a:r>
              <a:rPr lang="ar-BH" sz="2400">
                <a:solidFill>
                  <a:srgbClr val="000000"/>
                </a:solidFill>
                <a:latin typeface="Arial" pitchFamily="34" charset="0"/>
                <a:cs typeface="Arabic Transparent" pitchFamily="2" charset="-78"/>
              </a:rPr>
              <a:t>، وهو عبارة عن حجم الاستثمار الصافي اللازم لزيادة الدخل أو الناتج المحلي الإجمالي بدينار واحد، </a:t>
            </a:r>
            <a:r>
              <a:rPr lang="ar-BH" sz="2400">
                <a:solidFill>
                  <a:srgbClr val="000000"/>
                </a:solidFill>
              </a:rPr>
              <a:t>ويمكن قياس المعجل (</a:t>
            </a:r>
            <a:r>
              <a:rPr lang="en-US" sz="2400">
                <a:solidFill>
                  <a:srgbClr val="000000"/>
                </a:solidFill>
              </a:rPr>
              <a:t>A</a:t>
            </a:r>
            <a:r>
              <a:rPr lang="ar-BH" sz="2400">
                <a:solidFill>
                  <a:srgbClr val="000000"/>
                </a:solidFill>
              </a:rPr>
              <a:t>) باستخدام المعادلة التالية:</a:t>
            </a:r>
            <a:endParaRPr lang="en-US" sz="2400">
              <a:solidFill>
                <a:srgbClr val="000000"/>
              </a:solidFill>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حيث أن (</a:t>
            </a:r>
            <a:r>
              <a:rPr lang="en-US" sz="2400">
                <a:solidFill>
                  <a:srgbClr val="000000"/>
                </a:solidFill>
                <a:latin typeface="Arial" pitchFamily="34" charset="0"/>
                <a:cs typeface="Arabic Transparent" pitchFamily="2" charset="-78"/>
              </a:rPr>
              <a:t>K</a:t>
            </a:r>
            <a:r>
              <a:rPr lang="ar-BH" sz="2400">
                <a:solidFill>
                  <a:srgbClr val="000000"/>
                </a:solidFill>
                <a:latin typeface="Arial" pitchFamily="34" charset="0"/>
                <a:cs typeface="Arabic Transparent" pitchFamily="2" charset="-78"/>
              </a:rPr>
              <a:t>) مخزون الاقتصاد من السلع الرأسمالية. والتغير في هذا المخزون من عام لآخر يقيس مقدار الإنفاق الاستثماري (</a:t>
            </a:r>
            <a:r>
              <a:rPr lang="en-US" sz="2400">
                <a:solidFill>
                  <a:srgbClr val="000000"/>
                </a:solidFill>
                <a:latin typeface="Arial" pitchFamily="34" charset="0"/>
                <a:cs typeface="Arabic Transparent" pitchFamily="2" charset="-78"/>
              </a:rPr>
              <a:t>I</a:t>
            </a:r>
            <a:r>
              <a:rPr lang="ar-BH" sz="2400">
                <a:solidFill>
                  <a:srgbClr val="000000"/>
                </a:solidFill>
                <a:latin typeface="Arial" pitchFamily="34" charset="0"/>
                <a:cs typeface="Arabic Transparent" pitchFamily="2" charset="-78"/>
              </a:rPr>
              <a:t>) في هذه السنة. و (</a:t>
            </a:r>
            <a:r>
              <a:rPr lang="en-US" sz="2400">
                <a:solidFill>
                  <a:srgbClr val="000000"/>
                </a:solidFill>
                <a:latin typeface="Arial" pitchFamily="34" charset="0"/>
                <a:cs typeface="Arabic Transparent" pitchFamily="2" charset="-78"/>
              </a:rPr>
              <a:t>Y</a:t>
            </a:r>
            <a:r>
              <a:rPr lang="ar-BH" sz="2400">
                <a:solidFill>
                  <a:srgbClr val="000000"/>
                </a:solidFill>
                <a:latin typeface="Arial" pitchFamily="34" charset="0"/>
                <a:cs typeface="Arabic Transparent" pitchFamily="2" charset="-78"/>
              </a:rPr>
              <a:t>) الناتج المحلي الإجمالي. </a:t>
            </a: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17413" name="Object 5"/>
          <p:cNvGraphicFramePr>
            <a:graphicFrameLocks noChangeAspect="1"/>
          </p:cNvGraphicFramePr>
          <p:nvPr/>
        </p:nvGraphicFramePr>
        <p:xfrm>
          <a:off x="1754188" y="3151189"/>
          <a:ext cx="4418145" cy="1069975"/>
        </p:xfrm>
        <a:graphic>
          <a:graphicData uri="http://schemas.openxmlformats.org/presentationml/2006/ole">
            <p:oleObj spid="_x0000_s35842" name="Equation" r:id="rId3" imgW="16380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checkerboard(across)">
                                      <p:cBhvr>
                                        <p:cTn id="10" dur="500"/>
                                        <p:tgtEl>
                                          <p:spTgt spid="174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7413"/>
                                        </p:tgtEl>
                                        <p:attrNameLst>
                                          <p:attrName>style.visibility</p:attrName>
                                        </p:attrNameLst>
                                      </p:cBhvr>
                                      <p:to>
                                        <p:strVal val="visible"/>
                                      </p:to>
                                    </p:set>
                                    <p:anim calcmode="lin" valueType="num">
                                      <p:cBhvr additive="base">
                                        <p:cTn id="15" dur="500" fill="hold"/>
                                        <p:tgtEl>
                                          <p:spTgt spid="17413"/>
                                        </p:tgtEl>
                                        <p:attrNameLst>
                                          <p:attrName>ppt_x</p:attrName>
                                        </p:attrNameLst>
                                      </p:cBhvr>
                                      <p:tavLst>
                                        <p:tav tm="0">
                                          <p:val>
                                            <p:strVal val="#ppt_x"/>
                                          </p:val>
                                        </p:tav>
                                        <p:tav tm="100000">
                                          <p:val>
                                            <p:strVal val="#ppt_x"/>
                                          </p:val>
                                        </p:tav>
                                      </p:tavLst>
                                    </p:anim>
                                    <p:anim calcmode="lin" valueType="num">
                                      <p:cBhvr additive="base">
                                        <p:cTn id="16"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checkerboard(across)">
                                      <p:cBhvr>
                                        <p:cTn id="21"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271727" y="188914"/>
            <a:ext cx="9362546" cy="310854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التوازن دون مستوى الاستخدام الكامل:</a:t>
            </a:r>
          </a:p>
          <a:p>
            <a:pPr algn="just" rtl="1">
              <a:spcBef>
                <a:spcPct val="50000"/>
              </a:spcBef>
            </a:pPr>
            <a:r>
              <a:rPr lang="ar-BH" sz="2400" b="1">
                <a:solidFill>
                  <a:srgbClr val="000000"/>
                </a:solidFill>
              </a:rPr>
              <a:t>ارتكزت نظرية كينز على مبدأين :</a:t>
            </a:r>
            <a:r>
              <a:rPr lang="ar-BH" sz="2400">
                <a:solidFill>
                  <a:srgbClr val="000000"/>
                </a:solidFill>
              </a:rPr>
              <a:t> </a:t>
            </a:r>
          </a:p>
          <a:p>
            <a:pPr algn="just" rtl="1">
              <a:spcBef>
                <a:spcPct val="50000"/>
              </a:spcBef>
              <a:buFontTx/>
              <a:buChar char="•"/>
            </a:pPr>
            <a:r>
              <a:rPr lang="ar-BH" sz="2400">
                <a:solidFill>
                  <a:srgbClr val="000000"/>
                </a:solidFill>
              </a:rPr>
              <a:t>الأول، أن الطلب الكلي يولد العرض الكلي، أي بعكس النظرية التقليدية. </a:t>
            </a:r>
          </a:p>
          <a:p>
            <a:pPr algn="just" rtl="1">
              <a:spcBef>
                <a:spcPct val="50000"/>
              </a:spcBef>
              <a:buFontTx/>
              <a:buChar char="•"/>
            </a:pPr>
            <a:r>
              <a:rPr lang="ar-BH" sz="2400">
                <a:solidFill>
                  <a:srgbClr val="000000"/>
                </a:solidFill>
              </a:rPr>
              <a:t>والثاني، أن الأجور والأسعار وسعر الفائدة بطيئة الموائمة وليست فورية الموائمة.   </a:t>
            </a:r>
          </a:p>
          <a:p>
            <a:pPr algn="just" rtl="1">
              <a:spcBef>
                <a:spcPct val="50000"/>
              </a:spcBef>
            </a:pPr>
            <a:r>
              <a:rPr lang="ar-BH" sz="2400">
                <a:solidFill>
                  <a:srgbClr val="000000"/>
                </a:solidFill>
              </a:rPr>
              <a:t>فالعمال يطالبون برفع أجورهم عند ارتفاع مستوى الأسعار، لكنهم لا يقبلون بخفضها عند انخفاض مستوى الأسعار، مما يتسبب في إطالة فترات الكساد الاقتصادي.</a:t>
            </a:r>
            <a:endParaRPr lang="en-US" sz="2400" b="1">
              <a:solidFill>
                <a:srgbClr val="000000"/>
              </a:solidFill>
              <a:latin typeface="Arial" pitchFamily="34" charset="0"/>
              <a:cs typeface="Arabic Transparent" pitchFamily="2" charset="-78"/>
            </a:endParaRPr>
          </a:p>
        </p:txBody>
      </p:sp>
      <p:sp>
        <p:nvSpPr>
          <p:cNvPr id="33799" name="Text Box 7"/>
          <p:cNvSpPr txBox="1">
            <a:spLocks noChangeArrowheads="1"/>
          </p:cNvSpPr>
          <p:nvPr/>
        </p:nvSpPr>
        <p:spPr bwMode="auto">
          <a:xfrm>
            <a:off x="271727" y="3429000"/>
            <a:ext cx="9362546" cy="310854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الفجوة التضخمية:</a:t>
            </a:r>
          </a:p>
          <a:p>
            <a:pPr algn="just" rtl="1">
              <a:spcBef>
                <a:spcPct val="50000"/>
              </a:spcBef>
            </a:pPr>
            <a:r>
              <a:rPr lang="ar-BH" sz="2400">
                <a:solidFill>
                  <a:srgbClr val="000000"/>
                </a:solidFill>
              </a:rPr>
              <a:t>تحدث الفجوة التضخمية </a:t>
            </a:r>
            <a:r>
              <a:rPr lang="en-US" sz="2400">
                <a:solidFill>
                  <a:srgbClr val="000000"/>
                </a:solidFill>
              </a:rPr>
              <a:t>(Inflationary Gap)</a:t>
            </a:r>
            <a:r>
              <a:rPr lang="ar-BH" sz="2400">
                <a:solidFill>
                  <a:srgbClr val="000000"/>
                </a:solidFill>
              </a:rPr>
              <a:t>، في المدى القريب عندما يزيد الطلب الكلي على العرض الكلي عند مستوى الاستخدام الكامل </a:t>
            </a:r>
            <a:r>
              <a:rPr lang="en-US" sz="2400">
                <a:solidFill>
                  <a:srgbClr val="000000"/>
                </a:solidFill>
              </a:rPr>
              <a:t>(YP)</a:t>
            </a:r>
            <a:r>
              <a:rPr lang="ar-BH" sz="2400">
                <a:solidFill>
                  <a:srgbClr val="000000"/>
                </a:solidFill>
              </a:rPr>
              <a:t>، مما يضع ضغوطاً على المستوى العام للأسعار فيحدث التضخم. </a:t>
            </a:r>
          </a:p>
          <a:p>
            <a:pPr algn="just" rtl="1">
              <a:spcBef>
                <a:spcPct val="50000"/>
              </a:spcBef>
            </a:pPr>
            <a:r>
              <a:rPr lang="ar-BH" sz="2400">
                <a:solidFill>
                  <a:srgbClr val="000000"/>
                </a:solidFill>
              </a:rPr>
              <a:t>وتقاس الفجوة التضخمية بالفرق بين الناتج المحلي الفعلي </a:t>
            </a:r>
            <a:r>
              <a:rPr lang="en-US" sz="2400">
                <a:solidFill>
                  <a:srgbClr val="000000"/>
                </a:solidFill>
              </a:rPr>
              <a:t>(Y</a:t>
            </a:r>
            <a:r>
              <a:rPr lang="en-US" sz="2400" baseline="-25000">
                <a:solidFill>
                  <a:srgbClr val="000000"/>
                </a:solidFill>
              </a:rPr>
              <a:t>a</a:t>
            </a:r>
            <a:r>
              <a:rPr lang="en-US" sz="2400">
                <a:solidFill>
                  <a:srgbClr val="000000"/>
                </a:solidFill>
              </a:rPr>
              <a:t>)</a:t>
            </a:r>
            <a:r>
              <a:rPr lang="ar-BH" sz="2400">
                <a:solidFill>
                  <a:srgbClr val="000000"/>
                </a:solidFill>
              </a:rPr>
              <a:t> والناتج المحلي الممكن </a:t>
            </a:r>
            <a:r>
              <a:rPr lang="en-US" sz="2400">
                <a:solidFill>
                  <a:srgbClr val="000000"/>
                </a:solidFill>
              </a:rPr>
              <a:t>(YP)</a:t>
            </a:r>
            <a:r>
              <a:rPr lang="ar-BH" sz="2400">
                <a:solidFill>
                  <a:srgbClr val="000000"/>
                </a:solidFill>
              </a:rPr>
              <a:t>. ويوضح الشكل (4-2) منحنى العرض الكلي في المدى البعيد </a:t>
            </a:r>
            <a:r>
              <a:rPr lang="en-US" sz="2400">
                <a:solidFill>
                  <a:srgbClr val="000000"/>
                </a:solidFill>
              </a:rPr>
              <a:t>(LRAS)</a:t>
            </a:r>
            <a:r>
              <a:rPr lang="ar-BH" sz="2400">
                <a:solidFill>
                  <a:srgbClr val="000000"/>
                </a:solidFill>
              </a:rPr>
              <a:t> وهو الخط الرأسي الموازي للمحور الرأسي.</a:t>
            </a:r>
            <a:endParaRPr lang="en-US" sz="2400" b="1">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animEffect transition="in" filter="checkerboard(across)">
                                      <p:cBhvr>
                                        <p:cTn id="7" dur="500"/>
                                        <p:tgtEl>
                                          <p:spTgt spid="337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3797">
                                            <p:txEl>
                                              <p:pRg st="1" end="1"/>
                                            </p:txEl>
                                          </p:spTgt>
                                        </p:tgtEl>
                                        <p:attrNameLst>
                                          <p:attrName>style.visibility</p:attrName>
                                        </p:attrNameLst>
                                      </p:cBhvr>
                                      <p:to>
                                        <p:strVal val="visible"/>
                                      </p:to>
                                    </p:set>
                                    <p:animEffect transition="in" filter="checkerboard(across)">
                                      <p:cBhvr>
                                        <p:cTn id="12" dur="500"/>
                                        <p:tgtEl>
                                          <p:spTgt spid="33797">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3797">
                                            <p:txEl>
                                              <p:pRg st="2" end="2"/>
                                            </p:txEl>
                                          </p:spTgt>
                                        </p:tgtEl>
                                        <p:attrNameLst>
                                          <p:attrName>style.visibility</p:attrName>
                                        </p:attrNameLst>
                                      </p:cBhvr>
                                      <p:to>
                                        <p:strVal val="visible"/>
                                      </p:to>
                                    </p:set>
                                    <p:animEffect transition="in" filter="checkerboard(across)">
                                      <p:cBhvr>
                                        <p:cTn id="15" dur="500"/>
                                        <p:tgtEl>
                                          <p:spTgt spid="33797">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3797">
                                            <p:txEl>
                                              <p:pRg st="3" end="3"/>
                                            </p:txEl>
                                          </p:spTgt>
                                        </p:tgtEl>
                                        <p:attrNameLst>
                                          <p:attrName>style.visibility</p:attrName>
                                        </p:attrNameLst>
                                      </p:cBhvr>
                                      <p:to>
                                        <p:strVal val="visible"/>
                                      </p:to>
                                    </p:set>
                                    <p:animEffect transition="in" filter="checkerboard(across)">
                                      <p:cBhvr>
                                        <p:cTn id="18" dur="500"/>
                                        <p:tgtEl>
                                          <p:spTgt spid="33797">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3797">
                                            <p:txEl>
                                              <p:pRg st="4" end="4"/>
                                            </p:txEl>
                                          </p:spTgt>
                                        </p:tgtEl>
                                        <p:attrNameLst>
                                          <p:attrName>style.visibility</p:attrName>
                                        </p:attrNameLst>
                                      </p:cBhvr>
                                      <p:to>
                                        <p:strVal val="visible"/>
                                      </p:to>
                                    </p:set>
                                    <p:animEffect transition="in" filter="checkerboard(across)">
                                      <p:cBhvr>
                                        <p:cTn id="21" dur="500"/>
                                        <p:tgtEl>
                                          <p:spTgt spid="3379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3799">
                                            <p:txEl>
                                              <p:pRg st="0" end="0"/>
                                            </p:txEl>
                                          </p:spTgt>
                                        </p:tgtEl>
                                        <p:attrNameLst>
                                          <p:attrName>style.visibility</p:attrName>
                                        </p:attrNameLst>
                                      </p:cBhvr>
                                      <p:to>
                                        <p:strVal val="visible"/>
                                      </p:to>
                                    </p:set>
                                    <p:anim calcmode="lin" valueType="num">
                                      <p:cBhvr additive="base">
                                        <p:cTn id="26" dur="500" fill="hold"/>
                                        <p:tgtEl>
                                          <p:spTgt spid="33799">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37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3799">
                                            <p:txEl>
                                              <p:pRg st="1" end="1"/>
                                            </p:txEl>
                                          </p:spTgt>
                                        </p:tgtEl>
                                        <p:attrNameLst>
                                          <p:attrName>style.visibility</p:attrName>
                                        </p:attrNameLst>
                                      </p:cBhvr>
                                      <p:to>
                                        <p:strVal val="visible"/>
                                      </p:to>
                                    </p:set>
                                    <p:animEffect transition="in" filter="checkerboard(across)">
                                      <p:cBhvr>
                                        <p:cTn id="32" dur="500"/>
                                        <p:tgtEl>
                                          <p:spTgt spid="3379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3799">
                                            <p:txEl>
                                              <p:pRg st="2" end="2"/>
                                            </p:txEl>
                                          </p:spTgt>
                                        </p:tgtEl>
                                        <p:attrNameLst>
                                          <p:attrName>style.visibility</p:attrName>
                                        </p:attrNameLst>
                                      </p:cBhvr>
                                      <p:to>
                                        <p:strVal val="visible"/>
                                      </p:to>
                                    </p:set>
                                    <p:animEffect transition="in" filter="checkerboard(across)">
                                      <p:cBhvr>
                                        <p:cTn id="37" dur="500"/>
                                        <p:tgtEl>
                                          <p:spTgt spid="337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4" name="Rectangle 30"/>
          <p:cNvSpPr>
            <a:spLocks noChangeArrowheads="1"/>
          </p:cNvSpPr>
          <p:nvPr/>
        </p:nvSpPr>
        <p:spPr bwMode="auto">
          <a:xfrm>
            <a:off x="1143000" y="0"/>
            <a:ext cx="7800975" cy="467995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6386"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6387" name="Text Box 3"/>
          <p:cNvSpPr txBox="1">
            <a:spLocks noChangeArrowheads="1"/>
          </p:cNvSpPr>
          <p:nvPr/>
        </p:nvSpPr>
        <p:spPr bwMode="auto">
          <a:xfrm>
            <a:off x="228600" y="4876800"/>
            <a:ext cx="9362546" cy="1631216"/>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square">
            <a:spAutoFit/>
          </a:bodyPr>
          <a:lstStyle/>
          <a:p>
            <a:pPr algn="just" rtl="1">
              <a:spcBef>
                <a:spcPct val="50000"/>
              </a:spcBef>
            </a:pPr>
            <a:r>
              <a:rPr lang="ar-BH" sz="2000" dirty="0">
                <a:solidFill>
                  <a:srgbClr val="000000"/>
                </a:solidFill>
                <a:latin typeface="Arial" pitchFamily="34" charset="0"/>
                <a:cs typeface="Arabic Transparent" pitchFamily="2" charset="-78"/>
              </a:rPr>
              <a:t>الشكل (4-2) : نتيجة لزيادة الطلب الكلي ينتقل الاقتصاد من توازن المدى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0</a:t>
            </a:r>
            <a:r>
              <a:rPr lang="ar-BH" sz="2000" baseline="-25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إلى توازن في المدى القريب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حيث يكون معدل البطالة أقل من المعدل الطبيعي ويكون الناتج الفعلي أكبر من الناتج الممكن، ولكن لفترة مؤقتة. في المدى الطويل، ومع زيادة الأجور النقدية، ينتقل منحنى </a:t>
            </a:r>
            <a:r>
              <a:rPr lang="en-US" sz="2000" dirty="0">
                <a:solidFill>
                  <a:srgbClr val="000000"/>
                </a:solidFill>
                <a:latin typeface="Arial" pitchFamily="34" charset="0"/>
                <a:cs typeface="Arabic Transparent" pitchFamily="2" charset="-78"/>
              </a:rPr>
              <a:t>LRAS</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تدريجياً إلى أعلى حتى يستقر عند </a:t>
            </a:r>
            <a:r>
              <a:rPr lang="en-US" sz="2000" dirty="0">
                <a:solidFill>
                  <a:srgbClr val="000000"/>
                </a:solidFill>
                <a:latin typeface="Arial" pitchFamily="34" charset="0"/>
                <a:cs typeface="Arabic Transparent" pitchFamily="2" charset="-78"/>
              </a:rPr>
              <a:t>LRAS</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 ويصل الاقتصاد إلى توازن جديد للمدى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 يختلف عن التوازن الأصلي فقط في ارتفاع مستوى الأسعار أو التضخم إلى </a:t>
            </a:r>
            <a:r>
              <a:rPr lang="en-US" sz="2000" dirty="0">
                <a:solidFill>
                  <a:srgbClr val="000000"/>
                </a:solidFill>
                <a:latin typeface="Arial" pitchFamily="34" charset="0"/>
                <a:cs typeface="Arabic Transparent" pitchFamily="2" charset="-78"/>
              </a:rPr>
              <a:t>P</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a:t>
            </a:r>
            <a:endParaRPr lang="en-US" sz="2000" dirty="0">
              <a:solidFill>
                <a:srgbClr val="000000"/>
              </a:solidFill>
              <a:latin typeface="Arial" pitchFamily="34" charset="0"/>
              <a:cs typeface="Arabic Transparent" pitchFamily="2" charset="-78"/>
            </a:endParaRPr>
          </a:p>
        </p:txBody>
      </p:sp>
      <p:sp>
        <p:nvSpPr>
          <p:cNvPr id="16388"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6389" name="Line 5"/>
          <p:cNvSpPr>
            <a:spLocks noChangeShapeType="1"/>
          </p:cNvSpPr>
          <p:nvPr/>
        </p:nvSpPr>
        <p:spPr bwMode="auto">
          <a:xfrm>
            <a:off x="2612365" y="2781300"/>
            <a:ext cx="2340636" cy="0"/>
          </a:xfrm>
          <a:prstGeom prst="line">
            <a:avLst/>
          </a:prstGeom>
          <a:noFill/>
          <a:ln w="19050">
            <a:solidFill>
              <a:schemeClr val="tx1"/>
            </a:solidFill>
            <a:prstDash val="dash"/>
            <a:round/>
            <a:headEnd/>
            <a:tailEnd/>
          </a:ln>
          <a:effectLst/>
        </p:spPr>
        <p:txBody>
          <a:bodyPr/>
          <a:lstStyle/>
          <a:p>
            <a:endParaRPr lang="ar-SA"/>
          </a:p>
        </p:txBody>
      </p:sp>
      <p:sp>
        <p:nvSpPr>
          <p:cNvPr id="16390" name="Line 6"/>
          <p:cNvSpPr>
            <a:spLocks noChangeShapeType="1"/>
          </p:cNvSpPr>
          <p:nvPr/>
        </p:nvSpPr>
        <p:spPr bwMode="auto">
          <a:xfrm flipV="1">
            <a:off x="4953000" y="2781301"/>
            <a:ext cx="0" cy="1800225"/>
          </a:xfrm>
          <a:prstGeom prst="line">
            <a:avLst/>
          </a:prstGeom>
          <a:noFill/>
          <a:ln w="19050">
            <a:solidFill>
              <a:schemeClr val="tx1"/>
            </a:solidFill>
            <a:prstDash val="dash"/>
            <a:round/>
            <a:headEnd/>
            <a:tailEnd/>
          </a:ln>
          <a:effectLst/>
        </p:spPr>
        <p:txBody>
          <a:bodyPr/>
          <a:lstStyle/>
          <a:p>
            <a:endParaRPr lang="ar-SA"/>
          </a:p>
        </p:txBody>
      </p:sp>
      <p:sp>
        <p:nvSpPr>
          <p:cNvPr id="16391"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6392" name="Line 8"/>
          <p:cNvSpPr>
            <a:spLocks noChangeShapeType="1"/>
          </p:cNvSpPr>
          <p:nvPr/>
        </p:nvSpPr>
        <p:spPr bwMode="auto">
          <a:xfrm>
            <a:off x="2612364" y="3141663"/>
            <a:ext cx="1872853" cy="0"/>
          </a:xfrm>
          <a:prstGeom prst="line">
            <a:avLst/>
          </a:prstGeom>
          <a:noFill/>
          <a:ln w="19050">
            <a:solidFill>
              <a:schemeClr val="tx1"/>
            </a:solidFill>
            <a:prstDash val="dash"/>
            <a:round/>
            <a:headEnd/>
            <a:tailEnd/>
          </a:ln>
          <a:effectLst/>
        </p:spPr>
        <p:txBody>
          <a:bodyPr/>
          <a:lstStyle/>
          <a:p>
            <a:endParaRPr lang="ar-SA"/>
          </a:p>
        </p:txBody>
      </p:sp>
      <p:sp>
        <p:nvSpPr>
          <p:cNvPr id="16393" name="Line 9"/>
          <p:cNvSpPr>
            <a:spLocks noChangeShapeType="1"/>
          </p:cNvSpPr>
          <p:nvPr/>
        </p:nvSpPr>
        <p:spPr bwMode="auto">
          <a:xfrm>
            <a:off x="2612364" y="2420938"/>
            <a:ext cx="1872853" cy="0"/>
          </a:xfrm>
          <a:prstGeom prst="line">
            <a:avLst/>
          </a:prstGeom>
          <a:noFill/>
          <a:ln w="19050">
            <a:solidFill>
              <a:schemeClr val="tx1"/>
            </a:solidFill>
            <a:prstDash val="dash"/>
            <a:round/>
            <a:headEnd/>
            <a:tailEnd/>
          </a:ln>
          <a:effectLst/>
        </p:spPr>
        <p:txBody>
          <a:bodyPr/>
          <a:lstStyle/>
          <a:p>
            <a:endParaRPr lang="ar-SA"/>
          </a:p>
        </p:txBody>
      </p:sp>
      <p:sp>
        <p:nvSpPr>
          <p:cNvPr id="16394" name="Line 10"/>
          <p:cNvSpPr>
            <a:spLocks noChangeShapeType="1"/>
          </p:cNvSpPr>
          <p:nvPr/>
        </p:nvSpPr>
        <p:spPr bwMode="auto">
          <a:xfrm>
            <a:off x="3393150" y="1485901"/>
            <a:ext cx="2495417" cy="2087563"/>
          </a:xfrm>
          <a:prstGeom prst="line">
            <a:avLst/>
          </a:prstGeom>
          <a:noFill/>
          <a:ln w="28575">
            <a:solidFill>
              <a:schemeClr val="tx1"/>
            </a:solidFill>
            <a:round/>
            <a:headEnd/>
            <a:tailEnd/>
          </a:ln>
          <a:effectLst/>
        </p:spPr>
        <p:txBody>
          <a:bodyPr/>
          <a:lstStyle/>
          <a:p>
            <a:endParaRPr lang="ar-SA"/>
          </a:p>
        </p:txBody>
      </p:sp>
      <p:sp>
        <p:nvSpPr>
          <p:cNvPr id="16395" name="Line 11"/>
          <p:cNvSpPr>
            <a:spLocks noChangeShapeType="1"/>
          </p:cNvSpPr>
          <p:nvPr/>
        </p:nvSpPr>
        <p:spPr bwMode="auto">
          <a:xfrm>
            <a:off x="2935685" y="1836738"/>
            <a:ext cx="2495417" cy="2087562"/>
          </a:xfrm>
          <a:prstGeom prst="line">
            <a:avLst/>
          </a:prstGeom>
          <a:noFill/>
          <a:ln w="28575">
            <a:solidFill>
              <a:schemeClr val="tx1"/>
            </a:solidFill>
            <a:round/>
            <a:headEnd/>
            <a:tailEnd/>
          </a:ln>
          <a:effectLst/>
        </p:spPr>
        <p:txBody>
          <a:bodyPr/>
          <a:lstStyle/>
          <a:p>
            <a:endParaRPr lang="ar-SA"/>
          </a:p>
        </p:txBody>
      </p:sp>
      <p:sp>
        <p:nvSpPr>
          <p:cNvPr id="16396" name="Line 12"/>
          <p:cNvSpPr>
            <a:spLocks noChangeShapeType="1"/>
          </p:cNvSpPr>
          <p:nvPr/>
        </p:nvSpPr>
        <p:spPr bwMode="auto">
          <a:xfrm flipV="1">
            <a:off x="2846256" y="1701800"/>
            <a:ext cx="2731029" cy="1727200"/>
          </a:xfrm>
          <a:prstGeom prst="line">
            <a:avLst/>
          </a:prstGeom>
          <a:noFill/>
          <a:ln w="28575">
            <a:solidFill>
              <a:schemeClr val="tx1"/>
            </a:solidFill>
            <a:round/>
            <a:headEnd/>
            <a:tailEnd/>
          </a:ln>
          <a:effectLst/>
        </p:spPr>
        <p:txBody>
          <a:bodyPr/>
          <a:lstStyle/>
          <a:p>
            <a:endParaRPr lang="ar-SA"/>
          </a:p>
        </p:txBody>
      </p:sp>
      <p:sp>
        <p:nvSpPr>
          <p:cNvPr id="16397" name="Line 13"/>
          <p:cNvSpPr>
            <a:spLocks noChangeShapeType="1"/>
          </p:cNvSpPr>
          <p:nvPr/>
        </p:nvSpPr>
        <p:spPr bwMode="auto">
          <a:xfrm flipV="1">
            <a:off x="3314039" y="2133601"/>
            <a:ext cx="2574528" cy="1871663"/>
          </a:xfrm>
          <a:prstGeom prst="line">
            <a:avLst/>
          </a:prstGeom>
          <a:noFill/>
          <a:ln w="28575">
            <a:solidFill>
              <a:schemeClr val="tx1"/>
            </a:solidFill>
            <a:round/>
            <a:headEnd/>
            <a:tailEnd/>
          </a:ln>
          <a:effectLst/>
        </p:spPr>
        <p:txBody>
          <a:bodyPr/>
          <a:lstStyle/>
          <a:p>
            <a:endParaRPr lang="ar-SA"/>
          </a:p>
        </p:txBody>
      </p:sp>
      <p:sp>
        <p:nvSpPr>
          <p:cNvPr id="16399" name="Text Box 15"/>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6400" name="Text Box 16"/>
          <p:cNvSpPr txBox="1">
            <a:spLocks noChangeArrowheads="1"/>
          </p:cNvSpPr>
          <p:nvPr/>
        </p:nvSpPr>
        <p:spPr bwMode="auto">
          <a:xfrm>
            <a:off x="5109502" y="14128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2</a:t>
            </a:r>
          </a:p>
        </p:txBody>
      </p:sp>
      <p:sp>
        <p:nvSpPr>
          <p:cNvPr id="16401" name="Text Box 17"/>
          <p:cNvSpPr txBox="1">
            <a:spLocks noChangeArrowheads="1"/>
          </p:cNvSpPr>
          <p:nvPr/>
        </p:nvSpPr>
        <p:spPr bwMode="auto">
          <a:xfrm>
            <a:off x="5343394" y="18462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6402" name="Text Box 18"/>
          <p:cNvSpPr txBox="1">
            <a:spLocks noChangeArrowheads="1"/>
          </p:cNvSpPr>
          <p:nvPr/>
        </p:nvSpPr>
        <p:spPr bwMode="auto">
          <a:xfrm>
            <a:off x="4043232" y="18462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2</a:t>
            </a:r>
          </a:p>
        </p:txBody>
      </p:sp>
      <p:sp>
        <p:nvSpPr>
          <p:cNvPr id="16403" name="Text Box 19"/>
          <p:cNvSpPr txBox="1">
            <a:spLocks noChangeArrowheads="1"/>
          </p:cNvSpPr>
          <p:nvPr/>
        </p:nvSpPr>
        <p:spPr bwMode="auto">
          <a:xfrm>
            <a:off x="4641719" y="263683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6404" name="Text Box 20"/>
          <p:cNvSpPr txBox="1">
            <a:spLocks noChangeArrowheads="1"/>
          </p:cNvSpPr>
          <p:nvPr/>
        </p:nvSpPr>
        <p:spPr bwMode="auto">
          <a:xfrm>
            <a:off x="3709592" y="32893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6405" name="Text Box 21"/>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6406" name="Text Box 22"/>
          <p:cNvSpPr txBox="1">
            <a:spLocks noChangeArrowheads="1"/>
          </p:cNvSpPr>
          <p:nvPr/>
        </p:nvSpPr>
        <p:spPr bwMode="auto">
          <a:xfrm>
            <a:off x="1676798" y="22526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2</a:t>
            </a:r>
          </a:p>
        </p:txBody>
      </p:sp>
      <p:sp>
        <p:nvSpPr>
          <p:cNvPr id="16407" name="Text Box 23"/>
          <p:cNvSpPr txBox="1">
            <a:spLocks noChangeArrowheads="1"/>
          </p:cNvSpPr>
          <p:nvPr/>
        </p:nvSpPr>
        <p:spPr bwMode="auto">
          <a:xfrm>
            <a:off x="1676798" y="26130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6408" name="Text Box 24"/>
          <p:cNvSpPr txBox="1">
            <a:spLocks noChangeArrowheads="1"/>
          </p:cNvSpPr>
          <p:nvPr/>
        </p:nvSpPr>
        <p:spPr bwMode="auto">
          <a:xfrm>
            <a:off x="1676798" y="29686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6409"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6410" name="Text Box 26"/>
          <p:cNvSpPr txBox="1">
            <a:spLocks noChangeArrowheads="1"/>
          </p:cNvSpPr>
          <p:nvPr/>
        </p:nvSpPr>
        <p:spPr bwMode="auto">
          <a:xfrm>
            <a:off x="4328717"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6411" name="Text Box 27"/>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6412" name="Text Box 28"/>
          <p:cNvSpPr txBox="1">
            <a:spLocks noChangeArrowheads="1"/>
          </p:cNvSpPr>
          <p:nvPr/>
        </p:nvSpPr>
        <p:spPr bwMode="auto">
          <a:xfrm>
            <a:off x="5499894" y="3429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1</a:t>
            </a:r>
          </a:p>
        </p:txBody>
      </p:sp>
      <p:sp>
        <p:nvSpPr>
          <p:cNvPr id="16413" name="Text Box 29"/>
          <p:cNvSpPr txBox="1">
            <a:spLocks noChangeArrowheads="1"/>
          </p:cNvSpPr>
          <p:nvPr/>
        </p:nvSpPr>
        <p:spPr bwMode="auto">
          <a:xfrm>
            <a:off x="5030392" y="386238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271727" y="839788"/>
            <a:ext cx="9362546" cy="181588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rPr>
              <a:t> </a:t>
            </a:r>
            <a:r>
              <a:rPr lang="ar-BH" sz="2800" b="1">
                <a:solidFill>
                  <a:srgbClr val="000000"/>
                </a:solidFill>
              </a:rPr>
              <a:t>الفجوة الانكماشية:</a:t>
            </a:r>
          </a:p>
          <a:p>
            <a:pPr algn="just" rtl="1">
              <a:spcBef>
                <a:spcPct val="50000"/>
              </a:spcBef>
            </a:pPr>
            <a:r>
              <a:rPr lang="ar-BH" sz="2400">
                <a:solidFill>
                  <a:srgbClr val="000000"/>
                </a:solidFill>
                <a:latin typeface="Arial" pitchFamily="34" charset="0"/>
                <a:cs typeface="Arabic Transparent" pitchFamily="2" charset="-78"/>
              </a:rPr>
              <a:t>تحدث الفجوة الانكماشية </a:t>
            </a:r>
            <a:r>
              <a:rPr lang="en-US" sz="2400">
                <a:solidFill>
                  <a:srgbClr val="000000"/>
                </a:solidFill>
                <a:latin typeface="Arial" pitchFamily="34" charset="0"/>
                <a:cs typeface="Arabic Transparent" pitchFamily="2" charset="-78"/>
              </a:rPr>
              <a:t>(Deflationary Gap)</a:t>
            </a:r>
            <a:r>
              <a:rPr lang="ar-BH" sz="2400">
                <a:solidFill>
                  <a:srgbClr val="000000"/>
                </a:solidFill>
                <a:latin typeface="Arial" pitchFamily="34" charset="0"/>
                <a:cs typeface="Arabic Transparent" pitchFamily="2" charset="-78"/>
              </a:rPr>
              <a:t>، في المدى القريب أيضاً نتيجة لانخفاض في الطلب الكلي، حيث ترتفع البطالة وينخفض المستوى العام للأسعار. يوضح ذلك الشكل (4-3).</a:t>
            </a:r>
            <a:endParaRPr lang="en-US" sz="2400">
              <a:solidFill>
                <a:srgbClr val="000000"/>
              </a:solidFill>
              <a:latin typeface="Arial" pitchFamily="34" charset="0"/>
              <a:cs typeface="Arabic Transparent" pitchFamily="2" charset="-78"/>
            </a:endParaRPr>
          </a:p>
        </p:txBody>
      </p:sp>
      <p:sp>
        <p:nvSpPr>
          <p:cNvPr id="15365" name="Text Box 5"/>
          <p:cNvSpPr txBox="1">
            <a:spLocks noChangeArrowheads="1"/>
          </p:cNvSpPr>
          <p:nvPr/>
        </p:nvSpPr>
        <p:spPr bwMode="auto">
          <a:xfrm>
            <a:off x="349118" y="3427414"/>
            <a:ext cx="9362546" cy="2185214"/>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800" b="1">
                <a:solidFill>
                  <a:srgbClr val="000000"/>
                </a:solidFill>
              </a:rPr>
              <a:t>التضخم الركودي:</a:t>
            </a:r>
            <a:endParaRPr lang="ar-BH" sz="28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نتيجة لانخفاض العرض الكلي بسبب زيادة تكاليف الإنتاج ونقص الأرباح، فقد جاء هذا التضخم مصحوباً بموجة من الكساد أي ارتفاع معدلات البطالة لتفوق معدلاتها الطبيعية مع انخفاض الناتج أو الدخل إلى مستويات أقل من مستوى الناتج ممكن، كما يتضح من الشكل (4-4).</a:t>
            </a:r>
            <a:endParaRPr lang="en-US" sz="240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checkerboard(across)">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checkerboard(across)">
                                      <p:cBhvr>
                                        <p:cTn id="12"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536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5" name="Rectangle 29"/>
          <p:cNvSpPr>
            <a:spLocks noChangeArrowheads="1"/>
          </p:cNvSpPr>
          <p:nvPr/>
        </p:nvSpPr>
        <p:spPr bwMode="auto">
          <a:xfrm>
            <a:off x="990600" y="0"/>
            <a:ext cx="7410582" cy="4608513"/>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4338"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4339" name="Text Box 3"/>
          <p:cNvSpPr txBox="1">
            <a:spLocks noChangeArrowheads="1"/>
          </p:cNvSpPr>
          <p:nvPr/>
        </p:nvSpPr>
        <p:spPr bwMode="auto">
          <a:xfrm>
            <a:off x="228600" y="4800600"/>
            <a:ext cx="9362546" cy="162560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a:spAutoFit/>
          </a:bodyPr>
          <a:lstStyle/>
          <a:p>
            <a:pPr algn="just" rtl="1">
              <a:spcBef>
                <a:spcPct val="50000"/>
              </a:spcBef>
            </a:pPr>
            <a:r>
              <a:rPr lang="ar-BH" sz="2000">
                <a:solidFill>
                  <a:srgbClr val="000000"/>
                </a:solidFill>
                <a:latin typeface="Arial" pitchFamily="34" charset="0"/>
                <a:cs typeface="Arabic Transparent" pitchFamily="2" charset="-78"/>
              </a:rPr>
              <a:t>الشكل (4-3) : نتيجة للنقص في الطلب الكلي ينتقل الاقتصاد من توازن المدى البعيد عند </a:t>
            </a:r>
            <a:r>
              <a:rPr lang="en-US" sz="2000">
                <a:solidFill>
                  <a:srgbClr val="000000"/>
                </a:solidFill>
                <a:latin typeface="Arial" pitchFamily="34" charset="0"/>
                <a:cs typeface="Arabic Transparent" pitchFamily="2" charset="-78"/>
              </a:rPr>
              <a:t>E</a:t>
            </a:r>
            <a:r>
              <a:rPr lang="en-US" sz="2000" baseline="-25000">
                <a:solidFill>
                  <a:srgbClr val="000000"/>
                </a:solidFill>
                <a:latin typeface="Arial" pitchFamily="34" charset="0"/>
                <a:cs typeface="Arabic Transparent" pitchFamily="2" charset="-78"/>
              </a:rPr>
              <a:t>0</a:t>
            </a:r>
            <a:r>
              <a:rPr lang="ar-BH" sz="2000" baseline="-25000">
                <a:solidFill>
                  <a:srgbClr val="000000"/>
                </a:solidFill>
                <a:latin typeface="Arial" pitchFamily="34" charset="0"/>
                <a:cs typeface="Arabic Transparent" pitchFamily="2" charset="-78"/>
              </a:rPr>
              <a:t> </a:t>
            </a:r>
            <a:r>
              <a:rPr lang="ar-BH" sz="2000">
                <a:solidFill>
                  <a:srgbClr val="000000"/>
                </a:solidFill>
                <a:latin typeface="Arial" pitchFamily="34" charset="0"/>
                <a:cs typeface="Arabic Transparent" pitchFamily="2" charset="-78"/>
              </a:rPr>
              <a:t>إلى توازن في المدى القريب عند </a:t>
            </a:r>
            <a:r>
              <a:rPr lang="en-US" sz="2000">
                <a:solidFill>
                  <a:srgbClr val="000000"/>
                </a:solidFill>
                <a:latin typeface="Arial" pitchFamily="34" charset="0"/>
                <a:cs typeface="Arabic Transparent" pitchFamily="2" charset="-78"/>
              </a:rPr>
              <a:t>E</a:t>
            </a:r>
            <a:r>
              <a:rPr lang="en-US" sz="2000" baseline="-25000">
                <a:solidFill>
                  <a:srgbClr val="000000"/>
                </a:solidFill>
                <a:latin typeface="Arial" pitchFamily="34" charset="0"/>
                <a:cs typeface="Arabic Transparent" pitchFamily="2" charset="-78"/>
              </a:rPr>
              <a:t>1</a:t>
            </a:r>
            <a:r>
              <a:rPr lang="ar-BH" sz="2000">
                <a:solidFill>
                  <a:srgbClr val="000000"/>
                </a:solidFill>
                <a:latin typeface="Arial" pitchFamily="34" charset="0"/>
                <a:cs typeface="Arabic Transparent" pitchFamily="2" charset="-78"/>
              </a:rPr>
              <a:t>، حيث يكون الناتج الفعلي أقل من الناتج الممكن ويكون معدل البطالة أعلى من المعدل الطبيعي، ويكون مستوى الأسعار أقل مما كان عليه أصلاً عند توازن المدى البعيد. وباستخدام السياسات المالية والنقدية يمكن زيادة الطلب الكلي من أجل خفض معدل البطالة، وإن تم ذلك على حساب زيادة معدل التضخم أو ارتفاع مستوى الأسعار.</a:t>
            </a:r>
            <a:endParaRPr lang="en-US" sz="2000">
              <a:solidFill>
                <a:srgbClr val="000000"/>
              </a:solidFill>
              <a:latin typeface="Arial" pitchFamily="34" charset="0"/>
              <a:cs typeface="Arabic Transparent" pitchFamily="2" charset="-78"/>
            </a:endParaRPr>
          </a:p>
        </p:txBody>
      </p:sp>
      <p:sp>
        <p:nvSpPr>
          <p:cNvPr id="14340"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4341" name="Line 5"/>
          <p:cNvSpPr>
            <a:spLocks noChangeShapeType="1"/>
          </p:cNvSpPr>
          <p:nvPr/>
        </p:nvSpPr>
        <p:spPr bwMode="auto">
          <a:xfrm>
            <a:off x="2612364" y="2708275"/>
            <a:ext cx="1092067" cy="0"/>
          </a:xfrm>
          <a:prstGeom prst="line">
            <a:avLst/>
          </a:prstGeom>
          <a:noFill/>
          <a:ln w="19050">
            <a:solidFill>
              <a:schemeClr val="tx1"/>
            </a:solidFill>
            <a:prstDash val="dash"/>
            <a:round/>
            <a:headEnd/>
            <a:tailEnd/>
          </a:ln>
          <a:effectLst/>
        </p:spPr>
        <p:txBody>
          <a:bodyPr/>
          <a:lstStyle/>
          <a:p>
            <a:endParaRPr lang="ar-SA"/>
          </a:p>
        </p:txBody>
      </p:sp>
      <p:sp>
        <p:nvSpPr>
          <p:cNvPr id="14342" name="Line 6"/>
          <p:cNvSpPr>
            <a:spLocks noChangeShapeType="1"/>
          </p:cNvSpPr>
          <p:nvPr/>
        </p:nvSpPr>
        <p:spPr bwMode="auto">
          <a:xfrm flipV="1">
            <a:off x="3725069" y="2708275"/>
            <a:ext cx="0" cy="1873250"/>
          </a:xfrm>
          <a:prstGeom prst="line">
            <a:avLst/>
          </a:prstGeom>
          <a:noFill/>
          <a:ln w="19050">
            <a:solidFill>
              <a:schemeClr val="tx1"/>
            </a:solidFill>
            <a:prstDash val="dash"/>
            <a:round/>
            <a:headEnd/>
            <a:tailEnd/>
          </a:ln>
          <a:effectLst/>
        </p:spPr>
        <p:txBody>
          <a:bodyPr/>
          <a:lstStyle/>
          <a:p>
            <a:endParaRPr lang="ar-SA"/>
          </a:p>
        </p:txBody>
      </p:sp>
      <p:sp>
        <p:nvSpPr>
          <p:cNvPr id="14343"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4345" name="Line 9"/>
          <p:cNvSpPr>
            <a:spLocks noChangeShapeType="1"/>
          </p:cNvSpPr>
          <p:nvPr/>
        </p:nvSpPr>
        <p:spPr bwMode="auto">
          <a:xfrm>
            <a:off x="2612364" y="2420938"/>
            <a:ext cx="1872853" cy="0"/>
          </a:xfrm>
          <a:prstGeom prst="line">
            <a:avLst/>
          </a:prstGeom>
          <a:noFill/>
          <a:ln w="19050">
            <a:solidFill>
              <a:schemeClr val="tx1"/>
            </a:solidFill>
            <a:prstDash val="dash"/>
            <a:round/>
            <a:headEnd/>
            <a:tailEnd/>
          </a:ln>
          <a:effectLst/>
        </p:spPr>
        <p:txBody>
          <a:bodyPr/>
          <a:lstStyle/>
          <a:p>
            <a:endParaRPr lang="ar-SA"/>
          </a:p>
        </p:txBody>
      </p:sp>
      <p:sp>
        <p:nvSpPr>
          <p:cNvPr id="14346" name="Line 10"/>
          <p:cNvSpPr>
            <a:spLocks noChangeShapeType="1"/>
          </p:cNvSpPr>
          <p:nvPr/>
        </p:nvSpPr>
        <p:spPr bwMode="auto">
          <a:xfrm>
            <a:off x="3382831" y="1504951"/>
            <a:ext cx="2495417" cy="2087563"/>
          </a:xfrm>
          <a:prstGeom prst="line">
            <a:avLst/>
          </a:prstGeom>
          <a:noFill/>
          <a:ln w="28575">
            <a:solidFill>
              <a:schemeClr val="tx1"/>
            </a:solidFill>
            <a:round/>
            <a:headEnd/>
            <a:tailEnd/>
          </a:ln>
          <a:effectLst/>
        </p:spPr>
        <p:txBody>
          <a:bodyPr/>
          <a:lstStyle/>
          <a:p>
            <a:endParaRPr lang="ar-SA"/>
          </a:p>
        </p:txBody>
      </p:sp>
      <p:sp>
        <p:nvSpPr>
          <p:cNvPr id="14347" name="Line 11"/>
          <p:cNvSpPr>
            <a:spLocks noChangeShapeType="1"/>
          </p:cNvSpPr>
          <p:nvPr/>
        </p:nvSpPr>
        <p:spPr bwMode="auto">
          <a:xfrm>
            <a:off x="2915048" y="1931988"/>
            <a:ext cx="2328598" cy="2239962"/>
          </a:xfrm>
          <a:prstGeom prst="line">
            <a:avLst/>
          </a:prstGeom>
          <a:noFill/>
          <a:ln w="28575">
            <a:solidFill>
              <a:schemeClr val="tx1"/>
            </a:solidFill>
            <a:round/>
            <a:headEnd/>
            <a:tailEnd/>
          </a:ln>
          <a:effectLst/>
        </p:spPr>
        <p:txBody>
          <a:bodyPr/>
          <a:lstStyle/>
          <a:p>
            <a:endParaRPr lang="ar-SA"/>
          </a:p>
        </p:txBody>
      </p:sp>
      <p:sp>
        <p:nvSpPr>
          <p:cNvPr id="14348" name="Line 12"/>
          <p:cNvSpPr>
            <a:spLocks noChangeShapeType="1"/>
          </p:cNvSpPr>
          <p:nvPr/>
        </p:nvSpPr>
        <p:spPr bwMode="auto">
          <a:xfrm flipV="1">
            <a:off x="2846256" y="1557338"/>
            <a:ext cx="3745706" cy="1511300"/>
          </a:xfrm>
          <a:prstGeom prst="line">
            <a:avLst/>
          </a:prstGeom>
          <a:noFill/>
          <a:ln w="28575">
            <a:solidFill>
              <a:schemeClr val="tx1"/>
            </a:solidFill>
            <a:round/>
            <a:headEnd/>
            <a:tailEnd/>
          </a:ln>
          <a:effectLst/>
        </p:spPr>
        <p:txBody>
          <a:bodyPr/>
          <a:lstStyle/>
          <a:p>
            <a:endParaRPr lang="ar-SA"/>
          </a:p>
        </p:txBody>
      </p:sp>
      <p:sp>
        <p:nvSpPr>
          <p:cNvPr id="14350" name="Text Box 14"/>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4352" name="Text Box 16"/>
          <p:cNvSpPr txBox="1">
            <a:spLocks noChangeArrowheads="1"/>
          </p:cNvSpPr>
          <p:nvPr/>
        </p:nvSpPr>
        <p:spPr bwMode="auto">
          <a:xfrm>
            <a:off x="6124179" y="11969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4354" name="Text Box 18"/>
          <p:cNvSpPr txBox="1">
            <a:spLocks noChangeArrowheads="1"/>
          </p:cNvSpPr>
          <p:nvPr/>
        </p:nvSpPr>
        <p:spPr bwMode="auto">
          <a:xfrm>
            <a:off x="3393150" y="258445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4355" name="Text Box 19"/>
          <p:cNvSpPr txBox="1">
            <a:spLocks noChangeArrowheads="1"/>
          </p:cNvSpPr>
          <p:nvPr/>
        </p:nvSpPr>
        <p:spPr bwMode="auto">
          <a:xfrm>
            <a:off x="4027752" y="1868488"/>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4356" name="Text Box 20"/>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4358" name="Text Box 22"/>
          <p:cNvSpPr txBox="1">
            <a:spLocks noChangeArrowheads="1"/>
          </p:cNvSpPr>
          <p:nvPr/>
        </p:nvSpPr>
        <p:spPr bwMode="auto">
          <a:xfrm>
            <a:off x="1676798" y="22383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4359" name="Text Box 23"/>
          <p:cNvSpPr txBox="1">
            <a:spLocks noChangeArrowheads="1"/>
          </p:cNvSpPr>
          <p:nvPr/>
        </p:nvSpPr>
        <p:spPr bwMode="auto">
          <a:xfrm>
            <a:off x="1676798" y="25368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4360" name="Text Box 24"/>
          <p:cNvSpPr txBox="1">
            <a:spLocks noChangeArrowheads="1"/>
          </p:cNvSpPr>
          <p:nvPr/>
        </p:nvSpPr>
        <p:spPr bwMode="auto">
          <a:xfrm>
            <a:off x="3100786"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4361"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4362" name="Text Box 26"/>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4363" name="Text Box 27"/>
          <p:cNvSpPr txBox="1">
            <a:spLocks noChangeArrowheads="1"/>
          </p:cNvSpPr>
          <p:nvPr/>
        </p:nvSpPr>
        <p:spPr bwMode="auto">
          <a:xfrm>
            <a:off x="5499894" y="3429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
        <p:nvSpPr>
          <p:cNvPr id="14364" name="Text Box 28"/>
          <p:cNvSpPr txBox="1">
            <a:spLocks noChangeArrowheads="1"/>
          </p:cNvSpPr>
          <p:nvPr/>
        </p:nvSpPr>
        <p:spPr bwMode="auto">
          <a:xfrm>
            <a:off x="4875611" y="41005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1</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1" name="Rectangle 29"/>
          <p:cNvSpPr>
            <a:spLocks noChangeArrowheads="1"/>
          </p:cNvSpPr>
          <p:nvPr/>
        </p:nvSpPr>
        <p:spPr bwMode="auto">
          <a:xfrm>
            <a:off x="1447800" y="0"/>
            <a:ext cx="7099300" cy="4537075"/>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3314"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3315" name="Text Box 3"/>
          <p:cNvSpPr txBox="1">
            <a:spLocks noChangeArrowheads="1"/>
          </p:cNvSpPr>
          <p:nvPr/>
        </p:nvSpPr>
        <p:spPr bwMode="auto">
          <a:xfrm>
            <a:off x="228600" y="4876800"/>
            <a:ext cx="9362546" cy="162560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(4-4): نتيجة لزيادة أسعار الموارد ينتقل منحنى العرض </a:t>
            </a:r>
            <a:r>
              <a:rPr lang="en-US" sz="2000" dirty="0">
                <a:solidFill>
                  <a:srgbClr val="000000"/>
                </a:solidFill>
                <a:latin typeface="Arial" pitchFamily="34" charset="0"/>
                <a:cs typeface="Arabic Transparent" pitchFamily="2" charset="-78"/>
              </a:rPr>
              <a:t>SRAS</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إلى </a:t>
            </a:r>
            <a:r>
              <a:rPr lang="en-US" sz="2000" dirty="0">
                <a:solidFill>
                  <a:srgbClr val="000000"/>
                </a:solidFill>
                <a:latin typeface="Arial" pitchFamily="34" charset="0"/>
                <a:cs typeface="Arabic Transparent" pitchFamily="2" charset="-78"/>
              </a:rPr>
              <a:t>SRAS</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فينتقل الاقتصاد من توازن المدى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إلى توازن في المدى القريب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حيث يكون الناتج الفعلي أقل من الناتج الممكن ويكون معدل البطالة أعلى من المعدل الطبيعي، ويكون مستوى الأسعار أعلى أيضاً. في المدى البعيد، وباستخدام السياسات المالية والنقدية يمكن زيادة الطلب من أجل خفض معدل البطالة، وإن تم ذلك على حساب زيادة معدل التضخم أو ارتفاع مستوى الأسعار.</a:t>
            </a:r>
            <a:endParaRPr lang="en-US" sz="2000" dirty="0">
              <a:solidFill>
                <a:srgbClr val="000000"/>
              </a:solidFill>
              <a:latin typeface="Arial" pitchFamily="34" charset="0"/>
              <a:cs typeface="Arabic Transparent" pitchFamily="2" charset="-78"/>
            </a:endParaRPr>
          </a:p>
        </p:txBody>
      </p:sp>
      <p:sp>
        <p:nvSpPr>
          <p:cNvPr id="13316"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3317" name="Line 5"/>
          <p:cNvSpPr>
            <a:spLocks noChangeShapeType="1"/>
          </p:cNvSpPr>
          <p:nvPr/>
        </p:nvSpPr>
        <p:spPr bwMode="auto">
          <a:xfrm>
            <a:off x="2612364" y="2781300"/>
            <a:ext cx="1872853" cy="0"/>
          </a:xfrm>
          <a:prstGeom prst="line">
            <a:avLst/>
          </a:prstGeom>
          <a:noFill/>
          <a:ln w="19050">
            <a:solidFill>
              <a:schemeClr val="tx1"/>
            </a:solidFill>
            <a:prstDash val="dash"/>
            <a:round/>
            <a:headEnd/>
            <a:tailEnd/>
          </a:ln>
          <a:effectLst/>
        </p:spPr>
        <p:txBody>
          <a:bodyPr/>
          <a:lstStyle/>
          <a:p>
            <a:endParaRPr lang="ar-SA"/>
          </a:p>
        </p:txBody>
      </p:sp>
      <p:sp>
        <p:nvSpPr>
          <p:cNvPr id="13318" name="Line 6"/>
          <p:cNvSpPr>
            <a:spLocks noChangeShapeType="1"/>
          </p:cNvSpPr>
          <p:nvPr/>
        </p:nvSpPr>
        <p:spPr bwMode="auto">
          <a:xfrm flipV="1">
            <a:off x="3704431" y="2420939"/>
            <a:ext cx="0" cy="2160587"/>
          </a:xfrm>
          <a:prstGeom prst="line">
            <a:avLst/>
          </a:prstGeom>
          <a:noFill/>
          <a:ln w="19050">
            <a:solidFill>
              <a:schemeClr val="tx1"/>
            </a:solidFill>
            <a:prstDash val="dash"/>
            <a:round/>
            <a:headEnd/>
            <a:tailEnd/>
          </a:ln>
          <a:effectLst/>
        </p:spPr>
        <p:txBody>
          <a:bodyPr/>
          <a:lstStyle/>
          <a:p>
            <a:endParaRPr lang="ar-SA"/>
          </a:p>
        </p:txBody>
      </p:sp>
      <p:sp>
        <p:nvSpPr>
          <p:cNvPr id="13319"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3321" name="Line 9"/>
          <p:cNvSpPr>
            <a:spLocks noChangeShapeType="1"/>
          </p:cNvSpPr>
          <p:nvPr/>
        </p:nvSpPr>
        <p:spPr bwMode="auto">
          <a:xfrm>
            <a:off x="2612364" y="2420938"/>
            <a:ext cx="1092067" cy="0"/>
          </a:xfrm>
          <a:prstGeom prst="line">
            <a:avLst/>
          </a:prstGeom>
          <a:noFill/>
          <a:ln w="19050">
            <a:solidFill>
              <a:schemeClr val="tx1"/>
            </a:solidFill>
            <a:prstDash val="dash"/>
            <a:round/>
            <a:headEnd/>
            <a:tailEnd/>
          </a:ln>
          <a:effectLst/>
        </p:spPr>
        <p:txBody>
          <a:bodyPr/>
          <a:lstStyle/>
          <a:p>
            <a:endParaRPr lang="ar-SA"/>
          </a:p>
        </p:txBody>
      </p:sp>
      <p:sp>
        <p:nvSpPr>
          <p:cNvPr id="13323" name="Line 11"/>
          <p:cNvSpPr>
            <a:spLocks noChangeShapeType="1"/>
          </p:cNvSpPr>
          <p:nvPr/>
        </p:nvSpPr>
        <p:spPr bwMode="auto">
          <a:xfrm>
            <a:off x="2925367" y="2017714"/>
            <a:ext cx="3276203" cy="1627187"/>
          </a:xfrm>
          <a:prstGeom prst="line">
            <a:avLst/>
          </a:prstGeom>
          <a:noFill/>
          <a:ln w="28575">
            <a:solidFill>
              <a:schemeClr val="tx1"/>
            </a:solidFill>
            <a:round/>
            <a:headEnd/>
            <a:tailEnd/>
          </a:ln>
          <a:effectLst/>
        </p:spPr>
        <p:txBody>
          <a:bodyPr/>
          <a:lstStyle/>
          <a:p>
            <a:endParaRPr lang="ar-SA"/>
          </a:p>
        </p:txBody>
      </p:sp>
      <p:sp>
        <p:nvSpPr>
          <p:cNvPr id="13324" name="Line 12"/>
          <p:cNvSpPr>
            <a:spLocks noChangeShapeType="1"/>
          </p:cNvSpPr>
          <p:nvPr/>
        </p:nvSpPr>
        <p:spPr bwMode="auto">
          <a:xfrm flipV="1">
            <a:off x="2846256" y="1250950"/>
            <a:ext cx="2731029" cy="1727200"/>
          </a:xfrm>
          <a:prstGeom prst="line">
            <a:avLst/>
          </a:prstGeom>
          <a:noFill/>
          <a:ln w="28575">
            <a:solidFill>
              <a:schemeClr val="tx1"/>
            </a:solidFill>
            <a:round/>
            <a:headEnd/>
            <a:tailEnd/>
          </a:ln>
          <a:effectLst/>
        </p:spPr>
        <p:txBody>
          <a:bodyPr/>
          <a:lstStyle/>
          <a:p>
            <a:endParaRPr lang="ar-SA"/>
          </a:p>
        </p:txBody>
      </p:sp>
      <p:sp>
        <p:nvSpPr>
          <p:cNvPr id="13325" name="Line 13"/>
          <p:cNvSpPr>
            <a:spLocks noChangeShapeType="1"/>
          </p:cNvSpPr>
          <p:nvPr/>
        </p:nvSpPr>
        <p:spPr bwMode="auto">
          <a:xfrm flipV="1">
            <a:off x="3314039" y="1728788"/>
            <a:ext cx="2574528" cy="1871662"/>
          </a:xfrm>
          <a:prstGeom prst="line">
            <a:avLst/>
          </a:prstGeom>
          <a:noFill/>
          <a:ln w="28575">
            <a:solidFill>
              <a:schemeClr val="tx1"/>
            </a:solidFill>
            <a:round/>
            <a:headEnd/>
            <a:tailEnd/>
          </a:ln>
          <a:effectLst/>
        </p:spPr>
        <p:txBody>
          <a:bodyPr/>
          <a:lstStyle/>
          <a:p>
            <a:endParaRPr lang="ar-SA"/>
          </a:p>
        </p:txBody>
      </p:sp>
      <p:sp>
        <p:nvSpPr>
          <p:cNvPr id="13326" name="Text Box 14"/>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3327" name="Text Box 15"/>
          <p:cNvSpPr txBox="1">
            <a:spLocks noChangeArrowheads="1"/>
          </p:cNvSpPr>
          <p:nvPr/>
        </p:nvSpPr>
        <p:spPr bwMode="auto">
          <a:xfrm>
            <a:off x="5130140" y="9318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1</a:t>
            </a:r>
          </a:p>
        </p:txBody>
      </p:sp>
      <p:sp>
        <p:nvSpPr>
          <p:cNvPr id="13328" name="Text Box 16"/>
          <p:cNvSpPr txBox="1">
            <a:spLocks noChangeArrowheads="1"/>
          </p:cNvSpPr>
          <p:nvPr/>
        </p:nvSpPr>
        <p:spPr bwMode="auto">
          <a:xfrm>
            <a:off x="5394988" y="14319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3330" name="Text Box 18"/>
          <p:cNvSpPr txBox="1">
            <a:spLocks noChangeArrowheads="1"/>
          </p:cNvSpPr>
          <p:nvPr/>
        </p:nvSpPr>
        <p:spPr bwMode="auto">
          <a:xfrm>
            <a:off x="3059511" y="200818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3331" name="Text Box 19"/>
          <p:cNvSpPr txBox="1">
            <a:spLocks noChangeArrowheads="1"/>
          </p:cNvSpPr>
          <p:nvPr/>
        </p:nvSpPr>
        <p:spPr bwMode="auto">
          <a:xfrm>
            <a:off x="4172214" y="25654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3332" name="Text Box 20"/>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3334" name="Text Box 22"/>
          <p:cNvSpPr txBox="1">
            <a:spLocks noChangeArrowheads="1"/>
          </p:cNvSpPr>
          <p:nvPr/>
        </p:nvSpPr>
        <p:spPr bwMode="auto">
          <a:xfrm>
            <a:off x="1676798" y="22479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3335" name="Text Box 23"/>
          <p:cNvSpPr txBox="1">
            <a:spLocks noChangeArrowheads="1"/>
          </p:cNvSpPr>
          <p:nvPr/>
        </p:nvSpPr>
        <p:spPr bwMode="auto">
          <a:xfrm>
            <a:off x="1676798" y="26035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3336" name="Text Box 24"/>
          <p:cNvSpPr txBox="1">
            <a:spLocks noChangeArrowheads="1"/>
          </p:cNvSpPr>
          <p:nvPr/>
        </p:nvSpPr>
        <p:spPr bwMode="auto">
          <a:xfrm>
            <a:off x="3080148"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3337"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3338" name="Text Box 26"/>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3340" name="Text Box 28"/>
          <p:cNvSpPr txBox="1">
            <a:spLocks noChangeArrowheads="1"/>
          </p:cNvSpPr>
          <p:nvPr/>
        </p:nvSpPr>
        <p:spPr bwMode="auto">
          <a:xfrm>
            <a:off x="5733785" y="36449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السادسة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توازن الاقتصاد الكلي </a:t>
            </a:r>
          </a:p>
          <a:p>
            <a:pPr eaLnBrk="1" hangingPunct="1"/>
            <a:r>
              <a:rPr lang="ar-SA" sz="4400" spc="-150" dirty="0" smtClean="0">
                <a:solidFill>
                  <a:srgbClr val="FF0000"/>
                </a:solidFill>
                <a:latin typeface="ae_AlMateen" pitchFamily="2" charset="-78"/>
                <a:cs typeface="ae_AlMateen" pitchFamily="2" charset="-78"/>
              </a:rPr>
              <a:t>الفصل الخامس  </a:t>
            </a:r>
          </a:p>
          <a:p>
            <a:pPr eaLnBrk="1" hangingPunct="1"/>
            <a:r>
              <a:rPr lang="ar-SA" sz="4400" b="1" dirty="0" smtClean="0">
                <a:solidFill>
                  <a:schemeClr val="tx1"/>
                </a:solidFill>
                <a:cs typeface="Arial" pitchFamily="34"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1629</TotalTime>
  <Words>1786</Words>
  <Application>Microsoft Office PowerPoint</Application>
  <PresentationFormat>A4 Paper (210x297 mm)‎</PresentationFormat>
  <Paragraphs>283</Paragraphs>
  <Slides>22</Slides>
  <Notes>0</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22</vt:i4>
      </vt:variant>
    </vt:vector>
  </HeadingPairs>
  <TitlesOfParts>
    <vt:vector size="24" baseType="lpstr">
      <vt:lpstr>Office Theme</vt:lpstr>
      <vt:lpstr>Equation</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faisal</cp:lastModifiedBy>
  <cp:revision>188</cp:revision>
  <dcterms:created xsi:type="dcterms:W3CDTF">2009-10-14T19:14:34Z</dcterms:created>
  <dcterms:modified xsi:type="dcterms:W3CDTF">2012-03-14T05:03:16Z</dcterms:modified>
</cp:coreProperties>
</file>