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301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05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462" y="-2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152400" y="554084"/>
            <a:ext cx="9753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Simplified Arabic" pitchFamily="2" charset="-78"/>
              </a:rPr>
              <a:t>التمرين الأول: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إذا كان الدخل الكلي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50 000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ريال ،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إذا كان الميل الحدي للادخار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MPS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0.35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باستعمال المعطيات السابقة أوجد كل من :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الحدي للاستهلاك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يدخره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يستهلكه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للادخار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للاستهلاك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APC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81000" y="0"/>
            <a:ext cx="92202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الأول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MPC=1-MPS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MPC=1-0.35=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0.65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 MPS 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S=0.35*50000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17500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C=MPC*Y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C=0.65*50000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C=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828800" y="457200"/>
            <a:ext cx="647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4- </a:t>
            </a:r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APS=S/Y 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APS=17500/50000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 APS=</a:t>
            </a:r>
            <a:r>
              <a:rPr lang="en-US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0.35</a:t>
            </a:r>
          </a:p>
          <a:p>
            <a:pPr lvl="0" eaLnBrk="0" hangingPunct="0"/>
            <a:endParaRPr lang="en-US" sz="4800" dirty="0" smtClean="0"/>
          </a:p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5- </a:t>
            </a:r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APC=C/Y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APC=32500/50000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 APC=</a:t>
            </a:r>
            <a:r>
              <a:rPr lang="fr-FR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0.65</a:t>
            </a:r>
            <a:endParaRPr lang="ar-S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743200" y="3810000"/>
          <a:ext cx="4033345" cy="2438400"/>
        </p:xfrm>
        <a:graphic>
          <a:graphicData uri="http://schemas.openxmlformats.org/drawingml/2006/table">
            <a:tbl>
              <a:tblPr rtl="1"/>
              <a:tblGrid>
                <a:gridCol w="1831427"/>
                <a:gridCol w="2201918"/>
              </a:tblGrid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القطاع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 dirty="0">
                          <a:latin typeface="Calibri"/>
                          <a:ea typeface="Calibri"/>
                          <a:cs typeface="Arial"/>
                        </a:rPr>
                        <a:t>إنتاج القطاع 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الصناعة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50 000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الزراعة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70 000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الخدمات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80 000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228600" y="319207"/>
            <a:ext cx="9372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الثاني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يتكون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من ثلاث قطاعات هي قطاع الصناعة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الزراعة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الخدمات ،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بحيث قدم كل قطاع مساهمته في الإنتاج الوطني مقيمة بملايين الريالات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ذلك وفقا لمعطيات الجدول التالي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228600" y="914400"/>
            <a:ext cx="928170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المطلوب: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باستعمالك لمعطيات الجدول السابق، يطلب منك إيجاد مالي: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لكل قطاع إذا علمت أن: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الأول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25% من قيمة إنتاج القطاع الثاني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الثاني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15% من قيمة إنتاج القطاع الثالث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الثالث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5% من قيمة إنتاج القطاع الأول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الإجمالية 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228600" y="685800"/>
            <a:ext cx="9448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الثاني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قيمة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TP=50000+70000+80000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TP=200000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الصناعة = 50000/200000= 25%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الزراعة = 70000/200000= 35%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الخدمات = 80000/200000= 40%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228600" y="533400"/>
            <a:ext cx="9220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القيمة المضافة لكل قطاع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للصناعة= 50000- (70000*25%)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للزراعة = 70000- (80000*15%)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للخدمات = 80000- (50000*5%)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 القيمة المضافة الإجمالية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=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الناتج المحلي الإجمالي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= 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228600" y="228600"/>
            <a:ext cx="9316973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الثالث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يطلب منك إيجاد ما يلي: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الإنفاق الكلي.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إنفاق كل قطاع من الناتج المحلي الإجمالي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4000" b="1" dirty="0" smtClean="0">
              <a:latin typeface="Calibri" pitchFamily="34" charset="0"/>
              <a:ea typeface="Calibri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ذلك وفقا للمعطيات التالية :(مقيمة بملايين الريالات)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-403232" y="1076742"/>
            <a:ext cx="103092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الاستهلاك الخاص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120 000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الاستثمار الخاص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950 500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الإنفاق الحكومي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585 000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الصادرات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132000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54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الواردات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180000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304800" y="304800"/>
            <a:ext cx="938429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الثالث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GDP=C+I+G+(X-M)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GDP=120000+950500+585000+(132000-180000)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GDP=1607500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2590800"/>
            <a:ext cx="9296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نسبة إنفاق كل قطاع من الناتج المحلي الإجمالي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120000/1607500= 7.4%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950500/1607500= 59.2%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585000/1607500= 36.3%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132000/1607500= 8.2%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180000/1607500= 11.1-%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29" y="152400"/>
            <a:ext cx="96728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الرابع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توفرت لديك المعطيات التالية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المتعلقة باقتصاد بلد ما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المقيمة بملايين الريالات: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العاملين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23 800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صافي الفائدة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12300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دخل الإيجارات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8600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أرباح الشركات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14600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مالكي الأعمال الصغيرة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7500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ضرائب غير 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6400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إعانات غير المباشرة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7400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28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إهتلاكات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الأصول الثابتة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5200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62389" y="4472970"/>
            <a:ext cx="94436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endParaRPr kumimoji="0" lang="en-US" sz="3200" b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إيجاد 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الدخل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3200" b="1" dirty="0" smtClean="0">
                <a:latin typeface="Calibri" pitchFamily="34" charset="0"/>
                <a:ea typeface="Calibri" pitchFamily="34" charset="0"/>
              </a:rPr>
              <a:t>2-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إيجاد نسبة مساهمة كل عنصر في الناتج المحلي الإجمالي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8600" y="1066798"/>
          <a:ext cx="9472448" cy="4724402"/>
        </p:xfrm>
        <a:graphic>
          <a:graphicData uri="http://schemas.openxmlformats.org/drawingml/2006/table">
            <a:tbl>
              <a:tblPr rtl="1"/>
              <a:tblGrid>
                <a:gridCol w="3839644"/>
                <a:gridCol w="2561840"/>
                <a:gridCol w="3070964"/>
              </a:tblGrid>
              <a:tr h="457433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tabLst>
                          <a:tab pos="244475" algn="l"/>
                          <a:tab pos="982345" algn="ctr"/>
                        </a:tabLs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		العنصر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المبلغ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النسبة المؤوية%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دخول العاملين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23 800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33.5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صافي الفائدة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12300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17.5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دخل الإيجارات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8600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12.1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أرباح الشركات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14600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20.8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دخول مالكي الأعمال الصغيرة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7500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10.5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ضرائب غير 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6400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048">
                <a:tc>
                  <a:txBody>
                    <a:bodyPr/>
                    <a:lstStyle/>
                    <a:p>
                      <a:pPr marL="342900" lvl="0" indent="-3429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إعانات غير المباشرة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7400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-10.4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+ إهتلاكات الأصول الثابتة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5200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7.3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8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 = المجموع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>
                          <a:latin typeface="Calibri"/>
                          <a:ea typeface="Calibri"/>
                          <a:cs typeface="Arial"/>
                        </a:rPr>
                        <a:t>71000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304800" y="228600"/>
            <a:ext cx="936029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الرابع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r>
              <a:rPr kumimoji="0" lang="ar-SA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4475" algn="l"/>
                <a:tab pos="982663" algn="ctr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</a:t>
            </a:r>
          </a:p>
          <a:p>
            <a:pPr eaLnBrk="1" hangingPunct="1"/>
            <a:r>
              <a:rPr lang="ar-SA" sz="44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 </a:t>
            </a:r>
          </a:p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623</Words>
  <Application>Microsoft Office PowerPoint</Application>
  <PresentationFormat>A4 Paper (210x297 mm)‎</PresentationFormat>
  <Paragraphs>155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faisal</cp:lastModifiedBy>
  <cp:revision>209</cp:revision>
  <dcterms:created xsi:type="dcterms:W3CDTF">2009-10-14T19:14:34Z</dcterms:created>
  <dcterms:modified xsi:type="dcterms:W3CDTF">2012-03-25T05:46:51Z</dcterms:modified>
</cp:coreProperties>
</file>