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7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3/11/2012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المحاضرة السادسة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الحاسب في حياتنا اليومية</a:t>
            </a:r>
          </a:p>
          <a:p>
            <a:pP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abic Transparent" pitchFamily="2" charset="-78"/>
              </a:rPr>
              <a:t>Computers in Everyday Life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/>
              <a:t>استخدامات الحاسب في الحياة اليومية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ar-SA" sz="2800" dirty="0" smtClean="0"/>
              <a:t>الفرق بين الإنسان والحاسب</a:t>
            </a:r>
            <a:endParaRPr lang="ar-DZ" sz="2800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</a:rPr>
              <a:t>نتائج استخدام الحاسب</a:t>
            </a:r>
            <a:endParaRPr lang="ar-DZ" sz="2800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</a:rPr>
              <a:t>الحاسب في الهيئات الحكومية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الحاسب في المستشفيات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الحاسب في التعليم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العمل عن بعد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solidFill>
                  <a:srgbClr val="000000"/>
                </a:solidFill>
                <a:latin typeface="Calibri" pitchFamily="34" charset="0"/>
              </a:rPr>
              <a:t>التجارة الإلكترونية</a:t>
            </a:r>
            <a:endParaRPr lang="en-US" sz="1800" dirty="0" smtClean="0"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1- </a:t>
            </a:r>
            <a:r>
              <a:rPr lang="ar-SA" sz="4000" dirty="0" smtClean="0"/>
              <a:t>استخدامات الحاسب في الحياة اليومية</a:t>
            </a:r>
            <a:endParaRPr lang="en-US" dirty="0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/>
              <a:t>اختلاف أنظمة الحواسب حسب طبيعة العمل (صناعي – طبي – حكومي)</a:t>
            </a:r>
            <a:r>
              <a:rPr lang="ar-DZ" sz="2800" dirty="0" smtClean="0">
                <a:cs typeface="Arabic Transparent" pitchFamily="2" charset="-78"/>
              </a:rPr>
              <a:t>:</a:t>
            </a:r>
            <a:endParaRPr lang="ar-DZ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مواصفات عالية (معالج مكروي – سعة الذاكرة – الخ) لمعالجة البيانات</a:t>
            </a:r>
            <a:r>
              <a:rPr lang="ar-SA" sz="2800" dirty="0" smtClean="0">
                <a:cs typeface="Arabic Transparent" pitchFamily="2" charset="-78"/>
              </a:rPr>
              <a:t> </a:t>
            </a:r>
            <a:r>
              <a:rPr lang="ar-DZ" sz="2800" dirty="0" smtClean="0">
                <a:cs typeface="Arabic Transparent" pitchFamily="2" charset="-78"/>
              </a:rPr>
              <a:t>بسرعة ودقة دون وجود الطرفيان وتعدد الوسائط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ي</a:t>
            </a:r>
            <a:r>
              <a:rPr lang="ar-DZ" sz="2800" dirty="0" smtClean="0">
                <a:cs typeface="Arabic Transparent" pitchFamily="2" charset="-78"/>
              </a:rPr>
              <a:t>خصص الحاسب كخادم مع وجود طابعة ذات مواصفات عالية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ربط عدة حواسب لتشكيل شبكة</a:t>
            </a:r>
            <a:endParaRPr lang="ar-SA" sz="2800" dirty="0" smtClean="0">
              <a:cs typeface="Arabic Transparent" pitchFamily="2" charset="-78"/>
            </a:endParaRPr>
          </a:p>
          <a:p>
            <a:endParaRPr lang="ar-DZ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 تلحق بالحواسب ماسحات ضوئية وقارئ بركود ومودم وخادم للانترنت</a:t>
            </a:r>
            <a:endParaRPr lang="ar-SA" sz="2800" dirty="0" smtClean="0">
              <a:cs typeface="Arabic Transparent" pitchFamily="2" charset="-78"/>
            </a:endParaRPr>
          </a:p>
          <a:p>
            <a:r>
              <a:rPr lang="ar-DZ" sz="2800" dirty="0" smtClean="0">
                <a:cs typeface="Arabic Transparent" pitchFamily="2" charset="-78"/>
              </a:rPr>
              <a:t>وشاشات لمس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1- </a:t>
            </a:r>
            <a:r>
              <a:rPr lang="ar-SA" sz="4000" dirty="0" smtClean="0"/>
              <a:t>استخدامات الحاسب في الحياة اليومية</a:t>
            </a:r>
            <a:endParaRPr lang="en-US" dirty="0" smtClean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>
                <a:cs typeface="Arabic Transparent" pitchFamily="2" charset="-78"/>
              </a:rPr>
              <a:t> ب</a:t>
            </a:r>
            <a:r>
              <a:rPr lang="ar-DZ" dirty="0" err="1" smtClean="0">
                <a:cs typeface="Arabic Transparent" pitchFamily="2" charset="-78"/>
              </a:rPr>
              <a:t>رامج</a:t>
            </a:r>
            <a:r>
              <a:rPr lang="ar-DZ" dirty="0" smtClean="0">
                <a:cs typeface="Arabic Transparent" pitchFamily="2" charset="-78"/>
              </a:rPr>
              <a:t> دعم وترشيد القرار وإدارة المشاريع  </a:t>
            </a:r>
            <a:endParaRPr lang="ar-SA" dirty="0" smtClean="0">
              <a:cs typeface="Arabic Transparent" pitchFamily="2" charset="-78"/>
            </a:endParaRPr>
          </a:p>
          <a:p>
            <a:endParaRPr lang="ar-DZ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البرمجيات تشمل معالج النصوص والجداول الالكترونية وقواعد البيانات</a:t>
            </a:r>
            <a:endParaRPr lang="ar-SA" dirty="0" smtClean="0">
              <a:cs typeface="Arabic Transparent" pitchFamily="2" charset="-78"/>
            </a:endParaRPr>
          </a:p>
          <a:p>
            <a:endParaRPr lang="ar-DZ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برامج الرسم والعرض والاتصالات والبريد والمحاسبة والمالية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2- </a:t>
            </a:r>
            <a:r>
              <a:rPr lang="ar-DZ" sz="4000" dirty="0" smtClean="0"/>
              <a:t>الفرق بين الحاسب والإنسان</a:t>
            </a:r>
            <a:endParaRPr lang="en-US" sz="6000" dirty="0" smtClean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Wingdings" pitchFamily="2" charset="2"/>
              <a:buChar char="v"/>
            </a:pPr>
            <a:r>
              <a:rPr lang="ar-DZ" dirty="0" smtClean="0"/>
              <a:t>بعض المجالات التي يكون فيها الحاسب</a:t>
            </a:r>
            <a:r>
              <a:rPr lang="ar-SA" dirty="0" smtClean="0"/>
              <a:t> </a:t>
            </a:r>
            <a:r>
              <a:rPr lang="ar-DZ" dirty="0" smtClean="0"/>
              <a:t>أفضل من</a:t>
            </a:r>
            <a:r>
              <a:rPr lang="ar-SA" dirty="0" smtClean="0"/>
              <a:t> </a:t>
            </a:r>
            <a:r>
              <a:rPr lang="ar-DZ" dirty="0" smtClean="0"/>
              <a:t>الإنسان</a:t>
            </a:r>
            <a:r>
              <a:rPr lang="ar-SA" dirty="0" smtClean="0"/>
              <a:t> </a:t>
            </a:r>
            <a:r>
              <a:rPr lang="ar-DZ" dirty="0" smtClean="0"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المجالات الخطيرة على الإنسان مثل التجارب الكيميائية والنووية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المهام البسيطة التي يمكن </a:t>
            </a:r>
            <a:r>
              <a:rPr lang="ar-DZ" dirty="0" err="1" smtClean="0"/>
              <a:t>مكننتها</a:t>
            </a:r>
            <a:r>
              <a:rPr lang="ar-DZ" dirty="0" smtClean="0"/>
              <a:t> مثل الهاتف الآلي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تخزين كميات هائلة من البيانات في مساحة صغيرة 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SA" dirty="0" smtClean="0"/>
              <a:t>         </a:t>
            </a:r>
            <a:r>
              <a:rPr lang="ar-DZ" dirty="0" smtClean="0"/>
              <a:t>دمج البيانات الآتية من مصادر مختلفة وتخزينها واسترجاعها</a:t>
            </a:r>
            <a:endParaRPr lang="en-US" sz="3600" dirty="0" smtClean="0">
              <a:latin typeface="Calibri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2- </a:t>
            </a:r>
            <a:r>
              <a:rPr lang="ar-DZ" sz="4000" dirty="0" smtClean="0"/>
              <a:t>الفرق بين الحاسب والإنسان</a:t>
            </a:r>
            <a:endParaRPr lang="en-US" dirty="0" smtClean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السرعة في انجاز </a:t>
            </a:r>
            <a:r>
              <a:rPr lang="ar-DZ" dirty="0" smtClean="0"/>
              <a:t>المهام مثل فرز قائمة بالأسماء أبجديا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الدقة  الكبيرة في العمليات الحسابية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المهام المتكررة</a:t>
            </a:r>
            <a:endParaRPr lang="ar-SA" dirty="0" smtClean="0"/>
          </a:p>
          <a:p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تزويد الخدمات على مدار الساعة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ü"/>
            </a:pPr>
            <a:endParaRPr lang="ar-SA" dirty="0" smtClean="0">
              <a:cs typeface="Arabic Transparent" pitchFamily="2" charset="-78"/>
            </a:endParaRPr>
          </a:p>
          <a:p>
            <a:pPr lvl="1">
              <a:buFont typeface="Wingdings" pitchFamily="2" charset="2"/>
              <a:buChar char="v"/>
            </a:pPr>
            <a:r>
              <a:rPr lang="ar-DZ" dirty="0" smtClean="0"/>
              <a:t>بعض المجالات التي يكون فيها الإنسان أفضل من الحاسب </a:t>
            </a:r>
            <a:r>
              <a:rPr lang="ar-DZ" dirty="0" smtClean="0">
                <a:cs typeface="Arabic Transparent" pitchFamily="2" charset="-78"/>
              </a:rPr>
              <a:t>:</a:t>
            </a:r>
          </a:p>
          <a:p>
            <a:pPr lvl="1"/>
            <a:endParaRPr lang="ar-SA" dirty="0" smtClean="0"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cs typeface="Arabic Transparent" pitchFamily="2" charset="-78"/>
              </a:rPr>
              <a:t>المهام التي تحتاج إلى إبداع وتخيل وتفكير</a:t>
            </a:r>
            <a:endParaRPr lang="ar-SA" dirty="0" smtClean="0">
              <a:cs typeface="Arabic Transparent" pitchFamily="2" charset="-78"/>
            </a:endParaRPr>
          </a:p>
          <a:p>
            <a:pPr lvl="1"/>
            <a:endParaRPr lang="ar-DZ" dirty="0" smtClean="0"/>
          </a:p>
          <a:p>
            <a:pPr lvl="1">
              <a:buFont typeface="Wingdings" pitchFamily="2" charset="2"/>
              <a:buChar char="ü"/>
            </a:pPr>
            <a:r>
              <a:rPr lang="ar-DZ" dirty="0" smtClean="0"/>
              <a:t>المهام التي لا يمكن أداؤها من خلال تعليمات </a:t>
            </a:r>
            <a:endParaRPr lang="ar-SA" dirty="0" smtClean="0"/>
          </a:p>
          <a:p>
            <a:pPr lvl="1"/>
            <a:endParaRPr lang="ar-DZ" dirty="0" smtClean="0"/>
          </a:p>
          <a:p>
            <a:pPr lvl="1">
              <a:buFont typeface="Wingdings" pitchFamily="2" charset="2"/>
              <a:buChar char="ü"/>
            </a:pPr>
            <a:r>
              <a:rPr lang="ar-DZ" dirty="0" smtClean="0"/>
              <a:t>المهام </a:t>
            </a:r>
            <a:r>
              <a:rPr lang="ar-SA" dirty="0" smtClean="0"/>
              <a:t>الغير</a:t>
            </a:r>
            <a:r>
              <a:rPr lang="ar-DZ" dirty="0" smtClean="0"/>
              <a:t>المتكررة</a:t>
            </a:r>
          </a:p>
          <a:p>
            <a:endParaRPr lang="ar-SA" dirty="0"/>
          </a:p>
        </p:txBody>
      </p:sp>
      <p:sp>
        <p:nvSpPr>
          <p:cNvPr id="10" name="Rectangle 1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ar-SA" dirty="0" smtClean="0"/>
              <a:t>2- </a:t>
            </a:r>
            <a:r>
              <a:rPr lang="ar-DZ" dirty="0" smtClean="0"/>
              <a:t>الفرق بين الحاسب والإنسان</a:t>
            </a:r>
            <a:endParaRPr lang="en-US" sz="6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</a:t>
            </a:r>
            <a:r>
              <a:rPr lang="ar-DZ" dirty="0" smtClean="0"/>
              <a:t>الفرق بين الحاسب والإنسان</a:t>
            </a:r>
            <a:endParaRPr lang="ar-SA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استخدام الحواسب وانتشارها وتأثيرها على نمط الحياة يطرح التساؤلات الآتية</a:t>
            </a:r>
            <a:r>
              <a:rPr lang="ar-DZ" sz="2800" dirty="0" smtClean="0">
                <a:cs typeface="Arabic Transparent" pitchFamily="2" charset="-78"/>
              </a:rPr>
              <a:t>:</a:t>
            </a:r>
            <a:endParaRPr lang="ar-SA" sz="2800" dirty="0" smtClean="0">
              <a:cs typeface="Arabic Transparent" pitchFamily="2" charset="-78"/>
            </a:endParaRPr>
          </a:p>
          <a:p>
            <a:endParaRPr lang="ar-DZ" sz="2400" dirty="0" smtClean="0"/>
          </a:p>
          <a:p>
            <a:pPr lvl="1">
              <a:buFont typeface="Wingdings" pitchFamily="2" charset="2"/>
              <a:buChar char="§"/>
            </a:pPr>
            <a:r>
              <a:rPr lang="ar-DZ" dirty="0" smtClean="0"/>
              <a:t>تأثير التكنولوجيا على إنشاء وظائف جديدة وتدمير بعض الوظائف الموجودة</a:t>
            </a:r>
          </a:p>
          <a:p>
            <a:pPr lvl="1">
              <a:buFont typeface="Wingdings" pitchFamily="2" charset="2"/>
              <a:buChar char="§"/>
            </a:pPr>
            <a:r>
              <a:rPr lang="ar-DZ" dirty="0" smtClean="0"/>
              <a:t>تكيف الإنسان مع التغيرات التي تحدث في عمله </a:t>
            </a:r>
          </a:p>
          <a:p>
            <a:pPr lvl="1">
              <a:buFont typeface="Wingdings" pitchFamily="2" charset="2"/>
              <a:buChar char="§"/>
            </a:pPr>
            <a:r>
              <a:rPr lang="ar-DZ" dirty="0" smtClean="0"/>
              <a:t>مساهمة التكنولوجيا في توسيع الهوة بين المجتمعات المتقدمة والنامية (بسبب الكلفة)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2-</a:t>
            </a:r>
            <a:r>
              <a:rPr lang="ar-DZ" dirty="0" smtClean="0"/>
              <a:t>الفرق بين الحاسب والإنسان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2800" dirty="0" smtClean="0"/>
              <a:t>هذه التساؤلات طرحت في نشرة الاتحاد الأوروبي وكان الرأي النهائي أن</a:t>
            </a:r>
            <a:r>
              <a:rPr lang="ar-DZ" sz="2800" dirty="0" smtClean="0">
                <a:cs typeface="Arabic Transparent" pitchFamily="2" charset="-78"/>
              </a:rPr>
              <a:t>:</a:t>
            </a:r>
            <a:endParaRPr lang="ar-SA" sz="2800" dirty="0" smtClean="0">
              <a:cs typeface="Arabic Transparent" pitchFamily="2" charset="-78"/>
            </a:endParaRPr>
          </a:p>
          <a:p>
            <a:pPr>
              <a:defRPr/>
            </a:pPr>
            <a:endParaRPr lang="ar-DZ" dirty="0" smtClean="0">
              <a:cs typeface="Arabic Transparent" pitchFamily="2" charset="-78"/>
            </a:endParaRPr>
          </a:p>
          <a:p>
            <a:pPr marL="514350" indent="-514350">
              <a:buFont typeface="Wingdings" pitchFamily="2" charset="2"/>
              <a:buChar char="§"/>
              <a:defRPr/>
            </a:pPr>
            <a:r>
              <a:rPr lang="ar-DZ" sz="2800" dirty="0" smtClean="0">
                <a:cs typeface="Arabic Transparent" pitchFamily="2" charset="-78"/>
              </a:rPr>
              <a:t>ثقافة الحاسب أصبحت متطلبا رئيسيا مثلها مثل المهارات العادية كالقراءة والكتابة</a:t>
            </a:r>
            <a:r>
              <a:rPr lang="ar-SA" sz="2800" dirty="0" smtClean="0">
                <a:cs typeface="Arabic Transparent" pitchFamily="2" charset="-78"/>
              </a:rPr>
              <a:t> </a:t>
            </a:r>
            <a:r>
              <a:rPr lang="ar-DZ" sz="2800" dirty="0" smtClean="0"/>
              <a:t>والحساب  </a:t>
            </a:r>
            <a:endParaRPr lang="ar-SA" sz="2800" dirty="0" smtClean="0"/>
          </a:p>
          <a:p>
            <a:pPr marL="514350" indent="-514350">
              <a:defRPr/>
            </a:pPr>
            <a:endParaRPr lang="ar-DZ" sz="2800" dirty="0" smtClean="0"/>
          </a:p>
          <a:p>
            <a:pPr marL="514350" indent="-514350">
              <a:buFont typeface="Wingdings" pitchFamily="2" charset="2"/>
              <a:buChar char="§"/>
              <a:defRPr/>
            </a:pPr>
            <a:r>
              <a:rPr lang="ar-DZ" sz="2800" dirty="0" smtClean="0"/>
              <a:t>تمكين الناس من التنافس في سوق العمل والمشاركة الفعلية في الحياة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 </a:t>
            </a:r>
            <a:r>
              <a:rPr lang="ar-DZ" dirty="0" smtClean="0"/>
              <a:t>نتائج استخدام الحاسب</a:t>
            </a:r>
            <a:endParaRPr lang="ar-SA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/>
              <a:t>يلعب الحاسب دورا مهما في المجتمعات ويستخدم في عدة مجالات لفوائده و</a:t>
            </a:r>
            <a:r>
              <a:rPr lang="ar-DZ" dirty="0" smtClean="0">
                <a:cs typeface="Arabic Transparent" pitchFamily="2" charset="-78"/>
              </a:rPr>
              <a:t>قد أدى ظهور الحاسب إلى:</a:t>
            </a:r>
            <a:endParaRPr lang="ar-SA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إلغاء التكرار في المهام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زيادة الكفاءة والموثوق</a:t>
            </a:r>
            <a:r>
              <a:rPr lang="ar-SA" sz="3200" dirty="0" smtClean="0">
                <a:cs typeface="Arabic Transparent" pitchFamily="2" charset="-78"/>
              </a:rPr>
              <a:t>ي</a:t>
            </a:r>
            <a:r>
              <a:rPr lang="ar-DZ" sz="3200" dirty="0" smtClean="0">
                <a:cs typeface="Arabic Transparent" pitchFamily="2" charset="-78"/>
              </a:rPr>
              <a:t>ة في معالجة البيانات بشكل كبير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ظهور فرص عمل جديدة لم تكن متوفرة من قبل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الحصول على كميات هائلة من المعلومات عبر الانترنت بدون تنقل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 </a:t>
            </a:r>
            <a:r>
              <a:rPr lang="ar-DZ" dirty="0" smtClean="0"/>
              <a:t>نتائج استخدام الحاسب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تأدية كثير من المهام بسهولة وسرعة هائلة ومن خلال المنزل مثل البيع والشراء والحجز والبريد الالكتروني</a:t>
            </a:r>
          </a:p>
          <a:p>
            <a:pPr marL="968375" lvl="1" indent="-514350">
              <a:buFont typeface="Wingdings" pitchFamily="2" charset="2"/>
              <a:buChar char="§"/>
            </a:pPr>
            <a:r>
              <a:rPr lang="ar-DZ" sz="3200" dirty="0" smtClean="0">
                <a:cs typeface="Arabic Transparent" pitchFamily="2" charset="-78"/>
              </a:rPr>
              <a:t>انتشار ظاهرة العمل في المنزل</a:t>
            </a: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عقد المؤتمرات عن بعد</a:t>
            </a:r>
            <a:endParaRPr lang="ar-SA" sz="3200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استغناء التجار عن اقتناء عدة متاجر لتوفر البيع عن طريق الانترنت </a:t>
            </a:r>
            <a:endParaRPr lang="ar-SA" sz="3200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التطور الهائل في مختلف المعدات والتقنيات والأجهزة</a:t>
            </a:r>
            <a:endParaRPr lang="ar-SA" sz="3200" dirty="0" smtClean="0">
              <a:cs typeface="Arabic Transparent" pitchFamily="2" charset="-78"/>
            </a:endParaRPr>
          </a:p>
          <a:p>
            <a:pPr marL="968375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cs typeface="Arabic Transparent" pitchFamily="2" charset="-78"/>
              </a:rPr>
              <a:t>اختلاف مقاييس الحياة عن السابق نحو </a:t>
            </a:r>
            <a:r>
              <a:rPr lang="ar-DZ" sz="3200" dirty="0" err="1" smtClean="0">
                <a:cs typeface="Arabic Transparent" pitchFamily="2" charset="-78"/>
              </a:rPr>
              <a:t>الاعلى</a:t>
            </a:r>
            <a:endParaRPr lang="ar-DZ" sz="3200" dirty="0" smtClean="0">
              <a:cs typeface="Arabic Transparent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3-  </a:t>
            </a:r>
            <a:r>
              <a:rPr lang="ar-DZ" dirty="0" smtClean="0"/>
              <a:t>نتائج استخدام الحاسب</a:t>
            </a:r>
            <a:endParaRPr lang="ar-SA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3600" dirty="0" smtClean="0"/>
              <a:t>بعض مساوئ استخدام الحاسب</a:t>
            </a:r>
            <a:endParaRPr lang="ar-SA" sz="3600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تقليل فرص العمل في بعض المجالات (عندما يحل محل الانسان)</a:t>
            </a:r>
            <a:endParaRPr lang="ar-SA" dirty="0" smtClean="0"/>
          </a:p>
          <a:p>
            <a:pPr lvl="1">
              <a:defRPr/>
            </a:pPr>
            <a:endParaRPr lang="ar-DZ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التقليل من احتكاك الناس بعضهم البعض</a:t>
            </a:r>
            <a:endParaRPr lang="ar-SA" dirty="0" smtClean="0"/>
          </a:p>
          <a:p>
            <a:pPr lvl="1">
              <a:defRPr/>
            </a:pPr>
            <a:endParaRPr lang="ar-DZ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استخدامه يتطلب الاستثمار في الموارد البشرية (يحتاج الى تدريب ومهارات)</a:t>
            </a:r>
            <a:endParaRPr lang="ar-SA" dirty="0" smtClean="0"/>
          </a:p>
          <a:p>
            <a:pPr lvl="1">
              <a:defRPr/>
            </a:pPr>
            <a:endParaRPr lang="ar-DZ" dirty="0" smtClean="0"/>
          </a:p>
          <a:p>
            <a:pPr lvl="1">
              <a:buFont typeface="Wingdings" pitchFamily="2" charset="2"/>
              <a:buChar char="§"/>
              <a:defRPr/>
            </a:pPr>
            <a:r>
              <a:rPr lang="ar-DZ" dirty="0" smtClean="0"/>
              <a:t>الحاجة الدائمة </a:t>
            </a:r>
            <a:r>
              <a:rPr lang="ar-DZ" dirty="0" err="1" smtClean="0"/>
              <a:t>الى</a:t>
            </a:r>
            <a:r>
              <a:rPr lang="ar-DZ" dirty="0" smtClean="0"/>
              <a:t> ذوي الاختصاص في تطوير البرامج </a:t>
            </a:r>
            <a:r>
              <a:rPr lang="ar-DZ" dirty="0" err="1" smtClean="0"/>
              <a:t>و</a:t>
            </a:r>
            <a:r>
              <a:rPr lang="ar-DZ" dirty="0" smtClean="0"/>
              <a:t> تثبيتها وصيان</a:t>
            </a:r>
            <a:r>
              <a:rPr lang="ar-SA" dirty="0" err="1" smtClean="0"/>
              <a:t>تها</a:t>
            </a:r>
            <a:endParaRPr lang="ar-DZ" dirty="0" smtClean="0"/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/>
              <a:t>تستخدم المؤسسات والشركات بعض برامج الحاسب المصممة خصيصا للمساعدة في </a:t>
            </a:r>
            <a:r>
              <a:rPr lang="ar-SA" dirty="0" smtClean="0"/>
              <a:t>إ</a:t>
            </a:r>
            <a:r>
              <a:rPr lang="ar-DZ" dirty="0" smtClean="0"/>
              <a:t>دارة </a:t>
            </a:r>
            <a:r>
              <a:rPr lang="ar-SA" dirty="0" smtClean="0"/>
              <a:t>ا</a:t>
            </a:r>
            <a:r>
              <a:rPr lang="ar-DZ" dirty="0" smtClean="0"/>
              <a:t>عمال الشركات ومن هذه البرامج</a:t>
            </a:r>
            <a:r>
              <a:rPr lang="ar-DZ" dirty="0" smtClean="0"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</a:rPr>
              <a:t>أنظمة المعلومات الإدارية </a:t>
            </a:r>
            <a:r>
              <a:rPr lang="fr-FR" dirty="0" smtClean="0">
                <a:latin typeface="Times New Roman" pitchFamily="18" charset="0"/>
              </a:rPr>
              <a:t>Management Information Systems  (MIS)</a:t>
            </a:r>
            <a:r>
              <a:rPr lang="ar-SA" dirty="0" smtClean="0">
                <a:latin typeface="Times New Roman" pitchFamily="18" charset="0"/>
              </a:rPr>
              <a:t>: </a:t>
            </a:r>
            <a:r>
              <a:rPr lang="ar-DZ" dirty="0" smtClean="0">
                <a:latin typeface="Times New Roman" pitchFamily="18" charset="0"/>
              </a:rPr>
              <a:t>حيث تزود مدير المؤسسة بالمعلومات الضرورية من جميع أقسام المؤسسة لمساعدته في اتخاذ القرارات الروتيني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</a:rPr>
              <a:t>أنظمة اتخاذ القرارات</a:t>
            </a:r>
            <a:r>
              <a:rPr lang="fr-FR" dirty="0" smtClean="0">
                <a:latin typeface="Times New Roman" pitchFamily="18" charset="0"/>
              </a:rPr>
              <a:t>DSS </a:t>
            </a:r>
            <a:r>
              <a:rPr lang="ar-DZ" dirty="0" smtClean="0">
                <a:latin typeface="Times New Roman" pitchFamily="18" charset="0"/>
              </a:rPr>
              <a:t>  </a:t>
            </a:r>
            <a:r>
              <a:rPr lang="fr-FR" dirty="0" err="1" smtClean="0">
                <a:latin typeface="Times New Roman" pitchFamily="18" charset="0"/>
              </a:rPr>
              <a:t>Decision</a:t>
            </a:r>
            <a:r>
              <a:rPr lang="fr-FR" dirty="0" smtClean="0">
                <a:latin typeface="Times New Roman" pitchFamily="18" charset="0"/>
              </a:rPr>
              <a:t> Support System</a:t>
            </a:r>
            <a:r>
              <a:rPr lang="ar-DZ" dirty="0" smtClean="0">
                <a:latin typeface="Times New Roman" pitchFamily="18" charset="0"/>
              </a:rPr>
              <a:t> وتتمثل في الأنظمة التي تساعد المديرين العامين في صنع القرارات الواجبة لحل المشكلات التي تعترضهم وذلك باستعمال الحاسب والمعطيات </a:t>
            </a:r>
            <a:r>
              <a:rPr lang="ar-DZ" dirty="0" err="1" smtClean="0">
                <a:latin typeface="Times New Roman" pitchFamily="18" charset="0"/>
              </a:rPr>
              <a:t>و</a:t>
            </a:r>
            <a:r>
              <a:rPr lang="ar-DZ" dirty="0" smtClean="0">
                <a:latin typeface="Times New Roman" pitchFamily="18" charset="0"/>
              </a:rPr>
              <a:t> </a:t>
            </a:r>
            <a:r>
              <a:rPr lang="ar-SA" dirty="0" smtClean="0">
                <a:latin typeface="Times New Roman" pitchFamily="18" charset="0"/>
              </a:rPr>
              <a:t>  </a:t>
            </a:r>
          </a:p>
          <a:p>
            <a:r>
              <a:rPr lang="ar-SA" dirty="0" smtClean="0">
                <a:latin typeface="Times New Roman" pitchFamily="18" charset="0"/>
              </a:rPr>
              <a:t>             </a:t>
            </a:r>
            <a:r>
              <a:rPr lang="ar-DZ" dirty="0" smtClean="0">
                <a:latin typeface="Times New Roman" pitchFamily="18" charset="0"/>
              </a:rPr>
              <a:t>النماذج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fr-FR" dirty="0" smtClean="0">
              <a:latin typeface="Times New Roman" pitchFamily="18" charset="0"/>
            </a:endParaRPr>
          </a:p>
          <a:p>
            <a:endParaRPr lang="ar-SA" dirty="0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الحاسب في المؤسسات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الحاسب في المؤسسات</a:t>
            </a: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 </a:t>
            </a:r>
            <a:r>
              <a:rPr lang="ar-DZ" dirty="0" smtClean="0">
                <a:latin typeface="Times New Roman" pitchFamily="18" charset="0"/>
              </a:rPr>
              <a:t>مثلا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قد يرغب المدير في معرفة تأثير ارتفاع المبيعات بنسبة % 10  وارتفاع التكاليف بنسبة % 6 على المبيعات. تتميز هذه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الانظمة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بمرونة عالية ومقدرة على التكيف مع ظروف المشكلة وسرعة الاستجابة في تقديم الحلول الفعالة بكفاءة عالية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r>
              <a:rPr lang="ar-DZ" sz="4000" dirty="0" smtClean="0">
                <a:latin typeface="Times New Roman" pitchFamily="18" charset="0"/>
              </a:rPr>
              <a:t> </a:t>
            </a:r>
            <a:endParaRPr lang="ar-DZ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الحاسب في المؤسسات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تستعمل برامج الحاسب في شركات التأمين بحيث تتم مشاركة المعلومات بين الشركة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وسماسرة التأمين وذلك بالوصول جزئيا لبيانات الزبائن والاتفاقيات كتسديد تأمين سيارة دون الحاجة </a:t>
            </a:r>
            <a:r>
              <a:rPr lang="ar-DZ" dirty="0" err="1" smtClean="0">
                <a:latin typeface="Times New Roman" pitchFamily="18" charset="0"/>
              </a:rPr>
              <a:t>الى</a:t>
            </a:r>
            <a:r>
              <a:rPr lang="ar-DZ" dirty="0" smtClean="0">
                <a:latin typeface="Times New Roman" pitchFamily="18" charset="0"/>
              </a:rPr>
              <a:t> انتظار البوليصة بالبريد كما يمكن لسمسار تأمين </a:t>
            </a:r>
            <a:r>
              <a:rPr lang="ar-DZ" dirty="0" err="1" smtClean="0">
                <a:latin typeface="Times New Roman" pitchFamily="18" charset="0"/>
              </a:rPr>
              <a:t>و</a:t>
            </a:r>
            <a:r>
              <a:rPr lang="ar-DZ" dirty="0" smtClean="0">
                <a:latin typeface="Times New Roman" pitchFamily="18" charset="0"/>
              </a:rPr>
              <a:t> طباعة البوليصة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 فورا </a:t>
            </a:r>
            <a:r>
              <a:rPr lang="ar-DZ" sz="2800" dirty="0" smtClean="0">
                <a:latin typeface="Times New Roman" pitchFamily="18" charset="0"/>
              </a:rPr>
              <a:t>كما </a:t>
            </a:r>
            <a:r>
              <a:rPr lang="ar-DZ" sz="3600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يمكن إرسال كل المعلومات عن الإضرار والتقارير وحسابات التكاليف </a:t>
            </a:r>
            <a:r>
              <a:rPr lang="ar-DZ" dirty="0" err="1" smtClean="0">
                <a:latin typeface="Times New Roman" pitchFamily="18" charset="0"/>
              </a:rPr>
              <a:t>و</a:t>
            </a:r>
            <a:r>
              <a:rPr lang="ar-DZ" dirty="0" smtClean="0">
                <a:latin typeface="Times New Roman" pitchFamily="18" charset="0"/>
              </a:rPr>
              <a:t> الفواتير والتسويات الكترونيا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4- </a:t>
            </a:r>
            <a:r>
              <a:rPr lang="ar-DZ" dirty="0" smtClean="0"/>
              <a:t>برامج الحاسب في المؤسسات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تستعمل برامج الحاسب في المؤسسات المالية لإدارة ملايين المعاملات يوميا حيث تمكن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الحواسيب العملاء من الوصول </a:t>
            </a:r>
            <a:r>
              <a:rPr lang="ar-DZ" dirty="0" err="1" smtClean="0">
                <a:latin typeface="Times New Roman" pitchFamily="18" charset="0"/>
              </a:rPr>
              <a:t>الى</a:t>
            </a:r>
            <a:r>
              <a:rPr lang="ar-DZ" dirty="0" smtClean="0">
                <a:latin typeface="Times New Roman" pitchFamily="18" charset="0"/>
              </a:rPr>
              <a:t> حساباتهم عن طريق الصراف </a:t>
            </a:r>
            <a:r>
              <a:rPr lang="fr-FR" dirty="0" smtClean="0">
                <a:latin typeface="Times New Roman" pitchFamily="18" charset="0"/>
              </a:rPr>
              <a:t>ATM</a:t>
            </a:r>
            <a:r>
              <a:rPr lang="ar-DZ" dirty="0" smtClean="0">
                <a:latin typeface="Times New Roman" pitchFamily="18" charset="0"/>
              </a:rPr>
              <a:t> أو الانترنت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من منازلهم وتمكنهم كذلك من دفع فواتيرهم</a:t>
            </a:r>
            <a:endParaRPr lang="ar-SA" dirty="0" smtClean="0">
              <a:latin typeface="Times New Roman" pitchFamily="18" charset="0"/>
            </a:endParaRPr>
          </a:p>
          <a:p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ت</a:t>
            </a:r>
            <a:r>
              <a:rPr lang="ar-DZ" dirty="0" smtClean="0">
                <a:latin typeface="Times New Roman" pitchFamily="18" charset="0"/>
              </a:rPr>
              <a:t>ستعمل برامج الحاسب في عمليات الحجز في الفنادق والطيران حيث تمكن عدة وكلاء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المرخصين من </a:t>
            </a:r>
            <a:r>
              <a:rPr lang="ar-DZ" dirty="0" err="1" smtClean="0">
                <a:latin typeface="Times New Roman" pitchFamily="18" charset="0"/>
              </a:rPr>
              <a:t>اجراء</a:t>
            </a:r>
            <a:r>
              <a:rPr lang="ar-DZ" dirty="0" smtClean="0">
                <a:latin typeface="Times New Roman" pitchFamily="18" charset="0"/>
              </a:rPr>
              <a:t> عملية الحجز. يطبق نظام قفل السجل </a:t>
            </a:r>
            <a:r>
              <a:rPr lang="fr-FR" dirty="0" smtClean="0">
                <a:latin typeface="Times New Roman" pitchFamily="18" charset="0"/>
              </a:rPr>
              <a:t>Record </a:t>
            </a:r>
            <a:r>
              <a:rPr lang="fr-FR" dirty="0" err="1" smtClean="0">
                <a:latin typeface="Times New Roman" pitchFamily="18" charset="0"/>
              </a:rPr>
              <a:t>Locking</a:t>
            </a:r>
            <a:r>
              <a:rPr lang="ar-DZ" dirty="0" smtClean="0">
                <a:latin typeface="Times New Roman" pitchFamily="18" charset="0"/>
              </a:rPr>
              <a:t> من اجل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ضمان عدم ازدواجية الحجز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5- </a:t>
            </a:r>
            <a:r>
              <a:rPr lang="ar-DZ" dirty="0" smtClean="0"/>
              <a:t>الحاسب في الهيئات الحكومية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3600" dirty="0" smtClean="0">
                <a:latin typeface="Times New Roman" pitchFamily="18" charset="0"/>
              </a:rPr>
              <a:t>يمكن تحسين أداء مؤسسات الدولة باستعمال الحاسب</a:t>
            </a:r>
          </a:p>
          <a:p>
            <a:r>
              <a:rPr lang="ar-DZ" dirty="0" smtClean="0">
                <a:latin typeface="Times New Roman" pitchFamily="18" charset="0"/>
              </a:rPr>
              <a:t>إمكانية تخزين كميات كبيرة من البيانات (الاسم – العنوان – الرقم الوطني) وتسهيل البحث عنها و فرزها</a:t>
            </a:r>
            <a:endParaRPr lang="ar-SA" dirty="0" smtClean="0">
              <a:latin typeface="Times New Roman" pitchFamily="18" charset="0"/>
            </a:endParaRPr>
          </a:p>
          <a:p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إضافة تفاصيل جديدة إلى سجل المواطن بسهولة عند القيام بأي معاملة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استخدام البيانات لإجراء بحوث التسويق </a:t>
            </a:r>
            <a:r>
              <a:rPr lang="ar-DZ" dirty="0" err="1" smtClean="0">
                <a:latin typeface="Times New Roman" pitchFamily="18" charset="0"/>
              </a:rPr>
              <a:t>والمسوحات</a:t>
            </a:r>
            <a:r>
              <a:rPr lang="ar-DZ" dirty="0" smtClean="0">
                <a:latin typeface="Times New Roman" pitchFamily="18" charset="0"/>
              </a:rPr>
              <a:t> الاجتماعية والإحصائية مثل إحصاءات السكان</a:t>
            </a:r>
          </a:p>
          <a:p>
            <a:pPr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     </a:t>
            </a:r>
            <a:r>
              <a:rPr lang="ar-DZ" dirty="0" smtClean="0">
                <a:latin typeface="Times New Roman" pitchFamily="18" charset="0"/>
              </a:rPr>
              <a:t>التصويت الالكتروني</a:t>
            </a:r>
            <a:endParaRPr lang="en-US" sz="3600" dirty="0" smtClean="0">
              <a:latin typeface="Calibri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6- </a:t>
            </a:r>
            <a:r>
              <a:rPr lang="ar-DZ" sz="3600" dirty="0" smtClean="0"/>
              <a:t>الحاسب في المستشفيات والمراكز العناية الصحية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SA" dirty="0" smtClean="0">
                <a:latin typeface="Times New Roman" pitchFamily="18" charset="0"/>
              </a:rPr>
              <a:t>ت</a:t>
            </a:r>
            <a:r>
              <a:rPr lang="ar-DZ" dirty="0" smtClean="0">
                <a:latin typeface="Times New Roman" pitchFamily="18" charset="0"/>
              </a:rPr>
              <a:t>ستعمل الحاسب</a:t>
            </a:r>
            <a:r>
              <a:rPr lang="ar-SA" dirty="0" err="1" smtClean="0">
                <a:latin typeface="Times New Roman" pitchFamily="18" charset="0"/>
              </a:rPr>
              <a:t>ات</a:t>
            </a:r>
            <a:r>
              <a:rPr lang="ar-DZ" dirty="0" smtClean="0">
                <a:latin typeface="Times New Roman" pitchFamily="18" charset="0"/>
              </a:rPr>
              <a:t> في المستشفيات ومراكز العناية الصحية </a:t>
            </a:r>
            <a:r>
              <a:rPr lang="ar-SA" dirty="0" smtClean="0">
                <a:latin typeface="Times New Roman" pitchFamily="18" charset="0"/>
              </a:rPr>
              <a:t>من أجل </a:t>
            </a:r>
            <a:r>
              <a:rPr lang="ar-DZ" dirty="0" smtClean="0">
                <a:latin typeface="Times New Roman" pitchFamily="18" charset="0"/>
              </a:rPr>
              <a:t>التالي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DZ" dirty="0" smtClean="0">
              <a:latin typeface="Times New Roman" pitchFamily="18" charset="0"/>
            </a:endParaRP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تخزين سجلات المرضى واستخراجها والبحث عنها </a:t>
            </a:r>
            <a:r>
              <a:rPr lang="ar-DZ" sz="3200" dirty="0" err="1" smtClean="0">
                <a:latin typeface="Times New Roman" pitchFamily="18" charset="0"/>
              </a:rPr>
              <a:t>و</a:t>
            </a:r>
            <a:r>
              <a:rPr lang="ar-DZ" sz="3200" dirty="0" smtClean="0">
                <a:latin typeface="Times New Roman" pitchFamily="18" charset="0"/>
              </a:rPr>
              <a:t> الربط بين الأنظمة</a:t>
            </a:r>
            <a:r>
              <a:rPr lang="ar-SA" sz="3200" dirty="0" smtClean="0">
                <a:latin typeface="Times New Roman" pitchFamily="18" charset="0"/>
              </a:rPr>
              <a:t> </a:t>
            </a:r>
            <a:r>
              <a:rPr lang="ar-DZ" sz="3200" dirty="0" smtClean="0">
                <a:latin typeface="Times New Roman" pitchFamily="18" charset="0"/>
              </a:rPr>
              <a:t>في المستشفيات والمراكز الطبية ومشاركة هذه السجلات وبالتالي زيادة الاهتمام بالمرضى</a:t>
            </a: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تحديد المواعيد ومراقبة غرف العناية الفائقة </a:t>
            </a: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استعمال البيانات كمصدر للمعلومات للأطباء مثل الحصول على تفاصيل عملية جراحية معقدة وتوفر قواعد بيانات للأدوية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6- </a:t>
            </a:r>
            <a:r>
              <a:rPr lang="ar-DZ" sz="3600" dirty="0" smtClean="0"/>
              <a:t>الحاسب في المستشفيات والمراكز العناية الصحية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35050" lvl="1" indent="-514350">
              <a:buFont typeface="Wingdings" pitchFamily="2" charset="2"/>
              <a:buChar char="§"/>
              <a:defRPr/>
            </a:pPr>
            <a:endParaRPr lang="ar-SA" sz="3200" dirty="0" smtClean="0">
              <a:latin typeface="Times New Roman" pitchFamily="18" charset="0"/>
            </a:endParaRP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تطوير أنظمة تحكم بسيارات الإسعاف</a:t>
            </a:r>
            <a:endParaRPr lang="ar-SA" sz="3200" dirty="0" smtClean="0">
              <a:latin typeface="Times New Roman" pitchFamily="18" charset="0"/>
            </a:endParaRPr>
          </a:p>
          <a:p>
            <a:pPr marL="1035050" lvl="1" indent="-514350">
              <a:defRPr/>
            </a:pPr>
            <a:endParaRPr lang="ar-DZ" sz="3600" dirty="0" smtClean="0">
              <a:latin typeface="Times New Roman" pitchFamily="18" charset="0"/>
            </a:endParaRPr>
          </a:p>
          <a:p>
            <a:pPr marL="1035050" lvl="1" indent="-514350">
              <a:buFont typeface="Wingdings" pitchFamily="2" charset="2"/>
              <a:buChar char="§"/>
              <a:defRPr/>
            </a:pPr>
            <a:r>
              <a:rPr lang="ar-DZ" sz="3200" dirty="0" smtClean="0">
                <a:latin typeface="Times New Roman" pitchFamily="18" charset="0"/>
              </a:rPr>
              <a:t>تحليل كميات كبيرة من البيانات البيولوجية التي يمكن </a:t>
            </a:r>
            <a:r>
              <a:rPr lang="ar-SA" sz="3200" dirty="0" smtClean="0">
                <a:latin typeface="Times New Roman" pitchFamily="18" charset="0"/>
              </a:rPr>
              <a:t>أ</a:t>
            </a:r>
            <a:r>
              <a:rPr lang="ar-DZ" sz="3200" dirty="0" smtClean="0">
                <a:latin typeface="Times New Roman" pitchFamily="18" charset="0"/>
              </a:rPr>
              <a:t>ن تساعد في الأبحاث</a:t>
            </a:r>
            <a:endParaRPr lang="ar-DZ" sz="3600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DZ" sz="3600" dirty="0" smtClean="0"/>
              <a:t>الحاسب في التعليم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يستعمل الحاسب في الجامعات والكليات والمدارس للتعليم والبحث والتوجيه والإدارة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: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تكون المعدات عبارة عن شبكة حواسب </a:t>
            </a:r>
            <a:r>
              <a:rPr lang="ar-DZ" dirty="0" err="1" smtClean="0">
                <a:latin typeface="Times New Roman" pitchFamily="18" charset="0"/>
              </a:rPr>
              <a:t>او</a:t>
            </a:r>
            <a:r>
              <a:rPr lang="ar-DZ" dirty="0" smtClean="0">
                <a:latin typeface="Times New Roman" pitchFamily="18" charset="0"/>
              </a:rPr>
              <a:t> حواسب منفردة مع معدات تعدد الوسائط 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قد ترتبط معها أدوات خاصة بتعليم وتدريب الصغار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r>
              <a:rPr lang="ar-DZ" dirty="0" smtClean="0">
                <a:latin typeface="Times New Roman" pitchFamily="18" charset="0"/>
              </a:rPr>
              <a:t>البرمجيات تشمل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:</a:t>
            </a:r>
          </a:p>
          <a:p>
            <a:pPr lvl="1"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</a:rPr>
              <a:t>معالجة النصوص وقواعد البيانات وحزم مالية للإدارة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حزم تعليمية والانترنت والبريد الالكتروني</a:t>
            </a: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.</a:t>
            </a: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DZ" sz="3600" dirty="0" smtClean="0"/>
              <a:t>الحاسب في التعليم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تستعمل الحواسب في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الاعمال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الادارية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والتسجيل كجدولة الحصص وتعقب الحضور 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التدريب المعتمد على الحاسب </a:t>
            </a:r>
            <a:r>
              <a:rPr lang="fr-FR" dirty="0" smtClean="0">
                <a:latin typeface="Times New Roman" pitchFamily="18" charset="0"/>
              </a:rPr>
              <a:t>Computer </a:t>
            </a:r>
            <a:r>
              <a:rPr lang="fr-FR" dirty="0" err="1" smtClean="0">
                <a:latin typeface="Times New Roman" pitchFamily="18" charset="0"/>
              </a:rPr>
              <a:t>Based</a:t>
            </a:r>
            <a:r>
              <a:rPr lang="fr-FR" dirty="0" smtClean="0">
                <a:latin typeface="Times New Roman" pitchFamily="18" charset="0"/>
              </a:rPr>
              <a:t> Training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fr-FR" dirty="0" smtClean="0">
                <a:latin typeface="Times New Roman" pitchFamily="18" charset="0"/>
              </a:rPr>
              <a:t>CBT</a:t>
            </a:r>
            <a:r>
              <a:rPr lang="ar-SA" dirty="0" smtClean="0">
                <a:latin typeface="Times New Roman" pitchFamily="18" charset="0"/>
              </a:rPr>
              <a:t>: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dirty="0" smtClean="0">
                <a:latin typeface="Times New Roman" pitchFamily="18" charset="0"/>
              </a:rPr>
              <a:t>ي</a:t>
            </a:r>
            <a:r>
              <a:rPr lang="ar-DZ" dirty="0" smtClean="0">
                <a:latin typeface="Times New Roman" pitchFamily="18" charset="0"/>
              </a:rPr>
              <a:t>تمثل في تدريب عدد من </a:t>
            </a:r>
            <a:r>
              <a:rPr lang="ar-DZ" dirty="0" err="1" smtClean="0">
                <a:latin typeface="Times New Roman" pitchFamily="18" charset="0"/>
              </a:rPr>
              <a:t>الاشخاص</a:t>
            </a:r>
            <a:r>
              <a:rPr lang="ar-DZ" dirty="0" smtClean="0">
                <a:latin typeface="Times New Roman" pitchFamily="18" charset="0"/>
              </a:rPr>
              <a:t> على مجوعة متنوعة من المواضيع</a:t>
            </a: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تكون عادة على قرص مدمج ومن محاسنه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التعلم يتم دون حضور المحاضرات</a:t>
            </a:r>
          </a:p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التعلم في أي وقت وفي أي فترة زمنية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7- </a:t>
            </a:r>
            <a:r>
              <a:rPr lang="ar-DZ" sz="3600" dirty="0" smtClean="0"/>
              <a:t>الحاسب في التعليم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توفير أسلوب مرن في التدريب يتوافق مع القدرات الاستيعابية </a:t>
            </a:r>
          </a:p>
          <a:p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عملي وذو تكلفة قليلة</a:t>
            </a:r>
          </a:p>
          <a:p>
            <a:pPr>
              <a:buFont typeface="Wingdings" pitchFamily="2" charset="2"/>
              <a:buChar char="v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يمكن تكرار الدرس عند ظهور بعض المصاعب</a:t>
            </a:r>
            <a:endParaRPr lang="ar-D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من مساوئ التدريب المعتمد على الحاسب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عدم إمكانية تفاعل الطلبة مع بعضهم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عدم وجود مدرس لإعطاء النصائح</a:t>
            </a:r>
          </a:p>
          <a:p>
            <a:pPr>
              <a:buFont typeface="Wingdings" pitchFamily="2" charset="2"/>
              <a:buChar char="§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إمكانية حدوث مشاكل في الأجهزة</a:t>
            </a:r>
          </a:p>
          <a:p>
            <a:pPr>
              <a:buFont typeface="Wingdings" pitchFamily="2" charset="2"/>
              <a:buChar char="§"/>
            </a:pP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        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غياب التشجيع لمواصلة التدريب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8- </a:t>
            </a:r>
            <a:r>
              <a:rPr lang="ar-SA" sz="3600" dirty="0" smtClean="0"/>
              <a:t>العمل عن بعد </a:t>
            </a:r>
            <a:r>
              <a:rPr lang="fr-FR" sz="3600" dirty="0" err="1" smtClean="0">
                <a:latin typeface="Times New Roman" pitchFamily="18" charset="0"/>
                <a:cs typeface="Times New Roman" pitchFamily="18" charset="0"/>
              </a:rPr>
              <a:t>TeleCommuting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latin typeface="Times New Roman" pitchFamily="18" charset="0"/>
              </a:rPr>
              <a:t>يتيح العمل عن بعد أو المواصلات عن بعد للأشخاص العمل من المنزل  باستعمال حاسب مربوط بالمكتب في الشركة</a:t>
            </a:r>
            <a:endParaRPr lang="ar-SA" sz="2800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يمكن الاتصال بالمكتب عبر الهاتف والفاكس والبريد الالكتروني</a:t>
            </a:r>
            <a:endParaRPr lang="ar-SA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endParaRPr lang="ar-SA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يتميز العمل عن بعد بتخفيض وقت المواصلات </a:t>
            </a:r>
            <a:endParaRPr lang="ar-SA" dirty="0" smtClean="0">
              <a:latin typeface="Times New Roman" pitchFamily="18" charset="0"/>
            </a:endParaRPr>
          </a:p>
          <a:p>
            <a:pPr lvl="1"/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المرونة في أوقات العمل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8- </a:t>
            </a:r>
            <a:r>
              <a:rPr lang="ar-SA" sz="3600" dirty="0" smtClean="0"/>
              <a:t>العمل عن بعد </a:t>
            </a:r>
            <a:r>
              <a:rPr lang="fr-FR" sz="3600" dirty="0" err="1" smtClean="0">
                <a:latin typeface="Times New Roman" pitchFamily="18" charset="0"/>
                <a:cs typeface="Times New Roman" pitchFamily="18" charset="0"/>
              </a:rPr>
              <a:t>TeleCommuting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القدرة على التركيز في </a:t>
            </a:r>
            <a:r>
              <a:rPr lang="ar-DZ" dirty="0" err="1" smtClean="0">
                <a:latin typeface="Times New Roman" pitchFamily="18" charset="0"/>
              </a:rPr>
              <a:t>اداء</a:t>
            </a:r>
            <a:r>
              <a:rPr lang="ar-DZ" dirty="0" smtClean="0">
                <a:latin typeface="Times New Roman" pitchFamily="18" charset="0"/>
              </a:rPr>
              <a:t> مهمة </a:t>
            </a: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تخفيض نفقات الشركة في كراء مساحة العمل الضرورية</a:t>
            </a:r>
          </a:p>
          <a:p>
            <a:pPr lvl="1"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إمكانية تشغيل موظفين من مناطق جغرافية نائية (يد عاملة رخيصة) </a:t>
            </a:r>
            <a:endParaRPr lang="ar-SA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endParaRPr lang="ar-DZ" sz="3200" dirty="0" smtClean="0">
              <a:latin typeface="Times New Roman" pitchFamily="18" charset="0"/>
              <a:cs typeface="Arabic Transparent" pitchFamily="2" charset="-78"/>
            </a:endParaRPr>
          </a:p>
          <a:p>
            <a:r>
              <a:rPr lang="ar-DZ" dirty="0" smtClean="0">
                <a:latin typeface="Times New Roman" pitchFamily="18" charset="0"/>
              </a:rPr>
              <a:t>من مساوئ العمل عن بعد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</a:rPr>
              <a:t> </a:t>
            </a:r>
            <a:r>
              <a:rPr lang="ar-DZ" dirty="0" err="1" smtClean="0">
                <a:latin typeface="Times New Roman" pitchFamily="18" charset="0"/>
              </a:rPr>
              <a:t>الالهاءات</a:t>
            </a:r>
            <a:r>
              <a:rPr lang="ar-DZ" dirty="0" smtClean="0">
                <a:latin typeface="Times New Roman" pitchFamily="18" charset="0"/>
              </a:rPr>
              <a:t> في المنزل التي قد تكون كثيرة</a:t>
            </a:r>
            <a:endParaRPr lang="ar-SA" dirty="0" smtClean="0">
              <a:latin typeface="Times New Roman" pitchFamily="18" charset="0"/>
            </a:endParaRPr>
          </a:p>
          <a:p>
            <a:pPr lvl="1"/>
            <a:endParaRPr lang="ar-DZ" dirty="0" smtClean="0">
              <a:latin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الشعور بالانعزال عن الزملاء (تخصيص يوم لجمع كل الموظفين)</a:t>
            </a: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تتمثل التجارة الالكترونية في عمليات البيع والشراء عن طريق الانترنت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يطلب من الزبون معلوماته الشخصية ودفع ثمن البضاعة باستعمال بطاقة الائتمان قبل شحنها  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يخاف الزبائن من إعطاء تفاصيل بطاقاتهم عبر الانترنت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يمكن التأكد من أن الموقع آمن عند رؤية قفل مغلق في الزاوية اليسرى السفلى من برنامج المستعرض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تقدم بعض المحلات التجارية </a:t>
            </a:r>
            <a:r>
              <a:rPr lang="fr-FR" dirty="0" err="1" smtClean="0">
                <a:latin typeface="Times New Roman" pitchFamily="18" charset="0"/>
              </a:rPr>
              <a:t>Supermarkets</a:t>
            </a:r>
            <a:r>
              <a:rPr lang="ar-DZ" dirty="0" smtClean="0">
                <a:latin typeface="Times New Roman" pitchFamily="18" charset="0"/>
              </a:rPr>
              <a:t> خدمة </a:t>
            </a:r>
            <a:r>
              <a:rPr lang="ar-DZ" dirty="0" err="1" smtClean="0">
                <a:latin typeface="Times New Roman" pitchFamily="18" charset="0"/>
              </a:rPr>
              <a:t>التبضع</a:t>
            </a:r>
            <a:r>
              <a:rPr lang="ar-DZ" dirty="0" smtClean="0">
                <a:latin typeface="Times New Roman" pitchFamily="18" charset="0"/>
              </a:rPr>
              <a:t> حيث يتم عرض البضائع على موقع المحل التجاري ويقوم عامل بتسليمها للزبون</a:t>
            </a:r>
            <a:endParaRPr lang="ar-SA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>
              <a:latin typeface="Times New Roman" pitchFamily="18" charset="0"/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ظهر مفهوم جديد للمزاد العلني حيث تعرض البضائع في غرفة المزاد لتباع في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ar-DZ" dirty="0" smtClean="0">
                <a:latin typeface="Times New Roman" pitchFamily="18" charset="0"/>
              </a:rPr>
              <a:t>وقت وتاريخ محددين وتباع للشخص الذي يقدم </a:t>
            </a:r>
            <a:r>
              <a:rPr lang="ar-DZ" dirty="0" err="1" smtClean="0">
                <a:latin typeface="Times New Roman" pitchFamily="18" charset="0"/>
              </a:rPr>
              <a:t>اعلى</a:t>
            </a:r>
            <a:r>
              <a:rPr lang="ar-DZ" dirty="0" smtClean="0">
                <a:latin typeface="Times New Roman" pitchFamily="18" charset="0"/>
              </a:rPr>
              <a:t> سعر قبل التاريخ المحدد</a:t>
            </a:r>
            <a:r>
              <a:rPr lang="ar-SA" dirty="0" smtClean="0">
                <a:latin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dirty="0" smtClean="0">
                <a:latin typeface="Times New Roman" pitchFamily="18" charset="0"/>
              </a:rPr>
              <a:t>من محاسن التجارة الالكترونية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توفر الخدمة على مدار الساعة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/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توفير الوقت في استلام البضاعة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/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الإطلاع على نطاق واسع من المنتجات حيث يمكن مقارنة </a:t>
            </a:r>
            <a:r>
              <a:rPr lang="ar-DZ" dirty="0" err="1" smtClean="0">
                <a:latin typeface="Times New Roman" pitchFamily="18" charset="0"/>
                <a:cs typeface="Arabic Transparent" pitchFamily="2" charset="-78"/>
              </a:rPr>
              <a:t>الاسعار</a:t>
            </a:r>
            <a:endParaRPr lang="en-US" dirty="0" smtClean="0"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9- </a:t>
            </a:r>
            <a:r>
              <a:rPr lang="ar-SA" sz="3600" dirty="0" smtClean="0"/>
              <a:t>التجارة الإلكترونية </a:t>
            </a:r>
            <a:r>
              <a:rPr lang="en-US" sz="3600" dirty="0" smtClean="0"/>
              <a:t>E-Commerce</a:t>
            </a:r>
            <a:r>
              <a:rPr lang="ar-DZ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</a:rPr>
              <a:t>من مساوئ التجارة الالكترونية 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: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عدم إمكانية معاينة البضاعة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انعدام الثقة في الدفع عبر الانترنت</a:t>
            </a:r>
            <a:endParaRPr lang="ar-SA" dirty="0" smtClean="0">
              <a:latin typeface="Times New Roman" pitchFamily="18" charset="0"/>
              <a:cs typeface="Arabic Transparent" pitchFamily="2" charset="-78"/>
            </a:endParaRPr>
          </a:p>
          <a:p>
            <a:pPr lvl="1"/>
            <a:endParaRPr lang="ar-DZ" dirty="0" smtClean="0">
              <a:latin typeface="Times New Roman" pitchFamily="18" charset="0"/>
              <a:cs typeface="Arabic Transparent" pitchFamily="2" charset="-78"/>
            </a:endParaRPr>
          </a:p>
          <a:p>
            <a:pPr lvl="1">
              <a:buFont typeface="Wingdings" pitchFamily="2" charset="2"/>
              <a:buChar char="ü"/>
            </a:pP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انعدام التواصل البشري عند الشراء والتكلم مع مندوب تجاري </a:t>
            </a:r>
            <a:r>
              <a:rPr lang="ar-SA" dirty="0" smtClean="0">
                <a:latin typeface="Times New Roman" pitchFamily="18" charset="0"/>
                <a:cs typeface="Arabic Transparent" pitchFamily="2" charset="-78"/>
              </a:rPr>
              <a:t>........</a:t>
            </a:r>
            <a:r>
              <a:rPr lang="ar-DZ" dirty="0" smtClean="0">
                <a:latin typeface="Times New Roman" pitchFamily="18" charset="0"/>
                <a:cs typeface="Arabic Transparent" pitchFamily="2" charset="-78"/>
              </a:rPr>
              <a:t> </a:t>
            </a:r>
            <a:endParaRPr lang="ar-DZ" dirty="0" smtClean="0">
              <a:latin typeface="Times New Roman" pitchFamily="18" charset="0"/>
            </a:endParaRP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30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3690</TotalTime>
  <Words>1352</Words>
  <Application>Microsoft Office PowerPoint</Application>
  <PresentationFormat>A4 Paper (210x297 mm)‎</PresentationFormat>
  <Paragraphs>221</Paragraphs>
  <Slides>30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1" baseType="lpstr">
      <vt:lpstr>Office Theme</vt:lpstr>
      <vt:lpstr>الشريحة 1</vt:lpstr>
      <vt:lpstr>المحاضرة السادسة</vt:lpstr>
      <vt:lpstr>عناصر المحاضرة</vt:lpstr>
      <vt:lpstr>1- استخدامات الحاسب في الحياة اليومية</vt:lpstr>
      <vt:lpstr>1- استخدامات الحاسب في الحياة اليومية</vt:lpstr>
      <vt:lpstr>2- الفرق بين الحاسب والإنسان</vt:lpstr>
      <vt:lpstr>2- الفرق بين الحاسب والإنسان</vt:lpstr>
      <vt:lpstr>2- الفرق بين الحاسب والإنسان</vt:lpstr>
      <vt:lpstr>2-الفرق بين الحاسب والإنسان</vt:lpstr>
      <vt:lpstr>2-الفرق بين الحاسب والإنسان</vt:lpstr>
      <vt:lpstr>3-  نتائج استخدام الحاسب</vt:lpstr>
      <vt:lpstr>3-  نتائج استخدام الحاسب</vt:lpstr>
      <vt:lpstr>3-  نتائج استخدام الحاسب</vt:lpstr>
      <vt:lpstr>4- برامج الحاسب في المؤسسات</vt:lpstr>
      <vt:lpstr>4- برامج الحاسب في المؤسسات</vt:lpstr>
      <vt:lpstr>4- برامج الحاسب في المؤسسات</vt:lpstr>
      <vt:lpstr>4- برامج الحاسب في المؤسسات</vt:lpstr>
      <vt:lpstr>5- الحاسب في الهيئات الحكومية</vt:lpstr>
      <vt:lpstr>6- الحاسب في المستشفيات والمراكز العناية الصحية</vt:lpstr>
      <vt:lpstr>6- الحاسب في المستشفيات والمراكز العناية الصحية</vt:lpstr>
      <vt:lpstr>7- الحاسب في التعليم</vt:lpstr>
      <vt:lpstr>7- الحاسب في التعليم</vt:lpstr>
      <vt:lpstr>7- الحاسب في التعليم</vt:lpstr>
      <vt:lpstr>8- العمل عن بعد TeleCommuting </vt:lpstr>
      <vt:lpstr>8- العمل عن بعد TeleCommuting </vt:lpstr>
      <vt:lpstr>9- التجارة الإلكترونية E-Commerce  </vt:lpstr>
      <vt:lpstr>9- التجارة الإلكترونية E-Commerce  </vt:lpstr>
      <vt:lpstr>9- التجارة الإلكترونية E-Commerce  </vt:lpstr>
      <vt:lpstr>9- التجارة الإلكترونية E-Commerce  </vt:lpstr>
      <vt:lpstr>الشريحة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faisal</cp:lastModifiedBy>
  <cp:revision>355</cp:revision>
  <dcterms:created xsi:type="dcterms:W3CDTF">2009-10-14T19:14:34Z</dcterms:created>
  <dcterms:modified xsi:type="dcterms:W3CDTF">2012-03-11T06:10:30Z</dcterms:modified>
</cp:coreProperties>
</file>