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0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72" y="2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3/25/2012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الثامنة</a:t>
            </a: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أخلاقيات الحاسب </a:t>
            </a:r>
          </a:p>
          <a:p>
            <a:r>
              <a:rPr lang="en-US" dirty="0" smtClean="0"/>
              <a:t>Computer Ethics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حق ملكية البرمجيات </a:t>
            </a:r>
            <a:r>
              <a:rPr lang="en-US" sz="2800" dirty="0" smtClean="0">
                <a:cs typeface="Arabic Transparent" pitchFamily="2" charset="-78"/>
              </a:rPr>
              <a:t>Software Copyright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ترخيص البرمجيات </a:t>
            </a:r>
            <a:r>
              <a:rPr lang="en-US" sz="2800" dirty="0" smtClean="0">
                <a:cs typeface="Arabic Transparent" pitchFamily="2" charset="-78"/>
              </a:rPr>
              <a:t>Software Licensing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البرمجيات التجارية  </a:t>
            </a:r>
            <a:r>
              <a:rPr lang="en-US" sz="2800" dirty="0" smtClean="0">
                <a:cs typeface="Arabic Transparent" pitchFamily="2" charset="-78"/>
              </a:rPr>
              <a:t>Commercial Software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سرية المعلومات </a:t>
            </a:r>
            <a:r>
              <a:rPr lang="ar-SA" sz="2800" dirty="0" err="1" smtClean="0">
                <a:cs typeface="Arabic Transparent" pitchFamily="2" charset="-78"/>
              </a:rPr>
              <a:t>و</a:t>
            </a:r>
            <a:r>
              <a:rPr lang="ar-SA" sz="2800" dirty="0" smtClean="0">
                <a:cs typeface="Arabic Transparent" pitchFamily="2" charset="-78"/>
              </a:rPr>
              <a:t> أمنها </a:t>
            </a:r>
            <a:r>
              <a:rPr lang="en-US" sz="2800" dirty="0" smtClean="0">
                <a:cs typeface="Arabic Transparent" pitchFamily="2" charset="-78"/>
              </a:rPr>
              <a:t>Information Security</a:t>
            </a:r>
            <a:r>
              <a:rPr lang="ar-SA" sz="28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الخصوصية   </a:t>
            </a:r>
            <a:r>
              <a:rPr lang="en-US" sz="2800" dirty="0" smtClean="0"/>
              <a:t>Privacy</a:t>
            </a:r>
            <a:r>
              <a:rPr lang="ar-SA" sz="28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السرقة </a:t>
            </a:r>
            <a:r>
              <a:rPr lang="en-US" sz="2800" dirty="0" smtClean="0"/>
              <a:t>Theft</a:t>
            </a:r>
            <a:r>
              <a:rPr lang="ar-SA" sz="2800" dirty="0" smtClean="0"/>
              <a:t> 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الوصول </a:t>
            </a:r>
            <a:r>
              <a:rPr lang="en-US" sz="2800" dirty="0" smtClean="0"/>
              <a:t>Access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جرائم الحاسب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     الفيروسات والحماية منها</a:t>
            </a:r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حق ملكية البرمجيات </a:t>
            </a:r>
            <a:r>
              <a:rPr lang="en-US" sz="4000" dirty="0" smtClean="0">
                <a:cs typeface="Arabic Transparent" pitchFamily="2" charset="-78"/>
              </a:rPr>
              <a:t>Software Copyright</a:t>
            </a:r>
            <a:endParaRPr lang="en-US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للبرمجيات التجارية حقوق ملكية لذلك يجب دفع ثمنها وتسجيلها للحصول على رخصة اقتناء تبعا لشروط معينة ويلزم حق الملكية ما يلي: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نسخ أقراص البرمجية لاستعمالها كنسخ احتياطية فقط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عدم إعارة البرمجية أو مشاركتها مع الغير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استخدام البرمجية على الشبكة إلا بترخيص خاص من صاحبها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عدم قرصنة البرمجيات بنسخها ثم توزيعها والذي يعتبر جريمة يعاقب عليها القانون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حق ملكية البرمجيات </a:t>
            </a:r>
            <a:r>
              <a:rPr lang="en-US" sz="4000" dirty="0" smtClean="0">
                <a:cs typeface="Arabic Transparent" pitchFamily="2" charset="-78"/>
              </a:rPr>
              <a:t>Software Copyright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للبرمجيات التجارية حقوق ملكية لذلك يجب دفع ثمنها وتسجيلها للحصول على رخصة اقتناء تبعا لشروط معينة ويلزم حق الملكية ما يلي: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نسخ أقراص البرمجية لاستعمالها كنسخ احتياطية فقط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إعارة البرمجية أو مشاركتها مع الغير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استخدام البرمجية على الشبكة إلا بترخيص خاص من صاحبها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قرصنة البرمجيات بنسخها ثم توزيعها والذي يعتبر جريمة يعاقب عليها القانون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تشريعات حقوق الملكية تطبق على البرمجيات التجارية والمجانية  والمجانية مؤقتا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ترخيص البرمجيات </a:t>
            </a:r>
            <a:r>
              <a:rPr lang="en-US" sz="4000" dirty="0" smtClean="0">
                <a:cs typeface="Arabic Transparent" pitchFamily="2" charset="-78"/>
              </a:rPr>
              <a:t>Software Licensing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sz="2800" dirty="0" smtClean="0">
                <a:cs typeface="Arabic Transparent" pitchFamily="2" charset="-78"/>
              </a:rPr>
              <a:t>شراء البرمجية لا يعني حق الملكية وإنما الحصول على رخصة الاستخدام </a:t>
            </a:r>
            <a:r>
              <a:rPr lang="en-US" sz="2800" dirty="0" smtClean="0">
                <a:cs typeface="Arabic Transparent" pitchFamily="2" charset="-78"/>
              </a:rPr>
              <a:t>License  </a:t>
            </a:r>
            <a:r>
              <a:rPr lang="ar-SA" sz="2800" dirty="0" smtClean="0">
                <a:cs typeface="Arabic Transparent" pitchFamily="2" charset="-78"/>
              </a:rPr>
              <a:t>  التي تتضمن شروط خاصة يجب احترامها وتنفيذها وتسمى  </a:t>
            </a:r>
          </a:p>
          <a:p>
            <a:r>
              <a:rPr lang="ar-SA" sz="2800" dirty="0" smtClean="0">
                <a:cs typeface="Arabic Transparent" pitchFamily="2" charset="-78"/>
              </a:rPr>
              <a:t> بالشروط والقيود المتعلقة بالاستخدام </a:t>
            </a:r>
            <a:r>
              <a:rPr lang="en-US" sz="2800" dirty="0" smtClean="0">
                <a:cs typeface="Arabic Transparent" pitchFamily="2" charset="-78"/>
              </a:rPr>
              <a:t>Licensing Agreement</a:t>
            </a:r>
            <a:r>
              <a:rPr lang="ar-SA" sz="2800" dirty="0" smtClean="0">
                <a:cs typeface="Arabic Transparent" pitchFamily="2" charset="-78"/>
              </a:rPr>
              <a:t> وتكون عادة  </a:t>
            </a:r>
          </a:p>
          <a:p>
            <a:r>
              <a:rPr lang="ar-SA" sz="2800" dirty="0" smtClean="0">
                <a:cs typeface="Arabic Transparent" pitchFamily="2" charset="-78"/>
              </a:rPr>
              <a:t>  مكتوبة في توثيق البرمجية </a:t>
            </a:r>
            <a:r>
              <a:rPr lang="ar-SA" sz="2800" dirty="0" err="1" smtClean="0">
                <a:cs typeface="Arabic Transparent" pitchFamily="2" charset="-78"/>
              </a:rPr>
              <a:t>أوعلى</a:t>
            </a:r>
            <a:r>
              <a:rPr lang="ar-SA" sz="2800" dirty="0" smtClean="0">
                <a:cs typeface="Arabic Transparent" pitchFamily="2" charset="-78"/>
              </a:rPr>
              <a:t> العلبة الخارجية </a:t>
            </a:r>
            <a:r>
              <a:rPr lang="ar-SA" sz="2800" dirty="0" err="1" smtClean="0">
                <a:cs typeface="Arabic Transparent" pitchFamily="2" charset="-78"/>
              </a:rPr>
              <a:t>للاقراص</a:t>
            </a:r>
            <a:r>
              <a:rPr lang="ar-SA" sz="2800" dirty="0" smtClean="0">
                <a:cs typeface="Arabic Transparent" pitchFamily="2" charset="-78"/>
              </a:rPr>
              <a:t> وتظهر أيضاً على الشاشة عند تثبيت البرمجية  وتشمل نوعان:</a:t>
            </a:r>
          </a:p>
          <a:p>
            <a:endParaRPr lang="ar-SA" sz="2800" dirty="0" smtClean="0">
              <a:cs typeface="Arabic Transparent" pitchFamily="2" charset="-78"/>
            </a:endParaRPr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ترخيص البرمجيات </a:t>
            </a:r>
            <a:r>
              <a:rPr lang="en-US" sz="4000" dirty="0" smtClean="0">
                <a:cs typeface="Arabic Transparent" pitchFamily="2" charset="-78"/>
              </a:rPr>
              <a:t>Software Licensing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رخصة المستخدم الواحد </a:t>
            </a:r>
            <a:r>
              <a:rPr lang="en-US" sz="2800" dirty="0" smtClean="0">
                <a:cs typeface="Arabic Transparent" pitchFamily="2" charset="-78"/>
              </a:rPr>
              <a:t>Single User License</a:t>
            </a:r>
            <a:r>
              <a:rPr lang="ar-SA" sz="2800" dirty="0" smtClean="0">
                <a:cs typeface="Arabic Transparent" pitchFamily="2" charset="-78"/>
              </a:rPr>
              <a:t>: والتي يجب استخدامها</a:t>
            </a:r>
          </a:p>
          <a:p>
            <a:r>
              <a:rPr lang="ar-SA" sz="2800" dirty="0" smtClean="0">
                <a:cs typeface="Arabic Transparent" pitchFamily="2" charset="-78"/>
              </a:rPr>
              <a:t>     على حاسب واحد فقط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رخصة متعددة الاستخدام </a:t>
            </a:r>
            <a:r>
              <a:rPr lang="en-US" sz="2800" dirty="0" smtClean="0">
                <a:cs typeface="Arabic Transparent" pitchFamily="2" charset="-78"/>
              </a:rPr>
              <a:t>Site License</a:t>
            </a:r>
            <a:r>
              <a:rPr lang="ar-SA" sz="2800" dirty="0" smtClean="0">
                <a:cs typeface="Arabic Transparent" pitchFamily="2" charset="-78"/>
              </a:rPr>
              <a:t>: يمكن تثبيتها على عدد من </a:t>
            </a:r>
          </a:p>
          <a:p>
            <a:r>
              <a:rPr lang="ar-SA" sz="2800" dirty="0" smtClean="0">
                <a:cs typeface="Arabic Transparent" pitchFamily="2" charset="-78"/>
              </a:rPr>
              <a:t>    الحواسب محدد في الرخصة وتتميز بسعرها الذي يكون اقل من سعر شراء عدة نسخ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البرمجيات التي يتم شراؤها من مصدرها  ويتم ترخيصها للمستخدم تحت شروط وقواعد معينة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البرمجيات التجريبية </a:t>
            </a:r>
            <a:r>
              <a:rPr lang="en-US" sz="2800" dirty="0" smtClean="0"/>
              <a:t>Shareware</a:t>
            </a:r>
            <a:r>
              <a:rPr lang="ar-SA" sz="2800" dirty="0" smtClean="0"/>
              <a:t> : وتدعى بالبرمجيات المجازة لفترة وهي عبارة عن برمجيات تحتفظ بحق الملكية وتسوق مجاناً عبر </a:t>
            </a:r>
            <a:r>
              <a:rPr lang="ar-SA" sz="2800" dirty="0" err="1" smtClean="0"/>
              <a:t>الا</a:t>
            </a:r>
            <a:r>
              <a:rPr lang="ar-SA" sz="2800" dirty="0" smtClean="0"/>
              <a:t> </a:t>
            </a:r>
            <a:r>
              <a:rPr lang="ar-SA" sz="2800" dirty="0" err="1" smtClean="0"/>
              <a:t>نترنت</a:t>
            </a:r>
            <a:r>
              <a:rPr lang="ar-SA" sz="2800" dirty="0" smtClean="0"/>
              <a:t> أو بواسطة الأقراص الضوئية الملحقة بالمجلات لفترة محدودة قصد تجريبها وبعد انقضاء الفترة المجانية يطالب الزبون بدفع ثمنها إذا رغب في استعمالها.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بعضها يتعطل بمجرد انتهاء الفترة التجريبية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البرمجيات المجانية </a:t>
            </a:r>
            <a:r>
              <a:rPr lang="en-US" sz="2800" dirty="0" smtClean="0">
                <a:cs typeface="Arabic Transparent" pitchFamily="2" charset="-78"/>
              </a:rPr>
              <a:t>Free Software</a:t>
            </a:r>
            <a:endParaRPr lang="ar-SA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وتدعى أيضا </a:t>
            </a:r>
            <a:r>
              <a:rPr lang="en-US" sz="2800" dirty="0" smtClean="0"/>
              <a:t>Freeware</a:t>
            </a:r>
            <a:r>
              <a:rPr lang="ar-SA" sz="2800" dirty="0" smtClean="0"/>
              <a:t>عبارة عن برمجيات</a:t>
            </a:r>
            <a:r>
              <a:rPr lang="en-US" sz="2800" dirty="0" smtClean="0"/>
              <a:t> </a:t>
            </a:r>
            <a:r>
              <a:rPr lang="ar-SA" sz="2800" dirty="0" smtClean="0"/>
              <a:t>تسوق مجاناً  للاستخدام بغرض الحصول على ملاحظات المستخدمين وذلك لتحسين الطبعات المستقبلية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تحتفظ بحقوق الملكية </a:t>
            </a:r>
            <a:r>
              <a:rPr lang="en-US" sz="2800" dirty="0" smtClean="0"/>
              <a:t> </a:t>
            </a:r>
            <a:r>
              <a:rPr lang="ar-SA" sz="2800" dirty="0" smtClean="0"/>
              <a:t>وبالتالي لا يجوز نسخها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البرمجيات العامة </a:t>
            </a:r>
            <a:r>
              <a:rPr lang="en-US" sz="2800" dirty="0" smtClean="0"/>
              <a:t>Public Domain Software</a:t>
            </a:r>
            <a:r>
              <a:rPr lang="ar-SA" sz="2800" dirty="0" smtClean="0"/>
              <a:t> : وتدعى أيضا بالبرمجيات المشاعة وتكون متوفرة للجميع مجانا ويمكن نسخها وتعديلها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النسخ الاحتياطية  </a:t>
            </a:r>
            <a:r>
              <a:rPr lang="en-US" sz="2800" dirty="0" smtClean="0"/>
              <a:t>Backups</a:t>
            </a:r>
            <a:r>
              <a:rPr lang="ar-SA" sz="2800" dirty="0" smtClean="0"/>
              <a:t> : عبارة عن نسخ من البرمجيات والملفات والبيانات يتم    الاحتفاظ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لاستعمالها في حالة خراب النسخ الأصلية بسبب فشل أو عطل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ar-SA" sz="2400" dirty="0" smtClean="0"/>
              <a:t>ويمكن عمل نسخ بعدة طرق نذكر منها: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نسخ الملفات على الأقراص الممغنطة أو أقراص صلبة خارجية أو أشرطة ممغنطة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إجراء النسخ الاحتياطية بشكل روتيني للحاسب بأكمله أو لمجلدات أو ملفات فردية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- يمكن استخدام برامج خاصة تقوم بإجراء النسخ الاحتياطية آليا في أوقات معينة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أمان المعلومات هو عبارة  عن مصطلح عام للتعبير عن حماية البيانات من الفقدان المقصود أو غير المقصود  وكذلك ضمن خصوصية وسلامة البيانات.  من التدابير الوقائية لحماية البيانات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توفير الحماية للحواسب والمعدات من الخراب قدر الإمكان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عمل نسخ احتياطية للبيانات والبرمجيات واتخاذ الإجراءات اللازمة لحمايتها من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     الفيروسات واستعادة البيانات في حال حدوث عطل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المحافظة على خصوصية المعلومات المخزنة ومنع الوصول </a:t>
            </a:r>
            <a:r>
              <a:rPr lang="ar-SA" sz="2800" dirty="0" err="1" smtClean="0"/>
              <a:t>اليها</a:t>
            </a:r>
            <a:r>
              <a:rPr lang="ar-SA" sz="2800" dirty="0" smtClean="0"/>
              <a:t> من طرف الأفراد   أو المؤسسات الغير مرخص لها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استخدام أنظمة لمراقبة البريد الالكتروني </a:t>
            </a:r>
            <a:r>
              <a:rPr lang="ar-SA" sz="2800" dirty="0" err="1" smtClean="0"/>
              <a:t>و</a:t>
            </a:r>
            <a:r>
              <a:rPr lang="ar-SA" sz="2800" dirty="0" smtClean="0"/>
              <a:t> حركة مرور الانترنت  لمنع الاستعمال الشخصي لها </a:t>
            </a:r>
            <a:r>
              <a:rPr lang="ar-SA" sz="2800" dirty="0" err="1" smtClean="0"/>
              <a:t>و</a:t>
            </a:r>
            <a:r>
              <a:rPr lang="ar-SA" sz="2800" dirty="0" smtClean="0"/>
              <a:t> منع تحميل الملفات الخطيرة أو الغير المرغوب فيها  إلى نظام الشركة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استخدام شفرات </a:t>
            </a:r>
            <a:r>
              <a:rPr lang="en-US" sz="2800" dirty="0" smtClean="0"/>
              <a:t>Code</a:t>
            </a:r>
            <a:r>
              <a:rPr lang="ar-SA" sz="2800" dirty="0" smtClean="0"/>
              <a:t>  مختلفة </a:t>
            </a:r>
            <a:r>
              <a:rPr lang="ar-SA" sz="2800" dirty="0" err="1" smtClean="0"/>
              <a:t>و</a:t>
            </a:r>
            <a:r>
              <a:rPr lang="ar-SA" sz="2800" dirty="0" smtClean="0"/>
              <a:t> ذات معايير عالمية في عملية التشفير </a:t>
            </a:r>
            <a:r>
              <a:rPr lang="en-US" sz="2800" dirty="0" smtClean="0"/>
              <a:t>   </a:t>
            </a:r>
            <a:r>
              <a:rPr lang="ar-SA" sz="2800" dirty="0" smtClean="0"/>
              <a:t>   </a:t>
            </a:r>
            <a:r>
              <a:rPr lang="en-US" sz="2800" dirty="0" smtClean="0"/>
              <a:t>Encryption</a:t>
            </a:r>
            <a:r>
              <a:rPr lang="ar-SA" sz="2800" dirty="0" smtClean="0"/>
              <a:t>   التي من شأنها تحويل البيانات إلى نصوص غير مفهومة للمتطفلين </a:t>
            </a:r>
            <a:r>
              <a:rPr lang="ar-SA" sz="2800" dirty="0" err="1" smtClean="0"/>
              <a:t>و</a:t>
            </a:r>
            <a:r>
              <a:rPr lang="ar-SA" sz="2800" dirty="0" smtClean="0"/>
              <a:t> لكن يمكن للطرف الثاني فهمها عن طريق حل الشفرة </a:t>
            </a:r>
            <a:r>
              <a:rPr lang="en-US" sz="2800" dirty="0" smtClean="0"/>
              <a:t>Decryption</a:t>
            </a:r>
            <a:r>
              <a:rPr lang="ar-SA" sz="2800" dirty="0" smtClean="0"/>
              <a:t>  وتستخدم هذه الطرق في الشبكات من اجل حماية البيانات أثناء التراسل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 وضع وسائط التخزين الثانوية من أقراص </a:t>
            </a:r>
            <a:r>
              <a:rPr lang="ar-SA" sz="2800" dirty="0" err="1" smtClean="0"/>
              <a:t>و</a:t>
            </a:r>
            <a:r>
              <a:rPr lang="ar-SA" sz="2800" dirty="0" smtClean="0"/>
              <a:t> أشرطة  و غيرها في أماكن آمنة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استخدام البرامج الكاشفة للفيروسات وتحديثها باستمرار لضمان فعاليتها ضد كل أنواع  الفيروسات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البيانات المخزنة في الحاسب تخص المؤسسات الخاصة  والحكومية وكذلك الأشخاص.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من هذه البيانات العسكرية التي تتمتع بغاية السرية وكذلك تلك التي تبين أرباح الشركات </a:t>
            </a:r>
            <a:r>
              <a:rPr lang="ar-SA" sz="2800" dirty="0" err="1" smtClean="0"/>
              <a:t>و</a:t>
            </a:r>
            <a:r>
              <a:rPr lang="ar-SA" sz="2800" dirty="0" smtClean="0"/>
              <a:t>  خسائرها وتلك التي تبين أرقام هواتف المواطنين وأرقام بطاقاتهم المصرفية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ومنها التي تبين سجلات المرضى وإسرارهم الصحية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/>
              <a:t>تريد المؤسسات والأشخاص المعنيين أن تبقى تلك البيانات سرية للحفاظ على الثقة ويدعى هذا الحق بالخصوصية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dirty="0" smtClean="0"/>
              <a:t> </a:t>
            </a:r>
            <a:r>
              <a:rPr lang="ar-SA" sz="2800" dirty="0" smtClean="0"/>
              <a:t>لذلك يجب على المؤسسات التي تحتفظ بهذه البيانات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أن تحدد هل سيتم الاحتفاظ بالبيانات لشخص واحد أو عدة أشخاص لإغراض مشروعة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عدم الإفراط في البيانات وأن تكون متناسبة مع الغاية من وجودها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أن لا يتم الاحتفاظ بالبيانات أكثر من اللازم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أن تغلق البيانات أمام أي غرض ينافي وجودها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وضع قيود للامان والسرية على البيانات من الوصول الغير المشروع أو الحوادث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حقوق الشخص في الوصول إلى بياناته وحقه في إلغاء الغير الصحيحة منها وحقه في منع    نشرها في قوائم  البريد الالكترونية </a:t>
            </a:r>
            <a:r>
              <a:rPr lang="en-US" sz="2800" b="1" dirty="0" smtClean="0"/>
              <a:t>Mailing Lists</a:t>
            </a:r>
            <a:endParaRPr lang="ar-SA" sz="2800" b="1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الوصول </a:t>
            </a:r>
            <a:r>
              <a:rPr lang="en-US" sz="4000" dirty="0" smtClean="0"/>
              <a:t>Access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الوصول للبيانات الخزنة في أجهزة الحاسب من قبل أشخاص غير شرعيين يكون عموما   صعب وذلك لأنه لا يتم بشكل مباشر وإنما عن طريق عدد من الخطوات للتحكم بعمليات   الوصول  </a:t>
            </a:r>
            <a:r>
              <a:rPr lang="en-US" sz="2800" dirty="0" smtClean="0"/>
              <a:t>Access Control</a:t>
            </a:r>
            <a:r>
              <a:rPr lang="ar-SA" sz="2800" dirty="0" smtClean="0"/>
              <a:t>  ومنها: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إدخال كلمات العبور  </a:t>
            </a:r>
            <a:r>
              <a:rPr lang="en-US" sz="2800" dirty="0" smtClean="0"/>
              <a:t> User Password</a:t>
            </a:r>
            <a:r>
              <a:rPr lang="ar-SA" sz="2800" dirty="0" smtClean="0"/>
              <a:t>وهي عبارة عن تشكيلة من الأرقام والحروف    يختارها المستخدم ويحتفظ </a:t>
            </a:r>
            <a:r>
              <a:rPr lang="ar-SA" sz="2800" dirty="0" err="1" smtClean="0"/>
              <a:t>بها</a:t>
            </a: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إدخال دليل تأكيدي </a:t>
            </a:r>
            <a:r>
              <a:rPr lang="en-US" sz="2800" dirty="0" smtClean="0"/>
              <a:t>User Authentication</a:t>
            </a:r>
            <a:r>
              <a:rPr lang="ar-SA" sz="2800" dirty="0" smtClean="0"/>
              <a:t> ويمكن أن يكون بطاقة ذكية أو توقيعا أو  صوت المستخدم  وذلك للتأكد من هوية المستخدم المسموح له بالدخول للجهاز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الوصول </a:t>
            </a:r>
            <a:r>
              <a:rPr lang="en-US" sz="4000" dirty="0" smtClean="0"/>
              <a:t>Access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استخدام الصلاحيات </a:t>
            </a:r>
            <a:r>
              <a:rPr lang="en-US" sz="2800" dirty="0" smtClean="0"/>
              <a:t>User Authorization </a:t>
            </a:r>
            <a:r>
              <a:rPr lang="ar-SA" sz="2800" dirty="0" smtClean="0"/>
              <a:t>: يتمتع المستخدمون بصلاحيات محددة      للتعامل  مع البيانات المخزنة كالقراءة فقط أو القراءة والتعديل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تنفيذ هذه الخطوات الوقائية لا يعني منع الوصول للبيانات </a:t>
            </a:r>
            <a:r>
              <a:rPr lang="ar-SA" sz="2800" dirty="0" err="1" smtClean="0"/>
              <a:t>او</a:t>
            </a:r>
            <a:r>
              <a:rPr lang="ar-SA" sz="2800" dirty="0" smtClean="0"/>
              <a:t> الحماية المطلقة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جرائم الحاسب </a:t>
            </a:r>
            <a:r>
              <a:rPr lang="en-US" sz="4000" dirty="0" smtClean="0"/>
              <a:t>Computer Crimes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تلك القضايا الحاسوبية غير القانونية أو الدخول الغير الشرعي للبيانات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و الملفات والبرامج  مثل قضايا التحايل </a:t>
            </a:r>
            <a:r>
              <a:rPr lang="en-US" sz="2800" dirty="0" smtClean="0"/>
              <a:t>Fraud </a:t>
            </a:r>
            <a:r>
              <a:rPr lang="ar-SA" sz="2800" dirty="0" smtClean="0"/>
              <a:t> و التجسس </a:t>
            </a:r>
            <a:r>
              <a:rPr lang="en-US" sz="2800" dirty="0" smtClean="0"/>
              <a:t>Espionage</a:t>
            </a:r>
            <a:r>
              <a:rPr lang="ar-SA" sz="2800" dirty="0" smtClean="0"/>
              <a:t> والتزوير  </a:t>
            </a:r>
            <a:r>
              <a:rPr lang="en-US" sz="2800" dirty="0" smtClean="0"/>
              <a:t>Forgery</a:t>
            </a:r>
            <a:r>
              <a:rPr lang="ar-SA" sz="2800" dirty="0" smtClean="0"/>
              <a:t>  وقضايا التخريب </a:t>
            </a:r>
            <a:r>
              <a:rPr lang="en-US" sz="2800" dirty="0" smtClean="0"/>
              <a:t>Sabotage </a:t>
            </a:r>
            <a:r>
              <a:rPr lang="ar-SA" sz="2800" dirty="0" smtClean="0"/>
              <a:t> والسرقة </a:t>
            </a:r>
            <a:r>
              <a:rPr lang="en-US" sz="2800" dirty="0" smtClean="0"/>
              <a:t>Theft </a:t>
            </a:r>
            <a:r>
              <a:rPr lang="ar-SA" sz="2800" dirty="0" smtClean="0"/>
              <a:t> من أمثلة جرائم الحاسب: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 قضية الموظف الذي عدل على برنامج الحاسب ليسجل في حسابه مبلغ 160 ألف دولار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قضية المراهق الذي اخترق أجهزة</a:t>
            </a:r>
            <a:r>
              <a:rPr lang="en-US" sz="2800" dirty="0" smtClean="0"/>
              <a:t> </a:t>
            </a:r>
            <a:r>
              <a:rPr lang="ar-SA" sz="2800" dirty="0" smtClean="0"/>
              <a:t> </a:t>
            </a:r>
            <a:r>
              <a:rPr lang="en-US" sz="2800" dirty="0" smtClean="0"/>
              <a:t>AT &amp; T</a:t>
            </a:r>
            <a:r>
              <a:rPr lang="ar-SA" sz="2800" dirty="0" smtClean="0"/>
              <a:t> وسرق برمجيات بقيمة مليون دولار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 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جرائم الحاسب </a:t>
            </a:r>
            <a:r>
              <a:rPr lang="en-US" sz="4000" dirty="0" smtClean="0"/>
              <a:t>Computer Crimes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قضية الشخص الذي حول مبلغ 10.200.000 دولار من بنك </a:t>
            </a:r>
            <a:r>
              <a:rPr lang="ar-SA" sz="2800" dirty="0" err="1" smtClean="0"/>
              <a:t>امريكي</a:t>
            </a:r>
            <a:r>
              <a:rPr lang="ar-SA" sz="2800" dirty="0" smtClean="0"/>
              <a:t> إلى حسابه في     سويسرا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السرقة </a:t>
            </a:r>
            <a:r>
              <a:rPr lang="en-US" sz="4000" dirty="0" smtClean="0"/>
              <a:t>Theft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تمثل السرقة </a:t>
            </a:r>
            <a:r>
              <a:rPr lang="en-US" sz="2800" dirty="0" smtClean="0"/>
              <a:t>Theft </a:t>
            </a:r>
            <a:r>
              <a:rPr lang="ar-SA" sz="2800" dirty="0" smtClean="0"/>
              <a:t>  نوعا من الجرائم الحاسوبية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عند سرقة حاسب محمول تكون نية السارق سرقة الجهاز نفسه ولكنه  يجد بعد ذلك أن   البيانات المخزنة عليه  أكثر قيمة لذلك يجب إخفاء الحاسب عن الأنظار قدر الإمكان </a:t>
            </a:r>
            <a:r>
              <a:rPr lang="ar-SA" sz="2800" dirty="0" err="1" smtClean="0"/>
              <a:t>و</a:t>
            </a:r>
            <a:r>
              <a:rPr lang="ar-SA" sz="2800" dirty="0" smtClean="0"/>
              <a:t>  إضافة كلمة العبور وتشفير البيانات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عند سرقة جهاز </a:t>
            </a:r>
            <a:r>
              <a:rPr lang="en-US" sz="2800" dirty="0" smtClean="0"/>
              <a:t>PDA </a:t>
            </a:r>
            <a:r>
              <a:rPr lang="ar-SA" sz="2800" dirty="0" smtClean="0"/>
              <a:t> أو جوال يمكن للص استعمال المعلومات التي بداخله بطريقة غير شرعية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برنامج يدخل الحاسب لتدمير وتشويه البيانات والبرامج المخزنة فيه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 ينتقل فيروس الحاسب إلى حواسب أخرى عن طريق شبكات الحاسب واستخدام الأقراص   الملوثة وهناك عدة أنواع من الفيروسات نذكر منها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الفيروسات الدودية </a:t>
            </a:r>
            <a:r>
              <a:rPr lang="en-US" sz="2800" dirty="0" smtClean="0"/>
              <a:t>Worms</a:t>
            </a:r>
            <a:r>
              <a:rPr lang="ar-SA" sz="2800" dirty="0" smtClean="0"/>
              <a:t> : هذا النوع لا يسبب أضرارا للملفات ولكن يتسبب في    توقيف النظام عن العمل من خلال إعادة نسح نفسه كما يحتل هذا النوع الذاكرة    الرئيسية وينتشر بسرعة في الشبكات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القنابل الموقوتة </a:t>
            </a:r>
            <a:r>
              <a:rPr lang="en-US" sz="2800" dirty="0" smtClean="0"/>
              <a:t>Time Bombs</a:t>
            </a:r>
            <a:r>
              <a:rPr lang="ar-SA" sz="2800" dirty="0" smtClean="0"/>
              <a:t>  : عبارة عن برنامج ينشط في وقت محدد أو بعد  تنفيذه عدة مرات ويستخدم هذا النوع من قبل لشركات الحاسب التي تعطي نسخا    مجانية على </a:t>
            </a:r>
            <a:r>
              <a:rPr lang="ar-SA" sz="2800" dirty="0" err="1" smtClean="0"/>
              <a:t>امل</a:t>
            </a:r>
            <a:r>
              <a:rPr lang="ar-SA" sz="2800" dirty="0" smtClean="0"/>
              <a:t> شراء النسخة الأصلية.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قطاع الإقلاع (الاستنهاض)   </a:t>
            </a:r>
            <a:r>
              <a:rPr lang="en-US" sz="2800" dirty="0" smtClean="0"/>
              <a:t>Boot Sector Viruses</a:t>
            </a:r>
            <a:r>
              <a:rPr lang="ar-SA" sz="2800" dirty="0" smtClean="0"/>
              <a:t> : قطاع الإقلاع هو   مكان تواجد الملفات لتحميل نظام التشغيل عند بدء تشغيل الحاسب ويحتل هذا النوع من  الفيروسات تلك الأماكن التي يقرأها الحاسب عند الإقلاع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ملوثات الملفات </a:t>
            </a:r>
            <a:r>
              <a:rPr lang="en-US" sz="2800" dirty="0" smtClean="0"/>
              <a:t>File Viruses </a:t>
            </a:r>
            <a:r>
              <a:rPr lang="ar-SA" sz="2800" dirty="0" smtClean="0"/>
              <a:t>: تربط نفسها بالملفات التي يكون امتدادها      </a:t>
            </a:r>
            <a:r>
              <a:rPr lang="en-US" sz="2800" dirty="0" smtClean="0"/>
              <a:t>.exe</a:t>
            </a:r>
            <a:r>
              <a:rPr lang="ar-SA" sz="2800" dirty="0" smtClean="0"/>
              <a:t> و </a:t>
            </a:r>
            <a:r>
              <a:rPr lang="en-US" sz="2800" dirty="0" smtClean="0"/>
              <a:t>.com</a:t>
            </a:r>
            <a:r>
              <a:rPr lang="ar-SA" sz="2800" dirty="0" smtClean="0"/>
              <a:t> وعند تنفيذ احد البرامج الملوثة  ينتظر الفيروس في الذاكرة إلى حين   تشغيل برامج أخرى فيسرع لتلويثه كما يعيد هذا النوع نسخ نفسه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الفيروسات المتعددة الأجزاء </a:t>
            </a:r>
            <a:r>
              <a:rPr lang="en-US" sz="2800" dirty="0" smtClean="0"/>
              <a:t>Multipartite Viruses </a:t>
            </a:r>
            <a:r>
              <a:rPr lang="ar-SA" sz="2800" dirty="0" smtClean="0"/>
              <a:t> </a:t>
            </a:r>
            <a:r>
              <a:rPr lang="en-US" sz="2800" dirty="0" smtClean="0"/>
              <a:t> : </a:t>
            </a:r>
            <a:r>
              <a:rPr lang="ar-SA" sz="2800" dirty="0" smtClean="0"/>
              <a:t>عبارة عن خليط من فيروس  قطاع الإقلاع  وفيروس تلويث الملفات . عند نشاط هذا الفيروس يتم تلويث الملفات وعند     تشغيلها يتم تلويث قطاع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</a:t>
            </a:r>
            <a:r>
              <a:rPr lang="ar-SA" sz="2800" dirty="0" err="1" smtClean="0"/>
              <a:t>الماكرو</a:t>
            </a:r>
            <a:r>
              <a:rPr lang="ar-SA" sz="2800" dirty="0" smtClean="0"/>
              <a:t>  </a:t>
            </a:r>
            <a:r>
              <a:rPr lang="en-US" sz="2800" dirty="0" smtClean="0"/>
              <a:t>Macro Viruses </a:t>
            </a:r>
            <a:r>
              <a:rPr lang="ar-SA" sz="2800" dirty="0" smtClean="0"/>
              <a:t>: </a:t>
            </a:r>
            <a:r>
              <a:rPr lang="ar-SA" sz="2800" dirty="0" err="1" smtClean="0"/>
              <a:t>الماكرو</a:t>
            </a:r>
            <a:r>
              <a:rPr lang="ar-SA" sz="2800" dirty="0" smtClean="0"/>
              <a:t> عبارة عن تنفيذ مجموعة من الأوامر     ضمن برنامج ما وقد أصبح هذا النوع من الفيروسات شائعا بفضل الفيروس المصمم      لمعالج النصوص </a:t>
            </a:r>
            <a:r>
              <a:rPr lang="en-US" sz="2800" dirty="0" smtClean="0"/>
              <a:t>MS-Word </a:t>
            </a:r>
            <a:r>
              <a:rPr lang="ar-SA" sz="2800" dirty="0" smtClean="0"/>
              <a:t> عند فتح مستند ينشط الفيروس ويؤدي مهمته التخريبية      بإجرائه تغييرات  على كل المستندات الأخرى ويمكن برمجته لاستنساخ نفسه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أحصنة طروادة </a:t>
            </a:r>
            <a:r>
              <a:rPr lang="en-US" sz="2800" dirty="0" smtClean="0"/>
              <a:t>Trojan horses </a:t>
            </a:r>
            <a:r>
              <a:rPr lang="ar-SA" sz="2800" dirty="0" smtClean="0"/>
              <a:t>: عبارة عن برنامج يدخل الحاسب بشكل شرعي وهذا    النوع من الفيروسات لا ينسخ نفسه . عند تثبيته يقوم بعمل معين كسرقة ملفات وأرقام       سرية من الجهاز  وكثير منها ينتقل عبر البريد الاليكتروني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الحماية من الفيروسات </a:t>
            </a:r>
            <a:r>
              <a:rPr lang="en-US" sz="4000" dirty="0" smtClean="0"/>
              <a:t>       Protecting from Viruses</a:t>
            </a:r>
            <a:endParaRPr lang="en-US" sz="40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تستخدم برامج خاصة مضادة للفيروسات تنتجها شركات خاصة مثل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 smtClean="0"/>
              <a:t>MCAfee</a:t>
            </a:r>
            <a:r>
              <a:rPr lang="en-US" sz="2800" dirty="0" smtClean="0"/>
              <a:t>, PC-</a:t>
            </a:r>
            <a:r>
              <a:rPr lang="en-US" sz="2800" dirty="0" err="1" smtClean="0"/>
              <a:t>Cillin</a:t>
            </a:r>
            <a:r>
              <a:rPr lang="en-US" sz="2800" dirty="0" smtClean="0"/>
              <a:t>, Norton, </a:t>
            </a:r>
            <a:r>
              <a:rPr lang="en-US" sz="2800" b="1" dirty="0" err="1" smtClean="0"/>
              <a:t>Kaspersky</a:t>
            </a:r>
            <a:r>
              <a:rPr lang="ar-SA" sz="2800" dirty="0" smtClean="0"/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تقوم هذه البرامج باكتشاف الفيروسات حين دخولها للنظام وتخبر المستخدم بوجودها وتقوم بتنظيف البرامج والملفات الملوثة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تقطن في الذاكرة وتكون نشطة لاكتشاف أي فيروس قادم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تسمى عملية التنظيف بالتطهير </a:t>
            </a:r>
            <a:r>
              <a:rPr lang="en-US" sz="2800" dirty="0" err="1" smtClean="0"/>
              <a:t>Desinfection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1484</Words>
  <Application>Microsoft Office PowerPoint</Application>
  <PresentationFormat>A4 Paper (210x297 mm)‎</PresentationFormat>
  <Paragraphs>200</Paragraphs>
  <Slides>26</Slides>
  <Notes>22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Office Theme</vt:lpstr>
      <vt:lpstr>الشريحة 1</vt:lpstr>
      <vt:lpstr>المحاضرة الثامنة</vt:lpstr>
      <vt:lpstr>عناصر المحاضرة</vt:lpstr>
      <vt:lpstr>حق ملكية البرمجيات Software Copyright</vt:lpstr>
      <vt:lpstr>حق ملكية البرمجيات Software Copyright</vt:lpstr>
      <vt:lpstr> ترخيص البرمجيات Software Licensing</vt:lpstr>
      <vt:lpstr> ترخيص البرمجيات Software Licensing</vt:lpstr>
      <vt:lpstr> البرمجيات التجارية  Commercial Software</vt:lpstr>
      <vt:lpstr> البرمجيات التجارية  Commercial Software</vt:lpstr>
      <vt:lpstr> البرمجيات التجارية  Commercial Software</vt:lpstr>
      <vt:lpstr> سرية المعلومات و أمنها Information Security</vt:lpstr>
      <vt:lpstr> سرية المعلومات و أمنها Information Security</vt:lpstr>
      <vt:lpstr> سرية المعلومات و أمنها Information Security</vt:lpstr>
      <vt:lpstr>الخصوصية   Privacy</vt:lpstr>
      <vt:lpstr>الخصوصية   Privacy</vt:lpstr>
      <vt:lpstr>الخصوصية   Privacy</vt:lpstr>
      <vt:lpstr>الوصول Access</vt:lpstr>
      <vt:lpstr>الوصول Access</vt:lpstr>
      <vt:lpstr>جرائم الحاسب Computer Crimes</vt:lpstr>
      <vt:lpstr>جرائم الحاسب Computer Crimes</vt:lpstr>
      <vt:lpstr>السرقة Theft</vt:lpstr>
      <vt:lpstr>الفيروسات  Computer Viruses</vt:lpstr>
      <vt:lpstr>الفيروسات  Computer Viruses</vt:lpstr>
      <vt:lpstr>الفيروسات  Computer Viruses</vt:lpstr>
      <vt:lpstr>الحماية من الفيروسات        Protecting from Viruses</vt:lpstr>
      <vt:lpstr>الشريحة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faisal</cp:lastModifiedBy>
  <cp:revision>398</cp:revision>
  <dcterms:created xsi:type="dcterms:W3CDTF">2009-10-14T19:14:34Z</dcterms:created>
  <dcterms:modified xsi:type="dcterms:W3CDTF">2012-03-25T05:39:32Z</dcterms:modified>
</cp:coreProperties>
</file>