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9" r:id="rId1"/>
  </p:sldMasterIdLst>
  <p:sldIdLst>
    <p:sldId id="256" r:id="rId2"/>
    <p:sldId id="309"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10" r:id="rId55"/>
    <p:sldId id="311" r:id="rId5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48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AA007A23-E936-49D4-AED6-C22952CC3ADE}" type="datetimeFigureOut">
              <a:rPr lang="ar-SA" smtClean="0"/>
              <a:pPr/>
              <a:t>16/01/33</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CED5DD67-6D0A-4ED2-A426-B53CAEA1ABB1}"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AA007A23-E936-49D4-AED6-C22952CC3ADE}" type="datetimeFigureOut">
              <a:rPr lang="ar-SA" smtClean="0"/>
              <a:pPr/>
              <a:t>16/01/33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ED5DD67-6D0A-4ED2-A426-B53CAEA1ABB1}"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AA007A23-E936-49D4-AED6-C22952CC3ADE}" type="datetimeFigureOut">
              <a:rPr lang="ar-SA" smtClean="0"/>
              <a:pPr/>
              <a:t>16/01/33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ED5DD67-6D0A-4ED2-A426-B53CAEA1ABB1}"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AA007A23-E936-49D4-AED6-C22952CC3ADE}" type="datetimeFigureOut">
              <a:rPr lang="ar-SA" smtClean="0"/>
              <a:pPr/>
              <a:t>16/01/33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ED5DD67-6D0A-4ED2-A426-B53CAEA1ABB1}"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AA007A23-E936-49D4-AED6-C22952CC3ADE}" type="datetimeFigureOut">
              <a:rPr lang="ar-SA" smtClean="0"/>
              <a:pPr/>
              <a:t>16/01/33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CED5DD67-6D0A-4ED2-A426-B53CAEA1ABB1}"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AA007A23-E936-49D4-AED6-C22952CC3ADE}" type="datetimeFigureOut">
              <a:rPr lang="ar-SA" smtClean="0"/>
              <a:pPr/>
              <a:t>16/01/33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CED5DD67-6D0A-4ED2-A426-B53CAEA1ABB1}"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A007A23-E936-49D4-AED6-C22952CC3ADE}" type="datetimeFigureOut">
              <a:rPr lang="ar-SA" smtClean="0"/>
              <a:pPr/>
              <a:t>16/01/33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CED5DD67-6D0A-4ED2-A426-B53CAEA1ABB1}"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AA007A23-E936-49D4-AED6-C22952CC3ADE}" type="datetimeFigureOut">
              <a:rPr lang="ar-SA" smtClean="0"/>
              <a:pPr/>
              <a:t>16/01/33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ED5DD67-6D0A-4ED2-A426-B53CAEA1ABB1}"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A007A23-E936-49D4-AED6-C22952CC3ADE}" type="datetimeFigureOut">
              <a:rPr lang="ar-SA" smtClean="0"/>
              <a:pPr/>
              <a:t>16/01/33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CED5DD67-6D0A-4ED2-A426-B53CAEA1ABB1}"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AA007A23-E936-49D4-AED6-C22952CC3ADE}" type="datetimeFigureOut">
              <a:rPr lang="ar-SA" smtClean="0"/>
              <a:pPr/>
              <a:t>16/01/33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ED5DD67-6D0A-4ED2-A426-B53CAEA1ABB1}"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AA007A23-E936-49D4-AED6-C22952CC3ADE}" type="datetimeFigureOut">
              <a:rPr lang="ar-SA" smtClean="0"/>
              <a:pPr/>
              <a:t>16/01/33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ED5DD67-6D0A-4ED2-A426-B53CAEA1ABB1}"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5" name="Rectangle 9"/>
          <p:cNvSpPr/>
          <p:nvPr/>
        </p:nvSpPr>
        <p:spPr>
          <a:xfrm>
            <a:off x="8699990" y="280988"/>
            <a:ext cx="281353"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90" y="2"/>
            <a:ext cx="281353"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6"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6"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501663"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A007A23-E936-49D4-AED6-C22952CC3ADE}" type="datetimeFigureOut">
              <a:rPr lang="ar-SA" smtClean="0"/>
              <a:pPr/>
              <a:t>16/01/33</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ED5DD67-6D0A-4ED2-A426-B53CAEA1ABB1}"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Layout" Target="../slideLayouts/slideLayout2.xml"/><Relationship Id="rId4" Type="http://schemas.openxmlformats.org/officeDocument/2006/relationships/image" Target="../media/image6.wmf"/></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اللغة الانجليزية العامة </a:t>
            </a:r>
            <a:br>
              <a:rPr lang="ar-SA" dirty="0" smtClean="0"/>
            </a:br>
            <a:r>
              <a:rPr lang="en-US" dirty="0" smtClean="0"/>
              <a:t>  </a:t>
            </a:r>
            <a:r>
              <a:rPr lang="ar-SA" dirty="0" smtClean="0"/>
              <a:t>الرابعة عشر </a:t>
            </a:r>
            <a:r>
              <a:rPr lang="ar-SA" dirty="0" err="1" smtClean="0"/>
              <a:t>والاخيرة</a:t>
            </a:r>
            <a:r>
              <a:rPr lang="en-US" dirty="0" smtClean="0"/>
              <a:t> </a:t>
            </a:r>
            <a:r>
              <a:rPr lang="ar-SA" dirty="0" smtClean="0"/>
              <a:t>المحاضرة</a:t>
            </a:r>
            <a:endParaRPr lang="ar-SA" dirty="0"/>
          </a:p>
        </p:txBody>
      </p:sp>
      <p:sp>
        <p:nvSpPr>
          <p:cNvPr id="3" name="عنوان فرعي 2"/>
          <p:cNvSpPr>
            <a:spLocks noGrp="1"/>
          </p:cNvSpPr>
          <p:nvPr>
            <p:ph type="subTitle" idx="1"/>
          </p:nvPr>
        </p:nvSpPr>
        <p:spPr>
          <a:xfrm>
            <a:off x="533400" y="4365104"/>
            <a:ext cx="4758680" cy="1584176"/>
          </a:xfrm>
        </p:spPr>
        <p:txBody>
          <a:bodyPr/>
          <a:lstStyle/>
          <a:p>
            <a:r>
              <a:rPr lang="ar-SA" b="1" dirty="0" err="1" smtClean="0">
                <a:solidFill>
                  <a:srgbClr val="FFFF00"/>
                </a:solidFill>
                <a:latin typeface="Andalus" pitchFamily="18" charset="-78"/>
                <a:cs typeface="Andalus" pitchFamily="18" charset="-78"/>
              </a:rPr>
              <a:t>اعداد</a:t>
            </a:r>
            <a:r>
              <a:rPr lang="ar-SA" b="1" dirty="0" smtClean="0">
                <a:solidFill>
                  <a:srgbClr val="FFFF00"/>
                </a:solidFill>
                <a:latin typeface="Andalus" pitchFamily="18" charset="-78"/>
                <a:cs typeface="Andalus" pitchFamily="18" charset="-78"/>
              </a:rPr>
              <a:t> المسافرة </a:t>
            </a:r>
          </a:p>
          <a:p>
            <a:r>
              <a:rPr lang="ar-SA" b="1" dirty="0" smtClean="0">
                <a:solidFill>
                  <a:srgbClr val="FFFF00"/>
                </a:solidFill>
                <a:latin typeface="Andalus" pitchFamily="18" charset="-78"/>
                <a:cs typeface="Andalus" pitchFamily="18" charset="-78"/>
              </a:rPr>
              <a:t>ملتقى طلاب وطالبات جامعة الملك فيصل</a:t>
            </a:r>
            <a:endParaRPr lang="ar-SA" b="1" dirty="0">
              <a:solidFill>
                <a:srgbClr val="FFFF00"/>
              </a:solidFill>
              <a:latin typeface="Andalus" pitchFamily="18" charset="-78"/>
              <a:cs typeface="Andalus" pitchFamily="18"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4309088"/>
          </a:xfrm>
        </p:spPr>
        <p:txBody>
          <a:bodyPr>
            <a:normAutofit/>
          </a:bodyPr>
          <a:lstStyle/>
          <a:p>
            <a:pPr algn="ctr"/>
            <a:r>
              <a:rPr lang="ar-SA" dirty="0" smtClean="0">
                <a:solidFill>
                  <a:srgbClr val="FF0000"/>
                </a:solidFill>
              </a:rPr>
              <a:t>ملحوظة :</a:t>
            </a:r>
            <a:r>
              <a:rPr lang="ar-SA" dirty="0" smtClean="0">
                <a:solidFill>
                  <a:schemeClr val="tx1">
                    <a:lumMod val="75000"/>
                  </a:schemeClr>
                </a:solidFill>
              </a:rPr>
              <a:t/>
            </a:r>
            <a:br>
              <a:rPr lang="ar-SA" dirty="0" smtClean="0">
                <a:solidFill>
                  <a:schemeClr val="tx1">
                    <a:lumMod val="75000"/>
                  </a:schemeClr>
                </a:solidFill>
              </a:rPr>
            </a:br>
            <a:r>
              <a:rPr lang="ar-SA" b="1" dirty="0" smtClean="0">
                <a:solidFill>
                  <a:schemeClr val="tx1">
                    <a:lumMod val="75000"/>
                  </a:schemeClr>
                </a:solidFill>
                <a:latin typeface="Arabic Typesetting" pitchFamily="66" charset="-78"/>
                <a:cs typeface="Arabic Typesetting" pitchFamily="66" charset="-78"/>
              </a:rPr>
              <a:t>المحاضرة </a:t>
            </a:r>
            <a:r>
              <a:rPr lang="ar-SA" b="1" dirty="0" err="1" smtClean="0">
                <a:solidFill>
                  <a:schemeClr val="tx1">
                    <a:lumMod val="75000"/>
                  </a:schemeClr>
                </a:solidFill>
                <a:latin typeface="Arabic Typesetting" pitchFamily="66" charset="-78"/>
                <a:cs typeface="Arabic Typesetting" pitchFamily="66" charset="-78"/>
              </a:rPr>
              <a:t>ماهي</a:t>
            </a:r>
            <a:r>
              <a:rPr lang="ar-SA" b="1" dirty="0" smtClean="0">
                <a:solidFill>
                  <a:schemeClr val="tx1">
                    <a:lumMod val="75000"/>
                  </a:schemeClr>
                </a:solidFill>
                <a:latin typeface="Arabic Typesetting" pitchFamily="66" charset="-78"/>
                <a:cs typeface="Arabic Typesetting" pitchFamily="66" charset="-78"/>
              </a:rPr>
              <a:t> </a:t>
            </a:r>
            <a:r>
              <a:rPr lang="ar-SA" b="1" dirty="0" err="1" smtClean="0">
                <a:solidFill>
                  <a:schemeClr val="tx1">
                    <a:lumMod val="75000"/>
                  </a:schemeClr>
                </a:solidFill>
                <a:latin typeface="Arabic Typesetting" pitchFamily="66" charset="-78"/>
                <a:cs typeface="Arabic Typesetting" pitchFamily="66" charset="-78"/>
              </a:rPr>
              <a:t>الا</a:t>
            </a:r>
            <a:r>
              <a:rPr lang="ar-SA" b="1" dirty="0" smtClean="0">
                <a:solidFill>
                  <a:schemeClr val="tx1">
                    <a:lumMod val="75000"/>
                  </a:schemeClr>
                </a:solidFill>
                <a:latin typeface="Arabic Typesetting" pitchFamily="66" charset="-78"/>
                <a:cs typeface="Arabic Typesetting" pitchFamily="66" charset="-78"/>
              </a:rPr>
              <a:t> مراجعة عامة لما سبق دراسته</a:t>
            </a:r>
            <a:br>
              <a:rPr lang="ar-SA" b="1" dirty="0" smtClean="0">
                <a:solidFill>
                  <a:schemeClr val="tx1">
                    <a:lumMod val="75000"/>
                  </a:schemeClr>
                </a:solidFill>
                <a:latin typeface="Arabic Typesetting" pitchFamily="66" charset="-78"/>
                <a:cs typeface="Arabic Typesetting" pitchFamily="66" charset="-78"/>
              </a:rPr>
            </a:br>
            <a:r>
              <a:rPr lang="ar-SA" b="1" dirty="0" smtClean="0">
                <a:solidFill>
                  <a:schemeClr val="tx1">
                    <a:lumMod val="75000"/>
                  </a:schemeClr>
                </a:solidFill>
                <a:latin typeface="Arabic Typesetting" pitchFamily="66" charset="-78"/>
                <a:cs typeface="Arabic Typesetting" pitchFamily="66" charset="-78"/>
              </a:rPr>
              <a:t>لم </a:t>
            </a:r>
            <a:r>
              <a:rPr lang="ar-SA" b="1" dirty="0" smtClean="0">
                <a:solidFill>
                  <a:schemeClr val="tx1">
                    <a:lumMod val="75000"/>
                  </a:schemeClr>
                </a:solidFill>
                <a:latin typeface="Arabic Typesetting" pitchFamily="66" charset="-78"/>
                <a:cs typeface="Arabic Typesetting" pitchFamily="66" charset="-78"/>
              </a:rPr>
              <a:t>أ</a:t>
            </a:r>
            <a:r>
              <a:rPr lang="ar-SA" b="1" dirty="0" smtClean="0">
                <a:solidFill>
                  <a:schemeClr val="tx1">
                    <a:lumMod val="75000"/>
                  </a:schemeClr>
                </a:solidFill>
                <a:latin typeface="Arabic Typesetting" pitchFamily="66" charset="-78"/>
                <a:cs typeface="Arabic Typesetting" pitchFamily="66" charset="-78"/>
              </a:rPr>
              <a:t>زد </a:t>
            </a:r>
            <a:r>
              <a:rPr lang="ar-SA" b="1" dirty="0" smtClean="0">
                <a:solidFill>
                  <a:schemeClr val="tx1">
                    <a:lumMod val="75000"/>
                  </a:schemeClr>
                </a:solidFill>
                <a:latin typeface="Arabic Typesetting" pitchFamily="66" charset="-78"/>
                <a:cs typeface="Arabic Typesetting" pitchFamily="66" charset="-78"/>
              </a:rPr>
              <a:t>كثيرا على </a:t>
            </a:r>
            <a:r>
              <a:rPr lang="ar-SA" b="1" dirty="0" smtClean="0">
                <a:solidFill>
                  <a:schemeClr val="tx1">
                    <a:lumMod val="75000"/>
                  </a:schemeClr>
                </a:solidFill>
                <a:latin typeface="Arabic Typesetting" pitchFamily="66" charset="-78"/>
                <a:cs typeface="Arabic Typesetting" pitchFamily="66" charset="-78"/>
              </a:rPr>
              <a:t>شرح </a:t>
            </a:r>
            <a:r>
              <a:rPr lang="ar-SA" b="1" dirty="0" smtClean="0">
                <a:solidFill>
                  <a:schemeClr val="tx1">
                    <a:lumMod val="75000"/>
                  </a:schemeClr>
                </a:solidFill>
                <a:latin typeface="Arabic Typesetting" pitchFamily="66" charset="-78"/>
                <a:cs typeface="Arabic Typesetting" pitchFamily="66" charset="-78"/>
              </a:rPr>
              <a:t>الدكتور </a:t>
            </a:r>
            <a:br>
              <a:rPr lang="ar-SA" b="1" dirty="0" smtClean="0">
                <a:solidFill>
                  <a:schemeClr val="tx1">
                    <a:lumMod val="75000"/>
                  </a:schemeClr>
                </a:solidFill>
                <a:latin typeface="Arabic Typesetting" pitchFamily="66" charset="-78"/>
                <a:cs typeface="Arabic Typesetting" pitchFamily="66" charset="-78"/>
              </a:rPr>
            </a:br>
            <a:r>
              <a:rPr lang="ar-SA" b="1" dirty="0" smtClean="0">
                <a:solidFill>
                  <a:schemeClr val="tx1">
                    <a:lumMod val="75000"/>
                  </a:schemeClr>
                </a:solidFill>
                <a:latin typeface="Arabic Typesetting" pitchFamily="66" charset="-78"/>
                <a:cs typeface="Arabic Typesetting" pitchFamily="66" charset="-78"/>
              </a:rPr>
              <a:t>من </a:t>
            </a:r>
            <a:r>
              <a:rPr lang="ar-SA" b="1" dirty="0" smtClean="0">
                <a:solidFill>
                  <a:schemeClr val="tx1">
                    <a:lumMod val="75000"/>
                  </a:schemeClr>
                </a:solidFill>
                <a:latin typeface="Arabic Typesetting" pitchFamily="66" charset="-78"/>
                <a:cs typeface="Arabic Typesetting" pitchFamily="66" charset="-78"/>
              </a:rPr>
              <a:t>أ</a:t>
            </a:r>
            <a:r>
              <a:rPr lang="ar-SA" b="1" dirty="0" smtClean="0">
                <a:solidFill>
                  <a:schemeClr val="tx1">
                    <a:lumMod val="75000"/>
                  </a:schemeClr>
                </a:solidFill>
                <a:latin typeface="Arabic Typesetting" pitchFamily="66" charset="-78"/>
                <a:cs typeface="Arabic Typesetting" pitchFamily="66" charset="-78"/>
              </a:rPr>
              <a:t>راد </a:t>
            </a:r>
            <a:r>
              <a:rPr lang="ar-SA" b="1" dirty="0" smtClean="0">
                <a:solidFill>
                  <a:schemeClr val="tx1">
                    <a:lumMod val="75000"/>
                  </a:schemeClr>
                </a:solidFill>
                <a:latin typeface="Arabic Typesetting" pitchFamily="66" charset="-78"/>
                <a:cs typeface="Arabic Typesetting" pitchFamily="66" charset="-78"/>
              </a:rPr>
              <a:t>منكم الاستزادة </a:t>
            </a:r>
            <a:r>
              <a:rPr lang="ar-SA" b="1" dirty="0" smtClean="0">
                <a:solidFill>
                  <a:schemeClr val="tx1">
                    <a:lumMod val="75000"/>
                  </a:schemeClr>
                </a:solidFill>
                <a:latin typeface="Arabic Typesetting" pitchFamily="66" charset="-78"/>
                <a:cs typeface="Arabic Typesetting" pitchFamily="66" charset="-78"/>
              </a:rPr>
              <a:t>فـ </a:t>
            </a:r>
            <a:r>
              <a:rPr lang="ar-SA" b="1" dirty="0" err="1" smtClean="0">
                <a:solidFill>
                  <a:schemeClr val="tx1">
                    <a:lumMod val="75000"/>
                  </a:schemeClr>
                </a:solidFill>
                <a:latin typeface="Arabic Typesetting" pitchFamily="66" charset="-78"/>
                <a:cs typeface="Arabic Typesetting" pitchFamily="66" charset="-78"/>
              </a:rPr>
              <a:t>الشروحات</a:t>
            </a:r>
            <a:r>
              <a:rPr lang="ar-SA" b="1" dirty="0" smtClean="0">
                <a:solidFill>
                  <a:schemeClr val="tx1">
                    <a:lumMod val="75000"/>
                  </a:schemeClr>
                </a:solidFill>
                <a:latin typeface="Arabic Typesetting" pitchFamily="66" charset="-78"/>
                <a:cs typeface="Arabic Typesetting" pitchFamily="66" charset="-78"/>
              </a:rPr>
              <a:t> </a:t>
            </a:r>
            <a:r>
              <a:rPr lang="ar-SA" b="1" dirty="0" smtClean="0">
                <a:solidFill>
                  <a:schemeClr val="tx1">
                    <a:lumMod val="75000"/>
                  </a:schemeClr>
                </a:solidFill>
                <a:latin typeface="Arabic Typesetting" pitchFamily="66" charset="-78"/>
                <a:cs typeface="Arabic Typesetting" pitchFamily="66" charset="-78"/>
              </a:rPr>
              <a:t>السابقة كافية ووافية لجميع المادة </a:t>
            </a:r>
            <a:endParaRPr lang="ar-SA" b="1" dirty="0">
              <a:solidFill>
                <a:schemeClr val="tx1">
                  <a:lumMod val="75000"/>
                </a:schemeClr>
              </a:solidFill>
              <a:latin typeface="Arabic Typesetting" pitchFamily="66" charset="-78"/>
              <a:cs typeface="Arabic Typesetting" pitchFamily="66"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Verb to be (is, are, am) </a:t>
            </a:r>
            <a:endParaRPr lang="en-US" dirty="0"/>
          </a:p>
        </p:txBody>
      </p:sp>
      <p:sp>
        <p:nvSpPr>
          <p:cNvPr id="3" name="Content Placeholder 2"/>
          <p:cNvSpPr>
            <a:spLocks noGrp="1"/>
          </p:cNvSpPr>
          <p:nvPr>
            <p:ph idx="1"/>
          </p:nvPr>
        </p:nvSpPr>
        <p:spPr/>
        <p:txBody>
          <a:bodyPr>
            <a:normAutofit/>
          </a:bodyPr>
          <a:lstStyle/>
          <a:p>
            <a:pPr algn="l"/>
            <a:r>
              <a:rPr lang="en-US" dirty="0" smtClean="0"/>
              <a:t>Kaka ____</a:t>
            </a:r>
            <a:r>
              <a:rPr lang="en-US" dirty="0" smtClean="0">
                <a:solidFill>
                  <a:srgbClr val="FF0000"/>
                </a:solidFill>
              </a:rPr>
              <a:t>is</a:t>
            </a:r>
            <a:r>
              <a:rPr lang="en-US" dirty="0" smtClean="0"/>
              <a:t>_____ a soccer player. He ___</a:t>
            </a:r>
            <a:r>
              <a:rPr lang="en-US" dirty="0" smtClean="0">
                <a:solidFill>
                  <a:srgbClr val="FF0000"/>
                </a:solidFill>
              </a:rPr>
              <a:t>is</a:t>
            </a:r>
            <a:r>
              <a:rPr lang="en-US" dirty="0" smtClean="0"/>
              <a:t>_ an attacking midfielder</a:t>
            </a:r>
            <a:r>
              <a:rPr lang="ar-SA" dirty="0" smtClean="0">
                <a:solidFill>
                  <a:srgbClr val="FF0000"/>
                </a:solidFill>
              </a:rPr>
              <a:t>تستخدم للمفرد</a:t>
            </a:r>
            <a:r>
              <a:rPr lang="ar-SA" dirty="0" smtClean="0"/>
              <a:t>           </a:t>
            </a:r>
            <a:endParaRPr lang="en-US" dirty="0" smtClean="0"/>
          </a:p>
          <a:p>
            <a:pPr algn="l"/>
            <a:endParaRPr lang="en-US" dirty="0" smtClean="0"/>
          </a:p>
          <a:p>
            <a:pPr lvl="0" algn="l"/>
            <a:r>
              <a:rPr lang="en-US" dirty="0" smtClean="0"/>
              <a:t>Angelina Jolie and Brad Pitt __</a:t>
            </a:r>
            <a:r>
              <a:rPr lang="en-US" dirty="0" smtClean="0">
                <a:solidFill>
                  <a:srgbClr val="FF0000"/>
                </a:solidFill>
              </a:rPr>
              <a:t>are</a:t>
            </a:r>
            <a:r>
              <a:rPr lang="en-US" dirty="0" smtClean="0"/>
              <a:t>__ both American.</a:t>
            </a:r>
          </a:p>
          <a:p>
            <a:pPr lvl="0" algn="l"/>
            <a:endParaRPr lang="en-US" dirty="0" smtClean="0"/>
          </a:p>
          <a:p>
            <a:pPr algn="l"/>
            <a:r>
              <a:rPr lang="en-US" dirty="0" smtClean="0"/>
              <a:t>In your opinion, _</a:t>
            </a:r>
            <a:r>
              <a:rPr lang="en-US" dirty="0" smtClean="0">
                <a:solidFill>
                  <a:srgbClr val="FF0000"/>
                </a:solidFill>
              </a:rPr>
              <a:t>are</a:t>
            </a:r>
            <a:r>
              <a:rPr lang="en-US" dirty="0" smtClean="0"/>
              <a:t>_ they a perfect couple? </a:t>
            </a:r>
          </a:p>
          <a:p>
            <a:pPr lvl="0" algn="l"/>
            <a:r>
              <a:rPr lang="ar-SA" dirty="0" smtClean="0">
                <a:solidFill>
                  <a:srgbClr val="FF0000"/>
                </a:solidFill>
              </a:rPr>
              <a:t>تستخدم للجمع</a:t>
            </a:r>
            <a:r>
              <a:rPr lang="ar-SA" dirty="0" smtClean="0"/>
              <a:t>          </a:t>
            </a:r>
            <a:endParaRPr lang="en-US" dirty="0" smtClean="0"/>
          </a:p>
          <a:p>
            <a:pPr algn="l"/>
            <a:r>
              <a:rPr lang="ar-SA" dirty="0" smtClean="0"/>
              <a:t>المسافرة                                                    </a:t>
            </a:r>
            <a:endParaRPr lang="en-US" dirty="0"/>
          </a:p>
        </p:txBody>
      </p:sp>
      <p:sp>
        <p:nvSpPr>
          <p:cNvPr id="4" name="سهم لأعلى 3"/>
          <p:cNvSpPr/>
          <p:nvPr/>
        </p:nvSpPr>
        <p:spPr>
          <a:xfrm>
            <a:off x="3235570" y="4876800"/>
            <a:ext cx="211016" cy="609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سهم لأعلى 4"/>
          <p:cNvSpPr/>
          <p:nvPr/>
        </p:nvSpPr>
        <p:spPr>
          <a:xfrm>
            <a:off x="6822831" y="2057400"/>
            <a:ext cx="211016" cy="609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Subject Verb Agreement,  </a:t>
            </a:r>
            <a:endParaRPr lang="en-US" dirty="0"/>
          </a:p>
        </p:txBody>
      </p:sp>
      <p:sp>
        <p:nvSpPr>
          <p:cNvPr id="3" name="Content Placeholder 2"/>
          <p:cNvSpPr>
            <a:spLocks noGrp="1"/>
          </p:cNvSpPr>
          <p:nvPr>
            <p:ph idx="1"/>
          </p:nvPr>
        </p:nvSpPr>
        <p:spPr>
          <a:xfrm>
            <a:off x="457200" y="1828801"/>
            <a:ext cx="8229600" cy="4297363"/>
          </a:xfrm>
        </p:spPr>
        <p:txBody>
          <a:bodyPr>
            <a:normAutofit/>
          </a:bodyPr>
          <a:lstStyle/>
          <a:p>
            <a:pPr lvl="0" algn="l"/>
            <a:r>
              <a:rPr lang="en-US" dirty="0" smtClean="0"/>
              <a:t>Everyone) </a:t>
            </a:r>
            <a:r>
              <a:rPr lang="en-US" dirty="0" err="1" smtClean="0">
                <a:solidFill>
                  <a:srgbClr val="FF0000"/>
                </a:solidFill>
              </a:rPr>
              <a:t>is</a:t>
            </a:r>
            <a:r>
              <a:rPr lang="en-US" dirty="0" err="1" smtClean="0"/>
              <a:t>going</a:t>
            </a:r>
            <a:r>
              <a:rPr lang="en-US" dirty="0" smtClean="0"/>
              <a:t> to the park</a:t>
            </a:r>
            <a:r>
              <a:rPr lang="en-US" sz="2400" dirty="0" smtClean="0">
                <a:solidFill>
                  <a:srgbClr val="FF0000"/>
                </a:solidFill>
              </a:rPr>
              <a:t>. </a:t>
            </a:r>
            <a:r>
              <a:rPr lang="ar-SA" sz="2400" dirty="0" smtClean="0">
                <a:solidFill>
                  <a:srgbClr val="FF0000"/>
                </a:solidFill>
              </a:rPr>
              <a:t>تعامل معاملة المفرد</a:t>
            </a:r>
            <a:r>
              <a:rPr lang="en-US" sz="2400" dirty="0" smtClean="0">
                <a:solidFill>
                  <a:srgbClr val="FF0000"/>
                </a:solidFill>
              </a:rPr>
              <a:t> Going</a:t>
            </a:r>
          </a:p>
          <a:p>
            <a:pPr lvl="0" algn="l"/>
            <a:r>
              <a:rPr lang="en-US" dirty="0" smtClean="0"/>
              <a:t>Tonight, R(is/</a:t>
            </a:r>
            <a:r>
              <a:rPr lang="en-US" dirty="0" err="1" smtClean="0"/>
              <a:t>arealph</a:t>
            </a:r>
            <a:r>
              <a:rPr lang="en-US" dirty="0" smtClean="0"/>
              <a:t> and I (is/</a:t>
            </a:r>
            <a:r>
              <a:rPr lang="en-US" dirty="0" smtClean="0">
                <a:solidFill>
                  <a:srgbClr val="FF0000"/>
                </a:solidFill>
              </a:rPr>
              <a:t>are</a:t>
            </a:r>
            <a:r>
              <a:rPr lang="en-US" dirty="0" smtClean="0"/>
              <a:t>) hanging out. </a:t>
            </a:r>
            <a:r>
              <a:rPr lang="ar-SA" dirty="0" smtClean="0">
                <a:solidFill>
                  <a:srgbClr val="FF0000"/>
                </a:solidFill>
              </a:rPr>
              <a:t>الفعل هنا جمع</a:t>
            </a:r>
            <a:endParaRPr lang="en-US" dirty="0" smtClean="0">
              <a:solidFill>
                <a:srgbClr val="FF0000"/>
              </a:solidFill>
            </a:endParaRPr>
          </a:p>
          <a:p>
            <a:pPr lvl="0" algn="l"/>
            <a:r>
              <a:rPr lang="en-US" dirty="0" smtClean="0"/>
              <a:t>(</a:t>
            </a:r>
            <a:r>
              <a:rPr lang="en-US" dirty="0" smtClean="0">
                <a:solidFill>
                  <a:srgbClr val="FF0000"/>
                </a:solidFill>
              </a:rPr>
              <a:t>Is</a:t>
            </a:r>
            <a:r>
              <a:rPr lang="en-US" dirty="0" smtClean="0"/>
              <a:t>/Are) the jury going to decide on the case tomorrow? </a:t>
            </a:r>
            <a:r>
              <a:rPr lang="en-US" sz="2800" dirty="0" smtClean="0">
                <a:solidFill>
                  <a:srgbClr val="FF0000"/>
                </a:solidFill>
              </a:rPr>
              <a:t>is </a:t>
            </a:r>
            <a:r>
              <a:rPr lang="ar-SA" sz="2800" dirty="0" smtClean="0">
                <a:solidFill>
                  <a:srgbClr val="FF0000"/>
                </a:solidFill>
              </a:rPr>
              <a:t>جوري مفرد نستخدم</a:t>
            </a:r>
            <a:endParaRPr lang="en-US" sz="2800" dirty="0" smtClean="0">
              <a:solidFill>
                <a:srgbClr val="FF0000"/>
              </a:solidFill>
            </a:endParaRPr>
          </a:p>
          <a:p>
            <a:pPr lvl="0" algn="l"/>
            <a:endParaRPr lang="en-US" dirty="0" smtClean="0"/>
          </a:p>
          <a:p>
            <a:pPr lvl="0" algn="l"/>
            <a:r>
              <a:rPr lang="en-US" dirty="0" smtClean="0"/>
              <a:t>Should we watch the news for </a:t>
            </a:r>
            <a:r>
              <a:rPr lang="en-US" dirty="0" smtClean="0">
                <a:solidFill>
                  <a:srgbClr val="FF0000"/>
                </a:solidFill>
              </a:rPr>
              <a:t>three</a:t>
            </a:r>
            <a:r>
              <a:rPr lang="en-US" dirty="0" smtClean="0"/>
              <a:t> (hour/</a:t>
            </a:r>
            <a:r>
              <a:rPr lang="en-US" dirty="0" smtClean="0">
                <a:solidFill>
                  <a:srgbClr val="FF0000"/>
                </a:solidFill>
              </a:rPr>
              <a:t>hours</a:t>
            </a:r>
            <a:r>
              <a:rPr lang="en-US" dirty="0" smtClean="0"/>
              <a:t>) or not? </a:t>
            </a:r>
          </a:p>
          <a:p>
            <a:pPr algn="l"/>
            <a:r>
              <a:rPr lang="ar-SA" dirty="0" smtClean="0"/>
              <a:t>المسافرة</a:t>
            </a: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Preposition of Place, </a:t>
            </a:r>
            <a:endParaRPr lang="en-US" dirty="0"/>
          </a:p>
        </p:txBody>
      </p:sp>
      <p:sp>
        <p:nvSpPr>
          <p:cNvPr id="3" name="Content Placeholder 2"/>
          <p:cNvSpPr>
            <a:spLocks noGrp="1"/>
          </p:cNvSpPr>
          <p:nvPr>
            <p:ph idx="1"/>
          </p:nvPr>
        </p:nvSpPr>
        <p:spPr/>
        <p:txBody>
          <a:bodyPr>
            <a:normAutofit/>
          </a:bodyPr>
          <a:lstStyle/>
          <a:p>
            <a:pPr algn="l"/>
            <a:r>
              <a:rPr lang="en-GB" dirty="0" smtClean="0"/>
              <a:t>The teacher is writing_ </a:t>
            </a:r>
            <a:r>
              <a:rPr lang="en-GB" dirty="0" smtClean="0">
                <a:solidFill>
                  <a:srgbClr val="FF0000"/>
                </a:solidFill>
              </a:rPr>
              <a:t>on</a:t>
            </a:r>
            <a:r>
              <a:rPr lang="en-GB" dirty="0" smtClean="0"/>
              <a:t> _ the blackboard.</a:t>
            </a:r>
            <a:endParaRPr lang="en-US" dirty="0" smtClean="0"/>
          </a:p>
          <a:p>
            <a:pPr algn="l"/>
            <a:endParaRPr lang="en-US" dirty="0" smtClean="0"/>
          </a:p>
          <a:p>
            <a:pPr algn="l"/>
            <a:r>
              <a:rPr lang="en-US" dirty="0" smtClean="0"/>
              <a:t>I am a student ___</a:t>
            </a:r>
            <a:r>
              <a:rPr lang="en-US" dirty="0" smtClean="0">
                <a:solidFill>
                  <a:srgbClr val="FF0000"/>
                </a:solidFill>
              </a:rPr>
              <a:t> at </a:t>
            </a:r>
            <a:r>
              <a:rPr lang="en-US" dirty="0" smtClean="0"/>
              <a:t>__ king Faisal University</a:t>
            </a:r>
          </a:p>
          <a:p>
            <a:pPr algn="l"/>
            <a:endParaRPr lang="en-US" dirty="0" smtClean="0"/>
          </a:p>
          <a:p>
            <a:pPr algn="l"/>
            <a:endParaRPr lang="en-US" dirty="0" smtClean="0"/>
          </a:p>
          <a:p>
            <a:pPr algn="l"/>
            <a:endParaRPr lang="en-US" dirty="0" smtClean="0"/>
          </a:p>
          <a:p>
            <a:pPr algn="l"/>
            <a:r>
              <a:rPr lang="en-US" dirty="0" smtClean="0"/>
              <a:t> </a:t>
            </a:r>
            <a:r>
              <a:rPr lang="ar-SA" dirty="0" smtClean="0"/>
              <a:t>المسافرة</a:t>
            </a:r>
            <a:r>
              <a:rPr lang="en-US" dirty="0" smtClean="0"/>
              <a:t> </a:t>
            </a:r>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Using Have, Has, </a:t>
            </a:r>
            <a:r>
              <a:rPr lang="en-US" dirty="0" smtClean="0">
                <a:solidFill>
                  <a:srgbClr val="FF0000"/>
                </a:solidFill>
              </a:rPr>
              <a:t>Had</a:t>
            </a:r>
            <a:endParaRPr lang="en-US" sz="2000" dirty="0">
              <a:solidFill>
                <a:srgbClr val="FF0000"/>
              </a:solidFill>
            </a:endParaRPr>
          </a:p>
        </p:txBody>
      </p:sp>
      <p:sp>
        <p:nvSpPr>
          <p:cNvPr id="3" name="Content Placeholder 2"/>
          <p:cNvSpPr>
            <a:spLocks noGrp="1"/>
          </p:cNvSpPr>
          <p:nvPr>
            <p:ph idx="1"/>
          </p:nvPr>
        </p:nvSpPr>
        <p:spPr/>
        <p:txBody>
          <a:bodyPr>
            <a:normAutofit/>
          </a:bodyPr>
          <a:lstStyle/>
          <a:p>
            <a:pPr algn="l"/>
            <a:r>
              <a:rPr lang="en-US" dirty="0" smtClean="0"/>
              <a:t>We ___ </a:t>
            </a:r>
            <a:r>
              <a:rPr lang="en-US" dirty="0" smtClean="0">
                <a:solidFill>
                  <a:srgbClr val="FF0000"/>
                </a:solidFill>
              </a:rPr>
              <a:t>have</a:t>
            </a:r>
            <a:r>
              <a:rPr lang="en-US" dirty="0" smtClean="0"/>
              <a:t> ___ a beautiful house. =  </a:t>
            </a:r>
            <a:r>
              <a:rPr lang="ar-SA" dirty="0" smtClean="0">
                <a:solidFill>
                  <a:srgbClr val="FF0000"/>
                </a:solidFill>
              </a:rPr>
              <a:t>جمع </a:t>
            </a:r>
            <a:r>
              <a:rPr lang="en-US" dirty="0" smtClean="0">
                <a:solidFill>
                  <a:srgbClr val="FF0000"/>
                </a:solidFill>
              </a:rPr>
              <a:t>we</a:t>
            </a:r>
          </a:p>
          <a:p>
            <a:pPr algn="l"/>
            <a:endParaRPr lang="en-US" dirty="0" smtClean="0"/>
          </a:p>
          <a:p>
            <a:pPr algn="l"/>
            <a:r>
              <a:rPr lang="en-US" dirty="0" smtClean="0"/>
              <a:t>She __</a:t>
            </a:r>
            <a:r>
              <a:rPr lang="en-US" dirty="0" smtClean="0">
                <a:solidFill>
                  <a:srgbClr val="FF0000"/>
                </a:solidFill>
              </a:rPr>
              <a:t>has</a:t>
            </a:r>
            <a:r>
              <a:rPr lang="en-US" dirty="0" smtClean="0"/>
              <a:t>_____ a very good English accent. </a:t>
            </a:r>
            <a:r>
              <a:rPr lang="ar-SA" dirty="0" smtClean="0">
                <a:solidFill>
                  <a:srgbClr val="FF0000"/>
                </a:solidFill>
              </a:rPr>
              <a:t>مفرد</a:t>
            </a:r>
            <a:r>
              <a:rPr lang="en-US" dirty="0" smtClean="0">
                <a:solidFill>
                  <a:srgbClr val="FF0000"/>
                </a:solidFill>
              </a:rPr>
              <a:t> She</a:t>
            </a:r>
          </a:p>
          <a:p>
            <a:pPr algn="l"/>
            <a:endParaRPr lang="en-US" dirty="0" smtClean="0"/>
          </a:p>
          <a:p>
            <a:pPr algn="l"/>
            <a:r>
              <a:rPr lang="en-US" dirty="0" smtClean="0"/>
              <a:t>I __</a:t>
            </a:r>
            <a:r>
              <a:rPr lang="en-US" dirty="0" smtClean="0">
                <a:solidFill>
                  <a:srgbClr val="FF0000"/>
                </a:solidFill>
              </a:rPr>
              <a:t>had</a:t>
            </a:r>
            <a:r>
              <a:rPr lang="en-US" dirty="0" smtClean="0"/>
              <a:t>____ a classic car two years ago. </a:t>
            </a:r>
            <a:r>
              <a:rPr lang="ar-SA" dirty="0" smtClean="0">
                <a:solidFill>
                  <a:srgbClr val="FF0000"/>
                </a:solidFill>
              </a:rPr>
              <a:t>منذ عامين </a:t>
            </a:r>
            <a:r>
              <a:rPr lang="ar-SA" dirty="0" err="1" smtClean="0">
                <a:solidFill>
                  <a:srgbClr val="FF0000"/>
                </a:solidFill>
              </a:rPr>
              <a:t>اذا</a:t>
            </a:r>
            <a:r>
              <a:rPr lang="ar-SA" dirty="0" smtClean="0">
                <a:solidFill>
                  <a:srgbClr val="FF0000"/>
                </a:solidFill>
              </a:rPr>
              <a:t> هيا ماضي </a:t>
            </a:r>
            <a:endParaRPr lang="en-US" dirty="0" smtClean="0">
              <a:solidFill>
                <a:srgbClr val="FF0000"/>
              </a:solidFill>
            </a:endParaRPr>
          </a:p>
          <a:p>
            <a:pPr algn="l"/>
            <a:r>
              <a:rPr lang="ar-SA" dirty="0" smtClean="0"/>
              <a:t>المسافرة </a:t>
            </a:r>
            <a:r>
              <a:rPr lang="ar-SA" dirty="0" smtClean="0">
                <a:solidFill>
                  <a:srgbClr val="FF0000"/>
                </a:solidFill>
              </a:rPr>
              <a:t>                                                        </a:t>
            </a:r>
            <a:endParaRPr lang="en-US" dirty="0" smtClean="0">
              <a:solidFill>
                <a:srgbClr val="FF0000"/>
              </a:solidFill>
            </a:endParaRPr>
          </a:p>
          <a:p>
            <a:pPr algn="l"/>
            <a:endParaRPr lang="en-US" dirty="0" smtClean="0">
              <a:solidFill>
                <a:srgbClr val="FF0000"/>
              </a:solidFill>
            </a:endParaRPr>
          </a:p>
          <a:p>
            <a:pPr algn="l"/>
            <a:endParaRPr lang="en-US" dirty="0">
              <a:solidFill>
                <a:srgbClr val="FF0000"/>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Verb to be (is, are, am) </a:t>
            </a:r>
            <a:endParaRPr lang="en-US" dirty="0"/>
          </a:p>
        </p:txBody>
      </p:sp>
      <p:sp>
        <p:nvSpPr>
          <p:cNvPr id="3" name="Content Placeholder 2"/>
          <p:cNvSpPr>
            <a:spLocks noGrp="1"/>
          </p:cNvSpPr>
          <p:nvPr>
            <p:ph idx="1"/>
          </p:nvPr>
        </p:nvSpPr>
        <p:spPr/>
        <p:txBody>
          <a:bodyPr>
            <a:normAutofit/>
          </a:bodyPr>
          <a:lstStyle/>
          <a:p>
            <a:pPr algn="l"/>
            <a:r>
              <a:rPr lang="en-US" dirty="0" smtClean="0"/>
              <a:t>Kaka ____</a:t>
            </a:r>
            <a:r>
              <a:rPr lang="en-US" dirty="0" smtClean="0">
                <a:solidFill>
                  <a:srgbClr val="FF0000"/>
                </a:solidFill>
              </a:rPr>
              <a:t>is</a:t>
            </a:r>
            <a:r>
              <a:rPr lang="en-US" dirty="0" smtClean="0"/>
              <a:t>_____ a soccer player. He ___</a:t>
            </a:r>
            <a:r>
              <a:rPr lang="en-US" dirty="0" smtClean="0">
                <a:solidFill>
                  <a:srgbClr val="FF0000"/>
                </a:solidFill>
              </a:rPr>
              <a:t>is</a:t>
            </a:r>
            <a:r>
              <a:rPr lang="en-US" dirty="0" smtClean="0"/>
              <a:t>_ an attacking midfielder</a:t>
            </a:r>
            <a:r>
              <a:rPr lang="ar-SA" dirty="0" smtClean="0">
                <a:solidFill>
                  <a:srgbClr val="FF0000"/>
                </a:solidFill>
              </a:rPr>
              <a:t>تستخدم للمفرد</a:t>
            </a:r>
            <a:r>
              <a:rPr lang="ar-SA" dirty="0" smtClean="0"/>
              <a:t>           </a:t>
            </a:r>
            <a:endParaRPr lang="en-US" dirty="0" smtClean="0"/>
          </a:p>
          <a:p>
            <a:pPr algn="l"/>
            <a:endParaRPr lang="en-US" dirty="0" smtClean="0"/>
          </a:p>
          <a:p>
            <a:pPr lvl="0" algn="l"/>
            <a:r>
              <a:rPr lang="en-US" dirty="0" smtClean="0"/>
              <a:t>Angelina Jolie and Brad Pitt __</a:t>
            </a:r>
            <a:r>
              <a:rPr lang="en-US" dirty="0" smtClean="0">
                <a:solidFill>
                  <a:srgbClr val="FF0000"/>
                </a:solidFill>
              </a:rPr>
              <a:t>are</a:t>
            </a:r>
            <a:r>
              <a:rPr lang="en-US" dirty="0" smtClean="0"/>
              <a:t>__ both American.</a:t>
            </a:r>
          </a:p>
          <a:p>
            <a:pPr lvl="0" algn="l"/>
            <a:endParaRPr lang="en-US" dirty="0" smtClean="0"/>
          </a:p>
          <a:p>
            <a:pPr algn="l"/>
            <a:r>
              <a:rPr lang="en-US" dirty="0" smtClean="0"/>
              <a:t>In your opinion, _</a:t>
            </a:r>
            <a:r>
              <a:rPr lang="en-US" dirty="0" smtClean="0">
                <a:solidFill>
                  <a:srgbClr val="FF0000"/>
                </a:solidFill>
              </a:rPr>
              <a:t>are</a:t>
            </a:r>
            <a:r>
              <a:rPr lang="en-US" dirty="0" smtClean="0"/>
              <a:t>_ they a perfect couple? </a:t>
            </a:r>
          </a:p>
          <a:p>
            <a:pPr lvl="0" algn="l"/>
            <a:r>
              <a:rPr lang="ar-SA" dirty="0" smtClean="0">
                <a:solidFill>
                  <a:srgbClr val="FF0000"/>
                </a:solidFill>
              </a:rPr>
              <a:t>تستخدم للجمع</a:t>
            </a:r>
            <a:r>
              <a:rPr lang="ar-SA" dirty="0" smtClean="0"/>
              <a:t>          </a:t>
            </a:r>
            <a:endParaRPr lang="en-US" dirty="0" smtClean="0"/>
          </a:p>
          <a:p>
            <a:pPr algn="l"/>
            <a:r>
              <a:rPr lang="ar-SA" dirty="0" smtClean="0"/>
              <a:t>المسافرة                                                    </a:t>
            </a:r>
            <a:endParaRPr lang="en-US" dirty="0"/>
          </a:p>
        </p:txBody>
      </p:sp>
      <p:sp>
        <p:nvSpPr>
          <p:cNvPr id="4" name="سهم لأعلى 3"/>
          <p:cNvSpPr/>
          <p:nvPr/>
        </p:nvSpPr>
        <p:spPr>
          <a:xfrm>
            <a:off x="3235570" y="4876800"/>
            <a:ext cx="211016" cy="609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سهم لأعلى 4"/>
          <p:cNvSpPr/>
          <p:nvPr/>
        </p:nvSpPr>
        <p:spPr>
          <a:xfrm>
            <a:off x="6822831" y="2057400"/>
            <a:ext cx="211016" cy="609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s-CO" dirty="0" smtClean="0"/>
              <a:t>SCANNING &amp; SKIMMING </a:t>
            </a:r>
            <a:r>
              <a:rPr lang="ar-SA" dirty="0" smtClean="0">
                <a:solidFill>
                  <a:srgbClr val="FF0000"/>
                </a:solidFill>
              </a:rPr>
              <a:t>المسح والقشط</a:t>
            </a:r>
            <a:endParaRPr lang="en-US" dirty="0">
              <a:solidFill>
                <a:srgbClr val="FF0000"/>
              </a:solidFill>
            </a:endParaRPr>
          </a:p>
        </p:txBody>
      </p:sp>
      <p:sp>
        <p:nvSpPr>
          <p:cNvPr id="3" name="Content Placeholder 2"/>
          <p:cNvSpPr>
            <a:spLocks noGrp="1"/>
          </p:cNvSpPr>
          <p:nvPr>
            <p:ph idx="1"/>
          </p:nvPr>
        </p:nvSpPr>
        <p:spPr/>
        <p:txBody>
          <a:bodyPr>
            <a:normAutofit/>
          </a:bodyPr>
          <a:lstStyle/>
          <a:p>
            <a:pPr algn="l"/>
            <a:r>
              <a:rPr lang="en-US" b="1" dirty="0" smtClean="0"/>
              <a:t>Skimming</a:t>
            </a:r>
            <a:r>
              <a:rPr lang="en-US" dirty="0" smtClean="0"/>
              <a:t> refers to the process of reading only main ideas within a passage to get an overall impression of the content of a reading</a:t>
            </a:r>
            <a:br>
              <a:rPr lang="en-US" dirty="0" smtClean="0"/>
            </a:br>
            <a:r>
              <a:rPr lang="en-US" dirty="0" smtClean="0"/>
              <a:t>selection.</a:t>
            </a:r>
          </a:p>
          <a:p>
            <a:pPr algn="l"/>
            <a:r>
              <a:rPr lang="en-US" b="1" dirty="0" smtClean="0"/>
              <a:t>Scanning</a:t>
            </a:r>
            <a:r>
              <a:rPr lang="en-US" dirty="0" smtClean="0"/>
              <a:t> is a reading technique to be used when you want to find specific information quickly. In scanning you have a question in your mind and you read a passage only to find the answer, ignoring unrelated information.               </a:t>
            </a:r>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6080" y="990600"/>
            <a:ext cx="4463786" cy="369332"/>
          </a:xfrm>
          <a:prstGeom prst="rect">
            <a:avLst/>
          </a:prstGeom>
        </p:spPr>
        <p:txBody>
          <a:bodyPr wrap="none">
            <a:spAutoFit/>
          </a:bodyPr>
          <a:lstStyle/>
          <a:p>
            <a:r>
              <a:rPr lang="en-US" b="1" u="sng" dirty="0" err="1" smtClean="0"/>
              <a:t>A.Fill</a:t>
            </a:r>
            <a:r>
              <a:rPr lang="en-US" b="1" u="sng" dirty="0" smtClean="0"/>
              <a:t> </a:t>
            </a:r>
            <a:r>
              <a:rPr lang="en-US" b="1" u="sng" dirty="0"/>
              <a:t>in each blank with a word from the </a:t>
            </a:r>
            <a:r>
              <a:rPr lang="en-US" b="1" u="sng" dirty="0" smtClean="0"/>
              <a:t>box</a:t>
            </a:r>
            <a:endParaRPr lang="ar-SA" dirty="0"/>
          </a:p>
        </p:txBody>
      </p:sp>
      <p:graphicFrame>
        <p:nvGraphicFramePr>
          <p:cNvPr id="6" name="Table 5"/>
          <p:cNvGraphicFramePr>
            <a:graphicFrameLocks noGrp="1"/>
          </p:cNvGraphicFramePr>
          <p:nvPr>
            <p:extLst>
              <p:ext uri="{D42A27DB-BD31-4B8C-83A1-F6EECF244321}">
                <p14:modId xmlns="" xmlns:p14="http://schemas.microsoft.com/office/powerpoint/2010/main" val="2957191129"/>
              </p:ext>
            </p:extLst>
          </p:nvPr>
        </p:nvGraphicFramePr>
        <p:xfrm>
          <a:off x="844062" y="1524001"/>
          <a:ext cx="1125416" cy="838200"/>
        </p:xfrm>
        <a:graphic>
          <a:graphicData uri="http://schemas.openxmlformats.org/drawingml/2006/table">
            <a:tbl>
              <a:tblPr firstRow="1" firstCol="1" bandRow="1">
                <a:tableStyleId>{5C22544A-7EE6-4342-B048-85BDC9FD1C3A}</a:tableStyleId>
              </a:tblPr>
              <a:tblGrid>
                <a:gridCol w="1125416"/>
              </a:tblGrid>
              <a:tr h="83820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a:effectLst/>
                        </a:rPr>
                        <a:t>building      </a:t>
                      </a:r>
                      <a:endParaRPr lang="en-US" sz="1400" dirty="0">
                        <a:effectLst/>
                        <a:latin typeface="Calibri"/>
                        <a:ea typeface="Calibri"/>
                        <a:cs typeface="Arial"/>
                      </a:endParaRPr>
                    </a:p>
                  </a:txBody>
                  <a:tcPr marL="63304" marR="63304" marT="0" marB="0"/>
                </a:tc>
              </a:tr>
            </a:tbl>
          </a:graphicData>
        </a:graphic>
      </p:graphicFrame>
      <p:sp>
        <p:nvSpPr>
          <p:cNvPr id="7" name="TextBox 6"/>
          <p:cNvSpPr txBox="1"/>
          <p:nvPr/>
        </p:nvSpPr>
        <p:spPr>
          <a:xfrm>
            <a:off x="492370" y="2514602"/>
            <a:ext cx="7807569" cy="5016758"/>
          </a:xfrm>
          <a:prstGeom prst="rect">
            <a:avLst/>
          </a:prstGeom>
          <a:noFill/>
        </p:spPr>
        <p:txBody>
          <a:bodyPr wrap="square" rtlCol="1">
            <a:spAutoFit/>
          </a:bodyPr>
          <a:lstStyle/>
          <a:p>
            <a:pPr marL="342900" lvl="0" indent="-342900" algn="l" rtl="0">
              <a:buFont typeface="+mj-lt"/>
              <a:buAutoNum type="arabicPeriod"/>
            </a:pPr>
            <a:r>
              <a:rPr lang="en-US" dirty="0"/>
              <a:t>This store is always </a:t>
            </a:r>
            <a:r>
              <a:rPr lang="en-US" b="1" dirty="0" smtClean="0">
                <a:solidFill>
                  <a:srgbClr val="FF0000"/>
                </a:solidFill>
              </a:rPr>
              <a:t>__crowded______</a:t>
            </a:r>
            <a:r>
              <a:rPr lang="en-US" dirty="0" smtClean="0"/>
              <a:t>. </a:t>
            </a:r>
            <a:r>
              <a:rPr lang="en-US" dirty="0"/>
              <a:t>There are always lots and lots of people</a:t>
            </a:r>
            <a:r>
              <a:rPr lang="en-US" dirty="0" smtClean="0"/>
              <a:t>.</a:t>
            </a:r>
          </a:p>
          <a:p>
            <a:pPr marL="342900" lvl="0" indent="-342900" algn="l" rtl="0"/>
            <a:endParaRPr lang="en-US" sz="1200" dirty="0"/>
          </a:p>
          <a:p>
            <a:pPr marL="342900" lvl="0" indent="-342900" algn="l" rtl="0"/>
            <a:r>
              <a:rPr lang="en-US" dirty="0" smtClean="0"/>
              <a:t>2. </a:t>
            </a:r>
            <a:r>
              <a:rPr lang="en-US" dirty="0" err="1" smtClean="0"/>
              <a:t>My</a:t>
            </a:r>
            <a:r>
              <a:rPr lang="en-US" b="1" dirty="0" err="1" smtClean="0">
                <a:solidFill>
                  <a:srgbClr val="FF0000"/>
                </a:solidFill>
              </a:rPr>
              <a:t>_neighbors___</a:t>
            </a:r>
            <a:r>
              <a:rPr lang="en-US" dirty="0" err="1" smtClean="0"/>
              <a:t>are</a:t>
            </a:r>
            <a:r>
              <a:rPr lang="en-US" dirty="0" smtClean="0"/>
              <a:t> </a:t>
            </a:r>
            <a:r>
              <a:rPr lang="en-US" dirty="0"/>
              <a:t>from Mexico. They're very nice people</a:t>
            </a:r>
            <a:r>
              <a:rPr lang="en-US" dirty="0" smtClean="0"/>
              <a:t>.</a:t>
            </a:r>
          </a:p>
          <a:p>
            <a:pPr marL="342900" lvl="0" indent="-342900" algn="l" rtl="0"/>
            <a:endParaRPr lang="en-US" dirty="0"/>
          </a:p>
          <a:p>
            <a:pPr marL="342900" lvl="0" indent="-342900" algn="l" rtl="0"/>
            <a:r>
              <a:rPr lang="en-US" dirty="0" smtClean="0"/>
              <a:t>3. There </a:t>
            </a:r>
            <a:r>
              <a:rPr lang="en-US" dirty="0"/>
              <a:t>are two big trees in </a:t>
            </a:r>
            <a:r>
              <a:rPr lang="en-US" b="1" dirty="0" smtClean="0">
                <a:solidFill>
                  <a:srgbClr val="FF0000"/>
                </a:solidFill>
              </a:rPr>
              <a:t>___</a:t>
            </a:r>
            <a:r>
              <a:rPr lang="en-US" b="1" dirty="0" err="1" smtClean="0">
                <a:solidFill>
                  <a:srgbClr val="FF0000"/>
                </a:solidFill>
              </a:rPr>
              <a:t>front_____</a:t>
            </a:r>
            <a:r>
              <a:rPr lang="en-US" dirty="0" err="1" smtClean="0"/>
              <a:t>of</a:t>
            </a:r>
            <a:r>
              <a:rPr lang="en-US" dirty="0" smtClean="0"/>
              <a:t> </a:t>
            </a:r>
            <a:r>
              <a:rPr lang="en-US" dirty="0"/>
              <a:t>my house</a:t>
            </a:r>
            <a:r>
              <a:rPr lang="en-US" dirty="0" smtClean="0"/>
              <a:t>.</a:t>
            </a:r>
          </a:p>
          <a:p>
            <a:pPr marL="342900" lvl="0" indent="-342900" algn="l" rtl="0">
              <a:buFont typeface="+mj-lt"/>
              <a:buAutoNum type="arabicPeriod"/>
            </a:pPr>
            <a:endParaRPr lang="en-US" dirty="0"/>
          </a:p>
          <a:p>
            <a:pPr marL="342900" lvl="0" indent="-342900" algn="l" rtl="0"/>
            <a:r>
              <a:rPr lang="en-US" dirty="0" smtClean="0"/>
              <a:t>4. There </a:t>
            </a:r>
            <a:r>
              <a:rPr lang="en-US" dirty="0"/>
              <a:t>is a big </a:t>
            </a:r>
            <a:r>
              <a:rPr lang="en-US" dirty="0" err="1" smtClean="0"/>
              <a:t>apartment__</a:t>
            </a:r>
            <a:r>
              <a:rPr lang="en-US" b="1" dirty="0" err="1" smtClean="0">
                <a:solidFill>
                  <a:srgbClr val="FF0000"/>
                </a:solidFill>
              </a:rPr>
              <a:t>different</a:t>
            </a:r>
            <a:r>
              <a:rPr lang="en-US" b="1" dirty="0" smtClean="0">
                <a:solidFill>
                  <a:srgbClr val="FF0000"/>
                </a:solidFill>
              </a:rPr>
              <a:t>_______ </a:t>
            </a:r>
            <a:r>
              <a:rPr lang="en-US" dirty="0" smtClean="0"/>
              <a:t>on </a:t>
            </a:r>
            <a:r>
              <a:rPr lang="en-US" dirty="0"/>
              <a:t>the corner of the street</a:t>
            </a:r>
            <a:r>
              <a:rPr lang="en-US" dirty="0" smtClean="0"/>
              <a:t>.</a:t>
            </a:r>
          </a:p>
          <a:p>
            <a:pPr marL="342900" lvl="0" indent="-342900" algn="l" rtl="0"/>
            <a:endParaRPr lang="en-US" dirty="0"/>
          </a:p>
          <a:p>
            <a:pPr marL="342900" lvl="0" indent="-342900" algn="l" rtl="0"/>
            <a:r>
              <a:rPr lang="en-US" dirty="0" smtClean="0"/>
              <a:t>5. People </a:t>
            </a:r>
            <a:r>
              <a:rPr lang="en-US" dirty="0"/>
              <a:t>in my neighborhood are from </a:t>
            </a:r>
            <a:r>
              <a:rPr lang="en-US" b="1" dirty="0" smtClean="0">
                <a:solidFill>
                  <a:srgbClr val="FF0000"/>
                </a:solidFill>
              </a:rPr>
              <a:t>________</a:t>
            </a:r>
            <a:r>
              <a:rPr lang="en-US" dirty="0" smtClean="0"/>
              <a:t> </a:t>
            </a:r>
            <a:r>
              <a:rPr lang="en-US" dirty="0"/>
              <a:t>countries</a:t>
            </a:r>
            <a:r>
              <a:rPr lang="en-US" dirty="0" smtClean="0"/>
              <a:t>.</a:t>
            </a:r>
          </a:p>
          <a:p>
            <a:pPr marL="342900" lvl="0" indent="-342900" algn="l" rtl="0"/>
            <a:endParaRPr lang="en-US" sz="3200" b="1" dirty="0" smtClean="0"/>
          </a:p>
          <a:p>
            <a:pPr marL="342900" lvl="0" indent="-342900" algn="l" rtl="0"/>
            <a:r>
              <a:rPr lang="en-US" sz="3200" b="1" dirty="0" smtClean="0"/>
              <a:t> </a:t>
            </a:r>
            <a:r>
              <a:rPr lang="ar-SA" sz="3200" b="1" dirty="0" smtClean="0"/>
              <a:t>المسافرة                                                                                                                               </a:t>
            </a:r>
            <a:endParaRPr lang="en-US" sz="3200" b="1" dirty="0"/>
          </a:p>
          <a:p>
            <a:endParaRPr lang="ar-SA" dirty="0"/>
          </a:p>
        </p:txBody>
      </p:sp>
      <p:graphicFrame>
        <p:nvGraphicFramePr>
          <p:cNvPr id="8" name="Table 7"/>
          <p:cNvGraphicFramePr>
            <a:graphicFrameLocks noGrp="1"/>
          </p:cNvGraphicFramePr>
          <p:nvPr>
            <p:extLst>
              <p:ext uri="{D42A27DB-BD31-4B8C-83A1-F6EECF244321}">
                <p14:modId xmlns="" xmlns:p14="http://schemas.microsoft.com/office/powerpoint/2010/main" val="3772958782"/>
              </p:ext>
            </p:extLst>
          </p:nvPr>
        </p:nvGraphicFramePr>
        <p:xfrm>
          <a:off x="2479933" y="1600200"/>
          <a:ext cx="1019908" cy="762000"/>
        </p:xfrm>
        <a:graphic>
          <a:graphicData uri="http://schemas.openxmlformats.org/drawingml/2006/table">
            <a:tbl>
              <a:tblPr firstRow="1" firstCol="1" bandRow="1">
                <a:tableStyleId>{5C22544A-7EE6-4342-B048-85BDC9FD1C3A}</a:tableStyleId>
              </a:tblPr>
              <a:tblGrid>
                <a:gridCol w="1019908"/>
              </a:tblGrid>
              <a:tr h="76200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smtClean="0">
                          <a:effectLst/>
                        </a:rPr>
                        <a:t>different    </a:t>
                      </a:r>
                      <a:r>
                        <a:rPr lang="en-US" sz="1400" dirty="0">
                          <a:effectLst/>
                        </a:rPr>
                        <a:t> </a:t>
                      </a:r>
                      <a:endParaRPr lang="en-US" sz="1400" dirty="0">
                        <a:effectLst/>
                        <a:latin typeface="Calibri"/>
                        <a:ea typeface="Calibri"/>
                        <a:cs typeface="Arial"/>
                      </a:endParaRPr>
                    </a:p>
                  </a:txBody>
                  <a:tcPr marL="63304" marR="63304" marT="0" marB="0"/>
                </a:tc>
              </a:tr>
            </a:tbl>
          </a:graphicData>
        </a:graphic>
      </p:graphicFrame>
      <p:graphicFrame>
        <p:nvGraphicFramePr>
          <p:cNvPr id="10" name="Table 9"/>
          <p:cNvGraphicFramePr>
            <a:graphicFrameLocks noGrp="1"/>
          </p:cNvGraphicFramePr>
          <p:nvPr>
            <p:extLst>
              <p:ext uri="{D42A27DB-BD31-4B8C-83A1-F6EECF244321}">
                <p14:modId xmlns="" xmlns:p14="http://schemas.microsoft.com/office/powerpoint/2010/main" val="637188713"/>
              </p:ext>
            </p:extLst>
          </p:nvPr>
        </p:nvGraphicFramePr>
        <p:xfrm>
          <a:off x="3868614" y="1600201"/>
          <a:ext cx="1055077" cy="970671"/>
        </p:xfrm>
        <a:graphic>
          <a:graphicData uri="http://schemas.openxmlformats.org/drawingml/2006/table">
            <a:tbl>
              <a:tblPr firstRow="1" firstCol="1" bandRow="1">
                <a:tableStyleId>{5C22544A-7EE6-4342-B048-85BDC9FD1C3A}</a:tableStyleId>
              </a:tblPr>
              <a:tblGrid>
                <a:gridCol w="1055077"/>
              </a:tblGrid>
              <a:tr h="970671">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smtClean="0">
                          <a:effectLst/>
                        </a:rPr>
                        <a:t>neighbors      </a:t>
                      </a:r>
                      <a:r>
                        <a:rPr lang="en-US" sz="1400" dirty="0">
                          <a:effectLst/>
                        </a:rPr>
                        <a:t> </a:t>
                      </a:r>
                      <a:endParaRPr lang="en-US" sz="1400" dirty="0">
                        <a:effectLst/>
                        <a:latin typeface="Calibri"/>
                        <a:ea typeface="Calibri"/>
                        <a:cs typeface="Arial"/>
                      </a:endParaRPr>
                    </a:p>
                  </a:txBody>
                  <a:tcPr marL="63304" marR="63304" marT="0" marB="0"/>
                </a:tc>
              </a:tr>
            </a:tbl>
          </a:graphicData>
        </a:graphic>
      </p:graphicFrame>
      <p:graphicFrame>
        <p:nvGraphicFramePr>
          <p:cNvPr id="11" name="Table 10"/>
          <p:cNvGraphicFramePr>
            <a:graphicFrameLocks noGrp="1"/>
          </p:cNvGraphicFramePr>
          <p:nvPr>
            <p:extLst>
              <p:ext uri="{D42A27DB-BD31-4B8C-83A1-F6EECF244321}">
                <p14:modId xmlns="" xmlns:p14="http://schemas.microsoft.com/office/powerpoint/2010/main" val="2548229274"/>
              </p:ext>
            </p:extLst>
          </p:nvPr>
        </p:nvGraphicFramePr>
        <p:xfrm>
          <a:off x="5134708" y="1524001"/>
          <a:ext cx="1056080" cy="728003"/>
        </p:xfrm>
        <a:graphic>
          <a:graphicData uri="http://schemas.openxmlformats.org/drawingml/2006/table">
            <a:tbl>
              <a:tblPr firstRow="1" firstCol="1" bandRow="1">
                <a:tableStyleId>{5C22544A-7EE6-4342-B048-85BDC9FD1C3A}</a:tableStyleId>
              </a:tblPr>
              <a:tblGrid>
                <a:gridCol w="1056080"/>
              </a:tblGrid>
              <a:tr h="728003">
                <a:tc>
                  <a:txBody>
                    <a:bodyPr/>
                    <a:lstStyle/>
                    <a:p>
                      <a:pPr algn="just" rtl="0">
                        <a:lnSpc>
                          <a:spcPct val="115000"/>
                        </a:lnSpc>
                        <a:spcAft>
                          <a:spcPts val="0"/>
                        </a:spcAft>
                      </a:pPr>
                      <a:endParaRPr lang="en-US" sz="1400" dirty="0" smtClean="0">
                        <a:effectLst/>
                      </a:endParaRPr>
                    </a:p>
                    <a:p>
                      <a:pPr marL="0" indent="0" algn="ctr" rtl="0">
                        <a:lnSpc>
                          <a:spcPct val="115000"/>
                        </a:lnSpc>
                        <a:spcAft>
                          <a:spcPts val="0"/>
                        </a:spcAft>
                        <a:buFont typeface="Arial" pitchFamily="34" charset="0"/>
                        <a:buNone/>
                      </a:pPr>
                      <a:r>
                        <a:rPr lang="en-US" sz="1400" dirty="0" smtClean="0">
                          <a:effectLst/>
                        </a:rPr>
                        <a:t>crowded     </a:t>
                      </a:r>
                      <a:r>
                        <a:rPr lang="en-US" sz="1400" dirty="0">
                          <a:effectLst/>
                        </a:rPr>
                        <a:t> </a:t>
                      </a:r>
                      <a:endParaRPr lang="en-US" sz="1400" dirty="0">
                        <a:effectLst/>
                        <a:latin typeface="Calibri"/>
                        <a:ea typeface="Calibri"/>
                        <a:cs typeface="Arial"/>
                      </a:endParaRPr>
                    </a:p>
                  </a:txBody>
                  <a:tcPr marL="63304" marR="63304" marT="0" marB="0"/>
                </a:tc>
              </a:tr>
            </a:tbl>
          </a:graphicData>
        </a:graphic>
      </p:graphicFrame>
      <p:graphicFrame>
        <p:nvGraphicFramePr>
          <p:cNvPr id="12" name="Table 11"/>
          <p:cNvGraphicFramePr>
            <a:graphicFrameLocks noGrp="1"/>
          </p:cNvGraphicFramePr>
          <p:nvPr>
            <p:extLst>
              <p:ext uri="{D42A27DB-BD31-4B8C-83A1-F6EECF244321}">
                <p14:modId xmlns="" xmlns:p14="http://schemas.microsoft.com/office/powerpoint/2010/main" val="2994510200"/>
              </p:ext>
            </p:extLst>
          </p:nvPr>
        </p:nvGraphicFramePr>
        <p:xfrm>
          <a:off x="6283569" y="1524000"/>
          <a:ext cx="844062" cy="736092"/>
        </p:xfrm>
        <a:graphic>
          <a:graphicData uri="http://schemas.openxmlformats.org/drawingml/2006/table">
            <a:tbl>
              <a:tblPr firstRow="1" firstCol="1" bandRow="1">
                <a:tableStyleId>{5C22544A-7EE6-4342-B048-85BDC9FD1C3A}</a:tableStyleId>
              </a:tblPr>
              <a:tblGrid>
                <a:gridCol w="844062"/>
              </a:tblGrid>
              <a:tr h="736092">
                <a:tc>
                  <a:txBody>
                    <a:bodyPr/>
                    <a:lstStyle/>
                    <a:p>
                      <a:pPr algn="just" rtl="0">
                        <a:lnSpc>
                          <a:spcPct val="115000"/>
                        </a:lnSpc>
                        <a:spcAft>
                          <a:spcPts val="0"/>
                        </a:spcAft>
                      </a:pPr>
                      <a:r>
                        <a:rPr lang="en-US" sz="1400" dirty="0">
                          <a:effectLst/>
                        </a:rPr>
                        <a:t> </a:t>
                      </a:r>
                    </a:p>
                    <a:p>
                      <a:pPr algn="ctr" rtl="0">
                        <a:lnSpc>
                          <a:spcPct val="115000"/>
                        </a:lnSpc>
                        <a:spcAft>
                          <a:spcPts val="0"/>
                        </a:spcAft>
                      </a:pPr>
                      <a:r>
                        <a:rPr lang="en-US" sz="1400" dirty="0" smtClean="0">
                          <a:effectLst/>
                        </a:rPr>
                        <a:t>front</a:t>
                      </a:r>
                      <a:endParaRPr lang="en-US" sz="1400" dirty="0">
                        <a:effectLst/>
                      </a:endParaRPr>
                    </a:p>
                    <a:p>
                      <a:pPr algn="just" rtl="0">
                        <a:lnSpc>
                          <a:spcPct val="115000"/>
                        </a:lnSpc>
                        <a:spcAft>
                          <a:spcPts val="0"/>
                        </a:spcAft>
                      </a:pPr>
                      <a:r>
                        <a:rPr lang="en-US" sz="1400" dirty="0">
                          <a:effectLst/>
                        </a:rPr>
                        <a:t> </a:t>
                      </a:r>
                      <a:endParaRPr lang="en-US" sz="1400" dirty="0">
                        <a:effectLst/>
                        <a:latin typeface="Calibri"/>
                        <a:ea typeface="Calibri"/>
                        <a:cs typeface="Arial"/>
                      </a:endParaRPr>
                    </a:p>
                  </a:txBody>
                  <a:tcPr marL="63304" marR="63304" marT="0" marB="0"/>
                </a:tc>
              </a:tr>
            </a:tbl>
          </a:graphicData>
        </a:graphic>
      </p:graphicFrame>
      <p:graphicFrame>
        <p:nvGraphicFramePr>
          <p:cNvPr id="13" name="Table 12"/>
          <p:cNvGraphicFramePr>
            <a:graphicFrameLocks noGrp="1"/>
          </p:cNvGraphicFramePr>
          <p:nvPr>
            <p:extLst>
              <p:ext uri="{D42A27DB-BD31-4B8C-83A1-F6EECF244321}">
                <p14:modId xmlns="" xmlns:p14="http://schemas.microsoft.com/office/powerpoint/2010/main" val="1827667831"/>
              </p:ext>
            </p:extLst>
          </p:nvPr>
        </p:nvGraphicFramePr>
        <p:xfrm>
          <a:off x="7268308" y="1564323"/>
          <a:ext cx="914400" cy="970671"/>
        </p:xfrm>
        <a:graphic>
          <a:graphicData uri="http://schemas.openxmlformats.org/drawingml/2006/table">
            <a:tbl>
              <a:tblPr firstRow="1" firstCol="1" bandRow="1">
                <a:tableStyleId>{5C22544A-7EE6-4342-B048-85BDC9FD1C3A}</a:tableStyleId>
              </a:tblPr>
              <a:tblGrid>
                <a:gridCol w="914400"/>
              </a:tblGrid>
              <a:tr h="970671">
                <a:tc>
                  <a:txBody>
                    <a:bodyPr/>
                    <a:lstStyle/>
                    <a:p>
                      <a:pPr algn="just" rtl="0">
                        <a:lnSpc>
                          <a:spcPct val="115000"/>
                        </a:lnSpc>
                        <a:spcAft>
                          <a:spcPts val="0"/>
                        </a:spcAft>
                      </a:pPr>
                      <a:r>
                        <a:rPr lang="en-US" sz="1400" dirty="0">
                          <a:effectLst/>
                        </a:rPr>
                        <a:t> </a:t>
                      </a:r>
                    </a:p>
                    <a:p>
                      <a:pPr algn="ctr" rtl="0">
                        <a:lnSpc>
                          <a:spcPct val="115000"/>
                        </a:lnSpc>
                        <a:spcAft>
                          <a:spcPts val="0"/>
                        </a:spcAft>
                      </a:pPr>
                      <a:r>
                        <a:rPr lang="en-US" sz="1400" dirty="0" smtClean="0">
                          <a:effectLst/>
                        </a:rPr>
                        <a:t>drugstore</a:t>
                      </a:r>
                      <a:endParaRPr lang="en-US" sz="1400" dirty="0">
                        <a:effectLst/>
                      </a:endParaRPr>
                    </a:p>
                    <a:p>
                      <a:pPr algn="just" rtl="0">
                        <a:lnSpc>
                          <a:spcPct val="115000"/>
                        </a:lnSpc>
                        <a:spcAft>
                          <a:spcPts val="0"/>
                        </a:spcAft>
                      </a:pPr>
                      <a:r>
                        <a:rPr lang="en-US" sz="1400" dirty="0">
                          <a:effectLst/>
                        </a:rPr>
                        <a:t> </a:t>
                      </a:r>
                      <a:endParaRPr lang="en-US" sz="1400" dirty="0">
                        <a:effectLst/>
                        <a:latin typeface="Calibri"/>
                        <a:ea typeface="Calibri"/>
                        <a:cs typeface="Arial"/>
                      </a:endParaRPr>
                    </a:p>
                  </a:txBody>
                  <a:tcPr marL="63304" marR="63304" marT="0" marB="0"/>
                </a:tc>
              </a:tr>
            </a:tbl>
          </a:graphicData>
        </a:graphic>
      </p:graphicFrame>
      <p:sp>
        <p:nvSpPr>
          <p:cNvPr id="14" name="TextBox 13"/>
          <p:cNvSpPr txBox="1"/>
          <p:nvPr/>
        </p:nvSpPr>
        <p:spPr>
          <a:xfrm>
            <a:off x="492370" y="228600"/>
            <a:ext cx="2039816" cy="369332"/>
          </a:xfrm>
          <a:prstGeom prst="rect">
            <a:avLst/>
          </a:prstGeom>
          <a:noFill/>
        </p:spPr>
        <p:txBody>
          <a:bodyPr wrap="square" rtlCol="1">
            <a:spAutoFit/>
          </a:bodyPr>
          <a:lstStyle/>
          <a:p>
            <a:r>
              <a:rPr lang="en-US" dirty="0" smtClean="0"/>
              <a:t>III. Vocabulary</a:t>
            </a:r>
            <a:endParaRPr lang="ar-SA" dirty="0"/>
          </a:p>
        </p:txBody>
      </p:sp>
    </p:spTree>
    <p:extLst>
      <p:ext uri="{BB962C8B-B14F-4D97-AF65-F5344CB8AC3E}">
        <p14:creationId xmlns="" xmlns:p14="http://schemas.microsoft.com/office/powerpoint/2010/main" val="330041393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11017" y="59324"/>
            <a:ext cx="5092842"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lang="en-US" sz="1600" b="1" dirty="0" smtClean="0">
                <a:solidFill>
                  <a:srgbClr val="0070C0"/>
                </a:solidFill>
                <a:latin typeface="Elephant" pitchFamily="18" charset="0"/>
                <a:ea typeface="Calibri" pitchFamily="34" charset="0"/>
              </a:rPr>
              <a:t>B</a:t>
            </a:r>
            <a:r>
              <a:rPr kumimoji="0" lang="en-US" sz="1600" b="1" i="0" u="none" strike="noStrike" cap="none" normalizeH="0" baseline="0" dirty="0" smtClean="0">
                <a:ln>
                  <a:noFill/>
                </a:ln>
                <a:solidFill>
                  <a:srgbClr val="0070C0"/>
                </a:solidFill>
                <a:effectLst/>
                <a:latin typeface="Elephant" pitchFamily="18" charset="0"/>
                <a:ea typeface="Calibri" pitchFamily="34" charset="0"/>
              </a:rPr>
              <a:t>. Identifying Opposites</a:t>
            </a:r>
            <a:endParaRPr kumimoji="0" lang="en-US" sz="2800" b="0" i="0" u="none" strike="noStrike" cap="none" normalizeH="0" baseline="0" dirty="0" smtClean="0">
              <a:ln>
                <a:noFill/>
              </a:ln>
              <a:solidFill>
                <a:srgbClr val="0070C0"/>
              </a:solidFill>
              <a:effectLst/>
              <a:latin typeface="Elephant" pitchFamily="18" charset="0"/>
            </a:endParaRPr>
          </a:p>
        </p:txBody>
      </p:sp>
      <p:sp>
        <p:nvSpPr>
          <p:cNvPr id="6" name="TextBox 5"/>
          <p:cNvSpPr txBox="1"/>
          <p:nvPr/>
        </p:nvSpPr>
        <p:spPr>
          <a:xfrm>
            <a:off x="562709" y="457200"/>
            <a:ext cx="7455877" cy="338554"/>
          </a:xfrm>
          <a:prstGeom prst="rect">
            <a:avLst/>
          </a:prstGeom>
          <a:noFill/>
        </p:spPr>
        <p:txBody>
          <a:bodyPr wrap="square" rtlCol="1">
            <a:spAutoFit/>
          </a:bodyPr>
          <a:lstStyle/>
          <a:p>
            <a:pPr algn="l"/>
            <a:r>
              <a:rPr lang="en-US" sz="1600" dirty="0" smtClean="0">
                <a:solidFill>
                  <a:srgbClr val="C00000"/>
                </a:solidFill>
                <a:latin typeface="Arial Black" pitchFamily="34" charset="0"/>
              </a:rPr>
              <a:t>Fill in each blank space with the opposite meaning</a:t>
            </a:r>
            <a:endParaRPr lang="ar-SA" sz="1600" dirty="0">
              <a:solidFill>
                <a:srgbClr val="C00000"/>
              </a:solidFill>
              <a:latin typeface="Arial Black" pitchFamily="34" charset="0"/>
            </a:endParaRPr>
          </a:p>
        </p:txBody>
      </p:sp>
      <p:graphicFrame>
        <p:nvGraphicFramePr>
          <p:cNvPr id="10" name="Table 9"/>
          <p:cNvGraphicFramePr>
            <a:graphicFrameLocks noGrp="1"/>
          </p:cNvGraphicFramePr>
          <p:nvPr/>
        </p:nvGraphicFramePr>
        <p:xfrm>
          <a:off x="2110154" y="1066804"/>
          <a:ext cx="4301197" cy="5760720"/>
        </p:xfrm>
        <a:graphic>
          <a:graphicData uri="http://schemas.openxmlformats.org/drawingml/2006/table">
            <a:tbl>
              <a:tblPr/>
              <a:tblGrid>
                <a:gridCol w="562122"/>
                <a:gridCol w="1910862"/>
                <a:gridCol w="1828213"/>
              </a:tblGrid>
              <a:tr h="822960">
                <a:tc>
                  <a:txBody>
                    <a:bodyPr/>
                    <a:lstStyle/>
                    <a:p>
                      <a:pPr algn="ctr" rtl="0">
                        <a:lnSpc>
                          <a:spcPct val="150000"/>
                        </a:lnSpc>
                        <a:spcAft>
                          <a:spcPts val="0"/>
                        </a:spcAft>
                      </a:pPr>
                      <a:r>
                        <a:rPr lang="en-US" sz="1800" b="1" dirty="0">
                          <a:latin typeface="Cambria"/>
                          <a:ea typeface="Times New Roman"/>
                          <a:cs typeface="Times New Roman"/>
                        </a:rPr>
                        <a:t>No.</a:t>
                      </a:r>
                      <a:endParaRPr lang="en-US" sz="1800" dirty="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dirty="0">
                          <a:solidFill>
                            <a:srgbClr val="C00000"/>
                          </a:solidFill>
                          <a:latin typeface="Cambria"/>
                          <a:ea typeface="Times New Roman"/>
                          <a:cs typeface="Times New Roman"/>
                        </a:rPr>
                        <a:t>Column A</a:t>
                      </a:r>
                      <a:endParaRPr lang="en-US" sz="1800" dirty="0">
                        <a:solidFill>
                          <a:srgbClr val="C00000"/>
                        </a:solidFill>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mbria"/>
                          <a:ea typeface="Times New Roman"/>
                          <a:cs typeface="Times New Roman"/>
                        </a:rPr>
                        <a:t>Column B</a:t>
                      </a:r>
                      <a:endParaRPr lang="en-US" sz="180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r>
              <a:tr h="411480">
                <a:tc>
                  <a:txBody>
                    <a:bodyPr/>
                    <a:lstStyle/>
                    <a:p>
                      <a:pPr algn="ctr" rtl="0">
                        <a:lnSpc>
                          <a:spcPct val="150000"/>
                        </a:lnSpc>
                        <a:spcAft>
                          <a:spcPts val="0"/>
                        </a:spcAft>
                      </a:pPr>
                      <a:r>
                        <a:rPr lang="en-US" sz="1800" dirty="0" smtClean="0">
                          <a:latin typeface="Calibri"/>
                          <a:ea typeface="Calibri"/>
                          <a:cs typeface="Arial"/>
                        </a:rPr>
                        <a:t>1</a:t>
                      </a:r>
                      <a:endParaRPr lang="en-US" sz="1800" dirty="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b="1" dirty="0">
                        <a:solidFill>
                          <a:srgbClr val="FF0000"/>
                        </a:solidFill>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large</a:t>
                      </a:r>
                      <a:endParaRPr lang="en-US" sz="1800" dirty="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411480">
                <a:tc>
                  <a:txBody>
                    <a:bodyPr/>
                    <a:lstStyle/>
                    <a:p>
                      <a:pPr algn="ctr" rtl="0">
                        <a:lnSpc>
                          <a:spcPct val="150000"/>
                        </a:lnSpc>
                        <a:spcAft>
                          <a:spcPts val="0"/>
                        </a:spcAft>
                      </a:pPr>
                      <a:r>
                        <a:rPr lang="en-US" sz="1800" dirty="0" smtClean="0">
                          <a:latin typeface="Calibri"/>
                          <a:ea typeface="Calibri"/>
                          <a:cs typeface="Arial"/>
                        </a:rPr>
                        <a:t>2</a:t>
                      </a:r>
                      <a:endParaRPr lang="en-US" sz="1800" dirty="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hate</a:t>
                      </a:r>
                      <a:endParaRPr lang="en-US" sz="180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411480">
                <a:tc>
                  <a:txBody>
                    <a:bodyPr/>
                    <a:lstStyle/>
                    <a:p>
                      <a:pPr algn="ctr" rtl="0">
                        <a:lnSpc>
                          <a:spcPct val="150000"/>
                        </a:lnSpc>
                        <a:spcAft>
                          <a:spcPts val="0"/>
                        </a:spcAft>
                      </a:pPr>
                      <a:r>
                        <a:rPr lang="en-US" sz="1800" dirty="0" smtClean="0">
                          <a:latin typeface="Calibri"/>
                          <a:ea typeface="Calibri"/>
                          <a:cs typeface="Arial"/>
                        </a:rPr>
                        <a:t>3</a:t>
                      </a:r>
                      <a:endParaRPr lang="en-US" sz="1800" dirty="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dirty</a:t>
                      </a:r>
                      <a:endParaRPr lang="en-US" sz="1800" dirty="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411480">
                <a:tc>
                  <a:txBody>
                    <a:bodyPr/>
                    <a:lstStyle/>
                    <a:p>
                      <a:pPr algn="ctr" rtl="0">
                        <a:lnSpc>
                          <a:spcPct val="150000"/>
                        </a:lnSpc>
                        <a:spcAft>
                          <a:spcPts val="0"/>
                        </a:spcAft>
                      </a:pPr>
                      <a:r>
                        <a:rPr lang="en-US" sz="1800" dirty="0" smtClean="0">
                          <a:latin typeface="Calibri"/>
                          <a:ea typeface="Calibri"/>
                          <a:cs typeface="Arial"/>
                        </a:rPr>
                        <a:t>4</a:t>
                      </a:r>
                      <a:endParaRPr lang="en-US" sz="1800" dirty="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safe</a:t>
                      </a:r>
                      <a:endParaRPr lang="en-US" sz="180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822960">
                <a:tc>
                  <a:txBody>
                    <a:bodyPr/>
                    <a:lstStyle/>
                    <a:p>
                      <a:pPr algn="ctr" rtl="0">
                        <a:lnSpc>
                          <a:spcPct val="150000"/>
                        </a:lnSpc>
                        <a:spcAft>
                          <a:spcPts val="0"/>
                        </a:spcAft>
                      </a:pPr>
                      <a:r>
                        <a:rPr lang="en-US" sz="1800" dirty="0" smtClean="0">
                          <a:latin typeface="Calibri"/>
                          <a:ea typeface="Calibri"/>
                          <a:cs typeface="Arial"/>
                        </a:rPr>
                        <a:t>5</a:t>
                      </a:r>
                      <a:endParaRPr lang="en-US" sz="1800" dirty="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a:latin typeface="Calibri"/>
                          <a:ea typeface="Calibri"/>
                          <a:cs typeface="Arial"/>
                        </a:rPr>
                        <a:t>expensive</a:t>
                      </a:r>
                      <a:endParaRPr lang="en-US" sz="180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411480">
                <a:tc>
                  <a:txBody>
                    <a:bodyPr/>
                    <a:lstStyle/>
                    <a:p>
                      <a:pPr algn="ctr" rtl="0">
                        <a:lnSpc>
                          <a:spcPct val="150000"/>
                        </a:lnSpc>
                        <a:spcAft>
                          <a:spcPts val="0"/>
                        </a:spcAft>
                      </a:pPr>
                      <a:r>
                        <a:rPr lang="en-US" sz="1800" dirty="0" smtClean="0">
                          <a:latin typeface="Calibri"/>
                          <a:ea typeface="Calibri"/>
                          <a:cs typeface="Arial"/>
                        </a:rPr>
                        <a:t>6</a:t>
                      </a:r>
                      <a:endParaRPr lang="en-US" sz="1800" dirty="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married</a:t>
                      </a:r>
                      <a:endParaRPr lang="en-US" sz="180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411480">
                <a:tc>
                  <a:txBody>
                    <a:bodyPr/>
                    <a:lstStyle/>
                    <a:p>
                      <a:pPr algn="ctr" rtl="0">
                        <a:lnSpc>
                          <a:spcPct val="150000"/>
                        </a:lnSpc>
                        <a:spcAft>
                          <a:spcPts val="0"/>
                        </a:spcAft>
                      </a:pPr>
                      <a:r>
                        <a:rPr lang="en-US" sz="1800" dirty="0" smtClean="0">
                          <a:latin typeface="Calibri"/>
                          <a:ea typeface="Calibri"/>
                          <a:cs typeface="Arial"/>
                        </a:rPr>
                        <a:t>7</a:t>
                      </a:r>
                      <a:endParaRPr lang="en-US" sz="1800" dirty="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hungry</a:t>
                      </a:r>
                      <a:endParaRPr lang="en-US" sz="1800" dirty="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411480">
                <a:tc>
                  <a:txBody>
                    <a:bodyPr/>
                    <a:lstStyle/>
                    <a:p>
                      <a:pPr algn="ctr" rtl="0">
                        <a:lnSpc>
                          <a:spcPct val="150000"/>
                        </a:lnSpc>
                        <a:spcAft>
                          <a:spcPts val="0"/>
                        </a:spcAft>
                      </a:pPr>
                      <a:r>
                        <a:rPr lang="en-US" sz="1800" dirty="0" smtClean="0">
                          <a:latin typeface="Calibri"/>
                          <a:ea typeface="Calibri"/>
                          <a:cs typeface="Arial"/>
                        </a:rPr>
                        <a:t>8</a:t>
                      </a:r>
                      <a:endParaRPr lang="en-US" sz="1800" dirty="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dirty="0">
                          <a:latin typeface="Calibri"/>
                          <a:ea typeface="Calibri"/>
                          <a:cs typeface="Arial"/>
                        </a:rPr>
                        <a:t>healthy</a:t>
                      </a:r>
                      <a:endParaRPr lang="en-US" sz="1800" dirty="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411480">
                <a:tc>
                  <a:txBody>
                    <a:bodyPr/>
                    <a:lstStyle/>
                    <a:p>
                      <a:pPr algn="ctr" rtl="0">
                        <a:lnSpc>
                          <a:spcPct val="150000"/>
                        </a:lnSpc>
                        <a:spcAft>
                          <a:spcPts val="0"/>
                        </a:spcAft>
                      </a:pPr>
                      <a:r>
                        <a:rPr lang="en-US" sz="1800" dirty="0" smtClean="0">
                          <a:latin typeface="Calibri"/>
                          <a:ea typeface="Calibri"/>
                          <a:cs typeface="Arial"/>
                        </a:rPr>
                        <a:t>9</a:t>
                      </a:r>
                      <a:endParaRPr lang="en-US" sz="1800" dirty="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difficult</a:t>
                      </a:r>
                      <a:endParaRPr lang="en-US" sz="1800" dirty="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822960">
                <a:tc>
                  <a:txBody>
                    <a:bodyPr/>
                    <a:lstStyle/>
                    <a:p>
                      <a:pPr algn="ctr" rtl="0">
                        <a:lnSpc>
                          <a:spcPct val="150000"/>
                        </a:lnSpc>
                        <a:spcAft>
                          <a:spcPts val="0"/>
                        </a:spcAft>
                      </a:pPr>
                      <a:r>
                        <a:rPr lang="en-US" sz="1800" dirty="0" smtClean="0">
                          <a:latin typeface="Calibri"/>
                          <a:ea typeface="Calibri"/>
                          <a:cs typeface="Arial"/>
                        </a:rPr>
                        <a:t>10</a:t>
                      </a:r>
                      <a:endParaRPr lang="en-US" sz="1800" dirty="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interesting</a:t>
                      </a:r>
                      <a:endParaRPr lang="en-US" sz="1800">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3304" marR="633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bl>
          </a:graphicData>
        </a:graphic>
      </p:graphicFrame>
      <p:sp>
        <p:nvSpPr>
          <p:cNvPr id="5" name="Rectangle 4"/>
          <p:cNvSpPr/>
          <p:nvPr/>
        </p:nvSpPr>
        <p:spPr>
          <a:xfrm>
            <a:off x="606522" y="2667002"/>
            <a:ext cx="68961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small</a:t>
            </a:r>
            <a:endParaRPr lang="en-US" b="1" dirty="0">
              <a:solidFill>
                <a:srgbClr val="FF0000"/>
              </a:solidFill>
              <a:latin typeface="Calibri"/>
              <a:ea typeface="Calibri"/>
              <a:cs typeface="Arial"/>
            </a:endParaRPr>
          </a:p>
        </p:txBody>
      </p:sp>
      <p:sp>
        <p:nvSpPr>
          <p:cNvPr id="7" name="Rectangle 6"/>
          <p:cNvSpPr/>
          <p:nvPr/>
        </p:nvSpPr>
        <p:spPr>
          <a:xfrm>
            <a:off x="703386" y="2057402"/>
            <a:ext cx="540740" cy="923330"/>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love</a:t>
            </a:r>
            <a:endParaRPr lang="en-US" dirty="0">
              <a:solidFill>
                <a:srgbClr val="FF0000"/>
              </a:solidFill>
              <a:latin typeface="Calibri"/>
              <a:ea typeface="Calibri"/>
              <a:cs typeface="Arial"/>
            </a:endParaRPr>
          </a:p>
        </p:txBody>
      </p:sp>
      <p:sp>
        <p:nvSpPr>
          <p:cNvPr id="8" name="Rectangle 7"/>
          <p:cNvSpPr/>
          <p:nvPr/>
        </p:nvSpPr>
        <p:spPr>
          <a:xfrm>
            <a:off x="606522" y="1600202"/>
            <a:ext cx="68961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clean</a:t>
            </a:r>
            <a:endParaRPr lang="en-US" dirty="0">
              <a:solidFill>
                <a:srgbClr val="FF0000"/>
              </a:solidFill>
              <a:latin typeface="Calibri"/>
              <a:ea typeface="Calibri"/>
              <a:cs typeface="Arial"/>
            </a:endParaRPr>
          </a:p>
        </p:txBody>
      </p:sp>
      <p:sp>
        <p:nvSpPr>
          <p:cNvPr id="9" name="Rectangle 8"/>
          <p:cNvSpPr/>
          <p:nvPr/>
        </p:nvSpPr>
        <p:spPr>
          <a:xfrm>
            <a:off x="446815" y="3352802"/>
            <a:ext cx="1184428"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dangerous</a:t>
            </a:r>
            <a:endParaRPr lang="en-US" dirty="0">
              <a:solidFill>
                <a:srgbClr val="FF0000"/>
              </a:solidFill>
              <a:latin typeface="Calibri"/>
              <a:ea typeface="Calibri"/>
              <a:cs typeface="Arial"/>
            </a:endParaRPr>
          </a:p>
        </p:txBody>
      </p:sp>
      <p:sp>
        <p:nvSpPr>
          <p:cNvPr id="11" name="Rectangle 10"/>
          <p:cNvSpPr/>
          <p:nvPr/>
        </p:nvSpPr>
        <p:spPr>
          <a:xfrm>
            <a:off x="533595" y="4038602"/>
            <a:ext cx="756938"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cheap</a:t>
            </a:r>
            <a:endParaRPr lang="en-US" dirty="0">
              <a:solidFill>
                <a:srgbClr val="FF0000"/>
              </a:solidFill>
              <a:latin typeface="Calibri"/>
              <a:ea typeface="Calibri"/>
              <a:cs typeface="Arial"/>
            </a:endParaRPr>
          </a:p>
        </p:txBody>
      </p:sp>
      <p:sp>
        <p:nvSpPr>
          <p:cNvPr id="12" name="Rectangle 11"/>
          <p:cNvSpPr/>
          <p:nvPr/>
        </p:nvSpPr>
        <p:spPr>
          <a:xfrm>
            <a:off x="7874740" y="3157624"/>
            <a:ext cx="736099"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single</a:t>
            </a:r>
            <a:endParaRPr lang="en-US" dirty="0">
              <a:solidFill>
                <a:srgbClr val="FF0000"/>
              </a:solidFill>
              <a:latin typeface="Calibri"/>
              <a:ea typeface="Calibri"/>
              <a:cs typeface="Arial"/>
            </a:endParaRPr>
          </a:p>
        </p:txBody>
      </p:sp>
      <p:sp>
        <p:nvSpPr>
          <p:cNvPr id="13" name="Rectangle 12"/>
          <p:cNvSpPr/>
          <p:nvPr/>
        </p:nvSpPr>
        <p:spPr>
          <a:xfrm>
            <a:off x="8464690" y="3984712"/>
            <a:ext cx="494046"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full</a:t>
            </a:r>
            <a:endParaRPr lang="en-US" dirty="0">
              <a:solidFill>
                <a:srgbClr val="FF0000"/>
              </a:solidFill>
              <a:latin typeface="Calibri"/>
              <a:ea typeface="Calibri"/>
              <a:cs typeface="Arial"/>
            </a:endParaRPr>
          </a:p>
        </p:txBody>
      </p:sp>
      <p:sp>
        <p:nvSpPr>
          <p:cNvPr id="14" name="Rectangle 13"/>
          <p:cNvSpPr/>
          <p:nvPr/>
        </p:nvSpPr>
        <p:spPr>
          <a:xfrm>
            <a:off x="7294472" y="4876802"/>
            <a:ext cx="538930"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sick</a:t>
            </a:r>
            <a:endParaRPr lang="en-US" dirty="0">
              <a:solidFill>
                <a:srgbClr val="FF0000"/>
              </a:solidFill>
              <a:latin typeface="Calibri"/>
              <a:ea typeface="Calibri"/>
              <a:cs typeface="Arial"/>
            </a:endParaRPr>
          </a:p>
        </p:txBody>
      </p:sp>
      <p:sp>
        <p:nvSpPr>
          <p:cNvPr id="15" name="Rectangle 14"/>
          <p:cNvSpPr/>
          <p:nvPr/>
        </p:nvSpPr>
        <p:spPr>
          <a:xfrm>
            <a:off x="7502723" y="1981202"/>
            <a:ext cx="610809"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easy</a:t>
            </a:r>
            <a:endParaRPr lang="en-US" dirty="0">
              <a:solidFill>
                <a:srgbClr val="FF0000"/>
              </a:solidFill>
              <a:latin typeface="Calibri"/>
              <a:ea typeface="Calibri"/>
              <a:cs typeface="Arial"/>
            </a:endParaRPr>
          </a:p>
        </p:txBody>
      </p:sp>
      <p:sp>
        <p:nvSpPr>
          <p:cNvPr id="16" name="Rectangle 15"/>
          <p:cNvSpPr/>
          <p:nvPr/>
        </p:nvSpPr>
        <p:spPr>
          <a:xfrm>
            <a:off x="7214024" y="3733802"/>
            <a:ext cx="801823"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boring</a:t>
            </a:r>
            <a:endParaRPr lang="en-US" dirty="0">
              <a:solidFill>
                <a:srgbClr val="FF0000"/>
              </a:solidFill>
              <a:latin typeface="Calibri"/>
              <a:ea typeface="Calibri"/>
              <a:cs typeface="Aria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Pronouns</a:t>
            </a:r>
            <a:endParaRPr lang="en-US" dirty="0"/>
          </a:p>
        </p:txBody>
      </p:sp>
      <p:sp>
        <p:nvSpPr>
          <p:cNvPr id="3" name="Content Placeholder 2"/>
          <p:cNvSpPr>
            <a:spLocks noGrp="1"/>
          </p:cNvSpPr>
          <p:nvPr>
            <p:ph idx="1"/>
          </p:nvPr>
        </p:nvSpPr>
        <p:spPr/>
        <p:txBody>
          <a:bodyPr>
            <a:normAutofit lnSpcReduction="10000"/>
          </a:bodyPr>
          <a:lstStyle/>
          <a:p>
            <a:pPr algn="l"/>
            <a:r>
              <a:rPr lang="en-US" sz="2200" dirty="0" smtClean="0"/>
              <a:t>1. The doctor gave__________ a lecture about pronouns.</a:t>
            </a:r>
          </a:p>
          <a:p>
            <a:pPr algn="l"/>
            <a:r>
              <a:rPr lang="en-US" sz="2200" dirty="0" smtClean="0"/>
              <a:t> a. we</a:t>
            </a:r>
          </a:p>
          <a:p>
            <a:pPr algn="l"/>
            <a:r>
              <a:rPr lang="en-US" sz="2200" dirty="0" smtClean="0"/>
              <a:t> b. </a:t>
            </a:r>
            <a:r>
              <a:rPr lang="en-US" sz="2200" b="1" dirty="0" smtClean="0">
                <a:solidFill>
                  <a:srgbClr val="FF0000"/>
                </a:solidFill>
              </a:rPr>
              <a:t>us</a:t>
            </a:r>
          </a:p>
          <a:p>
            <a:pPr algn="l"/>
            <a:r>
              <a:rPr lang="en-US" sz="2200" dirty="0" smtClean="0"/>
              <a:t> c. our</a:t>
            </a:r>
          </a:p>
          <a:p>
            <a:pPr algn="l"/>
            <a:r>
              <a:rPr lang="en-US" sz="2200" dirty="0" smtClean="0"/>
              <a:t> d. ours</a:t>
            </a:r>
          </a:p>
          <a:p>
            <a:pPr algn="l"/>
            <a:r>
              <a:rPr lang="en-US" sz="2200" dirty="0" smtClean="0"/>
              <a:t>2. ______ friend sent an email to the doctor regarding the homework.</a:t>
            </a:r>
          </a:p>
          <a:p>
            <a:pPr algn="l"/>
            <a:r>
              <a:rPr lang="en-US" sz="2200" dirty="0" smtClean="0"/>
              <a:t> a. I</a:t>
            </a:r>
          </a:p>
          <a:p>
            <a:pPr algn="l"/>
            <a:r>
              <a:rPr lang="en-US" sz="2200" dirty="0" smtClean="0"/>
              <a:t> b. Me</a:t>
            </a:r>
          </a:p>
          <a:p>
            <a:pPr algn="l"/>
            <a:r>
              <a:rPr lang="en-US" sz="2200" dirty="0" smtClean="0"/>
              <a:t> c. Mine</a:t>
            </a:r>
          </a:p>
          <a:p>
            <a:pPr algn="l"/>
            <a:r>
              <a:rPr lang="en-US" sz="2200" dirty="0" smtClean="0"/>
              <a:t> d.</a:t>
            </a:r>
            <a:r>
              <a:rPr lang="en-US" sz="2200" b="1" dirty="0" smtClean="0">
                <a:solidFill>
                  <a:srgbClr val="FF0000"/>
                </a:solidFill>
              </a:rPr>
              <a:t> My                                                                                                        </a:t>
            </a:r>
            <a:r>
              <a:rPr lang="ar-SA" sz="2200" b="1" dirty="0" err="1" smtClean="0"/>
              <a:t>المسآفرة</a:t>
            </a:r>
            <a:endParaRPr lang="en-US" sz="2200" b="1" dirty="0" smtClean="0"/>
          </a:p>
          <a:p>
            <a:pPr algn="l"/>
            <a:endParaRPr lang="en-US" sz="2200"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19.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rgbClr val="C00000"/>
                </a:solidFill>
              </a:rPr>
              <a:t>Exercise</a:t>
            </a:r>
            <a:endParaRPr lang="en-US" dirty="0">
              <a:solidFill>
                <a:srgbClr val="C00000"/>
              </a:solidFill>
            </a:endParaRPr>
          </a:p>
        </p:txBody>
      </p:sp>
      <p:sp>
        <p:nvSpPr>
          <p:cNvPr id="7171" name="Text Placeholder 5"/>
          <p:cNvSpPr>
            <a:spLocks noGrp="1"/>
          </p:cNvSpPr>
          <p:nvPr>
            <p:ph idx="1"/>
          </p:nvPr>
        </p:nvSpPr>
        <p:spPr>
          <a:xfrm>
            <a:off x="351692" y="1265239"/>
            <a:ext cx="8581292" cy="4906963"/>
          </a:xfrm>
        </p:spPr>
        <p:txBody>
          <a:bodyPr/>
          <a:lstStyle/>
          <a:p>
            <a:pPr algn="l" rtl="1" eaLnBrk="1" hangingPunct="1"/>
            <a:r>
              <a:rPr lang="ar-SA" b="1" dirty="0" smtClean="0">
                <a:cs typeface="Arial" pitchFamily="34" charset="0"/>
              </a:rPr>
              <a:t>   </a:t>
            </a:r>
            <a:r>
              <a:rPr lang="en-US" b="1" dirty="0" smtClean="0">
                <a:cs typeface="Arial" pitchFamily="34" charset="0"/>
              </a:rPr>
              <a:t> </a:t>
            </a:r>
            <a:r>
              <a:rPr lang="en-US" sz="2000" b="1" dirty="0" smtClean="0">
                <a:cs typeface="Arial" pitchFamily="34" charset="0"/>
              </a:rPr>
              <a:t>The phrase “ </a:t>
            </a:r>
            <a:r>
              <a:rPr lang="en-US" sz="2000" b="1" u="sng" dirty="0" smtClean="0">
                <a:solidFill>
                  <a:srgbClr val="C00000"/>
                </a:solidFill>
                <a:cs typeface="Arial" pitchFamily="34" charset="0"/>
              </a:rPr>
              <a:t>write the same thing</a:t>
            </a:r>
            <a:r>
              <a:rPr lang="en-US" sz="2000" b="1" dirty="0" smtClean="0">
                <a:cs typeface="Arial" pitchFamily="34" charset="0"/>
              </a:rPr>
              <a:t>’ means ________________ .</a:t>
            </a:r>
          </a:p>
          <a:p>
            <a:pPr algn="l" rtl="1" eaLnBrk="1" hangingPunct="1"/>
            <a:r>
              <a:rPr lang="en-US" sz="2000" b="1" dirty="0" smtClean="0">
                <a:cs typeface="Arial" pitchFamily="34" charset="0"/>
              </a:rPr>
              <a:t>       A. cut                                                          B. paste</a:t>
            </a:r>
          </a:p>
          <a:p>
            <a:pPr algn="l" rtl="1" eaLnBrk="1" hangingPunct="1"/>
            <a:r>
              <a:rPr lang="en-US" sz="2000" b="1" dirty="0" smtClean="0">
                <a:cs typeface="Arial" pitchFamily="34" charset="0"/>
              </a:rPr>
              <a:t>       </a:t>
            </a:r>
            <a:r>
              <a:rPr lang="en-US" sz="2000" b="1" dirty="0" smtClean="0">
                <a:solidFill>
                  <a:srgbClr val="FF0000"/>
                </a:solidFill>
                <a:cs typeface="Arial" pitchFamily="34" charset="0"/>
              </a:rPr>
              <a:t>C. copy                                                       </a:t>
            </a:r>
            <a:r>
              <a:rPr lang="en-US" sz="2000" b="1" dirty="0" smtClean="0">
                <a:cs typeface="Arial" pitchFamily="34" charset="0"/>
              </a:rPr>
              <a:t>D. delete</a:t>
            </a:r>
          </a:p>
          <a:p>
            <a:pPr algn="l" rtl="1" eaLnBrk="1" hangingPunct="1"/>
            <a:r>
              <a:rPr lang="en-US" sz="2000" b="1" dirty="0" smtClean="0">
                <a:cs typeface="Arial" pitchFamily="34" charset="0"/>
              </a:rPr>
              <a:t>The trip to the sea was </a:t>
            </a:r>
            <a:r>
              <a:rPr lang="en-US" sz="2000" b="1" u="sng" dirty="0" smtClean="0">
                <a:solidFill>
                  <a:srgbClr val="C00000"/>
                </a:solidFill>
                <a:cs typeface="Arial" pitchFamily="34" charset="0"/>
              </a:rPr>
              <a:t>very, very </a:t>
            </a:r>
            <a:r>
              <a:rPr lang="en-US" sz="2000" b="1" dirty="0" smtClean="0">
                <a:solidFill>
                  <a:srgbClr val="C00000"/>
                </a:solidFill>
                <a:cs typeface="Arial" pitchFamily="34" charset="0"/>
              </a:rPr>
              <a:t>good</a:t>
            </a:r>
            <a:r>
              <a:rPr lang="en-US" sz="2000" b="1" dirty="0" smtClean="0">
                <a:cs typeface="Arial" pitchFamily="34" charset="0"/>
              </a:rPr>
              <a:t>. “ very, very good” means:- </a:t>
            </a:r>
          </a:p>
          <a:p>
            <a:pPr algn="l" rtl="1" eaLnBrk="1" hangingPunct="1"/>
            <a:r>
              <a:rPr lang="ar-SA" sz="2000" b="1" dirty="0" smtClean="0">
                <a:cs typeface="Arial" pitchFamily="34" charset="0"/>
              </a:rPr>
              <a:t> </a:t>
            </a:r>
            <a:r>
              <a:rPr lang="en-US" sz="2000" b="1" dirty="0" smtClean="0">
                <a:cs typeface="Arial" pitchFamily="34" charset="0"/>
              </a:rPr>
              <a:t>      </a:t>
            </a:r>
            <a:r>
              <a:rPr lang="en-US" sz="2000" b="1" dirty="0" smtClean="0">
                <a:solidFill>
                  <a:srgbClr val="FF0000"/>
                </a:solidFill>
                <a:cs typeface="Arial" pitchFamily="34" charset="0"/>
              </a:rPr>
              <a:t>A. wonderful</a:t>
            </a:r>
            <a:r>
              <a:rPr lang="en-US" sz="2000" b="1" dirty="0" smtClean="0">
                <a:cs typeface="Arial" pitchFamily="34" charset="0"/>
              </a:rPr>
              <a:t>                                             B.  dangerous</a:t>
            </a:r>
          </a:p>
          <a:p>
            <a:pPr algn="l" rtl="1" eaLnBrk="1" hangingPunct="1"/>
            <a:r>
              <a:rPr lang="en-US" sz="2000" b="1" dirty="0" smtClean="0">
                <a:cs typeface="Arial" pitchFamily="34" charset="0"/>
              </a:rPr>
              <a:t>      C. terrible                                                   D. easy</a:t>
            </a: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ar-EG" sz="2000" b="1" u="sng" dirty="0" smtClean="0">
              <a:cs typeface="Arial" pitchFamily="34" charset="0"/>
            </a:endParaRPr>
          </a:p>
        </p:txBody>
      </p:sp>
      <p:sp>
        <p:nvSpPr>
          <p:cNvPr id="7172" name="Slide Number Placeholder 3"/>
          <p:cNvSpPr>
            <a:spLocks noGrp="1"/>
          </p:cNvSpPr>
          <p:nvPr>
            <p:ph type="sldNum" sz="quarter" idx="12"/>
          </p:nvPr>
        </p:nvSpPr>
        <p:spPr bwMode="auto">
          <a:xfrm>
            <a:off x="1943100" y="6376990"/>
            <a:ext cx="527538" cy="365125"/>
          </a:xfrm>
          <a:prstGeom prst="rect">
            <a:avLst/>
          </a:prstGeom>
          <a:noFill/>
          <a:ln>
            <a:miter lim="800000"/>
            <a:headEnd/>
            <a:tailEnd/>
          </a:ln>
        </p:spPr>
        <p:txBody>
          <a:bodyPr/>
          <a:lstStyle/>
          <a:p>
            <a:fld id="{20AAC894-F906-4C60-B31D-FC7493A50C40}" type="slidenum">
              <a:rPr lang="ar-SA" smtClean="0">
                <a:cs typeface="Arial" pitchFamily="34" charset="0"/>
              </a:rPr>
              <a:pPr/>
              <a:t>13</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4294967295"/>
          </p:nvPr>
        </p:nvGraphicFramePr>
        <p:xfrm>
          <a:off x="0" y="381000"/>
          <a:ext cx="7455875" cy="11124608"/>
        </p:xfrm>
        <a:graphic>
          <a:graphicData uri="http://schemas.openxmlformats.org/drawingml/2006/table">
            <a:tbl>
              <a:tblPr/>
              <a:tblGrid>
                <a:gridCol w="2399322"/>
                <a:gridCol w="2399322"/>
                <a:gridCol w="2657231"/>
              </a:tblGrid>
              <a:tr h="470974">
                <a:tc>
                  <a:txBody>
                    <a:bodyPr/>
                    <a:lstStyle/>
                    <a:p>
                      <a:pPr marL="0" marR="0" algn="ctr">
                        <a:spcBef>
                          <a:spcPts val="0"/>
                        </a:spcBef>
                        <a:spcAft>
                          <a:spcPts val="0"/>
                        </a:spcAft>
                      </a:pPr>
                      <a:r>
                        <a:rPr lang="it-IT" sz="2200" b="1" dirty="0">
                          <a:latin typeface="Times New Roman"/>
                          <a:ea typeface="Times New Roman"/>
                          <a:cs typeface="Arial"/>
                        </a:rPr>
                        <a:t>at</a:t>
                      </a:r>
                      <a:endParaRPr lang="en-US" sz="2200" dirty="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b="1">
                          <a:solidFill>
                            <a:srgbClr val="3366FF"/>
                          </a:solidFill>
                          <a:latin typeface="Times New Roman"/>
                          <a:ea typeface="Times New Roman"/>
                          <a:cs typeface="Arial"/>
                        </a:rPr>
                        <a:t>in</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b="1" dirty="0">
                          <a:solidFill>
                            <a:srgbClr val="FF0000"/>
                          </a:solidFill>
                          <a:latin typeface="Times New Roman"/>
                          <a:ea typeface="Times New Roman"/>
                          <a:cs typeface="Arial"/>
                        </a:rPr>
                        <a:t>on</a:t>
                      </a:r>
                      <a:endParaRPr lang="en-US" sz="2200" dirty="0">
                        <a:latin typeface="Times New Roman"/>
                        <a:ea typeface="Times New Roman"/>
                        <a:cs typeface="Arial"/>
                      </a:endParaRPr>
                    </a:p>
                  </a:txBody>
                  <a:tcPr marL="61547" marR="61547" marT="66675" marB="66675">
                    <a:lnL>
                      <a:noFill/>
                    </a:lnL>
                    <a:lnR>
                      <a:noFill/>
                    </a:lnR>
                    <a:lnT>
                      <a:noFill/>
                    </a:lnT>
                    <a:lnB>
                      <a:noFill/>
                    </a:lnB>
                  </a:tcPr>
                </a:tc>
              </a:tr>
              <a:tr h="2834346">
                <a:tc>
                  <a:txBody>
                    <a:bodyPr/>
                    <a:lstStyle/>
                    <a:p>
                      <a:pPr marL="0" marR="0" algn="ctr">
                        <a:spcBef>
                          <a:spcPts val="0"/>
                        </a:spcBef>
                        <a:spcAft>
                          <a:spcPts val="0"/>
                        </a:spcAft>
                      </a:pPr>
                      <a:r>
                        <a:rPr lang="it-IT" sz="2200" b="1">
                          <a:latin typeface="Times New Roman"/>
                          <a:ea typeface="Times New Roman"/>
                          <a:cs typeface="Arial"/>
                        </a:rPr>
                        <a:t>PRECISE TIME</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en-GB" sz="2200" b="1">
                          <a:solidFill>
                            <a:srgbClr val="3366FF"/>
                          </a:solidFill>
                          <a:latin typeface="Times New Roman"/>
                          <a:ea typeface="Times New Roman"/>
                          <a:cs typeface="Arial"/>
                        </a:rPr>
                        <a:t>MONTHS, YEARS, CENTURIES and LONG PERIODS</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b="1">
                          <a:solidFill>
                            <a:srgbClr val="FF0000"/>
                          </a:solidFill>
                          <a:latin typeface="Times New Roman"/>
                          <a:ea typeface="Times New Roman"/>
                          <a:cs typeface="Arial"/>
                        </a:rPr>
                        <a:t>DAYS and DATES</a:t>
                      </a:r>
                      <a:endParaRPr lang="en-US" sz="2200">
                        <a:latin typeface="Times New Roman"/>
                        <a:ea typeface="Times New Roman"/>
                        <a:cs typeface="Arial"/>
                      </a:endParaRPr>
                    </a:p>
                  </a:txBody>
                  <a:tcPr marL="61547" marR="61547" marT="66675" marB="66675">
                    <a:lnL>
                      <a:noFill/>
                    </a:lnL>
                    <a:lnR>
                      <a:noFill/>
                    </a:lnR>
                    <a:lnT>
                      <a:noFill/>
                    </a:lnT>
                    <a:lnB>
                      <a:noFill/>
                    </a:lnB>
                  </a:tcPr>
                </a:tc>
              </a:tr>
              <a:tr h="808599">
                <a:tc>
                  <a:txBody>
                    <a:bodyPr/>
                    <a:lstStyle/>
                    <a:p>
                      <a:pPr marL="0" marR="0" algn="ctr">
                        <a:spcBef>
                          <a:spcPts val="0"/>
                        </a:spcBef>
                        <a:spcAft>
                          <a:spcPts val="0"/>
                        </a:spcAft>
                      </a:pPr>
                      <a:r>
                        <a:rPr lang="it-IT" sz="2200">
                          <a:latin typeface="Times New Roman"/>
                          <a:ea typeface="Times New Roman"/>
                          <a:cs typeface="Arial"/>
                        </a:rPr>
                        <a:t>at 3 o'clock</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a:solidFill>
                            <a:srgbClr val="3366FF"/>
                          </a:solidFill>
                          <a:latin typeface="Times New Roman"/>
                          <a:ea typeface="Times New Roman"/>
                          <a:cs typeface="Arial"/>
                        </a:rPr>
                        <a:t>in May</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a:solidFill>
                            <a:srgbClr val="FF0000"/>
                          </a:solidFill>
                          <a:latin typeface="Times New Roman"/>
                          <a:ea typeface="Times New Roman"/>
                          <a:cs typeface="Arial"/>
                        </a:rPr>
                        <a:t>on Sunday</a:t>
                      </a:r>
                      <a:endParaRPr lang="en-US" sz="2200">
                        <a:latin typeface="Times New Roman"/>
                        <a:ea typeface="Times New Roman"/>
                        <a:cs typeface="Arial"/>
                      </a:endParaRPr>
                    </a:p>
                  </a:txBody>
                  <a:tcPr marL="61547" marR="61547" marT="66675" marB="66675">
                    <a:lnL>
                      <a:noFill/>
                    </a:lnL>
                    <a:lnR>
                      <a:noFill/>
                    </a:lnR>
                    <a:lnT>
                      <a:noFill/>
                    </a:lnT>
                    <a:lnB>
                      <a:noFill/>
                    </a:lnB>
                  </a:tcPr>
                </a:tc>
              </a:tr>
              <a:tr h="808599">
                <a:tc>
                  <a:txBody>
                    <a:bodyPr/>
                    <a:lstStyle/>
                    <a:p>
                      <a:pPr marL="0" marR="0" algn="ctr">
                        <a:spcBef>
                          <a:spcPts val="0"/>
                        </a:spcBef>
                        <a:spcAft>
                          <a:spcPts val="0"/>
                        </a:spcAft>
                      </a:pPr>
                      <a:r>
                        <a:rPr lang="it-IT" sz="2200">
                          <a:latin typeface="Times New Roman"/>
                          <a:ea typeface="Times New Roman"/>
                          <a:cs typeface="Arial"/>
                        </a:rPr>
                        <a:t>at 10.30am</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a:solidFill>
                            <a:srgbClr val="3366FF"/>
                          </a:solidFill>
                          <a:latin typeface="Times New Roman"/>
                          <a:ea typeface="Times New Roman"/>
                          <a:cs typeface="Arial"/>
                        </a:rPr>
                        <a:t>in summer</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a:solidFill>
                            <a:srgbClr val="FF0000"/>
                          </a:solidFill>
                          <a:latin typeface="Times New Roman"/>
                          <a:ea typeface="Times New Roman"/>
                          <a:cs typeface="Arial"/>
                        </a:rPr>
                        <a:t>on Tuesdays</a:t>
                      </a:r>
                      <a:endParaRPr lang="en-US" sz="2200">
                        <a:latin typeface="Times New Roman"/>
                        <a:ea typeface="Times New Roman"/>
                        <a:cs typeface="Arial"/>
                      </a:endParaRPr>
                    </a:p>
                  </a:txBody>
                  <a:tcPr marL="61547" marR="61547" marT="66675" marB="66675">
                    <a:lnL>
                      <a:noFill/>
                    </a:lnL>
                    <a:lnR>
                      <a:noFill/>
                    </a:lnR>
                    <a:lnT>
                      <a:noFill/>
                    </a:lnT>
                    <a:lnB>
                      <a:noFill/>
                    </a:lnB>
                  </a:tcPr>
                </a:tc>
              </a:tr>
              <a:tr h="808599">
                <a:tc>
                  <a:txBody>
                    <a:bodyPr/>
                    <a:lstStyle/>
                    <a:p>
                      <a:pPr marL="0" marR="0" algn="ctr">
                        <a:spcBef>
                          <a:spcPts val="0"/>
                        </a:spcBef>
                        <a:spcAft>
                          <a:spcPts val="0"/>
                        </a:spcAft>
                      </a:pPr>
                      <a:r>
                        <a:rPr lang="it-IT" sz="2200">
                          <a:latin typeface="Times New Roman"/>
                          <a:ea typeface="Times New Roman"/>
                          <a:cs typeface="Arial"/>
                        </a:rPr>
                        <a:t>at noon</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a:solidFill>
                            <a:srgbClr val="3366FF"/>
                          </a:solidFill>
                          <a:latin typeface="Times New Roman"/>
                          <a:ea typeface="Times New Roman"/>
                          <a:cs typeface="Arial"/>
                        </a:rPr>
                        <a:t>in the summer</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dirty="0">
                          <a:solidFill>
                            <a:srgbClr val="FF0000"/>
                          </a:solidFill>
                          <a:latin typeface="Times New Roman"/>
                          <a:ea typeface="Times New Roman"/>
                          <a:cs typeface="Arial"/>
                        </a:rPr>
                        <a:t>on 6 March</a:t>
                      </a:r>
                      <a:endParaRPr lang="en-US" sz="2200" dirty="0">
                        <a:latin typeface="Times New Roman"/>
                        <a:ea typeface="Times New Roman"/>
                        <a:cs typeface="Arial"/>
                      </a:endParaRPr>
                    </a:p>
                  </a:txBody>
                  <a:tcPr marL="61547" marR="61547" marT="66675" marB="66675">
                    <a:lnL>
                      <a:noFill/>
                    </a:lnL>
                    <a:lnR>
                      <a:noFill/>
                    </a:lnR>
                    <a:lnT>
                      <a:noFill/>
                    </a:lnT>
                    <a:lnB>
                      <a:noFill/>
                    </a:lnB>
                  </a:tcPr>
                </a:tc>
              </a:tr>
              <a:tr h="1146223">
                <a:tc>
                  <a:txBody>
                    <a:bodyPr/>
                    <a:lstStyle/>
                    <a:p>
                      <a:pPr marL="0" marR="0" algn="ctr">
                        <a:spcBef>
                          <a:spcPts val="0"/>
                        </a:spcBef>
                        <a:spcAft>
                          <a:spcPts val="0"/>
                        </a:spcAft>
                      </a:pPr>
                      <a:r>
                        <a:rPr lang="it-IT" sz="2200">
                          <a:latin typeface="Times New Roman"/>
                          <a:ea typeface="Times New Roman"/>
                          <a:cs typeface="Arial"/>
                        </a:rPr>
                        <a:t>at dinnertime</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dirty="0">
                          <a:solidFill>
                            <a:srgbClr val="3366FF"/>
                          </a:solidFill>
                          <a:latin typeface="Times New Roman"/>
                          <a:ea typeface="Times New Roman"/>
                          <a:cs typeface="Arial"/>
                        </a:rPr>
                        <a:t>in 1990</a:t>
                      </a:r>
                      <a:endParaRPr lang="en-US" sz="2200" dirty="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dirty="0">
                          <a:solidFill>
                            <a:srgbClr val="FF0000"/>
                          </a:solidFill>
                          <a:latin typeface="Times New Roman"/>
                          <a:ea typeface="Times New Roman"/>
                          <a:cs typeface="Arial"/>
                        </a:rPr>
                        <a:t>on 25 Dec. 2010</a:t>
                      </a:r>
                      <a:endParaRPr lang="en-US" sz="2200" dirty="0">
                        <a:latin typeface="Times New Roman"/>
                        <a:ea typeface="Times New Roman"/>
                        <a:cs typeface="Arial"/>
                      </a:endParaRPr>
                    </a:p>
                  </a:txBody>
                  <a:tcPr marL="61547" marR="61547" marT="66675" marB="66675">
                    <a:lnL>
                      <a:noFill/>
                    </a:lnL>
                    <a:lnR>
                      <a:noFill/>
                    </a:lnR>
                    <a:lnT>
                      <a:noFill/>
                    </a:lnT>
                    <a:lnB>
                      <a:noFill/>
                    </a:lnB>
                  </a:tcPr>
                </a:tc>
              </a:tr>
              <a:tr h="1146223">
                <a:tc>
                  <a:txBody>
                    <a:bodyPr/>
                    <a:lstStyle/>
                    <a:p>
                      <a:pPr marL="0" marR="0" algn="ctr">
                        <a:spcBef>
                          <a:spcPts val="0"/>
                        </a:spcBef>
                        <a:spcAft>
                          <a:spcPts val="0"/>
                        </a:spcAft>
                      </a:pPr>
                      <a:r>
                        <a:rPr lang="it-IT" sz="2200">
                          <a:latin typeface="Times New Roman"/>
                          <a:ea typeface="Times New Roman"/>
                          <a:cs typeface="Arial"/>
                        </a:rPr>
                        <a:t>at bedtime</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a:solidFill>
                            <a:srgbClr val="3366FF"/>
                          </a:solidFill>
                          <a:latin typeface="Times New Roman"/>
                          <a:ea typeface="Times New Roman"/>
                          <a:cs typeface="Arial"/>
                        </a:rPr>
                        <a:t>in the 1990s</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a:solidFill>
                            <a:srgbClr val="FF0000"/>
                          </a:solidFill>
                          <a:latin typeface="Times New Roman"/>
                          <a:ea typeface="Times New Roman"/>
                          <a:cs typeface="Arial"/>
                        </a:rPr>
                        <a:t>on Christmas Day</a:t>
                      </a:r>
                      <a:endParaRPr lang="en-US" sz="2200">
                        <a:latin typeface="Times New Roman"/>
                        <a:ea typeface="Times New Roman"/>
                        <a:cs typeface="Arial"/>
                      </a:endParaRPr>
                    </a:p>
                  </a:txBody>
                  <a:tcPr marL="61547" marR="61547" marT="66675" marB="66675">
                    <a:lnL>
                      <a:noFill/>
                    </a:lnL>
                    <a:lnR>
                      <a:noFill/>
                    </a:lnR>
                    <a:lnT>
                      <a:noFill/>
                    </a:lnT>
                    <a:lnB>
                      <a:noFill/>
                    </a:lnB>
                  </a:tcPr>
                </a:tc>
              </a:tr>
              <a:tr h="1146223">
                <a:tc>
                  <a:txBody>
                    <a:bodyPr/>
                    <a:lstStyle/>
                    <a:p>
                      <a:pPr marL="0" marR="0" algn="ctr">
                        <a:spcBef>
                          <a:spcPts val="0"/>
                        </a:spcBef>
                        <a:spcAft>
                          <a:spcPts val="0"/>
                        </a:spcAft>
                      </a:pPr>
                      <a:r>
                        <a:rPr lang="it-IT" sz="2200">
                          <a:latin typeface="Times New Roman"/>
                          <a:ea typeface="Times New Roman"/>
                          <a:cs typeface="Arial"/>
                        </a:rPr>
                        <a:t>at sunrise</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a:solidFill>
                            <a:srgbClr val="3366FF"/>
                          </a:solidFill>
                          <a:latin typeface="Times New Roman"/>
                          <a:ea typeface="Times New Roman"/>
                          <a:cs typeface="Arial"/>
                        </a:rPr>
                        <a:t>in the next century</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a:solidFill>
                            <a:srgbClr val="FF0000"/>
                          </a:solidFill>
                          <a:latin typeface="Times New Roman"/>
                          <a:ea typeface="Times New Roman"/>
                          <a:cs typeface="Arial"/>
                        </a:rPr>
                        <a:t>on Independence Day</a:t>
                      </a:r>
                      <a:endParaRPr lang="en-US" sz="2200">
                        <a:latin typeface="Times New Roman"/>
                        <a:ea typeface="Times New Roman"/>
                        <a:cs typeface="Arial"/>
                      </a:endParaRPr>
                    </a:p>
                  </a:txBody>
                  <a:tcPr marL="61547" marR="61547" marT="66675" marB="66675">
                    <a:lnL>
                      <a:noFill/>
                    </a:lnL>
                    <a:lnR>
                      <a:noFill/>
                    </a:lnR>
                    <a:lnT>
                      <a:noFill/>
                    </a:lnT>
                    <a:lnB>
                      <a:noFill/>
                    </a:lnB>
                  </a:tcPr>
                </a:tc>
              </a:tr>
              <a:tr h="808599">
                <a:tc>
                  <a:txBody>
                    <a:bodyPr/>
                    <a:lstStyle/>
                    <a:p>
                      <a:pPr marL="0" marR="0" algn="ctr">
                        <a:spcBef>
                          <a:spcPts val="0"/>
                        </a:spcBef>
                        <a:spcAft>
                          <a:spcPts val="0"/>
                        </a:spcAft>
                      </a:pPr>
                      <a:r>
                        <a:rPr lang="it-IT" sz="2200">
                          <a:latin typeface="Times New Roman"/>
                          <a:ea typeface="Times New Roman"/>
                          <a:cs typeface="Arial"/>
                        </a:rPr>
                        <a:t>at sunset</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a:solidFill>
                            <a:srgbClr val="3366FF"/>
                          </a:solidFill>
                          <a:latin typeface="Times New Roman"/>
                          <a:ea typeface="Times New Roman"/>
                          <a:cs typeface="Arial"/>
                        </a:rPr>
                        <a:t>in the Ice Age</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a:solidFill>
                            <a:srgbClr val="FF0000"/>
                          </a:solidFill>
                          <a:latin typeface="Times New Roman"/>
                          <a:ea typeface="Times New Roman"/>
                          <a:cs typeface="Arial"/>
                        </a:rPr>
                        <a:t>on my birthday</a:t>
                      </a:r>
                      <a:endParaRPr lang="en-US" sz="2200">
                        <a:latin typeface="Times New Roman"/>
                        <a:ea typeface="Times New Roman"/>
                        <a:cs typeface="Arial"/>
                      </a:endParaRPr>
                    </a:p>
                  </a:txBody>
                  <a:tcPr marL="61547" marR="61547" marT="66675" marB="66675">
                    <a:lnL>
                      <a:noFill/>
                    </a:lnL>
                    <a:lnR>
                      <a:noFill/>
                    </a:lnR>
                    <a:lnT>
                      <a:noFill/>
                    </a:lnT>
                    <a:lnB>
                      <a:noFill/>
                    </a:lnB>
                  </a:tcPr>
                </a:tc>
              </a:tr>
              <a:tr h="1146223">
                <a:tc>
                  <a:txBody>
                    <a:bodyPr/>
                    <a:lstStyle/>
                    <a:p>
                      <a:pPr marL="0" marR="0" algn="ctr">
                        <a:spcBef>
                          <a:spcPts val="0"/>
                        </a:spcBef>
                        <a:spcAft>
                          <a:spcPts val="0"/>
                        </a:spcAft>
                      </a:pPr>
                      <a:r>
                        <a:rPr lang="it-IT" sz="2200">
                          <a:latin typeface="Times New Roman"/>
                          <a:ea typeface="Times New Roman"/>
                          <a:cs typeface="Arial"/>
                        </a:rPr>
                        <a:t>at the moment</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a:solidFill>
                            <a:srgbClr val="3366FF"/>
                          </a:solidFill>
                          <a:latin typeface="Times New Roman"/>
                          <a:ea typeface="Times New Roman"/>
                          <a:cs typeface="Arial"/>
                        </a:rPr>
                        <a:t>in the past/future</a:t>
                      </a:r>
                      <a:endParaRPr lang="en-US" sz="2200">
                        <a:latin typeface="Times New Roman"/>
                        <a:ea typeface="Times New Roman"/>
                        <a:cs typeface="Arial"/>
                      </a:endParaRPr>
                    </a:p>
                  </a:txBody>
                  <a:tcPr marL="61547" marR="61547" marT="66675" marB="66675">
                    <a:lnL>
                      <a:noFill/>
                    </a:lnL>
                    <a:lnR>
                      <a:noFill/>
                    </a:lnR>
                    <a:lnT>
                      <a:noFill/>
                    </a:lnT>
                    <a:lnB>
                      <a:noFill/>
                    </a:lnB>
                  </a:tcPr>
                </a:tc>
                <a:tc>
                  <a:txBody>
                    <a:bodyPr/>
                    <a:lstStyle/>
                    <a:p>
                      <a:pPr marL="0" marR="0" algn="ctr">
                        <a:spcBef>
                          <a:spcPts val="0"/>
                        </a:spcBef>
                        <a:spcAft>
                          <a:spcPts val="0"/>
                        </a:spcAft>
                      </a:pPr>
                      <a:r>
                        <a:rPr lang="it-IT" sz="2200" dirty="0">
                          <a:solidFill>
                            <a:srgbClr val="FF0000"/>
                          </a:solidFill>
                          <a:latin typeface="Times New Roman"/>
                          <a:ea typeface="Times New Roman"/>
                          <a:cs typeface="Arial"/>
                        </a:rPr>
                        <a:t>on New Year's Eve</a:t>
                      </a:r>
                      <a:endParaRPr lang="en-US" sz="2200" dirty="0">
                        <a:latin typeface="Times New Roman"/>
                        <a:ea typeface="Times New Roman"/>
                        <a:cs typeface="Arial"/>
                      </a:endParaRPr>
                    </a:p>
                  </a:txBody>
                  <a:tcPr marL="61547" marR="61547" marT="66675" marB="66675">
                    <a:lnL>
                      <a:noFill/>
                    </a:lnL>
                    <a:lnR>
                      <a:noFill/>
                    </a:lnR>
                    <a:lnT>
                      <a:noFill/>
                    </a:lnT>
                    <a:lnB>
                      <a:noFill/>
                    </a:lnB>
                  </a:tcPr>
                </a:tc>
              </a:tr>
            </a:tbl>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5.jpg"/>
          <p:cNvPicPr>
            <a:picLocks noGrp="1" noChangeAspect="1"/>
          </p:cNvPicPr>
          <p:nvPr isPhoto="1"/>
        </p:nvPicPr>
        <p:blipFill>
          <a:blip r:embed="rId3" cstate="print">
            <a:lum/>
          </a:blip>
          <a:stretch>
            <a:fillRect/>
          </a:stretch>
        </p:blipFill>
        <p:spPr>
          <a:xfrm>
            <a:off x="0" y="0"/>
            <a:ext cx="9144000" cy="6858000"/>
          </a:xfrm>
          <a:prstGeom prst="rect">
            <a:avLst/>
          </a:prstGeom>
          <a:noFill/>
          <a:ln>
            <a:noFill/>
          </a:ln>
        </p:spPr>
      </p:pic>
    </p:spTree>
  </p:cSld>
  <p:clrMapOvr>
    <a:masterClrMapping/>
  </p:clrMapOvr>
  <p:transition>
    <p:sndAc>
      <p:stSnd>
        <p:snd r:embed="rId2" name="click.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Do, Does, Did, Doing, Done </a:t>
            </a:r>
            <a:endParaRPr lang="en-US" dirty="0"/>
          </a:p>
        </p:txBody>
      </p:sp>
      <p:sp>
        <p:nvSpPr>
          <p:cNvPr id="3" name="Content Placeholder 2"/>
          <p:cNvSpPr>
            <a:spLocks noGrp="1"/>
          </p:cNvSpPr>
          <p:nvPr>
            <p:ph idx="1"/>
          </p:nvPr>
        </p:nvSpPr>
        <p:spPr/>
        <p:txBody>
          <a:bodyPr/>
          <a:lstStyle/>
          <a:p>
            <a:pPr algn="l"/>
            <a:r>
              <a:rPr lang="en-GB" b="1" dirty="0" smtClean="0">
                <a:cs typeface="Arial" pitchFamily="34" charset="0"/>
              </a:rPr>
              <a:t>		- We </a:t>
            </a:r>
            <a:r>
              <a:rPr lang="en-GB" b="1" dirty="0" smtClean="0">
                <a:solidFill>
                  <a:srgbClr val="C00000"/>
                </a:solidFill>
                <a:cs typeface="Arial" pitchFamily="34" charset="0"/>
              </a:rPr>
              <a:t>do</a:t>
            </a:r>
            <a:r>
              <a:rPr lang="en-GB" b="1" dirty="0" smtClean="0">
                <a:cs typeface="Arial" pitchFamily="34" charset="0"/>
              </a:rPr>
              <a:t> the homework every week</a:t>
            </a:r>
          </a:p>
          <a:p>
            <a:pPr algn="l"/>
            <a:r>
              <a:rPr lang="en-GB" b="1" dirty="0" smtClean="0">
                <a:cs typeface="Arial" pitchFamily="34" charset="0"/>
              </a:rPr>
              <a:t>           - She </a:t>
            </a:r>
            <a:r>
              <a:rPr lang="en-GB" b="1" dirty="0" smtClean="0">
                <a:solidFill>
                  <a:srgbClr val="C00000"/>
                </a:solidFill>
                <a:cs typeface="Arial" pitchFamily="34" charset="0"/>
              </a:rPr>
              <a:t>does</a:t>
            </a:r>
            <a:r>
              <a:rPr lang="en-GB" b="1" dirty="0" smtClean="0">
                <a:cs typeface="Arial" pitchFamily="34" charset="0"/>
              </a:rPr>
              <a:t> the homework every week</a:t>
            </a:r>
          </a:p>
          <a:p>
            <a:pPr algn="l"/>
            <a:r>
              <a:rPr lang="en-GB" b="1" dirty="0" smtClean="0">
                <a:cs typeface="Arial" pitchFamily="34" charset="0"/>
              </a:rPr>
              <a:t>           - The students </a:t>
            </a:r>
            <a:r>
              <a:rPr lang="en-GB" b="1" dirty="0" smtClean="0">
                <a:solidFill>
                  <a:srgbClr val="C00000"/>
                </a:solidFill>
                <a:cs typeface="Arial" pitchFamily="34" charset="0"/>
              </a:rPr>
              <a:t>did</a:t>
            </a:r>
            <a:r>
              <a:rPr lang="en-GB" b="1" dirty="0" smtClean="0">
                <a:cs typeface="Arial" pitchFamily="34" charset="0"/>
              </a:rPr>
              <a:t> the homework last week</a:t>
            </a:r>
          </a:p>
          <a:p>
            <a:pPr algn="l"/>
            <a:r>
              <a:rPr lang="en-GB" b="1" dirty="0" smtClean="0">
                <a:cs typeface="Arial" pitchFamily="34" charset="0"/>
              </a:rPr>
              <a:t>           - They </a:t>
            </a:r>
            <a:r>
              <a:rPr lang="en-GB" b="1" dirty="0" smtClean="0">
                <a:solidFill>
                  <a:srgbClr val="C00000"/>
                </a:solidFill>
                <a:cs typeface="Arial" pitchFamily="34" charset="0"/>
              </a:rPr>
              <a:t>are doing </a:t>
            </a:r>
            <a:r>
              <a:rPr lang="en-GB" b="1" dirty="0" smtClean="0">
                <a:cs typeface="Arial" pitchFamily="34" charset="0"/>
              </a:rPr>
              <a:t>the homework now/ at the 	moment</a:t>
            </a:r>
          </a:p>
          <a:p>
            <a:pPr algn="l"/>
            <a:r>
              <a:rPr lang="en-GB" b="1" dirty="0" smtClean="0">
                <a:cs typeface="Arial" pitchFamily="34" charset="0"/>
              </a:rPr>
              <a:t>           - </a:t>
            </a:r>
            <a:r>
              <a:rPr lang="en-GB" b="1" dirty="0" err="1" smtClean="0">
                <a:cs typeface="Arial" pitchFamily="34" charset="0"/>
              </a:rPr>
              <a:t>Salma</a:t>
            </a:r>
            <a:r>
              <a:rPr lang="en-GB" b="1" dirty="0" smtClean="0">
                <a:cs typeface="Arial" pitchFamily="34" charset="0"/>
              </a:rPr>
              <a:t> </a:t>
            </a:r>
            <a:r>
              <a:rPr lang="en-GB" b="1" dirty="0" smtClean="0">
                <a:solidFill>
                  <a:srgbClr val="C00000"/>
                </a:solidFill>
                <a:cs typeface="Arial" pitchFamily="34" charset="0"/>
              </a:rPr>
              <a:t>has done</a:t>
            </a:r>
            <a:r>
              <a:rPr lang="en-GB" b="1" dirty="0" smtClean="0">
                <a:cs typeface="Arial" pitchFamily="34" charset="0"/>
              </a:rPr>
              <a:t> the homework.</a:t>
            </a:r>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81353" y="304800"/>
            <a:ext cx="8229600" cy="1143000"/>
          </a:xfrm>
        </p:spPr>
        <p:txBody>
          <a:bodyPr/>
          <a:lstStyle/>
          <a:p>
            <a:pPr algn="l" eaLnBrk="1" hangingPunct="1">
              <a:defRPr/>
            </a:pPr>
            <a:r>
              <a:rPr lang="en-US" sz="4000" b="1" dirty="0" smtClean="0">
                <a:solidFill>
                  <a:srgbClr val="C00000"/>
                </a:solidFill>
              </a:rPr>
              <a:t>Vocabulary  Previewing </a:t>
            </a:r>
            <a:endParaRPr lang="en-US" sz="4000" b="1" dirty="0">
              <a:solidFill>
                <a:srgbClr val="C00000"/>
              </a:solidFill>
            </a:endParaRPr>
          </a:p>
        </p:txBody>
      </p:sp>
      <p:sp>
        <p:nvSpPr>
          <p:cNvPr id="7171" name="Text Placeholder 5"/>
          <p:cNvSpPr>
            <a:spLocks noGrp="1"/>
          </p:cNvSpPr>
          <p:nvPr>
            <p:ph idx="1"/>
          </p:nvPr>
        </p:nvSpPr>
        <p:spPr>
          <a:xfrm>
            <a:off x="351692" y="1447802"/>
            <a:ext cx="8581292"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graphicFrame>
        <p:nvGraphicFramePr>
          <p:cNvPr id="5" name="Table 4"/>
          <p:cNvGraphicFramePr>
            <a:graphicFrameLocks noGrp="1"/>
          </p:cNvGraphicFramePr>
          <p:nvPr/>
        </p:nvGraphicFramePr>
        <p:xfrm>
          <a:off x="1125418" y="1524001"/>
          <a:ext cx="6822830" cy="7737234"/>
        </p:xfrm>
        <a:graphic>
          <a:graphicData uri="http://schemas.openxmlformats.org/drawingml/2006/table">
            <a:tbl>
              <a:tblPr rtl="1" firstRow="1" bandRow="1">
                <a:tableStyleId>{5C22544A-7EE6-4342-B048-85BDC9FD1C3A}</a:tableStyleId>
              </a:tblPr>
              <a:tblGrid>
                <a:gridCol w="4396153"/>
                <a:gridCol w="1555677"/>
                <a:gridCol w="871000"/>
              </a:tblGrid>
              <a:tr h="703385">
                <a:tc>
                  <a:txBody>
                    <a:bodyPr/>
                    <a:lstStyle/>
                    <a:p>
                      <a:pPr rtl="1"/>
                      <a:r>
                        <a:rPr lang="en-US" sz="2000" b="1" dirty="0" smtClean="0"/>
                        <a:t>Meaning</a:t>
                      </a:r>
                      <a:endParaRPr lang="ar-SA" sz="2000" b="1" dirty="0"/>
                    </a:p>
                  </a:txBody>
                  <a:tcPr marL="84407" marR="84407"/>
                </a:tc>
                <a:tc>
                  <a:txBody>
                    <a:bodyPr/>
                    <a:lstStyle/>
                    <a:p>
                      <a:pPr rtl="1"/>
                      <a:r>
                        <a:rPr lang="en-US" sz="2000" b="1" dirty="0" smtClean="0"/>
                        <a:t>Word</a:t>
                      </a:r>
                      <a:endParaRPr lang="ar-SA" sz="2000" b="1" dirty="0"/>
                    </a:p>
                  </a:txBody>
                  <a:tcPr marL="84407" marR="84407"/>
                </a:tc>
                <a:tc>
                  <a:txBody>
                    <a:bodyPr/>
                    <a:lstStyle/>
                    <a:p>
                      <a:pPr rtl="1"/>
                      <a:r>
                        <a:rPr lang="en-US" sz="2000" b="1" dirty="0" smtClean="0"/>
                        <a:t>No.</a:t>
                      </a:r>
                      <a:endParaRPr lang="ar-SA" sz="2000" b="1" dirty="0"/>
                    </a:p>
                  </a:txBody>
                  <a:tcPr marL="84407" marR="84407"/>
                </a:tc>
              </a:tr>
              <a:tr h="703385">
                <a:tc>
                  <a:txBody>
                    <a:bodyPr/>
                    <a:lstStyle/>
                    <a:p>
                      <a:pPr rtl="1"/>
                      <a:r>
                        <a:rPr lang="en-US" sz="2000" b="1" dirty="0" smtClean="0"/>
                        <a:t>A place to park your car</a:t>
                      </a:r>
                      <a:endParaRPr lang="ar-SA" sz="2000" b="1" dirty="0"/>
                    </a:p>
                  </a:txBody>
                  <a:tcPr marL="84407" marR="84407"/>
                </a:tc>
                <a:tc>
                  <a:txBody>
                    <a:bodyPr/>
                    <a:lstStyle/>
                    <a:p>
                      <a:pPr rtl="1"/>
                      <a:r>
                        <a:rPr lang="en-US" sz="2000" b="1" dirty="0" smtClean="0"/>
                        <a:t>garage</a:t>
                      </a:r>
                      <a:endParaRPr lang="ar-SA" sz="2000" b="1" dirty="0"/>
                    </a:p>
                  </a:txBody>
                  <a:tcPr marL="84407" marR="84407"/>
                </a:tc>
                <a:tc>
                  <a:txBody>
                    <a:bodyPr/>
                    <a:lstStyle/>
                    <a:p>
                      <a:pPr rtl="1"/>
                      <a:r>
                        <a:rPr lang="en-US" sz="2000" b="1" dirty="0" smtClean="0"/>
                        <a:t>1</a:t>
                      </a:r>
                      <a:endParaRPr lang="ar-SA" sz="2000" b="1" dirty="0"/>
                    </a:p>
                  </a:txBody>
                  <a:tcPr marL="84407" marR="84407"/>
                </a:tc>
              </a:tr>
              <a:tr h="703385">
                <a:tc>
                  <a:txBody>
                    <a:bodyPr/>
                    <a:lstStyle/>
                    <a:p>
                      <a:pPr rtl="1"/>
                      <a:r>
                        <a:rPr lang="en-US" sz="2000" b="1" dirty="0" smtClean="0"/>
                        <a:t>People who buy</a:t>
                      </a:r>
                      <a:endParaRPr lang="ar-SA" sz="2000" b="1" dirty="0"/>
                    </a:p>
                  </a:txBody>
                  <a:tcPr marL="84407" marR="84407"/>
                </a:tc>
                <a:tc>
                  <a:txBody>
                    <a:bodyPr/>
                    <a:lstStyle/>
                    <a:p>
                      <a:pPr rtl="1"/>
                      <a:r>
                        <a:rPr lang="en-US" sz="2000" b="1" dirty="0" smtClean="0"/>
                        <a:t>customers</a:t>
                      </a:r>
                      <a:endParaRPr lang="ar-SA" sz="2000" b="1" dirty="0"/>
                    </a:p>
                  </a:txBody>
                  <a:tcPr marL="84407" marR="84407"/>
                </a:tc>
                <a:tc>
                  <a:txBody>
                    <a:bodyPr/>
                    <a:lstStyle/>
                    <a:p>
                      <a:pPr rtl="1"/>
                      <a:r>
                        <a:rPr lang="en-US" sz="2000" b="1" dirty="0" smtClean="0"/>
                        <a:t>2</a:t>
                      </a:r>
                      <a:endParaRPr lang="ar-SA" sz="2000" b="1" dirty="0"/>
                    </a:p>
                  </a:txBody>
                  <a:tcPr marL="84407" marR="84407"/>
                </a:tc>
              </a:tr>
              <a:tr h="703385">
                <a:tc>
                  <a:txBody>
                    <a:bodyPr/>
                    <a:lstStyle/>
                    <a:p>
                      <a:pPr rtl="1"/>
                      <a:r>
                        <a:rPr lang="ar-SA" sz="2000" b="1" dirty="0" smtClean="0"/>
                        <a:t> </a:t>
                      </a:r>
                      <a:r>
                        <a:rPr lang="en-US" sz="2000" b="1" dirty="0" smtClean="0"/>
                        <a:t>Money you earn in business / interest</a:t>
                      </a:r>
                      <a:endParaRPr lang="ar-SA" sz="2000" b="1" dirty="0"/>
                    </a:p>
                  </a:txBody>
                  <a:tcPr marL="84407" marR="84407"/>
                </a:tc>
                <a:tc>
                  <a:txBody>
                    <a:bodyPr/>
                    <a:lstStyle/>
                    <a:p>
                      <a:pPr rtl="1"/>
                      <a:r>
                        <a:rPr lang="en-US" sz="2000" b="1" dirty="0" smtClean="0"/>
                        <a:t>profit</a:t>
                      </a:r>
                      <a:endParaRPr lang="ar-SA" sz="2000" b="1" dirty="0"/>
                    </a:p>
                  </a:txBody>
                  <a:tcPr marL="84407" marR="84407"/>
                </a:tc>
                <a:tc>
                  <a:txBody>
                    <a:bodyPr/>
                    <a:lstStyle/>
                    <a:p>
                      <a:pPr rtl="1"/>
                      <a:r>
                        <a:rPr lang="en-US" sz="2000" b="1" dirty="0" smtClean="0"/>
                        <a:t>3</a:t>
                      </a:r>
                      <a:endParaRPr lang="ar-SA" sz="2000" b="1" dirty="0"/>
                    </a:p>
                  </a:txBody>
                  <a:tcPr marL="84407" marR="84407"/>
                </a:tc>
              </a:tr>
              <a:tr h="703385">
                <a:tc>
                  <a:txBody>
                    <a:bodyPr/>
                    <a:lstStyle/>
                    <a:p>
                      <a:pPr rtl="1"/>
                      <a:r>
                        <a:rPr lang="en-US" sz="2000" b="1" dirty="0" smtClean="0"/>
                        <a:t>Buy</a:t>
                      </a:r>
                      <a:endParaRPr lang="ar-SA" sz="2000" b="1" dirty="0"/>
                    </a:p>
                  </a:txBody>
                  <a:tcPr marL="84407" marR="84407"/>
                </a:tc>
                <a:tc>
                  <a:txBody>
                    <a:bodyPr/>
                    <a:lstStyle/>
                    <a:p>
                      <a:pPr rtl="1"/>
                      <a:r>
                        <a:rPr lang="en-US" sz="2000" b="1" dirty="0" smtClean="0"/>
                        <a:t>purchase</a:t>
                      </a:r>
                      <a:endParaRPr lang="ar-SA" sz="2000" b="1" dirty="0"/>
                    </a:p>
                  </a:txBody>
                  <a:tcPr marL="84407" marR="84407"/>
                </a:tc>
                <a:tc>
                  <a:txBody>
                    <a:bodyPr/>
                    <a:lstStyle/>
                    <a:p>
                      <a:pPr rtl="1"/>
                      <a:r>
                        <a:rPr lang="en-US" sz="2000" b="1" dirty="0" smtClean="0"/>
                        <a:t>4</a:t>
                      </a:r>
                      <a:endParaRPr lang="ar-SA" sz="2000" b="1" dirty="0"/>
                    </a:p>
                  </a:txBody>
                  <a:tcPr marL="84407" marR="84407"/>
                </a:tc>
              </a:tr>
              <a:tr h="703385">
                <a:tc>
                  <a:txBody>
                    <a:bodyPr/>
                    <a:lstStyle/>
                    <a:p>
                      <a:pPr rtl="1"/>
                      <a:r>
                        <a:rPr lang="en-US" sz="2000" b="1" dirty="0" smtClean="0"/>
                        <a:t>Select</a:t>
                      </a:r>
                      <a:endParaRPr lang="ar-SA" sz="2000" b="1" dirty="0"/>
                    </a:p>
                  </a:txBody>
                  <a:tcPr marL="84407" marR="84407"/>
                </a:tc>
                <a:tc>
                  <a:txBody>
                    <a:bodyPr/>
                    <a:lstStyle/>
                    <a:p>
                      <a:pPr rtl="1"/>
                      <a:r>
                        <a:rPr lang="en-US" sz="2000" b="1" dirty="0" smtClean="0"/>
                        <a:t>choose</a:t>
                      </a:r>
                      <a:endParaRPr lang="ar-SA" sz="2000" b="1" dirty="0"/>
                    </a:p>
                  </a:txBody>
                  <a:tcPr marL="84407" marR="84407"/>
                </a:tc>
                <a:tc>
                  <a:txBody>
                    <a:bodyPr/>
                    <a:lstStyle/>
                    <a:p>
                      <a:pPr rtl="1"/>
                      <a:r>
                        <a:rPr lang="en-US" sz="2000" b="1" dirty="0" smtClean="0"/>
                        <a:t>5</a:t>
                      </a:r>
                      <a:endParaRPr lang="ar-SA" sz="2000" b="1" dirty="0"/>
                    </a:p>
                  </a:txBody>
                  <a:tcPr marL="84407" marR="84407"/>
                </a:tc>
              </a:tr>
              <a:tr h="703385">
                <a:tc>
                  <a:txBody>
                    <a:bodyPr/>
                    <a:lstStyle/>
                    <a:p>
                      <a:pPr rtl="1"/>
                      <a:r>
                        <a:rPr lang="en-US" sz="2000" b="1" dirty="0" smtClean="0"/>
                        <a:t>Look for</a:t>
                      </a:r>
                      <a:endParaRPr lang="ar-SA" sz="2000" b="1" dirty="0"/>
                    </a:p>
                  </a:txBody>
                  <a:tcPr marL="84407" marR="84407"/>
                </a:tc>
                <a:tc>
                  <a:txBody>
                    <a:bodyPr/>
                    <a:lstStyle/>
                    <a:p>
                      <a:pPr rtl="1"/>
                      <a:r>
                        <a:rPr lang="ar-SA" sz="2000" b="1" baseline="0" dirty="0" smtClean="0"/>
                        <a:t> </a:t>
                      </a:r>
                      <a:r>
                        <a:rPr lang="en-US" sz="2000" b="1" baseline="0" dirty="0" smtClean="0"/>
                        <a:t> search</a:t>
                      </a:r>
                      <a:endParaRPr lang="ar-SA" sz="2000" b="1" dirty="0"/>
                    </a:p>
                  </a:txBody>
                  <a:tcPr marL="84407" marR="84407"/>
                </a:tc>
                <a:tc>
                  <a:txBody>
                    <a:bodyPr/>
                    <a:lstStyle/>
                    <a:p>
                      <a:pPr rtl="1"/>
                      <a:r>
                        <a:rPr lang="en-US" sz="2000" b="1" dirty="0" smtClean="0"/>
                        <a:t>6</a:t>
                      </a:r>
                      <a:endParaRPr lang="ar-SA" sz="2000" b="1" dirty="0"/>
                    </a:p>
                  </a:txBody>
                  <a:tcPr marL="84407" marR="84407"/>
                </a:tc>
              </a:tr>
              <a:tr h="703385">
                <a:tc>
                  <a:txBody>
                    <a:bodyPr/>
                    <a:lstStyle/>
                    <a:p>
                      <a:pPr rtl="1"/>
                      <a:r>
                        <a:rPr lang="en-US" sz="2000" b="1" dirty="0" smtClean="0"/>
                        <a:t>A specialist in food</a:t>
                      </a:r>
                      <a:endParaRPr lang="ar-SA" sz="2000" b="1" dirty="0"/>
                    </a:p>
                  </a:txBody>
                  <a:tcPr marL="84407" marR="84407"/>
                </a:tc>
                <a:tc>
                  <a:txBody>
                    <a:bodyPr/>
                    <a:lstStyle/>
                    <a:p>
                      <a:pPr rtl="1"/>
                      <a:r>
                        <a:rPr lang="en-US" sz="2000" b="1" dirty="0" smtClean="0"/>
                        <a:t>gourmet</a:t>
                      </a:r>
                      <a:endParaRPr lang="ar-SA" sz="2000" b="1" dirty="0"/>
                    </a:p>
                  </a:txBody>
                  <a:tcPr marL="84407" marR="84407"/>
                </a:tc>
                <a:tc>
                  <a:txBody>
                    <a:bodyPr/>
                    <a:lstStyle/>
                    <a:p>
                      <a:pPr rtl="1"/>
                      <a:r>
                        <a:rPr lang="en-US" sz="2000" b="1" dirty="0" smtClean="0"/>
                        <a:t>7</a:t>
                      </a:r>
                      <a:endParaRPr lang="ar-SA" sz="2000" b="1" dirty="0"/>
                    </a:p>
                  </a:txBody>
                  <a:tcPr marL="84407" marR="84407"/>
                </a:tc>
              </a:tr>
              <a:tr h="1009357">
                <a:tc>
                  <a:txBody>
                    <a:bodyPr/>
                    <a:lstStyle/>
                    <a:p>
                      <a:pPr rtl="1"/>
                      <a:r>
                        <a:rPr lang="en-US" sz="2000" b="1" dirty="0" smtClean="0"/>
                        <a:t>Separated from others/ nobody</a:t>
                      </a:r>
                      <a:r>
                        <a:rPr lang="en-US" sz="2000" b="1" baseline="0" dirty="0" smtClean="0"/>
                        <a:t> with you</a:t>
                      </a:r>
                      <a:endParaRPr lang="ar-SA" sz="2000" b="1" dirty="0"/>
                    </a:p>
                  </a:txBody>
                  <a:tcPr marL="84407" marR="84407"/>
                </a:tc>
                <a:tc>
                  <a:txBody>
                    <a:bodyPr/>
                    <a:lstStyle/>
                    <a:p>
                      <a:pPr rtl="1"/>
                      <a:r>
                        <a:rPr lang="en-US" sz="2000" b="1" dirty="0" smtClean="0"/>
                        <a:t>alone</a:t>
                      </a:r>
                      <a:endParaRPr lang="ar-SA" sz="2000" b="1" dirty="0"/>
                    </a:p>
                  </a:txBody>
                  <a:tcPr marL="84407" marR="84407"/>
                </a:tc>
                <a:tc>
                  <a:txBody>
                    <a:bodyPr/>
                    <a:lstStyle/>
                    <a:p>
                      <a:pPr rtl="1"/>
                      <a:r>
                        <a:rPr lang="en-US" sz="2000" b="1" dirty="0" smtClean="0"/>
                        <a:t>8</a:t>
                      </a:r>
                      <a:endParaRPr lang="ar-SA" sz="2000" b="1" dirty="0"/>
                    </a:p>
                  </a:txBody>
                  <a:tcPr marL="84407" marR="84407"/>
                </a:tc>
              </a:tr>
              <a:tr h="703385">
                <a:tc>
                  <a:txBody>
                    <a:bodyPr/>
                    <a:lstStyle/>
                    <a:p>
                      <a:pPr rtl="1"/>
                      <a:r>
                        <a:rPr lang="en-US" sz="2000" b="1" dirty="0" smtClean="0"/>
                        <a:t>Classifications</a:t>
                      </a:r>
                      <a:endParaRPr lang="ar-SA" sz="2000" b="1" dirty="0"/>
                    </a:p>
                  </a:txBody>
                  <a:tcPr marL="84407" marR="84407"/>
                </a:tc>
                <a:tc>
                  <a:txBody>
                    <a:bodyPr/>
                    <a:lstStyle/>
                    <a:p>
                      <a:pPr rtl="1"/>
                      <a:r>
                        <a:rPr lang="en-US" sz="2000" b="1" dirty="0" smtClean="0"/>
                        <a:t>categories</a:t>
                      </a:r>
                      <a:endParaRPr lang="ar-SA" sz="2000" b="1" dirty="0"/>
                    </a:p>
                  </a:txBody>
                  <a:tcPr marL="84407" marR="84407"/>
                </a:tc>
                <a:tc>
                  <a:txBody>
                    <a:bodyPr/>
                    <a:lstStyle/>
                    <a:p>
                      <a:pPr rtl="1"/>
                      <a:r>
                        <a:rPr lang="en-US" sz="2000" b="1" dirty="0" smtClean="0"/>
                        <a:t>9</a:t>
                      </a:r>
                      <a:endParaRPr lang="ar-SA" sz="2000" b="1" dirty="0"/>
                    </a:p>
                  </a:txBody>
                  <a:tcPr marL="84407" marR="84407"/>
                </a:tc>
              </a:tr>
              <a:tr h="397412">
                <a:tc>
                  <a:txBody>
                    <a:bodyPr/>
                    <a:lstStyle/>
                    <a:p>
                      <a:pPr rtl="1"/>
                      <a:r>
                        <a:rPr lang="en-US" sz="2000" b="1" dirty="0" smtClean="0"/>
                        <a:t>Opposite</a:t>
                      </a:r>
                      <a:r>
                        <a:rPr lang="en-US" sz="2000" b="1" baseline="0" dirty="0" smtClean="0"/>
                        <a:t> of difficult</a:t>
                      </a:r>
                      <a:endParaRPr lang="ar-SA" sz="2000" b="1" dirty="0"/>
                    </a:p>
                  </a:txBody>
                  <a:tcPr marL="84407" marR="84407"/>
                </a:tc>
                <a:tc>
                  <a:txBody>
                    <a:bodyPr/>
                    <a:lstStyle/>
                    <a:p>
                      <a:pPr rtl="1"/>
                      <a:r>
                        <a:rPr lang="en-US" sz="2000" b="1" dirty="0" smtClean="0"/>
                        <a:t>easy</a:t>
                      </a:r>
                      <a:endParaRPr lang="ar-SA" sz="2000" b="1" dirty="0"/>
                    </a:p>
                  </a:txBody>
                  <a:tcPr marL="84407" marR="84407"/>
                </a:tc>
                <a:tc>
                  <a:txBody>
                    <a:bodyPr/>
                    <a:lstStyle/>
                    <a:p>
                      <a:pPr rtl="1"/>
                      <a:r>
                        <a:rPr lang="en-US" sz="2000" b="1" dirty="0" smtClean="0"/>
                        <a:t>10</a:t>
                      </a:r>
                      <a:endParaRPr lang="ar-SA" sz="2000" b="1" dirty="0"/>
                    </a:p>
                  </a:txBody>
                  <a:tcPr marL="84407" marR="84407"/>
                </a:tc>
              </a:tr>
            </a:tbl>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rgbClr val="C00000"/>
                </a:solidFill>
              </a:rPr>
              <a:t>Exercise</a:t>
            </a:r>
            <a:endParaRPr lang="en-US" dirty="0">
              <a:solidFill>
                <a:srgbClr val="C00000"/>
              </a:solidFill>
            </a:endParaRPr>
          </a:p>
        </p:txBody>
      </p:sp>
      <p:sp>
        <p:nvSpPr>
          <p:cNvPr id="7171" name="Text Placeholder 5"/>
          <p:cNvSpPr>
            <a:spLocks noGrp="1"/>
          </p:cNvSpPr>
          <p:nvPr>
            <p:ph idx="1"/>
          </p:nvPr>
        </p:nvSpPr>
        <p:spPr>
          <a:xfrm>
            <a:off x="351692" y="1265239"/>
            <a:ext cx="8581292" cy="4906963"/>
          </a:xfrm>
        </p:spPr>
        <p:txBody>
          <a:bodyPr/>
          <a:lstStyle/>
          <a:p>
            <a:pPr algn="l" rtl="1" eaLnBrk="1" hangingPunct="1"/>
            <a:r>
              <a:rPr lang="ar-SA" b="1" dirty="0" smtClean="0">
                <a:cs typeface="Arial" pitchFamily="34" charset="0"/>
              </a:rPr>
              <a:t>   </a:t>
            </a:r>
            <a:r>
              <a:rPr lang="en-US" sz="2000" b="1" dirty="0" smtClean="0">
                <a:cs typeface="Arial" pitchFamily="34" charset="0"/>
              </a:rPr>
              <a:t>1.   Where is the car? It’s in the___________ </a:t>
            </a:r>
          </a:p>
          <a:p>
            <a:pPr algn="l" rtl="1" eaLnBrk="1" hangingPunct="1"/>
            <a:r>
              <a:rPr lang="en-US" sz="2000" b="1" dirty="0" smtClean="0">
                <a:cs typeface="Arial" pitchFamily="34" charset="0"/>
              </a:rPr>
              <a:t>       A. library                                                       B. bog</a:t>
            </a:r>
          </a:p>
          <a:p>
            <a:pPr algn="l" rtl="1" eaLnBrk="1" hangingPunct="1"/>
            <a:r>
              <a:rPr lang="en-US" sz="2000" b="1" dirty="0" smtClean="0">
                <a:cs typeface="Arial" pitchFamily="34" charset="0"/>
              </a:rPr>
              <a:t>       C. garage                                                       D. kitchen</a:t>
            </a:r>
          </a:p>
          <a:p>
            <a:pPr algn="l" rtl="1" eaLnBrk="1" hangingPunct="1"/>
            <a:r>
              <a:rPr lang="en-US" sz="2000" b="1" dirty="0" smtClean="0">
                <a:cs typeface="Arial" pitchFamily="34" charset="0"/>
              </a:rPr>
              <a:t>2.   If you didn’t find the book, you can  </a:t>
            </a:r>
            <a:r>
              <a:rPr lang="en-US" sz="2000" b="1" u="sng" dirty="0" smtClean="0">
                <a:solidFill>
                  <a:srgbClr val="C00000"/>
                </a:solidFill>
                <a:cs typeface="Arial" pitchFamily="34" charset="0"/>
              </a:rPr>
              <a:t>look for </a:t>
            </a:r>
            <a:r>
              <a:rPr lang="en-US" sz="2000" b="1" dirty="0" smtClean="0">
                <a:cs typeface="Arial" pitchFamily="34" charset="0"/>
              </a:rPr>
              <a:t> it in the other room. the underlined  </a:t>
            </a:r>
          </a:p>
          <a:p>
            <a:pPr algn="l" rtl="1" eaLnBrk="1" hangingPunct="1"/>
            <a:r>
              <a:rPr lang="en-US" sz="2000" b="1" dirty="0" smtClean="0">
                <a:cs typeface="Arial" pitchFamily="34" charset="0"/>
              </a:rPr>
              <a:t>      word </a:t>
            </a:r>
            <a:r>
              <a:rPr lang="en-US" sz="2000" b="1" u="sng" dirty="0" smtClean="0">
                <a:cs typeface="Arial" pitchFamily="34" charset="0"/>
              </a:rPr>
              <a:t>look for</a:t>
            </a:r>
            <a:r>
              <a:rPr lang="en-US" sz="2000" b="1" dirty="0" smtClean="0">
                <a:cs typeface="Arial" pitchFamily="34" charset="0"/>
              </a:rPr>
              <a:t> means: </a:t>
            </a:r>
          </a:p>
          <a:p>
            <a:pPr algn="l" rtl="1" eaLnBrk="1" hangingPunct="1"/>
            <a:r>
              <a:rPr lang="ar-SA" sz="2000" b="1" dirty="0" smtClean="0">
                <a:cs typeface="Arial" pitchFamily="34" charset="0"/>
              </a:rPr>
              <a:t> </a:t>
            </a:r>
            <a:r>
              <a:rPr lang="en-US" sz="2000" b="1" dirty="0" smtClean="0">
                <a:cs typeface="Arial" pitchFamily="34" charset="0"/>
              </a:rPr>
              <a:t>      </a:t>
            </a:r>
            <a:r>
              <a:rPr lang="ar-SA" sz="2000" b="1" dirty="0" smtClean="0">
                <a:cs typeface="Arial" pitchFamily="34" charset="0"/>
              </a:rPr>
              <a:t> </a:t>
            </a:r>
            <a:r>
              <a:rPr lang="en-US" sz="2000" b="1" dirty="0" smtClean="0">
                <a:cs typeface="Arial" pitchFamily="34" charset="0"/>
              </a:rPr>
              <a:t>      A. buy                                                          B.  search</a:t>
            </a:r>
          </a:p>
          <a:p>
            <a:pPr algn="l" rtl="1" eaLnBrk="1" hangingPunct="1"/>
            <a:r>
              <a:rPr lang="en-US" sz="2000" b="1" dirty="0" smtClean="0">
                <a:cs typeface="Arial" pitchFamily="34" charset="0"/>
              </a:rPr>
              <a:t>      C. read                                                         D. eat</a:t>
            </a:r>
          </a:p>
          <a:p>
            <a:pPr algn="l" rtl="1" eaLnBrk="1" hangingPunct="1"/>
            <a:r>
              <a:rPr lang="en-US" sz="2000" b="1" dirty="0" smtClean="0">
                <a:cs typeface="Arial" pitchFamily="34" charset="0"/>
              </a:rPr>
              <a:t>3. English language is_________________. It is not difficult. </a:t>
            </a:r>
          </a:p>
          <a:p>
            <a:pPr algn="l" rtl="1" eaLnBrk="1" hangingPunct="1"/>
            <a:r>
              <a:rPr lang="en-US" sz="2000" b="1" dirty="0" smtClean="0">
                <a:cs typeface="Arial" pitchFamily="34" charset="0"/>
              </a:rPr>
              <a:t>    A. beautiful                                                        C. boring</a:t>
            </a:r>
          </a:p>
          <a:p>
            <a:pPr algn="l" rtl="1" eaLnBrk="1" hangingPunct="1"/>
            <a:r>
              <a:rPr lang="en-US" sz="2000" b="1" dirty="0" smtClean="0">
                <a:cs typeface="Arial" pitchFamily="34" charset="0"/>
              </a:rPr>
              <a:t>    C. safe                                                                  D. easy   </a:t>
            </a: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ar-EG" sz="2000" b="1" u="sng" dirty="0" smtClean="0">
              <a:cs typeface="Arial"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7"/>
          <p:cNvGrpSpPr>
            <a:grpSpLocks/>
          </p:cNvGrpSpPr>
          <p:nvPr/>
        </p:nvGrpSpPr>
        <p:grpSpPr bwMode="auto">
          <a:xfrm>
            <a:off x="703385" y="2286001"/>
            <a:ext cx="7804151" cy="3527425"/>
            <a:chOff x="-3" y="-3"/>
            <a:chExt cx="4916" cy="2222"/>
          </a:xfrm>
        </p:grpSpPr>
        <p:grpSp>
          <p:nvGrpSpPr>
            <p:cNvPr id="3" name="Group 95"/>
            <p:cNvGrpSpPr>
              <a:grpSpLocks/>
            </p:cNvGrpSpPr>
            <p:nvPr/>
          </p:nvGrpSpPr>
          <p:grpSpPr bwMode="auto">
            <a:xfrm>
              <a:off x="0" y="0"/>
              <a:ext cx="4910" cy="2216"/>
              <a:chOff x="0" y="0"/>
              <a:chExt cx="4910" cy="2216"/>
            </a:xfrm>
          </p:grpSpPr>
          <p:grpSp>
            <p:nvGrpSpPr>
              <p:cNvPr id="4" name="Group 26"/>
              <p:cNvGrpSpPr>
                <a:grpSpLocks/>
              </p:cNvGrpSpPr>
              <p:nvPr/>
            </p:nvGrpSpPr>
            <p:grpSpPr bwMode="auto">
              <a:xfrm>
                <a:off x="0" y="0"/>
                <a:ext cx="1327" cy="391"/>
                <a:chOff x="0" y="0"/>
                <a:chExt cx="1327" cy="391"/>
              </a:xfrm>
            </p:grpSpPr>
            <p:sp>
              <p:nvSpPr>
                <p:cNvPr id="19481" name="Rectangle 25"/>
                <p:cNvSpPr>
                  <a:spLocks noChangeArrowheads="1"/>
                </p:cNvSpPr>
                <p:nvPr/>
              </p:nvSpPr>
              <p:spPr bwMode="auto">
                <a:xfrm>
                  <a:off x="0" y="0"/>
                  <a:ext cx="1327" cy="391"/>
                </a:xfrm>
                <a:prstGeom prst="rect">
                  <a:avLst/>
                </a:prstGeom>
                <a:solidFill>
                  <a:srgbClr val="000066"/>
                </a:solidFill>
                <a:ln w="9525">
                  <a:noFill/>
                  <a:miter lim="800000"/>
                  <a:headEnd/>
                  <a:tailEnd/>
                </a:ln>
                <a:effectLst/>
              </p:spPr>
              <p:txBody>
                <a:bodyPr wrap="none"/>
                <a:lstStyle/>
                <a:p>
                  <a:endParaRPr lang="en-US"/>
                </a:p>
              </p:txBody>
            </p:sp>
            <p:grpSp>
              <p:nvGrpSpPr>
                <p:cNvPr id="5" name="Group 24"/>
                <p:cNvGrpSpPr>
                  <a:grpSpLocks/>
                </p:cNvGrpSpPr>
                <p:nvPr/>
              </p:nvGrpSpPr>
              <p:grpSpPr bwMode="auto">
                <a:xfrm>
                  <a:off x="0" y="0"/>
                  <a:ext cx="1327" cy="319"/>
                  <a:chOff x="0" y="0"/>
                  <a:chExt cx="1327" cy="319"/>
                </a:xfrm>
              </p:grpSpPr>
              <p:sp>
                <p:nvSpPr>
                  <p:cNvPr id="19461" name="Rectangle 5"/>
                  <p:cNvSpPr>
                    <a:spLocks noChangeArrowheads="1"/>
                  </p:cNvSpPr>
                  <p:nvPr/>
                </p:nvSpPr>
                <p:spPr bwMode="auto">
                  <a:xfrm>
                    <a:off x="18" y="18"/>
                    <a:ext cx="1291" cy="283"/>
                  </a:xfrm>
                  <a:prstGeom prst="rect">
                    <a:avLst/>
                  </a:prstGeom>
                  <a:solidFill>
                    <a:srgbClr val="000066"/>
                  </a:solidFill>
                  <a:ln w="9525">
                    <a:noFill/>
                    <a:miter lim="800000"/>
                    <a:headEnd/>
                    <a:tailEnd/>
                  </a:ln>
                  <a:effectLst/>
                </p:spPr>
                <p:txBody>
                  <a:bodyPr/>
                  <a:lstStyle/>
                  <a:p>
                    <a:pPr algn="ctr"/>
                    <a:r>
                      <a:rPr kumimoji="0" lang="arn-CL" sz="1800" b="1" dirty="0">
                        <a:solidFill>
                          <a:srgbClr val="FFFFFF"/>
                        </a:solidFill>
                        <a:cs typeface="Times New Roman" pitchFamily="26" charset="0"/>
                      </a:rPr>
                      <a:t>Affirmative </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479" name="Rectangle 23"/>
                  <p:cNvSpPr>
                    <a:spLocks noChangeArrowheads="1"/>
                  </p:cNvSpPr>
                  <p:nvPr/>
                </p:nvSpPr>
                <p:spPr bwMode="auto">
                  <a:xfrm>
                    <a:off x="0" y="0"/>
                    <a:ext cx="1327" cy="319"/>
                  </a:xfrm>
                  <a:prstGeom prst="rect">
                    <a:avLst/>
                  </a:prstGeom>
                  <a:noFill/>
                  <a:ln w="7">
                    <a:solidFill>
                      <a:srgbClr val="A0A0A0"/>
                    </a:solidFill>
                    <a:miter lim="800000"/>
                    <a:headEnd/>
                    <a:tailEnd/>
                  </a:ln>
                  <a:effectLst/>
                </p:spPr>
                <p:txBody>
                  <a:bodyPr wrap="none"/>
                  <a:lstStyle/>
                  <a:p>
                    <a:endParaRPr lang="en-US"/>
                  </a:p>
                </p:txBody>
              </p:sp>
            </p:grpSp>
          </p:grpSp>
          <p:grpSp>
            <p:nvGrpSpPr>
              <p:cNvPr id="6" name="Group 30"/>
              <p:cNvGrpSpPr>
                <a:grpSpLocks/>
              </p:cNvGrpSpPr>
              <p:nvPr/>
            </p:nvGrpSpPr>
            <p:grpSpPr bwMode="auto">
              <a:xfrm>
                <a:off x="1327" y="0"/>
                <a:ext cx="1718" cy="391"/>
                <a:chOff x="1327" y="0"/>
                <a:chExt cx="1718" cy="391"/>
              </a:xfrm>
            </p:grpSpPr>
            <p:sp>
              <p:nvSpPr>
                <p:cNvPr id="19485" name="Rectangle 29"/>
                <p:cNvSpPr>
                  <a:spLocks noChangeArrowheads="1"/>
                </p:cNvSpPr>
                <p:nvPr/>
              </p:nvSpPr>
              <p:spPr bwMode="auto">
                <a:xfrm>
                  <a:off x="1327" y="0"/>
                  <a:ext cx="1718" cy="391"/>
                </a:xfrm>
                <a:prstGeom prst="rect">
                  <a:avLst/>
                </a:prstGeom>
                <a:solidFill>
                  <a:srgbClr val="000066"/>
                </a:solidFill>
                <a:ln w="9525">
                  <a:noFill/>
                  <a:miter lim="800000"/>
                  <a:headEnd/>
                  <a:tailEnd/>
                </a:ln>
                <a:effectLst/>
              </p:spPr>
              <p:txBody>
                <a:bodyPr wrap="none"/>
                <a:lstStyle/>
                <a:p>
                  <a:endParaRPr lang="en-US"/>
                </a:p>
              </p:txBody>
            </p:sp>
            <p:grpSp>
              <p:nvGrpSpPr>
                <p:cNvPr id="7" name="Group 28"/>
                <p:cNvGrpSpPr>
                  <a:grpSpLocks/>
                </p:cNvGrpSpPr>
                <p:nvPr/>
              </p:nvGrpSpPr>
              <p:grpSpPr bwMode="auto">
                <a:xfrm>
                  <a:off x="1327" y="0"/>
                  <a:ext cx="1718" cy="319"/>
                  <a:chOff x="1327" y="0"/>
                  <a:chExt cx="1718" cy="319"/>
                </a:xfrm>
              </p:grpSpPr>
              <p:sp>
                <p:nvSpPr>
                  <p:cNvPr id="19462" name="Rectangle 6"/>
                  <p:cNvSpPr>
                    <a:spLocks noChangeArrowheads="1"/>
                  </p:cNvSpPr>
                  <p:nvPr/>
                </p:nvSpPr>
                <p:spPr bwMode="auto">
                  <a:xfrm>
                    <a:off x="1345" y="18"/>
                    <a:ext cx="1682" cy="283"/>
                  </a:xfrm>
                  <a:prstGeom prst="rect">
                    <a:avLst/>
                  </a:prstGeom>
                  <a:solidFill>
                    <a:srgbClr val="000066"/>
                  </a:solidFill>
                  <a:ln w="9525">
                    <a:noFill/>
                    <a:miter lim="800000"/>
                    <a:headEnd/>
                    <a:tailEnd/>
                  </a:ln>
                  <a:effectLst/>
                </p:spPr>
                <p:txBody>
                  <a:bodyPr/>
                  <a:lstStyle/>
                  <a:p>
                    <a:pPr algn="ctr"/>
                    <a:r>
                      <a:rPr kumimoji="0" lang="arn-CL" sz="1800" b="1" dirty="0">
                        <a:solidFill>
                          <a:srgbClr val="FFFFFF"/>
                        </a:solidFill>
                        <a:cs typeface="Times New Roman" pitchFamily="26" charset="0"/>
                      </a:rPr>
                      <a:t>Interrogative </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483" name="Rectangle 27"/>
                  <p:cNvSpPr>
                    <a:spLocks noChangeArrowheads="1"/>
                  </p:cNvSpPr>
                  <p:nvPr/>
                </p:nvSpPr>
                <p:spPr bwMode="auto">
                  <a:xfrm>
                    <a:off x="1327" y="0"/>
                    <a:ext cx="1718" cy="319"/>
                  </a:xfrm>
                  <a:prstGeom prst="rect">
                    <a:avLst/>
                  </a:prstGeom>
                  <a:noFill/>
                  <a:ln w="7">
                    <a:solidFill>
                      <a:srgbClr val="A0A0A0"/>
                    </a:solidFill>
                    <a:miter lim="800000"/>
                    <a:headEnd/>
                    <a:tailEnd/>
                  </a:ln>
                  <a:effectLst/>
                </p:spPr>
                <p:txBody>
                  <a:bodyPr wrap="none"/>
                  <a:lstStyle/>
                  <a:p>
                    <a:endParaRPr lang="en-US"/>
                  </a:p>
                </p:txBody>
              </p:sp>
            </p:grpSp>
          </p:grpSp>
          <p:grpSp>
            <p:nvGrpSpPr>
              <p:cNvPr id="8" name="Group 34"/>
              <p:cNvGrpSpPr>
                <a:grpSpLocks/>
              </p:cNvGrpSpPr>
              <p:nvPr/>
            </p:nvGrpSpPr>
            <p:grpSpPr bwMode="auto">
              <a:xfrm>
                <a:off x="3045" y="0"/>
                <a:ext cx="1865" cy="391"/>
                <a:chOff x="3045" y="0"/>
                <a:chExt cx="1865" cy="391"/>
              </a:xfrm>
            </p:grpSpPr>
            <p:sp>
              <p:nvSpPr>
                <p:cNvPr id="19489" name="Rectangle 33"/>
                <p:cNvSpPr>
                  <a:spLocks noChangeArrowheads="1"/>
                </p:cNvSpPr>
                <p:nvPr/>
              </p:nvSpPr>
              <p:spPr bwMode="auto">
                <a:xfrm>
                  <a:off x="3045" y="0"/>
                  <a:ext cx="1865" cy="391"/>
                </a:xfrm>
                <a:prstGeom prst="rect">
                  <a:avLst/>
                </a:prstGeom>
                <a:solidFill>
                  <a:srgbClr val="000066"/>
                </a:solidFill>
                <a:ln w="9525">
                  <a:noFill/>
                  <a:miter lim="800000"/>
                  <a:headEnd/>
                  <a:tailEnd/>
                </a:ln>
                <a:effectLst/>
              </p:spPr>
              <p:txBody>
                <a:bodyPr wrap="none"/>
                <a:lstStyle/>
                <a:p>
                  <a:endParaRPr lang="en-US"/>
                </a:p>
              </p:txBody>
            </p:sp>
            <p:grpSp>
              <p:nvGrpSpPr>
                <p:cNvPr id="9" name="Group 32"/>
                <p:cNvGrpSpPr>
                  <a:grpSpLocks/>
                </p:cNvGrpSpPr>
                <p:nvPr/>
              </p:nvGrpSpPr>
              <p:grpSpPr bwMode="auto">
                <a:xfrm>
                  <a:off x="3045" y="0"/>
                  <a:ext cx="1865" cy="319"/>
                  <a:chOff x="3045" y="0"/>
                  <a:chExt cx="1865" cy="319"/>
                </a:xfrm>
              </p:grpSpPr>
              <p:sp>
                <p:nvSpPr>
                  <p:cNvPr id="19463" name="Rectangle 7"/>
                  <p:cNvSpPr>
                    <a:spLocks noChangeArrowheads="1"/>
                  </p:cNvSpPr>
                  <p:nvPr/>
                </p:nvSpPr>
                <p:spPr bwMode="auto">
                  <a:xfrm>
                    <a:off x="3063" y="18"/>
                    <a:ext cx="1829" cy="283"/>
                  </a:xfrm>
                  <a:prstGeom prst="rect">
                    <a:avLst/>
                  </a:prstGeom>
                  <a:solidFill>
                    <a:srgbClr val="000066"/>
                  </a:solidFill>
                  <a:ln w="9525">
                    <a:noFill/>
                    <a:miter lim="800000"/>
                    <a:headEnd/>
                    <a:tailEnd/>
                  </a:ln>
                  <a:effectLst/>
                </p:spPr>
                <p:txBody>
                  <a:bodyPr/>
                  <a:lstStyle/>
                  <a:p>
                    <a:pPr algn="ctr"/>
                    <a:r>
                      <a:rPr kumimoji="0" lang="arn-CL" sz="1800" b="1" dirty="0">
                        <a:solidFill>
                          <a:srgbClr val="FFFFFF"/>
                        </a:solidFill>
                        <a:cs typeface="Times New Roman" pitchFamily="26" charset="0"/>
                      </a:rPr>
                      <a:t>Negative </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487" name="Rectangle 31"/>
                  <p:cNvSpPr>
                    <a:spLocks noChangeArrowheads="1"/>
                  </p:cNvSpPr>
                  <p:nvPr/>
                </p:nvSpPr>
                <p:spPr bwMode="auto">
                  <a:xfrm>
                    <a:off x="3045" y="0"/>
                    <a:ext cx="1865" cy="319"/>
                  </a:xfrm>
                  <a:prstGeom prst="rect">
                    <a:avLst/>
                  </a:prstGeom>
                  <a:noFill/>
                  <a:ln w="7">
                    <a:solidFill>
                      <a:srgbClr val="A0A0A0"/>
                    </a:solidFill>
                    <a:miter lim="800000"/>
                    <a:headEnd/>
                    <a:tailEnd/>
                  </a:ln>
                  <a:effectLst/>
                </p:spPr>
                <p:txBody>
                  <a:bodyPr wrap="none"/>
                  <a:lstStyle/>
                  <a:p>
                    <a:endParaRPr lang="en-US"/>
                  </a:p>
                </p:txBody>
              </p:sp>
            </p:grpSp>
          </p:grpSp>
          <p:grpSp>
            <p:nvGrpSpPr>
              <p:cNvPr id="10" name="Group 38"/>
              <p:cNvGrpSpPr>
                <a:grpSpLocks/>
              </p:cNvGrpSpPr>
              <p:nvPr/>
            </p:nvGrpSpPr>
            <p:grpSpPr bwMode="auto">
              <a:xfrm>
                <a:off x="0" y="355"/>
                <a:ext cx="1327" cy="401"/>
                <a:chOff x="0" y="355"/>
                <a:chExt cx="1327" cy="401"/>
              </a:xfrm>
            </p:grpSpPr>
            <p:sp>
              <p:nvSpPr>
                <p:cNvPr id="19493" name="Rectangle 37"/>
                <p:cNvSpPr>
                  <a:spLocks noChangeArrowheads="1"/>
                </p:cNvSpPr>
                <p:nvPr/>
              </p:nvSpPr>
              <p:spPr bwMode="auto">
                <a:xfrm>
                  <a:off x="0" y="355"/>
                  <a:ext cx="1327" cy="401"/>
                </a:xfrm>
                <a:prstGeom prst="rect">
                  <a:avLst/>
                </a:prstGeom>
                <a:solidFill>
                  <a:srgbClr val="E0F7FC"/>
                </a:solidFill>
                <a:ln w="9525">
                  <a:noFill/>
                  <a:miter lim="800000"/>
                  <a:headEnd/>
                  <a:tailEnd/>
                </a:ln>
                <a:effectLst/>
              </p:spPr>
              <p:txBody>
                <a:bodyPr wrap="none"/>
                <a:lstStyle/>
                <a:p>
                  <a:endParaRPr lang="en-US"/>
                </a:p>
              </p:txBody>
            </p:sp>
            <p:grpSp>
              <p:nvGrpSpPr>
                <p:cNvPr id="11" name="Group 36"/>
                <p:cNvGrpSpPr>
                  <a:grpSpLocks/>
                </p:cNvGrpSpPr>
                <p:nvPr/>
              </p:nvGrpSpPr>
              <p:grpSpPr bwMode="auto">
                <a:xfrm>
                  <a:off x="0" y="355"/>
                  <a:ext cx="1327" cy="329"/>
                  <a:chOff x="0" y="355"/>
                  <a:chExt cx="1327" cy="329"/>
                </a:xfrm>
              </p:grpSpPr>
              <p:sp>
                <p:nvSpPr>
                  <p:cNvPr id="19464" name="Rectangle 8"/>
                  <p:cNvSpPr>
                    <a:spLocks noChangeArrowheads="1"/>
                  </p:cNvSpPr>
                  <p:nvPr/>
                </p:nvSpPr>
                <p:spPr bwMode="auto">
                  <a:xfrm>
                    <a:off x="18" y="373"/>
                    <a:ext cx="1291" cy="293"/>
                  </a:xfrm>
                  <a:prstGeom prst="rect">
                    <a:avLst/>
                  </a:prstGeom>
                  <a:solidFill>
                    <a:srgbClr val="E0F7FC"/>
                  </a:solidFill>
                  <a:ln w="9525">
                    <a:noFill/>
                    <a:miter lim="800000"/>
                    <a:headEnd/>
                    <a:tailEnd/>
                  </a:ln>
                  <a:effectLst/>
                </p:spPr>
                <p:txBody>
                  <a:bodyPr/>
                  <a:lstStyle/>
                  <a:p>
                    <a:pPr algn="l" rtl="0"/>
                    <a:r>
                      <a:rPr lang="arn-CL" b="1" dirty="0" smtClean="0">
                        <a:solidFill>
                          <a:srgbClr val="000080"/>
                        </a:solidFill>
                        <a:cs typeface="Times New Roman" pitchFamily="26" charset="0"/>
                      </a:rPr>
                      <a:t>I</a:t>
                    </a:r>
                    <a:r>
                      <a:rPr lang="en-US" b="1" dirty="0" smtClean="0">
                        <a:solidFill>
                          <a:srgbClr val="000080"/>
                        </a:solidFill>
                        <a:cs typeface="Times New Roman" pitchFamily="26" charset="0"/>
                      </a:rPr>
                      <a:t> </a:t>
                    </a:r>
                    <a:r>
                      <a:rPr kumimoji="0" lang="arn-CL" sz="1800" dirty="0" smtClean="0">
                        <a:solidFill>
                          <a:srgbClr val="000080"/>
                        </a:solidFill>
                        <a:cs typeface="Times New Roman" pitchFamily="26" charset="0"/>
                      </a:rPr>
                      <a:t>think</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491" name="Rectangle 35"/>
                  <p:cNvSpPr>
                    <a:spLocks noChangeArrowheads="1"/>
                  </p:cNvSpPr>
                  <p:nvPr/>
                </p:nvSpPr>
                <p:spPr bwMode="auto">
                  <a:xfrm>
                    <a:off x="0" y="355"/>
                    <a:ext cx="1327" cy="329"/>
                  </a:xfrm>
                  <a:prstGeom prst="rect">
                    <a:avLst/>
                  </a:prstGeom>
                  <a:noFill/>
                  <a:ln w="7">
                    <a:solidFill>
                      <a:srgbClr val="A0A0A0"/>
                    </a:solidFill>
                    <a:miter lim="800000"/>
                    <a:headEnd/>
                    <a:tailEnd/>
                  </a:ln>
                  <a:effectLst/>
                </p:spPr>
                <p:txBody>
                  <a:bodyPr wrap="none"/>
                  <a:lstStyle/>
                  <a:p>
                    <a:endParaRPr lang="en-US"/>
                  </a:p>
                </p:txBody>
              </p:sp>
            </p:grpSp>
          </p:grpSp>
          <p:grpSp>
            <p:nvGrpSpPr>
              <p:cNvPr id="12" name="Group 42"/>
              <p:cNvGrpSpPr>
                <a:grpSpLocks/>
              </p:cNvGrpSpPr>
              <p:nvPr/>
            </p:nvGrpSpPr>
            <p:grpSpPr bwMode="auto">
              <a:xfrm>
                <a:off x="1327" y="355"/>
                <a:ext cx="1718" cy="401"/>
                <a:chOff x="1327" y="355"/>
                <a:chExt cx="1718" cy="401"/>
              </a:xfrm>
            </p:grpSpPr>
            <p:sp>
              <p:nvSpPr>
                <p:cNvPr id="19497" name="Rectangle 41"/>
                <p:cNvSpPr>
                  <a:spLocks noChangeArrowheads="1"/>
                </p:cNvSpPr>
                <p:nvPr/>
              </p:nvSpPr>
              <p:spPr bwMode="auto">
                <a:xfrm>
                  <a:off x="1327" y="355"/>
                  <a:ext cx="1718" cy="401"/>
                </a:xfrm>
                <a:prstGeom prst="rect">
                  <a:avLst/>
                </a:prstGeom>
                <a:solidFill>
                  <a:srgbClr val="FDFEE0"/>
                </a:solidFill>
                <a:ln w="9525">
                  <a:noFill/>
                  <a:miter lim="800000"/>
                  <a:headEnd/>
                  <a:tailEnd/>
                </a:ln>
                <a:effectLst/>
              </p:spPr>
              <p:txBody>
                <a:bodyPr wrap="none"/>
                <a:lstStyle/>
                <a:p>
                  <a:endParaRPr lang="en-US"/>
                </a:p>
              </p:txBody>
            </p:sp>
            <p:grpSp>
              <p:nvGrpSpPr>
                <p:cNvPr id="13" name="Group 40"/>
                <p:cNvGrpSpPr>
                  <a:grpSpLocks/>
                </p:cNvGrpSpPr>
                <p:nvPr/>
              </p:nvGrpSpPr>
              <p:grpSpPr bwMode="auto">
                <a:xfrm>
                  <a:off x="1327" y="355"/>
                  <a:ext cx="1718" cy="329"/>
                  <a:chOff x="1327" y="355"/>
                  <a:chExt cx="1718" cy="329"/>
                </a:xfrm>
              </p:grpSpPr>
              <p:sp>
                <p:nvSpPr>
                  <p:cNvPr id="19465" name="Rectangle 9"/>
                  <p:cNvSpPr>
                    <a:spLocks noChangeArrowheads="1"/>
                  </p:cNvSpPr>
                  <p:nvPr/>
                </p:nvSpPr>
                <p:spPr bwMode="auto">
                  <a:xfrm>
                    <a:off x="1345" y="373"/>
                    <a:ext cx="1682" cy="293"/>
                  </a:xfrm>
                  <a:prstGeom prst="rect">
                    <a:avLst/>
                  </a:prstGeom>
                  <a:solidFill>
                    <a:srgbClr val="FDFEE0"/>
                  </a:solidFill>
                  <a:ln w="9525">
                    <a:noFill/>
                    <a:miter lim="800000"/>
                    <a:headEnd/>
                    <a:tailEnd/>
                  </a:ln>
                  <a:effectLst/>
                </p:spPr>
                <p:txBody>
                  <a:bodyPr/>
                  <a:lstStyle/>
                  <a:p>
                    <a:pPr algn="l"/>
                    <a:r>
                      <a:rPr kumimoji="0" lang="arn-CL" sz="1800" dirty="0" smtClean="0">
                        <a:solidFill>
                          <a:srgbClr val="000080"/>
                        </a:solidFill>
                        <a:cs typeface="Times New Roman" pitchFamily="26" charset="0"/>
                      </a:rPr>
                      <a:t>Do </a:t>
                    </a:r>
                    <a:r>
                      <a:rPr kumimoji="0" lang="arn-CL" sz="1800" dirty="0">
                        <a:solidFill>
                          <a:srgbClr val="000080"/>
                        </a:solidFill>
                        <a:cs typeface="Times New Roman" pitchFamily="26" charset="0"/>
                      </a:rPr>
                      <a:t>I </a:t>
                    </a:r>
                    <a:r>
                      <a:rPr kumimoji="0" lang="arn-CL" sz="1800" dirty="0" smtClean="0">
                        <a:solidFill>
                          <a:srgbClr val="000080"/>
                        </a:solidFill>
                        <a:cs typeface="Times New Roman" pitchFamily="26" charset="0"/>
                      </a:rPr>
                      <a:t>think</a:t>
                    </a:r>
                    <a:r>
                      <a:rPr lang="arn-CL" dirty="0" smtClean="0">
                        <a:solidFill>
                          <a:srgbClr val="000080"/>
                        </a:solidFill>
                        <a:cs typeface="Times New Roman" pitchFamily="26" charset="0"/>
                      </a:rPr>
                      <a:t>?</a:t>
                    </a:r>
                    <a:endParaRPr kumimoji="0" lang="arn-CL"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495" name="Rectangle 39"/>
                  <p:cNvSpPr>
                    <a:spLocks noChangeArrowheads="1"/>
                  </p:cNvSpPr>
                  <p:nvPr/>
                </p:nvSpPr>
                <p:spPr bwMode="auto">
                  <a:xfrm>
                    <a:off x="1327" y="355"/>
                    <a:ext cx="1718" cy="329"/>
                  </a:xfrm>
                  <a:prstGeom prst="rect">
                    <a:avLst/>
                  </a:prstGeom>
                  <a:noFill/>
                  <a:ln w="7">
                    <a:solidFill>
                      <a:srgbClr val="A0A0A0"/>
                    </a:solidFill>
                    <a:miter lim="800000"/>
                    <a:headEnd/>
                    <a:tailEnd/>
                  </a:ln>
                  <a:effectLst/>
                </p:spPr>
                <p:txBody>
                  <a:bodyPr wrap="none"/>
                  <a:lstStyle/>
                  <a:p>
                    <a:endParaRPr lang="en-US"/>
                  </a:p>
                </p:txBody>
              </p:sp>
            </p:grpSp>
          </p:grpSp>
          <p:grpSp>
            <p:nvGrpSpPr>
              <p:cNvPr id="14" name="Group 46"/>
              <p:cNvGrpSpPr>
                <a:grpSpLocks/>
              </p:cNvGrpSpPr>
              <p:nvPr/>
            </p:nvGrpSpPr>
            <p:grpSpPr bwMode="auto">
              <a:xfrm>
                <a:off x="3045" y="355"/>
                <a:ext cx="1865" cy="401"/>
                <a:chOff x="3045" y="355"/>
                <a:chExt cx="1865" cy="401"/>
              </a:xfrm>
            </p:grpSpPr>
            <p:sp>
              <p:nvSpPr>
                <p:cNvPr id="19501" name="Rectangle 45"/>
                <p:cNvSpPr>
                  <a:spLocks noChangeArrowheads="1"/>
                </p:cNvSpPr>
                <p:nvPr/>
              </p:nvSpPr>
              <p:spPr bwMode="auto">
                <a:xfrm>
                  <a:off x="3045" y="355"/>
                  <a:ext cx="1865" cy="401"/>
                </a:xfrm>
                <a:prstGeom prst="rect">
                  <a:avLst/>
                </a:prstGeom>
                <a:solidFill>
                  <a:srgbClr val="EFFEE7"/>
                </a:solidFill>
                <a:ln w="9525">
                  <a:noFill/>
                  <a:miter lim="800000"/>
                  <a:headEnd/>
                  <a:tailEnd/>
                </a:ln>
                <a:effectLst/>
              </p:spPr>
              <p:txBody>
                <a:bodyPr wrap="none"/>
                <a:lstStyle/>
                <a:p>
                  <a:endParaRPr lang="en-US"/>
                </a:p>
              </p:txBody>
            </p:sp>
            <p:grpSp>
              <p:nvGrpSpPr>
                <p:cNvPr id="15" name="Group 44"/>
                <p:cNvGrpSpPr>
                  <a:grpSpLocks/>
                </p:cNvGrpSpPr>
                <p:nvPr/>
              </p:nvGrpSpPr>
              <p:grpSpPr bwMode="auto">
                <a:xfrm>
                  <a:off x="3045" y="355"/>
                  <a:ext cx="1865" cy="329"/>
                  <a:chOff x="3045" y="355"/>
                  <a:chExt cx="1865" cy="329"/>
                </a:xfrm>
              </p:grpSpPr>
              <p:sp>
                <p:nvSpPr>
                  <p:cNvPr id="19466" name="Rectangle 10"/>
                  <p:cNvSpPr>
                    <a:spLocks noChangeArrowheads="1"/>
                  </p:cNvSpPr>
                  <p:nvPr/>
                </p:nvSpPr>
                <p:spPr bwMode="auto">
                  <a:xfrm>
                    <a:off x="3063" y="373"/>
                    <a:ext cx="1829" cy="293"/>
                  </a:xfrm>
                  <a:prstGeom prst="rect">
                    <a:avLst/>
                  </a:prstGeom>
                  <a:solidFill>
                    <a:srgbClr val="EFFEE7"/>
                  </a:solidFill>
                  <a:ln w="9525">
                    <a:noFill/>
                    <a:miter lim="800000"/>
                    <a:headEnd/>
                    <a:tailEnd/>
                  </a:ln>
                  <a:effectLst/>
                </p:spPr>
                <p:txBody>
                  <a:bodyPr/>
                  <a:lstStyle/>
                  <a:p>
                    <a:pPr algn="l"/>
                    <a:r>
                      <a:rPr kumimoji="0" lang="arn-CL" sz="1800" dirty="0" smtClean="0">
                        <a:solidFill>
                          <a:srgbClr val="000080"/>
                        </a:solidFill>
                        <a:cs typeface="Times New Roman" pitchFamily="26" charset="0"/>
                      </a:rPr>
                      <a:t>I </a:t>
                    </a:r>
                    <a:r>
                      <a:rPr kumimoji="0" lang="arn-CL" sz="1800" dirty="0">
                        <a:solidFill>
                          <a:srgbClr val="000080"/>
                        </a:solidFill>
                        <a:cs typeface="Times New Roman" pitchFamily="26" charset="0"/>
                      </a:rPr>
                      <a:t>do not think</a:t>
                    </a:r>
                  </a:p>
                  <a:p>
                    <a:pPr rtl="0" eaLnBrk="0" hangingPunct="0"/>
                    <a:endParaRPr kumimoji="0" lang="ar-SA" sz="1800" dirty="0">
                      <a:cs typeface="Times New Roman" pitchFamily="26" charset="0"/>
                    </a:endParaRPr>
                  </a:p>
                </p:txBody>
              </p:sp>
              <p:sp>
                <p:nvSpPr>
                  <p:cNvPr id="19499" name="Rectangle 43"/>
                  <p:cNvSpPr>
                    <a:spLocks noChangeArrowheads="1"/>
                  </p:cNvSpPr>
                  <p:nvPr/>
                </p:nvSpPr>
                <p:spPr bwMode="auto">
                  <a:xfrm>
                    <a:off x="3045" y="355"/>
                    <a:ext cx="1865" cy="329"/>
                  </a:xfrm>
                  <a:prstGeom prst="rect">
                    <a:avLst/>
                  </a:prstGeom>
                  <a:noFill/>
                  <a:ln w="7">
                    <a:solidFill>
                      <a:srgbClr val="A0A0A0"/>
                    </a:solidFill>
                    <a:miter lim="800000"/>
                    <a:headEnd/>
                    <a:tailEnd/>
                  </a:ln>
                  <a:effectLst/>
                </p:spPr>
                <p:txBody>
                  <a:bodyPr wrap="none"/>
                  <a:lstStyle/>
                  <a:p>
                    <a:endParaRPr lang="en-US"/>
                  </a:p>
                </p:txBody>
              </p:sp>
            </p:grpSp>
          </p:grpSp>
          <p:grpSp>
            <p:nvGrpSpPr>
              <p:cNvPr id="16" name="Group 50"/>
              <p:cNvGrpSpPr>
                <a:grpSpLocks/>
              </p:cNvGrpSpPr>
              <p:nvPr/>
            </p:nvGrpSpPr>
            <p:grpSpPr bwMode="auto">
              <a:xfrm>
                <a:off x="0" y="720"/>
                <a:ext cx="1327" cy="401"/>
                <a:chOff x="0" y="720"/>
                <a:chExt cx="1327" cy="401"/>
              </a:xfrm>
            </p:grpSpPr>
            <p:sp>
              <p:nvSpPr>
                <p:cNvPr id="19505" name="Rectangle 49"/>
                <p:cNvSpPr>
                  <a:spLocks noChangeArrowheads="1"/>
                </p:cNvSpPr>
                <p:nvPr/>
              </p:nvSpPr>
              <p:spPr bwMode="auto">
                <a:xfrm>
                  <a:off x="0" y="720"/>
                  <a:ext cx="1327" cy="401"/>
                </a:xfrm>
                <a:prstGeom prst="rect">
                  <a:avLst/>
                </a:prstGeom>
                <a:solidFill>
                  <a:srgbClr val="E0F7FC"/>
                </a:solidFill>
                <a:ln w="9525">
                  <a:noFill/>
                  <a:miter lim="800000"/>
                  <a:headEnd/>
                  <a:tailEnd/>
                </a:ln>
                <a:effectLst/>
              </p:spPr>
              <p:txBody>
                <a:bodyPr wrap="none"/>
                <a:lstStyle/>
                <a:p>
                  <a:endParaRPr lang="en-US"/>
                </a:p>
              </p:txBody>
            </p:sp>
            <p:grpSp>
              <p:nvGrpSpPr>
                <p:cNvPr id="17" name="Group 48"/>
                <p:cNvGrpSpPr>
                  <a:grpSpLocks/>
                </p:cNvGrpSpPr>
                <p:nvPr/>
              </p:nvGrpSpPr>
              <p:grpSpPr bwMode="auto">
                <a:xfrm>
                  <a:off x="0" y="720"/>
                  <a:ext cx="1327" cy="329"/>
                  <a:chOff x="0" y="720"/>
                  <a:chExt cx="1327" cy="329"/>
                </a:xfrm>
              </p:grpSpPr>
              <p:sp>
                <p:nvSpPr>
                  <p:cNvPr id="19467" name="Rectangle 11"/>
                  <p:cNvSpPr>
                    <a:spLocks noChangeArrowheads="1"/>
                  </p:cNvSpPr>
                  <p:nvPr/>
                </p:nvSpPr>
                <p:spPr bwMode="auto">
                  <a:xfrm>
                    <a:off x="18" y="738"/>
                    <a:ext cx="1291" cy="293"/>
                  </a:xfrm>
                  <a:prstGeom prst="rect">
                    <a:avLst/>
                  </a:prstGeom>
                  <a:solidFill>
                    <a:srgbClr val="E0F7FC"/>
                  </a:solidFill>
                  <a:ln w="9525">
                    <a:noFill/>
                    <a:miter lim="800000"/>
                    <a:headEnd/>
                    <a:tailEnd/>
                  </a:ln>
                  <a:effectLst/>
                </p:spPr>
                <p:txBody>
                  <a:bodyPr/>
                  <a:lstStyle/>
                  <a:p>
                    <a:pPr algn="l" rtl="0"/>
                    <a:r>
                      <a:rPr lang="arn-CL" dirty="0" smtClean="0">
                        <a:solidFill>
                          <a:srgbClr val="000080"/>
                        </a:solidFill>
                        <a:cs typeface="Times New Roman" pitchFamily="26" charset="0"/>
                      </a:rPr>
                      <a:t> </a:t>
                    </a:r>
                    <a:r>
                      <a:rPr lang="arn-CL" b="1" dirty="0" smtClean="0">
                        <a:solidFill>
                          <a:srgbClr val="000080"/>
                        </a:solidFill>
                        <a:cs typeface="Times New Roman" pitchFamily="26" charset="0"/>
                      </a:rPr>
                      <a:t>You</a:t>
                    </a:r>
                    <a:r>
                      <a:rPr lang="en-US" b="1" dirty="0" smtClean="0">
                        <a:solidFill>
                          <a:srgbClr val="000080"/>
                        </a:solidFill>
                        <a:cs typeface="Times New Roman" pitchFamily="26" charset="0"/>
                      </a:rPr>
                      <a:t> </a:t>
                    </a:r>
                    <a:r>
                      <a:rPr kumimoji="0" lang="arn-CL" sz="1800" dirty="0" smtClean="0">
                        <a:solidFill>
                          <a:srgbClr val="000080"/>
                        </a:solidFill>
                        <a:cs typeface="Times New Roman" pitchFamily="26" charset="0"/>
                      </a:rPr>
                      <a:t>think</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03" name="Rectangle 47"/>
                  <p:cNvSpPr>
                    <a:spLocks noChangeArrowheads="1"/>
                  </p:cNvSpPr>
                  <p:nvPr/>
                </p:nvSpPr>
                <p:spPr bwMode="auto">
                  <a:xfrm>
                    <a:off x="0" y="720"/>
                    <a:ext cx="1327" cy="329"/>
                  </a:xfrm>
                  <a:prstGeom prst="rect">
                    <a:avLst/>
                  </a:prstGeom>
                  <a:noFill/>
                  <a:ln w="7">
                    <a:solidFill>
                      <a:srgbClr val="A0A0A0"/>
                    </a:solidFill>
                    <a:miter lim="800000"/>
                    <a:headEnd/>
                    <a:tailEnd/>
                  </a:ln>
                  <a:effectLst/>
                </p:spPr>
                <p:txBody>
                  <a:bodyPr wrap="none"/>
                  <a:lstStyle/>
                  <a:p>
                    <a:endParaRPr lang="en-US"/>
                  </a:p>
                </p:txBody>
              </p:sp>
            </p:grpSp>
          </p:grpSp>
          <p:grpSp>
            <p:nvGrpSpPr>
              <p:cNvPr id="18" name="Group 54"/>
              <p:cNvGrpSpPr>
                <a:grpSpLocks/>
              </p:cNvGrpSpPr>
              <p:nvPr/>
            </p:nvGrpSpPr>
            <p:grpSpPr bwMode="auto">
              <a:xfrm>
                <a:off x="1327" y="720"/>
                <a:ext cx="1718" cy="401"/>
                <a:chOff x="1327" y="720"/>
                <a:chExt cx="1718" cy="401"/>
              </a:xfrm>
            </p:grpSpPr>
            <p:sp>
              <p:nvSpPr>
                <p:cNvPr id="19509" name="Rectangle 53"/>
                <p:cNvSpPr>
                  <a:spLocks noChangeArrowheads="1"/>
                </p:cNvSpPr>
                <p:nvPr/>
              </p:nvSpPr>
              <p:spPr bwMode="auto">
                <a:xfrm>
                  <a:off x="1327" y="720"/>
                  <a:ext cx="1718" cy="401"/>
                </a:xfrm>
                <a:prstGeom prst="rect">
                  <a:avLst/>
                </a:prstGeom>
                <a:solidFill>
                  <a:srgbClr val="FDFEE0"/>
                </a:solidFill>
                <a:ln w="9525">
                  <a:noFill/>
                  <a:miter lim="800000"/>
                  <a:headEnd/>
                  <a:tailEnd/>
                </a:ln>
                <a:effectLst/>
              </p:spPr>
              <p:txBody>
                <a:bodyPr wrap="none"/>
                <a:lstStyle/>
                <a:p>
                  <a:endParaRPr lang="en-US"/>
                </a:p>
              </p:txBody>
            </p:sp>
            <p:grpSp>
              <p:nvGrpSpPr>
                <p:cNvPr id="19" name="Group 52"/>
                <p:cNvGrpSpPr>
                  <a:grpSpLocks/>
                </p:cNvGrpSpPr>
                <p:nvPr/>
              </p:nvGrpSpPr>
              <p:grpSpPr bwMode="auto">
                <a:xfrm>
                  <a:off x="1327" y="720"/>
                  <a:ext cx="1718" cy="329"/>
                  <a:chOff x="1327" y="720"/>
                  <a:chExt cx="1718" cy="329"/>
                </a:xfrm>
              </p:grpSpPr>
              <p:sp>
                <p:nvSpPr>
                  <p:cNvPr id="19468" name="Rectangle 12"/>
                  <p:cNvSpPr>
                    <a:spLocks noChangeArrowheads="1"/>
                  </p:cNvSpPr>
                  <p:nvPr/>
                </p:nvSpPr>
                <p:spPr bwMode="auto">
                  <a:xfrm>
                    <a:off x="1345" y="738"/>
                    <a:ext cx="1682" cy="293"/>
                  </a:xfrm>
                  <a:prstGeom prst="rect">
                    <a:avLst/>
                  </a:prstGeom>
                  <a:solidFill>
                    <a:srgbClr val="FDFEE0"/>
                  </a:solidFill>
                  <a:ln w="9525">
                    <a:noFill/>
                    <a:miter lim="800000"/>
                    <a:headEnd/>
                    <a:tailEnd/>
                  </a:ln>
                  <a:effectLst/>
                </p:spPr>
                <p:txBody>
                  <a:bodyPr/>
                  <a:lstStyle/>
                  <a:p>
                    <a:pPr algn="l"/>
                    <a:r>
                      <a:rPr kumimoji="0" lang="arn-CL" sz="1800" dirty="0" smtClean="0">
                        <a:solidFill>
                          <a:srgbClr val="000080"/>
                        </a:solidFill>
                        <a:cs typeface="Times New Roman" pitchFamily="26" charset="0"/>
                      </a:rPr>
                      <a:t>Do </a:t>
                    </a:r>
                    <a:r>
                      <a:rPr kumimoji="0" lang="arn-CL" sz="1800" dirty="0">
                        <a:solidFill>
                          <a:srgbClr val="000080"/>
                        </a:solidFill>
                        <a:cs typeface="Times New Roman" pitchFamily="26" charset="0"/>
                      </a:rPr>
                      <a:t>you </a:t>
                    </a:r>
                    <a:r>
                      <a:rPr kumimoji="0" lang="arn-CL" sz="1800" dirty="0" smtClean="0">
                        <a:solidFill>
                          <a:srgbClr val="000080"/>
                        </a:solidFill>
                        <a:cs typeface="Times New Roman" pitchFamily="26" charset="0"/>
                      </a:rPr>
                      <a:t>think</a:t>
                    </a:r>
                    <a:r>
                      <a:rPr lang="arn-CL" dirty="0" smtClean="0">
                        <a:solidFill>
                          <a:srgbClr val="000080"/>
                        </a:solidFill>
                        <a:cs typeface="Times New Roman" pitchFamily="26" charset="0"/>
                      </a:rPr>
                      <a:t>? </a:t>
                    </a:r>
                    <a:endParaRPr kumimoji="0" lang="arn-CL" sz="1800" dirty="0">
                      <a:solidFill>
                        <a:srgbClr val="000080"/>
                      </a:solidFill>
                      <a:cs typeface="Times New Roman" pitchFamily="26" charset="0"/>
                    </a:endParaRPr>
                  </a:p>
                  <a:p>
                    <a:pPr algn="l" rtl="0" eaLnBrk="0" hangingPunct="0"/>
                    <a:endParaRPr kumimoji="0" lang="ar-SA" sz="1800" dirty="0">
                      <a:cs typeface="Times New Roman" pitchFamily="26" charset="0"/>
                    </a:endParaRPr>
                  </a:p>
                </p:txBody>
              </p:sp>
              <p:sp>
                <p:nvSpPr>
                  <p:cNvPr id="19507" name="Rectangle 51"/>
                  <p:cNvSpPr>
                    <a:spLocks noChangeArrowheads="1"/>
                  </p:cNvSpPr>
                  <p:nvPr/>
                </p:nvSpPr>
                <p:spPr bwMode="auto">
                  <a:xfrm>
                    <a:off x="1327" y="720"/>
                    <a:ext cx="1718" cy="329"/>
                  </a:xfrm>
                  <a:prstGeom prst="rect">
                    <a:avLst/>
                  </a:prstGeom>
                  <a:noFill/>
                  <a:ln w="7">
                    <a:solidFill>
                      <a:srgbClr val="A0A0A0"/>
                    </a:solidFill>
                    <a:miter lim="800000"/>
                    <a:headEnd/>
                    <a:tailEnd/>
                  </a:ln>
                  <a:effectLst/>
                </p:spPr>
                <p:txBody>
                  <a:bodyPr wrap="none"/>
                  <a:lstStyle/>
                  <a:p>
                    <a:endParaRPr lang="en-US"/>
                  </a:p>
                </p:txBody>
              </p:sp>
            </p:grpSp>
          </p:grpSp>
          <p:grpSp>
            <p:nvGrpSpPr>
              <p:cNvPr id="20" name="Group 58"/>
              <p:cNvGrpSpPr>
                <a:grpSpLocks/>
              </p:cNvGrpSpPr>
              <p:nvPr/>
            </p:nvGrpSpPr>
            <p:grpSpPr bwMode="auto">
              <a:xfrm>
                <a:off x="3045" y="720"/>
                <a:ext cx="1865" cy="401"/>
                <a:chOff x="3045" y="720"/>
                <a:chExt cx="1865" cy="401"/>
              </a:xfrm>
            </p:grpSpPr>
            <p:sp>
              <p:nvSpPr>
                <p:cNvPr id="19513" name="Rectangle 57"/>
                <p:cNvSpPr>
                  <a:spLocks noChangeArrowheads="1"/>
                </p:cNvSpPr>
                <p:nvPr/>
              </p:nvSpPr>
              <p:spPr bwMode="auto">
                <a:xfrm>
                  <a:off x="3045" y="720"/>
                  <a:ext cx="1865" cy="401"/>
                </a:xfrm>
                <a:prstGeom prst="rect">
                  <a:avLst/>
                </a:prstGeom>
                <a:solidFill>
                  <a:srgbClr val="EFFEE7"/>
                </a:solidFill>
                <a:ln w="9525">
                  <a:noFill/>
                  <a:miter lim="800000"/>
                  <a:headEnd/>
                  <a:tailEnd/>
                </a:ln>
                <a:effectLst/>
              </p:spPr>
              <p:txBody>
                <a:bodyPr wrap="none"/>
                <a:lstStyle/>
                <a:p>
                  <a:endParaRPr lang="en-US"/>
                </a:p>
              </p:txBody>
            </p:sp>
            <p:grpSp>
              <p:nvGrpSpPr>
                <p:cNvPr id="21" name="Group 56"/>
                <p:cNvGrpSpPr>
                  <a:grpSpLocks/>
                </p:cNvGrpSpPr>
                <p:nvPr/>
              </p:nvGrpSpPr>
              <p:grpSpPr bwMode="auto">
                <a:xfrm>
                  <a:off x="3045" y="720"/>
                  <a:ext cx="1865" cy="329"/>
                  <a:chOff x="3045" y="720"/>
                  <a:chExt cx="1865" cy="329"/>
                </a:xfrm>
              </p:grpSpPr>
              <p:sp>
                <p:nvSpPr>
                  <p:cNvPr id="19469" name="Rectangle 13"/>
                  <p:cNvSpPr>
                    <a:spLocks noChangeArrowheads="1"/>
                  </p:cNvSpPr>
                  <p:nvPr/>
                </p:nvSpPr>
                <p:spPr bwMode="auto">
                  <a:xfrm>
                    <a:off x="3063" y="738"/>
                    <a:ext cx="1829" cy="293"/>
                  </a:xfrm>
                  <a:prstGeom prst="rect">
                    <a:avLst/>
                  </a:prstGeom>
                  <a:solidFill>
                    <a:srgbClr val="EFFEE7"/>
                  </a:solidFill>
                  <a:ln w="9525">
                    <a:noFill/>
                    <a:miter lim="800000"/>
                    <a:headEnd/>
                    <a:tailEnd/>
                  </a:ln>
                  <a:effectLst/>
                </p:spPr>
                <p:txBody>
                  <a:bodyPr/>
                  <a:lstStyle/>
                  <a:p>
                    <a:pPr algn="l" rtl="0"/>
                    <a:r>
                      <a:rPr kumimoji="0" lang="arn-CL" sz="1800" dirty="0" smtClean="0">
                        <a:solidFill>
                          <a:srgbClr val="000080"/>
                        </a:solidFill>
                        <a:cs typeface="Times New Roman" pitchFamily="26" charset="0"/>
                      </a:rPr>
                      <a:t>You </a:t>
                    </a:r>
                    <a:r>
                      <a:rPr kumimoji="0" lang="arn-CL" sz="1800" dirty="0">
                        <a:solidFill>
                          <a:srgbClr val="000080"/>
                        </a:solidFill>
                        <a:cs typeface="Times New Roman" pitchFamily="26" charset="0"/>
                      </a:rPr>
                      <a:t>don't think</a:t>
                    </a:r>
                  </a:p>
                  <a:p>
                    <a:pPr algn="l" rtl="0" eaLnBrk="0" hangingPunct="0"/>
                    <a:endParaRPr kumimoji="0" lang="ar-SA" sz="1800" dirty="0">
                      <a:cs typeface="Times New Roman" pitchFamily="26" charset="0"/>
                    </a:endParaRPr>
                  </a:p>
                </p:txBody>
              </p:sp>
              <p:sp>
                <p:nvSpPr>
                  <p:cNvPr id="19511" name="Rectangle 55"/>
                  <p:cNvSpPr>
                    <a:spLocks noChangeArrowheads="1"/>
                  </p:cNvSpPr>
                  <p:nvPr/>
                </p:nvSpPr>
                <p:spPr bwMode="auto">
                  <a:xfrm>
                    <a:off x="3045" y="720"/>
                    <a:ext cx="1865" cy="329"/>
                  </a:xfrm>
                  <a:prstGeom prst="rect">
                    <a:avLst/>
                  </a:prstGeom>
                  <a:noFill/>
                  <a:ln w="7">
                    <a:solidFill>
                      <a:srgbClr val="A0A0A0"/>
                    </a:solidFill>
                    <a:miter lim="800000"/>
                    <a:headEnd/>
                    <a:tailEnd/>
                  </a:ln>
                  <a:effectLst/>
                </p:spPr>
                <p:txBody>
                  <a:bodyPr wrap="none"/>
                  <a:lstStyle/>
                  <a:p>
                    <a:endParaRPr lang="en-US"/>
                  </a:p>
                </p:txBody>
              </p:sp>
            </p:grpSp>
          </p:grpSp>
          <p:grpSp>
            <p:nvGrpSpPr>
              <p:cNvPr id="22" name="Group 62"/>
              <p:cNvGrpSpPr>
                <a:grpSpLocks/>
              </p:cNvGrpSpPr>
              <p:nvPr/>
            </p:nvGrpSpPr>
            <p:grpSpPr bwMode="auto">
              <a:xfrm>
                <a:off x="0" y="1085"/>
                <a:ext cx="1327" cy="401"/>
                <a:chOff x="0" y="1085"/>
                <a:chExt cx="1327" cy="401"/>
              </a:xfrm>
            </p:grpSpPr>
            <p:sp>
              <p:nvSpPr>
                <p:cNvPr id="19517" name="Rectangle 61"/>
                <p:cNvSpPr>
                  <a:spLocks noChangeArrowheads="1"/>
                </p:cNvSpPr>
                <p:nvPr/>
              </p:nvSpPr>
              <p:spPr bwMode="auto">
                <a:xfrm>
                  <a:off x="0" y="1085"/>
                  <a:ext cx="1327" cy="401"/>
                </a:xfrm>
                <a:prstGeom prst="rect">
                  <a:avLst/>
                </a:prstGeom>
                <a:solidFill>
                  <a:srgbClr val="E0F7FC"/>
                </a:solidFill>
                <a:ln w="9525">
                  <a:noFill/>
                  <a:miter lim="800000"/>
                  <a:headEnd/>
                  <a:tailEnd/>
                </a:ln>
                <a:effectLst/>
              </p:spPr>
              <p:txBody>
                <a:bodyPr wrap="none"/>
                <a:lstStyle/>
                <a:p>
                  <a:endParaRPr lang="en-US"/>
                </a:p>
              </p:txBody>
            </p:sp>
            <p:grpSp>
              <p:nvGrpSpPr>
                <p:cNvPr id="23" name="Group 60"/>
                <p:cNvGrpSpPr>
                  <a:grpSpLocks/>
                </p:cNvGrpSpPr>
                <p:nvPr/>
              </p:nvGrpSpPr>
              <p:grpSpPr bwMode="auto">
                <a:xfrm>
                  <a:off x="0" y="1085"/>
                  <a:ext cx="1327" cy="329"/>
                  <a:chOff x="0" y="1085"/>
                  <a:chExt cx="1327" cy="329"/>
                </a:xfrm>
              </p:grpSpPr>
              <p:sp>
                <p:nvSpPr>
                  <p:cNvPr id="19470" name="Rectangle 14"/>
                  <p:cNvSpPr>
                    <a:spLocks noChangeArrowheads="1"/>
                  </p:cNvSpPr>
                  <p:nvPr/>
                </p:nvSpPr>
                <p:spPr bwMode="auto">
                  <a:xfrm>
                    <a:off x="18" y="1103"/>
                    <a:ext cx="1291" cy="293"/>
                  </a:xfrm>
                  <a:prstGeom prst="rect">
                    <a:avLst/>
                  </a:prstGeom>
                  <a:solidFill>
                    <a:srgbClr val="E0F7FC"/>
                  </a:solidFill>
                  <a:ln w="9525">
                    <a:noFill/>
                    <a:miter lim="800000"/>
                    <a:headEnd/>
                    <a:tailEnd/>
                  </a:ln>
                  <a:effectLst/>
                </p:spPr>
                <p:txBody>
                  <a:bodyPr/>
                  <a:lstStyle/>
                  <a:p>
                    <a:pPr algn="l" rtl="0"/>
                    <a:r>
                      <a:rPr kumimoji="0" lang="arn-CL" sz="1800" b="1" dirty="0" smtClean="0">
                        <a:solidFill>
                          <a:srgbClr val="000080"/>
                        </a:solidFill>
                        <a:cs typeface="Times New Roman" pitchFamily="26" charset="0"/>
                      </a:rPr>
                      <a:t>he</a:t>
                    </a:r>
                    <a:r>
                      <a:rPr kumimoji="0" lang="arn-CL" sz="1800" b="1" dirty="0">
                        <a:solidFill>
                          <a:srgbClr val="000080"/>
                        </a:solidFill>
                        <a:cs typeface="Times New Roman" pitchFamily="26" charset="0"/>
                      </a:rPr>
                      <a:t>, she, it</a:t>
                    </a:r>
                    <a:r>
                      <a:rPr kumimoji="0" lang="ar-SA" sz="1800" dirty="0">
                        <a:solidFill>
                          <a:srgbClr val="000080"/>
                        </a:solidFill>
                        <a:cs typeface="Times New Roman" pitchFamily="26" charset="0"/>
                      </a:rPr>
                      <a:t> </a:t>
                    </a:r>
                    <a:r>
                      <a:rPr kumimoji="0" lang="en-US" sz="1800" dirty="0" smtClean="0">
                        <a:solidFill>
                          <a:srgbClr val="000080"/>
                        </a:solidFill>
                        <a:cs typeface="Times New Roman" pitchFamily="26" charset="0"/>
                      </a:rPr>
                      <a:t>thinks </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15" name="Rectangle 59"/>
                  <p:cNvSpPr>
                    <a:spLocks noChangeArrowheads="1"/>
                  </p:cNvSpPr>
                  <p:nvPr/>
                </p:nvSpPr>
                <p:spPr bwMode="auto">
                  <a:xfrm>
                    <a:off x="0" y="1085"/>
                    <a:ext cx="1327" cy="329"/>
                  </a:xfrm>
                  <a:prstGeom prst="rect">
                    <a:avLst/>
                  </a:prstGeom>
                  <a:noFill/>
                  <a:ln w="7">
                    <a:solidFill>
                      <a:srgbClr val="A0A0A0"/>
                    </a:solidFill>
                    <a:miter lim="800000"/>
                    <a:headEnd/>
                    <a:tailEnd/>
                  </a:ln>
                  <a:effectLst/>
                </p:spPr>
                <p:txBody>
                  <a:bodyPr wrap="none"/>
                  <a:lstStyle/>
                  <a:p>
                    <a:endParaRPr lang="en-US"/>
                  </a:p>
                </p:txBody>
              </p:sp>
            </p:grpSp>
          </p:grpSp>
          <p:grpSp>
            <p:nvGrpSpPr>
              <p:cNvPr id="24" name="Group 66"/>
              <p:cNvGrpSpPr>
                <a:grpSpLocks/>
              </p:cNvGrpSpPr>
              <p:nvPr/>
            </p:nvGrpSpPr>
            <p:grpSpPr bwMode="auto">
              <a:xfrm>
                <a:off x="1327" y="1085"/>
                <a:ext cx="1718" cy="401"/>
                <a:chOff x="1327" y="1085"/>
                <a:chExt cx="1718" cy="401"/>
              </a:xfrm>
            </p:grpSpPr>
            <p:sp>
              <p:nvSpPr>
                <p:cNvPr id="19521" name="Rectangle 65"/>
                <p:cNvSpPr>
                  <a:spLocks noChangeArrowheads="1"/>
                </p:cNvSpPr>
                <p:nvPr/>
              </p:nvSpPr>
              <p:spPr bwMode="auto">
                <a:xfrm>
                  <a:off x="1327" y="1085"/>
                  <a:ext cx="1718" cy="401"/>
                </a:xfrm>
                <a:prstGeom prst="rect">
                  <a:avLst/>
                </a:prstGeom>
                <a:solidFill>
                  <a:srgbClr val="FDFEE0"/>
                </a:solidFill>
                <a:ln w="9525">
                  <a:noFill/>
                  <a:miter lim="800000"/>
                  <a:headEnd/>
                  <a:tailEnd/>
                </a:ln>
                <a:effectLst/>
              </p:spPr>
              <p:txBody>
                <a:bodyPr wrap="none"/>
                <a:lstStyle/>
                <a:p>
                  <a:endParaRPr lang="en-US"/>
                </a:p>
              </p:txBody>
            </p:sp>
            <p:grpSp>
              <p:nvGrpSpPr>
                <p:cNvPr id="25" name="Group 64"/>
                <p:cNvGrpSpPr>
                  <a:grpSpLocks/>
                </p:cNvGrpSpPr>
                <p:nvPr/>
              </p:nvGrpSpPr>
              <p:grpSpPr bwMode="auto">
                <a:xfrm>
                  <a:off x="1327" y="1085"/>
                  <a:ext cx="1718" cy="329"/>
                  <a:chOff x="1327" y="1085"/>
                  <a:chExt cx="1718" cy="329"/>
                </a:xfrm>
              </p:grpSpPr>
              <p:sp>
                <p:nvSpPr>
                  <p:cNvPr id="19471" name="Rectangle 15"/>
                  <p:cNvSpPr>
                    <a:spLocks noChangeArrowheads="1"/>
                  </p:cNvSpPr>
                  <p:nvPr/>
                </p:nvSpPr>
                <p:spPr bwMode="auto">
                  <a:xfrm>
                    <a:off x="1345" y="1103"/>
                    <a:ext cx="1682" cy="293"/>
                  </a:xfrm>
                  <a:prstGeom prst="rect">
                    <a:avLst/>
                  </a:prstGeom>
                  <a:solidFill>
                    <a:srgbClr val="FDFEE0"/>
                  </a:solidFill>
                  <a:ln w="9525">
                    <a:noFill/>
                    <a:miter lim="800000"/>
                    <a:headEnd/>
                    <a:tailEnd/>
                  </a:ln>
                  <a:effectLst/>
                </p:spPr>
                <p:txBody>
                  <a:bodyPr/>
                  <a:lstStyle/>
                  <a:p>
                    <a:pPr algn="l"/>
                    <a:r>
                      <a:rPr kumimoji="0" lang="arn-CL" sz="1800" dirty="0" smtClean="0">
                        <a:solidFill>
                          <a:srgbClr val="000080"/>
                        </a:solidFill>
                        <a:cs typeface="Times New Roman" pitchFamily="26" charset="0"/>
                      </a:rPr>
                      <a:t>Does </a:t>
                    </a:r>
                    <a:r>
                      <a:rPr kumimoji="0" lang="arn-CL" sz="1800" dirty="0">
                        <a:solidFill>
                          <a:srgbClr val="000080"/>
                        </a:solidFill>
                        <a:cs typeface="Times New Roman" pitchFamily="26" charset="0"/>
                      </a:rPr>
                      <a:t>he, she, it </a:t>
                    </a:r>
                    <a:r>
                      <a:rPr kumimoji="0" lang="arn-CL" sz="1800" dirty="0" smtClean="0">
                        <a:solidFill>
                          <a:srgbClr val="000080"/>
                        </a:solidFill>
                        <a:cs typeface="Times New Roman" pitchFamily="26" charset="0"/>
                      </a:rPr>
                      <a:t>think</a:t>
                    </a:r>
                    <a:r>
                      <a:rPr lang="arn-CL" dirty="0" smtClean="0">
                        <a:solidFill>
                          <a:srgbClr val="000080"/>
                        </a:solidFill>
                        <a:cs typeface="Times New Roman" pitchFamily="26" charset="0"/>
                      </a:rPr>
                      <a:t>?</a:t>
                    </a:r>
                    <a:endParaRPr kumimoji="0" lang="arn-CL"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19" name="Rectangle 63"/>
                  <p:cNvSpPr>
                    <a:spLocks noChangeArrowheads="1"/>
                  </p:cNvSpPr>
                  <p:nvPr/>
                </p:nvSpPr>
                <p:spPr bwMode="auto">
                  <a:xfrm>
                    <a:off x="1327" y="1085"/>
                    <a:ext cx="1718" cy="329"/>
                  </a:xfrm>
                  <a:prstGeom prst="rect">
                    <a:avLst/>
                  </a:prstGeom>
                  <a:noFill/>
                  <a:ln w="7">
                    <a:solidFill>
                      <a:srgbClr val="A0A0A0"/>
                    </a:solidFill>
                    <a:miter lim="800000"/>
                    <a:headEnd/>
                    <a:tailEnd/>
                  </a:ln>
                  <a:effectLst/>
                </p:spPr>
                <p:txBody>
                  <a:bodyPr wrap="none"/>
                  <a:lstStyle/>
                  <a:p>
                    <a:endParaRPr lang="en-US"/>
                  </a:p>
                </p:txBody>
              </p:sp>
            </p:grpSp>
          </p:grpSp>
          <p:grpSp>
            <p:nvGrpSpPr>
              <p:cNvPr id="26" name="Group 70"/>
              <p:cNvGrpSpPr>
                <a:grpSpLocks/>
              </p:cNvGrpSpPr>
              <p:nvPr/>
            </p:nvGrpSpPr>
            <p:grpSpPr bwMode="auto">
              <a:xfrm>
                <a:off x="3045" y="1085"/>
                <a:ext cx="1865" cy="401"/>
                <a:chOff x="3045" y="1085"/>
                <a:chExt cx="1865" cy="401"/>
              </a:xfrm>
            </p:grpSpPr>
            <p:sp>
              <p:nvSpPr>
                <p:cNvPr id="19525" name="Rectangle 69"/>
                <p:cNvSpPr>
                  <a:spLocks noChangeArrowheads="1"/>
                </p:cNvSpPr>
                <p:nvPr/>
              </p:nvSpPr>
              <p:spPr bwMode="auto">
                <a:xfrm>
                  <a:off x="3045" y="1085"/>
                  <a:ext cx="1865" cy="401"/>
                </a:xfrm>
                <a:prstGeom prst="rect">
                  <a:avLst/>
                </a:prstGeom>
                <a:solidFill>
                  <a:srgbClr val="EFFEE7"/>
                </a:solidFill>
                <a:ln w="9525">
                  <a:noFill/>
                  <a:miter lim="800000"/>
                  <a:headEnd/>
                  <a:tailEnd/>
                </a:ln>
                <a:effectLst/>
              </p:spPr>
              <p:txBody>
                <a:bodyPr wrap="none"/>
                <a:lstStyle/>
                <a:p>
                  <a:endParaRPr lang="en-US"/>
                </a:p>
              </p:txBody>
            </p:sp>
            <p:grpSp>
              <p:nvGrpSpPr>
                <p:cNvPr id="27" name="Group 68"/>
                <p:cNvGrpSpPr>
                  <a:grpSpLocks/>
                </p:cNvGrpSpPr>
                <p:nvPr/>
              </p:nvGrpSpPr>
              <p:grpSpPr bwMode="auto">
                <a:xfrm>
                  <a:off x="3045" y="1085"/>
                  <a:ext cx="1865" cy="329"/>
                  <a:chOff x="3045" y="1085"/>
                  <a:chExt cx="1865" cy="329"/>
                </a:xfrm>
              </p:grpSpPr>
              <p:sp>
                <p:nvSpPr>
                  <p:cNvPr id="19472" name="Rectangle 16"/>
                  <p:cNvSpPr>
                    <a:spLocks noChangeArrowheads="1"/>
                  </p:cNvSpPr>
                  <p:nvPr/>
                </p:nvSpPr>
                <p:spPr bwMode="auto">
                  <a:xfrm>
                    <a:off x="3063" y="1103"/>
                    <a:ext cx="1829" cy="293"/>
                  </a:xfrm>
                  <a:prstGeom prst="rect">
                    <a:avLst/>
                  </a:prstGeom>
                  <a:solidFill>
                    <a:srgbClr val="EFFEE7"/>
                  </a:solidFill>
                  <a:ln w="9525">
                    <a:noFill/>
                    <a:miter lim="800000"/>
                    <a:headEnd/>
                    <a:tailEnd/>
                  </a:ln>
                  <a:effectLst/>
                </p:spPr>
                <p:txBody>
                  <a:bodyPr/>
                  <a:lstStyle/>
                  <a:p>
                    <a:pPr algn="l" rtl="0"/>
                    <a:r>
                      <a:rPr kumimoji="0" lang="arn-CL" sz="1800" dirty="0" smtClean="0">
                        <a:solidFill>
                          <a:srgbClr val="000080"/>
                        </a:solidFill>
                        <a:cs typeface="Times New Roman" pitchFamily="26" charset="0"/>
                      </a:rPr>
                      <a:t>He</a:t>
                    </a:r>
                    <a:r>
                      <a:rPr kumimoji="0" lang="arn-CL" sz="1800" dirty="0">
                        <a:solidFill>
                          <a:srgbClr val="000080"/>
                        </a:solidFill>
                        <a:cs typeface="Times New Roman" pitchFamily="26" charset="0"/>
                      </a:rPr>
                      <a:t>, she, it doesn't think</a:t>
                    </a:r>
                  </a:p>
                  <a:p>
                    <a:pPr rtl="0" eaLnBrk="0" hangingPunct="0"/>
                    <a:endParaRPr kumimoji="0" lang="ar-SA" sz="1800" dirty="0">
                      <a:cs typeface="Times New Roman" pitchFamily="26" charset="0"/>
                    </a:endParaRPr>
                  </a:p>
                </p:txBody>
              </p:sp>
              <p:sp>
                <p:nvSpPr>
                  <p:cNvPr id="19523" name="Rectangle 67"/>
                  <p:cNvSpPr>
                    <a:spLocks noChangeArrowheads="1"/>
                  </p:cNvSpPr>
                  <p:nvPr/>
                </p:nvSpPr>
                <p:spPr bwMode="auto">
                  <a:xfrm>
                    <a:off x="3045" y="1085"/>
                    <a:ext cx="1865" cy="329"/>
                  </a:xfrm>
                  <a:prstGeom prst="rect">
                    <a:avLst/>
                  </a:prstGeom>
                  <a:noFill/>
                  <a:ln w="7">
                    <a:solidFill>
                      <a:srgbClr val="A0A0A0"/>
                    </a:solidFill>
                    <a:miter lim="800000"/>
                    <a:headEnd/>
                    <a:tailEnd/>
                  </a:ln>
                  <a:effectLst/>
                </p:spPr>
                <p:txBody>
                  <a:bodyPr wrap="none"/>
                  <a:lstStyle/>
                  <a:p>
                    <a:endParaRPr lang="en-US"/>
                  </a:p>
                </p:txBody>
              </p:sp>
            </p:grpSp>
          </p:grpSp>
          <p:grpSp>
            <p:nvGrpSpPr>
              <p:cNvPr id="28" name="Group 74"/>
              <p:cNvGrpSpPr>
                <a:grpSpLocks/>
              </p:cNvGrpSpPr>
              <p:nvPr/>
            </p:nvGrpSpPr>
            <p:grpSpPr bwMode="auto">
              <a:xfrm>
                <a:off x="0" y="1450"/>
                <a:ext cx="1340" cy="401"/>
                <a:chOff x="0" y="1450"/>
                <a:chExt cx="1340" cy="401"/>
              </a:xfrm>
            </p:grpSpPr>
            <p:sp>
              <p:nvSpPr>
                <p:cNvPr id="19529" name="Rectangle 73"/>
                <p:cNvSpPr>
                  <a:spLocks noChangeArrowheads="1"/>
                </p:cNvSpPr>
                <p:nvPr/>
              </p:nvSpPr>
              <p:spPr bwMode="auto">
                <a:xfrm>
                  <a:off x="0" y="1450"/>
                  <a:ext cx="1327" cy="401"/>
                </a:xfrm>
                <a:prstGeom prst="rect">
                  <a:avLst/>
                </a:prstGeom>
                <a:solidFill>
                  <a:srgbClr val="E0F7FC"/>
                </a:solidFill>
                <a:ln w="9525">
                  <a:noFill/>
                  <a:miter lim="800000"/>
                  <a:headEnd/>
                  <a:tailEnd/>
                </a:ln>
                <a:effectLst/>
              </p:spPr>
              <p:txBody>
                <a:bodyPr wrap="none"/>
                <a:lstStyle/>
                <a:p>
                  <a:endParaRPr lang="en-US"/>
                </a:p>
              </p:txBody>
            </p:sp>
            <p:grpSp>
              <p:nvGrpSpPr>
                <p:cNvPr id="29" name="Group 72"/>
                <p:cNvGrpSpPr>
                  <a:grpSpLocks/>
                </p:cNvGrpSpPr>
                <p:nvPr/>
              </p:nvGrpSpPr>
              <p:grpSpPr bwMode="auto">
                <a:xfrm>
                  <a:off x="0" y="1450"/>
                  <a:ext cx="1340" cy="329"/>
                  <a:chOff x="0" y="1450"/>
                  <a:chExt cx="1340" cy="329"/>
                </a:xfrm>
              </p:grpSpPr>
              <p:sp>
                <p:nvSpPr>
                  <p:cNvPr id="19473" name="Rectangle 17"/>
                  <p:cNvSpPr>
                    <a:spLocks noChangeArrowheads="1"/>
                  </p:cNvSpPr>
                  <p:nvPr/>
                </p:nvSpPr>
                <p:spPr bwMode="auto">
                  <a:xfrm>
                    <a:off x="49" y="1485"/>
                    <a:ext cx="1291" cy="293"/>
                  </a:xfrm>
                  <a:prstGeom prst="rect">
                    <a:avLst/>
                  </a:prstGeom>
                  <a:solidFill>
                    <a:srgbClr val="E0F7FC"/>
                  </a:solidFill>
                  <a:ln w="9525">
                    <a:noFill/>
                    <a:miter lim="800000"/>
                    <a:headEnd/>
                    <a:tailEnd/>
                  </a:ln>
                  <a:effectLst/>
                </p:spPr>
                <p:txBody>
                  <a:bodyPr/>
                  <a:lstStyle/>
                  <a:p>
                    <a:pPr algn="l" rtl="0"/>
                    <a:r>
                      <a:rPr lang="arn-CL" b="1" dirty="0" smtClean="0">
                        <a:solidFill>
                          <a:srgbClr val="000080"/>
                        </a:solidFill>
                        <a:cs typeface="Times New Roman" pitchFamily="26" charset="0"/>
                      </a:rPr>
                      <a:t>We</a:t>
                    </a:r>
                    <a:r>
                      <a:rPr lang="en-US" b="1" dirty="0" smtClean="0">
                        <a:solidFill>
                          <a:srgbClr val="000080"/>
                        </a:solidFill>
                        <a:cs typeface="Times New Roman" pitchFamily="26" charset="0"/>
                      </a:rPr>
                      <a:t> </a:t>
                    </a:r>
                    <a:r>
                      <a:rPr kumimoji="0" lang="arn-CL" sz="1800" dirty="0" smtClean="0">
                        <a:solidFill>
                          <a:srgbClr val="000080"/>
                        </a:solidFill>
                        <a:cs typeface="Times New Roman" pitchFamily="26" charset="0"/>
                      </a:rPr>
                      <a:t>think</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27" name="Rectangle 71"/>
                  <p:cNvSpPr>
                    <a:spLocks noChangeArrowheads="1"/>
                  </p:cNvSpPr>
                  <p:nvPr/>
                </p:nvSpPr>
                <p:spPr bwMode="auto">
                  <a:xfrm>
                    <a:off x="0" y="1450"/>
                    <a:ext cx="1327" cy="329"/>
                  </a:xfrm>
                  <a:prstGeom prst="rect">
                    <a:avLst/>
                  </a:prstGeom>
                  <a:noFill/>
                  <a:ln w="7">
                    <a:solidFill>
                      <a:srgbClr val="A0A0A0"/>
                    </a:solidFill>
                    <a:miter lim="800000"/>
                    <a:headEnd/>
                    <a:tailEnd/>
                  </a:ln>
                  <a:effectLst/>
                </p:spPr>
                <p:txBody>
                  <a:bodyPr wrap="none"/>
                  <a:lstStyle/>
                  <a:p>
                    <a:endParaRPr lang="en-US"/>
                  </a:p>
                </p:txBody>
              </p:sp>
            </p:grpSp>
          </p:grpSp>
          <p:grpSp>
            <p:nvGrpSpPr>
              <p:cNvPr id="30" name="Group 78"/>
              <p:cNvGrpSpPr>
                <a:grpSpLocks/>
              </p:cNvGrpSpPr>
              <p:nvPr/>
            </p:nvGrpSpPr>
            <p:grpSpPr bwMode="auto">
              <a:xfrm>
                <a:off x="1327" y="1450"/>
                <a:ext cx="1718" cy="401"/>
                <a:chOff x="1327" y="1450"/>
                <a:chExt cx="1718" cy="401"/>
              </a:xfrm>
            </p:grpSpPr>
            <p:sp>
              <p:nvSpPr>
                <p:cNvPr id="19533" name="Rectangle 77"/>
                <p:cNvSpPr>
                  <a:spLocks noChangeArrowheads="1"/>
                </p:cNvSpPr>
                <p:nvPr/>
              </p:nvSpPr>
              <p:spPr bwMode="auto">
                <a:xfrm>
                  <a:off x="1327" y="1450"/>
                  <a:ext cx="1718" cy="401"/>
                </a:xfrm>
                <a:prstGeom prst="rect">
                  <a:avLst/>
                </a:prstGeom>
                <a:solidFill>
                  <a:srgbClr val="FDFEE0"/>
                </a:solidFill>
                <a:ln w="9525">
                  <a:noFill/>
                  <a:miter lim="800000"/>
                  <a:headEnd/>
                  <a:tailEnd/>
                </a:ln>
                <a:effectLst/>
              </p:spPr>
              <p:txBody>
                <a:bodyPr wrap="none"/>
                <a:lstStyle/>
                <a:p>
                  <a:endParaRPr lang="en-US"/>
                </a:p>
              </p:txBody>
            </p:sp>
            <p:grpSp>
              <p:nvGrpSpPr>
                <p:cNvPr id="31" name="Group 76"/>
                <p:cNvGrpSpPr>
                  <a:grpSpLocks/>
                </p:cNvGrpSpPr>
                <p:nvPr/>
              </p:nvGrpSpPr>
              <p:grpSpPr bwMode="auto">
                <a:xfrm>
                  <a:off x="1327" y="1450"/>
                  <a:ext cx="1718" cy="329"/>
                  <a:chOff x="1327" y="1450"/>
                  <a:chExt cx="1718" cy="329"/>
                </a:xfrm>
              </p:grpSpPr>
              <p:sp>
                <p:nvSpPr>
                  <p:cNvPr id="19474" name="Rectangle 18"/>
                  <p:cNvSpPr>
                    <a:spLocks noChangeArrowheads="1"/>
                  </p:cNvSpPr>
                  <p:nvPr/>
                </p:nvSpPr>
                <p:spPr bwMode="auto">
                  <a:xfrm>
                    <a:off x="1345" y="1468"/>
                    <a:ext cx="1682" cy="293"/>
                  </a:xfrm>
                  <a:prstGeom prst="rect">
                    <a:avLst/>
                  </a:prstGeom>
                  <a:solidFill>
                    <a:srgbClr val="FDFEE0"/>
                  </a:solidFill>
                  <a:ln w="9525">
                    <a:noFill/>
                    <a:miter lim="800000"/>
                    <a:headEnd/>
                    <a:tailEnd/>
                  </a:ln>
                  <a:effectLst/>
                </p:spPr>
                <p:txBody>
                  <a:bodyPr/>
                  <a:lstStyle/>
                  <a:p>
                    <a:pPr algn="l"/>
                    <a:r>
                      <a:rPr kumimoji="0" lang="arn-CL" sz="1800" dirty="0" smtClean="0">
                        <a:solidFill>
                          <a:srgbClr val="000080"/>
                        </a:solidFill>
                        <a:cs typeface="Times New Roman" pitchFamily="26" charset="0"/>
                      </a:rPr>
                      <a:t>Do </a:t>
                    </a:r>
                    <a:r>
                      <a:rPr kumimoji="0" lang="arn-CL" sz="1800" dirty="0">
                        <a:solidFill>
                          <a:srgbClr val="000080"/>
                        </a:solidFill>
                        <a:cs typeface="Times New Roman" pitchFamily="26" charset="0"/>
                      </a:rPr>
                      <a:t>we </a:t>
                    </a:r>
                    <a:r>
                      <a:rPr kumimoji="0" lang="arn-CL" sz="1800" dirty="0" smtClean="0">
                        <a:solidFill>
                          <a:srgbClr val="000080"/>
                        </a:solidFill>
                        <a:cs typeface="Times New Roman" pitchFamily="26" charset="0"/>
                      </a:rPr>
                      <a:t>think</a:t>
                    </a:r>
                    <a:r>
                      <a:rPr lang="arn-CL" dirty="0" smtClean="0">
                        <a:solidFill>
                          <a:srgbClr val="000080"/>
                        </a:solidFill>
                        <a:cs typeface="Times New Roman" pitchFamily="26" charset="0"/>
                      </a:rPr>
                      <a:t>?</a:t>
                    </a:r>
                    <a:endParaRPr kumimoji="0" lang="arn-CL"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31" name="Rectangle 75"/>
                  <p:cNvSpPr>
                    <a:spLocks noChangeArrowheads="1"/>
                  </p:cNvSpPr>
                  <p:nvPr/>
                </p:nvSpPr>
                <p:spPr bwMode="auto">
                  <a:xfrm>
                    <a:off x="1327" y="1450"/>
                    <a:ext cx="1718" cy="329"/>
                  </a:xfrm>
                  <a:prstGeom prst="rect">
                    <a:avLst/>
                  </a:prstGeom>
                  <a:noFill/>
                  <a:ln w="7">
                    <a:solidFill>
                      <a:srgbClr val="A0A0A0"/>
                    </a:solidFill>
                    <a:miter lim="800000"/>
                    <a:headEnd/>
                    <a:tailEnd/>
                  </a:ln>
                  <a:effectLst/>
                </p:spPr>
                <p:txBody>
                  <a:bodyPr wrap="none"/>
                  <a:lstStyle/>
                  <a:p>
                    <a:endParaRPr lang="en-US"/>
                  </a:p>
                </p:txBody>
              </p:sp>
            </p:grpSp>
          </p:grpSp>
          <p:grpSp>
            <p:nvGrpSpPr>
              <p:cNvPr id="19488" name="Group 82"/>
              <p:cNvGrpSpPr>
                <a:grpSpLocks/>
              </p:cNvGrpSpPr>
              <p:nvPr/>
            </p:nvGrpSpPr>
            <p:grpSpPr bwMode="auto">
              <a:xfrm>
                <a:off x="3045" y="1450"/>
                <a:ext cx="1865" cy="401"/>
                <a:chOff x="3045" y="1450"/>
                <a:chExt cx="1865" cy="401"/>
              </a:xfrm>
            </p:grpSpPr>
            <p:sp>
              <p:nvSpPr>
                <p:cNvPr id="19537" name="Rectangle 81"/>
                <p:cNvSpPr>
                  <a:spLocks noChangeArrowheads="1"/>
                </p:cNvSpPr>
                <p:nvPr/>
              </p:nvSpPr>
              <p:spPr bwMode="auto">
                <a:xfrm>
                  <a:off x="3045" y="1450"/>
                  <a:ext cx="1865" cy="401"/>
                </a:xfrm>
                <a:prstGeom prst="rect">
                  <a:avLst/>
                </a:prstGeom>
                <a:solidFill>
                  <a:srgbClr val="EFFEE7"/>
                </a:solidFill>
                <a:ln w="9525">
                  <a:noFill/>
                  <a:miter lim="800000"/>
                  <a:headEnd/>
                  <a:tailEnd/>
                </a:ln>
                <a:effectLst/>
              </p:spPr>
              <p:txBody>
                <a:bodyPr wrap="none"/>
                <a:lstStyle/>
                <a:p>
                  <a:endParaRPr lang="en-US"/>
                </a:p>
              </p:txBody>
            </p:sp>
            <p:grpSp>
              <p:nvGrpSpPr>
                <p:cNvPr id="19490" name="Group 80"/>
                <p:cNvGrpSpPr>
                  <a:grpSpLocks/>
                </p:cNvGrpSpPr>
                <p:nvPr/>
              </p:nvGrpSpPr>
              <p:grpSpPr bwMode="auto">
                <a:xfrm>
                  <a:off x="3045" y="1450"/>
                  <a:ext cx="1865" cy="329"/>
                  <a:chOff x="3045" y="1450"/>
                  <a:chExt cx="1865" cy="329"/>
                </a:xfrm>
              </p:grpSpPr>
              <p:sp>
                <p:nvSpPr>
                  <p:cNvPr id="19475" name="Rectangle 19"/>
                  <p:cNvSpPr>
                    <a:spLocks noChangeArrowheads="1"/>
                  </p:cNvSpPr>
                  <p:nvPr/>
                </p:nvSpPr>
                <p:spPr bwMode="auto">
                  <a:xfrm>
                    <a:off x="3063" y="1468"/>
                    <a:ext cx="1829" cy="293"/>
                  </a:xfrm>
                  <a:prstGeom prst="rect">
                    <a:avLst/>
                  </a:prstGeom>
                  <a:solidFill>
                    <a:srgbClr val="EFFEE7"/>
                  </a:solidFill>
                  <a:ln w="9525">
                    <a:noFill/>
                    <a:miter lim="800000"/>
                    <a:headEnd/>
                    <a:tailEnd/>
                  </a:ln>
                  <a:effectLst/>
                </p:spPr>
                <p:txBody>
                  <a:bodyPr/>
                  <a:lstStyle/>
                  <a:p>
                    <a:pPr algn="l" rtl="0"/>
                    <a:r>
                      <a:rPr kumimoji="0" lang="arn-CL" sz="1800" dirty="0" smtClean="0">
                        <a:solidFill>
                          <a:srgbClr val="000080"/>
                        </a:solidFill>
                        <a:cs typeface="Times New Roman" pitchFamily="26" charset="0"/>
                      </a:rPr>
                      <a:t>We </a:t>
                    </a:r>
                    <a:r>
                      <a:rPr kumimoji="0" lang="arn-CL" sz="1800" dirty="0">
                        <a:solidFill>
                          <a:srgbClr val="000080"/>
                        </a:solidFill>
                        <a:cs typeface="Times New Roman" pitchFamily="26" charset="0"/>
                      </a:rPr>
                      <a:t>don't think</a:t>
                    </a:r>
                  </a:p>
                  <a:p>
                    <a:pPr rtl="0" eaLnBrk="0" hangingPunct="0"/>
                    <a:endParaRPr kumimoji="0" lang="ar-SA" sz="1800" dirty="0">
                      <a:cs typeface="Times New Roman" pitchFamily="26" charset="0"/>
                    </a:endParaRPr>
                  </a:p>
                </p:txBody>
              </p:sp>
              <p:sp>
                <p:nvSpPr>
                  <p:cNvPr id="19535" name="Rectangle 79"/>
                  <p:cNvSpPr>
                    <a:spLocks noChangeArrowheads="1"/>
                  </p:cNvSpPr>
                  <p:nvPr/>
                </p:nvSpPr>
                <p:spPr bwMode="auto">
                  <a:xfrm>
                    <a:off x="3045" y="1450"/>
                    <a:ext cx="1865" cy="329"/>
                  </a:xfrm>
                  <a:prstGeom prst="rect">
                    <a:avLst/>
                  </a:prstGeom>
                  <a:noFill/>
                  <a:ln w="7">
                    <a:solidFill>
                      <a:srgbClr val="A0A0A0"/>
                    </a:solidFill>
                    <a:miter lim="800000"/>
                    <a:headEnd/>
                    <a:tailEnd/>
                  </a:ln>
                  <a:effectLst/>
                </p:spPr>
                <p:txBody>
                  <a:bodyPr wrap="none"/>
                  <a:lstStyle/>
                  <a:p>
                    <a:endParaRPr lang="en-US"/>
                  </a:p>
                </p:txBody>
              </p:sp>
            </p:grpSp>
          </p:grpSp>
          <p:grpSp>
            <p:nvGrpSpPr>
              <p:cNvPr id="19492" name="Group 86"/>
              <p:cNvGrpSpPr>
                <a:grpSpLocks/>
              </p:cNvGrpSpPr>
              <p:nvPr/>
            </p:nvGrpSpPr>
            <p:grpSpPr bwMode="auto">
              <a:xfrm>
                <a:off x="0" y="1815"/>
                <a:ext cx="1327" cy="401"/>
                <a:chOff x="0" y="1815"/>
                <a:chExt cx="1327" cy="401"/>
              </a:xfrm>
            </p:grpSpPr>
            <p:sp>
              <p:nvSpPr>
                <p:cNvPr id="19541" name="Rectangle 85"/>
                <p:cNvSpPr>
                  <a:spLocks noChangeArrowheads="1"/>
                </p:cNvSpPr>
                <p:nvPr/>
              </p:nvSpPr>
              <p:spPr bwMode="auto">
                <a:xfrm>
                  <a:off x="0" y="1815"/>
                  <a:ext cx="1327" cy="401"/>
                </a:xfrm>
                <a:prstGeom prst="rect">
                  <a:avLst/>
                </a:prstGeom>
                <a:solidFill>
                  <a:srgbClr val="E0F7FC"/>
                </a:solidFill>
                <a:ln w="9525">
                  <a:noFill/>
                  <a:miter lim="800000"/>
                  <a:headEnd/>
                  <a:tailEnd/>
                </a:ln>
                <a:effectLst/>
              </p:spPr>
              <p:txBody>
                <a:bodyPr wrap="none"/>
                <a:lstStyle/>
                <a:p>
                  <a:endParaRPr lang="en-US"/>
                </a:p>
              </p:txBody>
            </p:sp>
            <p:grpSp>
              <p:nvGrpSpPr>
                <p:cNvPr id="19494" name="Group 84"/>
                <p:cNvGrpSpPr>
                  <a:grpSpLocks/>
                </p:cNvGrpSpPr>
                <p:nvPr/>
              </p:nvGrpSpPr>
              <p:grpSpPr bwMode="auto">
                <a:xfrm>
                  <a:off x="0" y="1815"/>
                  <a:ext cx="1327" cy="329"/>
                  <a:chOff x="0" y="1815"/>
                  <a:chExt cx="1327" cy="329"/>
                </a:xfrm>
              </p:grpSpPr>
              <p:sp>
                <p:nvSpPr>
                  <p:cNvPr id="19476" name="Rectangle 20"/>
                  <p:cNvSpPr>
                    <a:spLocks noChangeArrowheads="1"/>
                  </p:cNvSpPr>
                  <p:nvPr/>
                </p:nvSpPr>
                <p:spPr bwMode="auto">
                  <a:xfrm>
                    <a:off x="18" y="1833"/>
                    <a:ext cx="1291" cy="293"/>
                  </a:xfrm>
                  <a:prstGeom prst="rect">
                    <a:avLst/>
                  </a:prstGeom>
                  <a:solidFill>
                    <a:srgbClr val="E0F7FC"/>
                  </a:solidFill>
                  <a:ln w="9525">
                    <a:noFill/>
                    <a:miter lim="800000"/>
                    <a:headEnd/>
                    <a:tailEnd/>
                  </a:ln>
                  <a:effectLst/>
                </p:spPr>
                <p:txBody>
                  <a:bodyPr/>
                  <a:lstStyle/>
                  <a:p>
                    <a:pPr algn="l" rtl="0"/>
                    <a:r>
                      <a:rPr lang="arn-CL" b="1" dirty="0" smtClean="0">
                        <a:solidFill>
                          <a:srgbClr val="000080"/>
                        </a:solidFill>
                        <a:cs typeface="Times New Roman" pitchFamily="26" charset="0"/>
                      </a:rPr>
                      <a:t>You</a:t>
                    </a:r>
                    <a:r>
                      <a:rPr lang="en-US" b="1" dirty="0" smtClean="0">
                        <a:solidFill>
                          <a:srgbClr val="000080"/>
                        </a:solidFill>
                        <a:cs typeface="Times New Roman" pitchFamily="26" charset="0"/>
                      </a:rPr>
                      <a:t> </a:t>
                    </a:r>
                    <a:r>
                      <a:rPr kumimoji="0" lang="arn-CL" sz="1800" dirty="0" smtClean="0">
                        <a:solidFill>
                          <a:srgbClr val="000080"/>
                        </a:solidFill>
                        <a:cs typeface="Times New Roman" pitchFamily="26" charset="0"/>
                      </a:rPr>
                      <a:t>think</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39" name="Rectangle 83"/>
                  <p:cNvSpPr>
                    <a:spLocks noChangeArrowheads="1"/>
                  </p:cNvSpPr>
                  <p:nvPr/>
                </p:nvSpPr>
                <p:spPr bwMode="auto">
                  <a:xfrm>
                    <a:off x="0" y="1815"/>
                    <a:ext cx="1327" cy="329"/>
                  </a:xfrm>
                  <a:prstGeom prst="rect">
                    <a:avLst/>
                  </a:prstGeom>
                  <a:noFill/>
                  <a:ln w="7">
                    <a:solidFill>
                      <a:srgbClr val="A0A0A0"/>
                    </a:solidFill>
                    <a:miter lim="800000"/>
                    <a:headEnd/>
                    <a:tailEnd/>
                  </a:ln>
                  <a:effectLst/>
                </p:spPr>
                <p:txBody>
                  <a:bodyPr wrap="none"/>
                  <a:lstStyle/>
                  <a:p>
                    <a:endParaRPr lang="en-US"/>
                  </a:p>
                </p:txBody>
              </p:sp>
            </p:grpSp>
          </p:grpSp>
          <p:grpSp>
            <p:nvGrpSpPr>
              <p:cNvPr id="19496" name="Group 90"/>
              <p:cNvGrpSpPr>
                <a:grpSpLocks/>
              </p:cNvGrpSpPr>
              <p:nvPr/>
            </p:nvGrpSpPr>
            <p:grpSpPr bwMode="auto">
              <a:xfrm>
                <a:off x="1327" y="1815"/>
                <a:ext cx="1718" cy="401"/>
                <a:chOff x="1327" y="1815"/>
                <a:chExt cx="1718" cy="401"/>
              </a:xfrm>
            </p:grpSpPr>
            <p:sp>
              <p:nvSpPr>
                <p:cNvPr id="19545" name="Rectangle 89"/>
                <p:cNvSpPr>
                  <a:spLocks noChangeArrowheads="1"/>
                </p:cNvSpPr>
                <p:nvPr/>
              </p:nvSpPr>
              <p:spPr bwMode="auto">
                <a:xfrm>
                  <a:off x="1327" y="1815"/>
                  <a:ext cx="1718" cy="401"/>
                </a:xfrm>
                <a:prstGeom prst="rect">
                  <a:avLst/>
                </a:prstGeom>
                <a:solidFill>
                  <a:srgbClr val="FDFEE0"/>
                </a:solidFill>
                <a:ln w="9525">
                  <a:noFill/>
                  <a:miter lim="800000"/>
                  <a:headEnd/>
                  <a:tailEnd/>
                </a:ln>
                <a:effectLst/>
              </p:spPr>
              <p:txBody>
                <a:bodyPr wrap="none"/>
                <a:lstStyle/>
                <a:p>
                  <a:endParaRPr lang="en-US"/>
                </a:p>
              </p:txBody>
            </p:sp>
            <p:grpSp>
              <p:nvGrpSpPr>
                <p:cNvPr id="19498" name="Group 88"/>
                <p:cNvGrpSpPr>
                  <a:grpSpLocks/>
                </p:cNvGrpSpPr>
                <p:nvPr/>
              </p:nvGrpSpPr>
              <p:grpSpPr bwMode="auto">
                <a:xfrm>
                  <a:off x="1327" y="1815"/>
                  <a:ext cx="1718" cy="329"/>
                  <a:chOff x="1327" y="1815"/>
                  <a:chExt cx="1718" cy="329"/>
                </a:xfrm>
              </p:grpSpPr>
              <p:sp>
                <p:nvSpPr>
                  <p:cNvPr id="19477" name="Rectangle 21"/>
                  <p:cNvSpPr>
                    <a:spLocks noChangeArrowheads="1"/>
                  </p:cNvSpPr>
                  <p:nvPr/>
                </p:nvSpPr>
                <p:spPr bwMode="auto">
                  <a:xfrm>
                    <a:off x="1345" y="1833"/>
                    <a:ext cx="1682" cy="293"/>
                  </a:xfrm>
                  <a:prstGeom prst="rect">
                    <a:avLst/>
                  </a:prstGeom>
                  <a:solidFill>
                    <a:srgbClr val="FDFEE0"/>
                  </a:solidFill>
                  <a:ln w="9525">
                    <a:noFill/>
                    <a:miter lim="800000"/>
                    <a:headEnd/>
                    <a:tailEnd/>
                  </a:ln>
                  <a:effectLst/>
                </p:spPr>
                <p:txBody>
                  <a:bodyPr/>
                  <a:lstStyle/>
                  <a:p>
                    <a:pPr algn="l" rtl="0"/>
                    <a:r>
                      <a:rPr kumimoji="0" lang="arn-CL" sz="1800" dirty="0" smtClean="0">
                        <a:solidFill>
                          <a:srgbClr val="000080"/>
                        </a:solidFill>
                        <a:cs typeface="Times New Roman" pitchFamily="26" charset="0"/>
                      </a:rPr>
                      <a:t>Do </a:t>
                    </a:r>
                    <a:r>
                      <a:rPr kumimoji="0" lang="arn-CL" sz="1800" dirty="0">
                        <a:solidFill>
                          <a:srgbClr val="000080"/>
                        </a:solidFill>
                        <a:cs typeface="Times New Roman" pitchFamily="26" charset="0"/>
                      </a:rPr>
                      <a:t>you </a:t>
                    </a:r>
                    <a:r>
                      <a:rPr kumimoji="0" lang="arn-CL" sz="1800" dirty="0" smtClean="0">
                        <a:solidFill>
                          <a:srgbClr val="000080"/>
                        </a:solidFill>
                        <a:cs typeface="Times New Roman" pitchFamily="26" charset="0"/>
                      </a:rPr>
                      <a:t>think</a:t>
                    </a:r>
                    <a:r>
                      <a:rPr lang="arn-CL" dirty="0" smtClean="0">
                        <a:solidFill>
                          <a:srgbClr val="000080"/>
                        </a:solidFill>
                        <a:cs typeface="Times New Roman" pitchFamily="26" charset="0"/>
                      </a:rPr>
                      <a:t>?</a:t>
                    </a:r>
                    <a:endParaRPr kumimoji="0" lang="arn-CL"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43" name="Rectangle 87"/>
                  <p:cNvSpPr>
                    <a:spLocks noChangeArrowheads="1"/>
                  </p:cNvSpPr>
                  <p:nvPr/>
                </p:nvSpPr>
                <p:spPr bwMode="auto">
                  <a:xfrm>
                    <a:off x="1327" y="1815"/>
                    <a:ext cx="1718" cy="329"/>
                  </a:xfrm>
                  <a:prstGeom prst="rect">
                    <a:avLst/>
                  </a:prstGeom>
                  <a:noFill/>
                  <a:ln w="7">
                    <a:solidFill>
                      <a:srgbClr val="A0A0A0"/>
                    </a:solidFill>
                    <a:miter lim="800000"/>
                    <a:headEnd/>
                    <a:tailEnd/>
                  </a:ln>
                  <a:effectLst/>
                </p:spPr>
                <p:txBody>
                  <a:bodyPr wrap="none"/>
                  <a:lstStyle/>
                  <a:p>
                    <a:endParaRPr lang="en-US"/>
                  </a:p>
                </p:txBody>
              </p:sp>
            </p:grpSp>
          </p:grpSp>
          <p:grpSp>
            <p:nvGrpSpPr>
              <p:cNvPr id="19500" name="Group 94"/>
              <p:cNvGrpSpPr>
                <a:grpSpLocks/>
              </p:cNvGrpSpPr>
              <p:nvPr/>
            </p:nvGrpSpPr>
            <p:grpSpPr bwMode="auto">
              <a:xfrm>
                <a:off x="3045" y="1815"/>
                <a:ext cx="1865" cy="401"/>
                <a:chOff x="3045" y="1815"/>
                <a:chExt cx="1865" cy="401"/>
              </a:xfrm>
            </p:grpSpPr>
            <p:sp>
              <p:nvSpPr>
                <p:cNvPr id="19549" name="Rectangle 93"/>
                <p:cNvSpPr>
                  <a:spLocks noChangeArrowheads="1"/>
                </p:cNvSpPr>
                <p:nvPr/>
              </p:nvSpPr>
              <p:spPr bwMode="auto">
                <a:xfrm>
                  <a:off x="3045" y="1815"/>
                  <a:ext cx="1865" cy="401"/>
                </a:xfrm>
                <a:prstGeom prst="rect">
                  <a:avLst/>
                </a:prstGeom>
                <a:solidFill>
                  <a:srgbClr val="EFFEE7"/>
                </a:solidFill>
                <a:ln w="9525">
                  <a:noFill/>
                  <a:miter lim="800000"/>
                  <a:headEnd/>
                  <a:tailEnd/>
                </a:ln>
                <a:effectLst/>
              </p:spPr>
              <p:txBody>
                <a:bodyPr wrap="none"/>
                <a:lstStyle/>
                <a:p>
                  <a:endParaRPr lang="en-US"/>
                </a:p>
              </p:txBody>
            </p:sp>
            <p:grpSp>
              <p:nvGrpSpPr>
                <p:cNvPr id="19502" name="Group 92"/>
                <p:cNvGrpSpPr>
                  <a:grpSpLocks/>
                </p:cNvGrpSpPr>
                <p:nvPr/>
              </p:nvGrpSpPr>
              <p:grpSpPr bwMode="auto">
                <a:xfrm>
                  <a:off x="3045" y="1815"/>
                  <a:ext cx="1865" cy="329"/>
                  <a:chOff x="3045" y="1815"/>
                  <a:chExt cx="1865" cy="329"/>
                </a:xfrm>
              </p:grpSpPr>
              <p:sp>
                <p:nvSpPr>
                  <p:cNvPr id="19478" name="Rectangle 22"/>
                  <p:cNvSpPr>
                    <a:spLocks noChangeArrowheads="1"/>
                  </p:cNvSpPr>
                  <p:nvPr/>
                </p:nvSpPr>
                <p:spPr bwMode="auto">
                  <a:xfrm>
                    <a:off x="3063" y="1833"/>
                    <a:ext cx="1829" cy="293"/>
                  </a:xfrm>
                  <a:prstGeom prst="rect">
                    <a:avLst/>
                  </a:prstGeom>
                  <a:solidFill>
                    <a:srgbClr val="EFFEE7"/>
                  </a:solidFill>
                  <a:ln w="9525">
                    <a:noFill/>
                    <a:miter lim="800000"/>
                    <a:headEnd/>
                    <a:tailEnd/>
                  </a:ln>
                  <a:effectLst/>
                </p:spPr>
                <p:txBody>
                  <a:bodyPr/>
                  <a:lstStyle/>
                  <a:p>
                    <a:pPr algn="l"/>
                    <a:r>
                      <a:rPr kumimoji="0" lang="arn-CL" sz="1800" dirty="0" smtClean="0">
                        <a:solidFill>
                          <a:srgbClr val="000080"/>
                        </a:solidFill>
                        <a:cs typeface="Times New Roman" pitchFamily="26" charset="0"/>
                      </a:rPr>
                      <a:t>You </a:t>
                    </a:r>
                    <a:r>
                      <a:rPr kumimoji="0" lang="arn-CL" sz="1800" dirty="0">
                        <a:solidFill>
                          <a:srgbClr val="000080"/>
                        </a:solidFill>
                        <a:cs typeface="Times New Roman" pitchFamily="26" charset="0"/>
                      </a:rPr>
                      <a:t>don't think</a:t>
                    </a:r>
                  </a:p>
                  <a:p>
                    <a:pPr rtl="0" eaLnBrk="0" hangingPunct="0"/>
                    <a:endParaRPr kumimoji="0" lang="ar-SA" sz="1800" dirty="0">
                      <a:cs typeface="Times New Roman" pitchFamily="26" charset="0"/>
                    </a:endParaRPr>
                  </a:p>
                </p:txBody>
              </p:sp>
              <p:sp>
                <p:nvSpPr>
                  <p:cNvPr id="19547" name="Rectangle 91"/>
                  <p:cNvSpPr>
                    <a:spLocks noChangeArrowheads="1"/>
                  </p:cNvSpPr>
                  <p:nvPr/>
                </p:nvSpPr>
                <p:spPr bwMode="auto">
                  <a:xfrm>
                    <a:off x="3045" y="1815"/>
                    <a:ext cx="1865" cy="329"/>
                  </a:xfrm>
                  <a:prstGeom prst="rect">
                    <a:avLst/>
                  </a:prstGeom>
                  <a:noFill/>
                  <a:ln w="7">
                    <a:solidFill>
                      <a:srgbClr val="A0A0A0"/>
                    </a:solidFill>
                    <a:miter lim="800000"/>
                    <a:headEnd/>
                    <a:tailEnd/>
                  </a:ln>
                  <a:effectLst/>
                </p:spPr>
                <p:txBody>
                  <a:bodyPr wrap="none"/>
                  <a:lstStyle/>
                  <a:p>
                    <a:endParaRPr lang="en-US"/>
                  </a:p>
                </p:txBody>
              </p:sp>
            </p:grpSp>
          </p:grpSp>
        </p:grpSp>
        <p:sp>
          <p:nvSpPr>
            <p:cNvPr id="19552" name="Rectangle 96"/>
            <p:cNvSpPr>
              <a:spLocks noChangeArrowheads="1"/>
            </p:cNvSpPr>
            <p:nvPr/>
          </p:nvSpPr>
          <p:spPr bwMode="auto">
            <a:xfrm>
              <a:off x="-3" y="-3"/>
              <a:ext cx="4916" cy="2222"/>
            </a:xfrm>
            <a:prstGeom prst="rect">
              <a:avLst/>
            </a:prstGeom>
            <a:noFill/>
            <a:ln w="11112">
              <a:solidFill>
                <a:srgbClr val="A0A0A0"/>
              </a:solidFill>
              <a:miter lim="800000"/>
              <a:headEnd/>
              <a:tailEnd/>
            </a:ln>
            <a:effectLst/>
          </p:spPr>
          <p:txBody>
            <a:bodyPr wrap="none"/>
            <a:lstStyle/>
            <a:p>
              <a:endParaRPr lang="en-US"/>
            </a:p>
          </p:txBody>
        </p:sp>
      </p:grpSp>
      <p:sp>
        <p:nvSpPr>
          <p:cNvPr id="19554" name="Text Box 98"/>
          <p:cNvSpPr txBox="1">
            <a:spLocks noChangeArrowheads="1"/>
          </p:cNvSpPr>
          <p:nvPr/>
        </p:nvSpPr>
        <p:spPr bwMode="auto">
          <a:xfrm>
            <a:off x="838200" y="914403"/>
            <a:ext cx="5562600" cy="1615827"/>
          </a:xfrm>
          <a:prstGeom prst="rect">
            <a:avLst/>
          </a:prstGeom>
          <a:noFill/>
          <a:ln w="9525">
            <a:noFill/>
            <a:miter lim="800000"/>
            <a:headEnd/>
            <a:tailEnd/>
          </a:ln>
          <a:effectLst/>
        </p:spPr>
        <p:txBody>
          <a:bodyPr>
            <a:spAutoFit/>
          </a:bodyPr>
          <a:lstStyle/>
          <a:p>
            <a:pPr algn="ctr">
              <a:spcBef>
                <a:spcPct val="50000"/>
              </a:spcBef>
            </a:pPr>
            <a:r>
              <a:rPr lang="en-US" b="1" dirty="0" smtClean="0">
                <a:solidFill>
                  <a:srgbClr val="FF0066"/>
                </a:solidFill>
                <a:cs typeface="Times New Roman" pitchFamily="26" charset="0"/>
              </a:rPr>
              <a:t>Present </a:t>
            </a:r>
            <a:r>
              <a:rPr lang="en-US" b="1" dirty="0">
                <a:solidFill>
                  <a:srgbClr val="FF0066"/>
                </a:solidFill>
                <a:cs typeface="Times New Roman" pitchFamily="26" charset="0"/>
              </a:rPr>
              <a:t>Simple, form:</a:t>
            </a:r>
            <a:endParaRPr lang="ar-SA" dirty="0">
              <a:solidFill>
                <a:srgbClr val="FF0066"/>
              </a:solidFill>
              <a:cs typeface="Times New Roman" pitchFamily="26" charset="0"/>
            </a:endParaRPr>
          </a:p>
          <a:p>
            <a:pPr>
              <a:spcBef>
                <a:spcPct val="50000"/>
              </a:spcBef>
            </a:pPr>
            <a:endParaRPr lang="en-US" dirty="0" smtClean="0">
              <a:solidFill>
                <a:srgbClr val="000080"/>
              </a:solidFill>
              <a:cs typeface="Times New Roman" pitchFamily="26" charset="0"/>
            </a:endParaRPr>
          </a:p>
          <a:p>
            <a:pPr>
              <a:spcBef>
                <a:spcPct val="50000"/>
              </a:spcBef>
            </a:pPr>
            <a:r>
              <a:rPr lang="en-US" dirty="0" smtClean="0">
                <a:solidFill>
                  <a:srgbClr val="000080"/>
                </a:solidFill>
                <a:cs typeface="Times New Roman" pitchFamily="26" charset="0"/>
              </a:rPr>
              <a:t>Example</a:t>
            </a:r>
            <a:r>
              <a:rPr lang="en-US" dirty="0">
                <a:solidFill>
                  <a:srgbClr val="000080"/>
                </a:solidFill>
                <a:cs typeface="Times New Roman" pitchFamily="26" charset="0"/>
              </a:rPr>
              <a:t>: </a:t>
            </a:r>
            <a:r>
              <a:rPr lang="en-US" b="1" i="1" u="sng" dirty="0">
                <a:solidFill>
                  <a:srgbClr val="000080"/>
                </a:solidFill>
                <a:cs typeface="Times New Roman" pitchFamily="26" charset="0"/>
              </a:rPr>
              <a:t>to think</a:t>
            </a:r>
            <a:r>
              <a:rPr lang="en-US" b="1" u="sng" dirty="0">
                <a:solidFill>
                  <a:srgbClr val="000080"/>
                </a:solidFill>
                <a:cs typeface="Times New Roman" pitchFamily="26" charset="0"/>
              </a:rPr>
              <a:t>,</a:t>
            </a:r>
            <a:r>
              <a:rPr lang="en-US" b="1" dirty="0">
                <a:solidFill>
                  <a:srgbClr val="000080"/>
                </a:solidFill>
                <a:cs typeface="Times New Roman" pitchFamily="26" charset="0"/>
              </a:rPr>
              <a:t> present simple</a:t>
            </a:r>
            <a:endParaRPr lang="ar-SA" dirty="0">
              <a:solidFill>
                <a:srgbClr val="000080"/>
              </a:solidFill>
              <a:cs typeface="Times New Roman" pitchFamily="26" charset="0"/>
            </a:endParaRPr>
          </a:p>
          <a:p>
            <a:pPr>
              <a:spcBef>
                <a:spcPct val="50000"/>
              </a:spcBef>
            </a:pPr>
            <a:endParaRPr lang="en-US" dirty="0">
              <a:cs typeface="Times New Roman" pitchFamily="26"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6" name="Oval 18"/>
          <p:cNvSpPr>
            <a:spLocks noChangeArrowheads="1"/>
          </p:cNvSpPr>
          <p:nvPr/>
        </p:nvSpPr>
        <p:spPr bwMode="auto">
          <a:xfrm>
            <a:off x="2895600" y="5486400"/>
            <a:ext cx="457200" cy="609600"/>
          </a:xfrm>
          <a:prstGeom prst="ellipse">
            <a:avLst/>
          </a:prstGeom>
          <a:solidFill>
            <a:srgbClr val="FFFF00"/>
          </a:solidFill>
          <a:ln w="9525">
            <a:solidFill>
              <a:schemeClr val="tx1"/>
            </a:solidFill>
            <a:round/>
            <a:headEnd/>
            <a:tailEnd/>
          </a:ln>
        </p:spPr>
        <p:txBody>
          <a:bodyPr wrap="none" anchor="ctr"/>
          <a:lstStyle/>
          <a:p>
            <a:endParaRPr lang="en-US"/>
          </a:p>
        </p:txBody>
      </p:sp>
      <p:sp>
        <p:nvSpPr>
          <p:cNvPr id="7185" name="Oval 17"/>
          <p:cNvSpPr>
            <a:spLocks noChangeArrowheads="1"/>
          </p:cNvSpPr>
          <p:nvPr/>
        </p:nvSpPr>
        <p:spPr bwMode="auto">
          <a:xfrm>
            <a:off x="2971800" y="4343400"/>
            <a:ext cx="304800" cy="609600"/>
          </a:xfrm>
          <a:prstGeom prst="ellipse">
            <a:avLst/>
          </a:prstGeom>
          <a:solidFill>
            <a:srgbClr val="FFFF00"/>
          </a:solidFill>
          <a:ln w="9525">
            <a:solidFill>
              <a:schemeClr val="tx1"/>
            </a:solidFill>
            <a:round/>
            <a:headEnd/>
            <a:tailEnd/>
          </a:ln>
        </p:spPr>
        <p:txBody>
          <a:bodyPr wrap="none" anchor="ctr"/>
          <a:lstStyle/>
          <a:p>
            <a:endParaRPr lang="en-US"/>
          </a:p>
        </p:txBody>
      </p:sp>
      <p:sp>
        <p:nvSpPr>
          <p:cNvPr id="7170" name="Oval 2"/>
          <p:cNvSpPr>
            <a:spLocks noChangeArrowheads="1"/>
          </p:cNvSpPr>
          <p:nvPr/>
        </p:nvSpPr>
        <p:spPr bwMode="auto">
          <a:xfrm>
            <a:off x="3200400" y="3276600"/>
            <a:ext cx="304800" cy="609600"/>
          </a:xfrm>
          <a:prstGeom prst="ellipse">
            <a:avLst/>
          </a:prstGeom>
          <a:solidFill>
            <a:srgbClr val="FFFF00"/>
          </a:solidFill>
          <a:ln w="9525">
            <a:solidFill>
              <a:schemeClr val="tx1"/>
            </a:solidFill>
            <a:round/>
            <a:headEnd/>
            <a:tailEnd/>
          </a:ln>
        </p:spPr>
        <p:txBody>
          <a:bodyPr wrap="none" anchor="ctr"/>
          <a:lstStyle/>
          <a:p>
            <a:endParaRPr lang="en-US"/>
          </a:p>
        </p:txBody>
      </p:sp>
      <p:sp>
        <p:nvSpPr>
          <p:cNvPr id="7173" name="Rectangle 3"/>
          <p:cNvSpPr>
            <a:spLocks noGrp="1" noChangeArrowheads="1"/>
          </p:cNvSpPr>
          <p:nvPr>
            <p:ph idx="1"/>
          </p:nvPr>
        </p:nvSpPr>
        <p:spPr>
          <a:xfrm>
            <a:off x="685800" y="1524000"/>
            <a:ext cx="8001000" cy="1447800"/>
          </a:xfrm>
        </p:spPr>
        <p:txBody>
          <a:bodyPr/>
          <a:lstStyle/>
          <a:p>
            <a:pPr algn="ctr" eaLnBrk="1" hangingPunct="1">
              <a:buFontTx/>
              <a:buNone/>
            </a:pPr>
            <a:r>
              <a:rPr lang="en-US" dirty="0" smtClean="0">
                <a:solidFill>
                  <a:schemeClr val="accent2"/>
                </a:solidFill>
                <a:latin typeface="Tahoma" pitchFamily="34" charset="0"/>
              </a:rPr>
              <a:t>Put an </a:t>
            </a:r>
            <a:r>
              <a:rPr lang="en-US" b="1" dirty="0" smtClean="0">
                <a:solidFill>
                  <a:srgbClr val="FF0000"/>
                </a:solidFill>
                <a:latin typeface="Tahoma" pitchFamily="34" charset="0"/>
              </a:rPr>
              <a:t>–s</a:t>
            </a:r>
            <a:r>
              <a:rPr lang="en-US" dirty="0" smtClean="0">
                <a:solidFill>
                  <a:schemeClr val="accent2"/>
                </a:solidFill>
                <a:latin typeface="Tahoma" pitchFamily="34" charset="0"/>
              </a:rPr>
              <a:t> or </a:t>
            </a:r>
            <a:r>
              <a:rPr lang="en-US" b="1" dirty="0" smtClean="0">
                <a:solidFill>
                  <a:srgbClr val="FF0000"/>
                </a:solidFill>
                <a:latin typeface="Tahoma" pitchFamily="34" charset="0"/>
              </a:rPr>
              <a:t>–</a:t>
            </a:r>
            <a:r>
              <a:rPr lang="en-US" b="1" dirty="0" err="1" smtClean="0">
                <a:solidFill>
                  <a:srgbClr val="FF0000"/>
                </a:solidFill>
                <a:latin typeface="Tahoma" pitchFamily="34" charset="0"/>
              </a:rPr>
              <a:t>es</a:t>
            </a:r>
            <a:r>
              <a:rPr lang="en-US" dirty="0" smtClean="0">
                <a:solidFill>
                  <a:schemeClr val="accent2"/>
                </a:solidFill>
                <a:latin typeface="Tahoma" pitchFamily="34" charset="0"/>
              </a:rPr>
              <a:t> ending on third-person singular</a:t>
            </a:r>
            <a:r>
              <a:rPr lang="en-US" b="1" dirty="0" smtClean="0">
                <a:solidFill>
                  <a:schemeClr val="accent2"/>
                </a:solidFill>
                <a:latin typeface="Tahoma" pitchFamily="34" charset="0"/>
              </a:rPr>
              <a:t> </a:t>
            </a:r>
            <a:r>
              <a:rPr lang="en-US" b="1" i="1" dirty="0" smtClean="0">
                <a:solidFill>
                  <a:schemeClr val="accent2"/>
                </a:solidFill>
                <a:latin typeface="Tahoma" pitchFamily="34" charset="0"/>
              </a:rPr>
              <a:t>(he, she, it).</a:t>
            </a:r>
            <a:endParaRPr lang="en-US" b="1" u="sng" dirty="0" smtClean="0">
              <a:solidFill>
                <a:schemeClr val="accent2"/>
              </a:solidFill>
              <a:latin typeface="Tahoma" pitchFamily="34" charset="0"/>
            </a:endParaRPr>
          </a:p>
        </p:txBody>
      </p:sp>
      <p:sp>
        <p:nvSpPr>
          <p:cNvPr id="7172" name="Rectangle 4"/>
          <p:cNvSpPr>
            <a:spLocks noChangeArrowheads="1"/>
          </p:cNvSpPr>
          <p:nvPr/>
        </p:nvSpPr>
        <p:spPr bwMode="auto">
          <a:xfrm>
            <a:off x="0" y="457200"/>
            <a:ext cx="7315200" cy="914400"/>
          </a:xfrm>
          <a:prstGeom prst="rect">
            <a:avLst/>
          </a:prstGeom>
          <a:noFill/>
          <a:ln w="57150">
            <a:solidFill>
              <a:schemeClr val="tx1"/>
            </a:solidFill>
            <a:prstDash val="sysDot"/>
            <a:miter lim="800000"/>
            <a:headEnd/>
            <a:tailEnd/>
          </a:ln>
          <a:effectLst>
            <a:outerShdw dist="35921" dir="2700000" algn="ctr" rotWithShape="0">
              <a:schemeClr val="bg2"/>
            </a:outerShdw>
          </a:effectLst>
        </p:spPr>
        <p:txBody>
          <a:bodyPr anchor="ctr"/>
          <a:lstStyle/>
          <a:p>
            <a:pPr algn="ctr">
              <a:defRPr/>
            </a:pPr>
            <a:r>
              <a:rPr lang="en-US" sz="3000" dirty="0" smtClean="0">
                <a:solidFill>
                  <a:schemeClr val="tx2"/>
                </a:solidFill>
                <a:effectLst>
                  <a:outerShdw blurRad="38100" dist="38100" dir="2700000" algn="tl">
                    <a:srgbClr val="FFFFFF"/>
                  </a:outerShdw>
                </a:effectLst>
                <a:latin typeface="Tahoma" pitchFamily="34" charset="0"/>
              </a:rPr>
              <a:t>Third-Person Singular (Spelling and Pronunciation) </a:t>
            </a:r>
            <a:endParaRPr lang="en-US" sz="3000" dirty="0">
              <a:solidFill>
                <a:schemeClr val="tx2"/>
              </a:solidFill>
              <a:effectLst>
                <a:outerShdw blurRad="38100" dist="38100" dir="2700000" algn="tl">
                  <a:srgbClr val="FFFFFF"/>
                </a:outerShdw>
              </a:effectLst>
              <a:latin typeface="Tahoma" pitchFamily="34" charset="0"/>
            </a:endParaRPr>
          </a:p>
        </p:txBody>
      </p:sp>
      <p:sp>
        <p:nvSpPr>
          <p:cNvPr id="2" name="Text Box 5"/>
          <p:cNvSpPr txBox="1">
            <a:spLocks noChangeArrowheads="1"/>
          </p:cNvSpPr>
          <p:nvPr/>
        </p:nvSpPr>
        <p:spPr bwMode="auto">
          <a:xfrm>
            <a:off x="1143000" y="3276602"/>
            <a:ext cx="4800600" cy="523220"/>
          </a:xfrm>
          <a:prstGeom prst="rect">
            <a:avLst/>
          </a:prstGeom>
          <a:noFill/>
          <a:ln w="3175">
            <a:noFill/>
            <a:miter lim="800000"/>
            <a:headEnd/>
            <a:tailEnd/>
          </a:ln>
        </p:spPr>
        <p:txBody>
          <a:bodyPr>
            <a:spAutoFit/>
          </a:bodyPr>
          <a:lstStyle/>
          <a:p>
            <a:pPr algn="ctr">
              <a:spcBef>
                <a:spcPct val="50000"/>
              </a:spcBef>
            </a:pPr>
            <a:r>
              <a:rPr lang="en-US" sz="2800" b="1" dirty="0">
                <a:latin typeface="Arial" charset="0"/>
              </a:rPr>
              <a:t>He need        a shirt.</a:t>
            </a:r>
            <a:endParaRPr lang="en-US" sz="2800" b="1" dirty="0"/>
          </a:p>
        </p:txBody>
      </p:sp>
      <p:sp>
        <p:nvSpPr>
          <p:cNvPr id="7174" name="Text Box 6"/>
          <p:cNvSpPr txBox="1">
            <a:spLocks noChangeArrowheads="1"/>
          </p:cNvSpPr>
          <p:nvPr/>
        </p:nvSpPr>
        <p:spPr bwMode="auto">
          <a:xfrm>
            <a:off x="990600" y="4343402"/>
            <a:ext cx="4800600" cy="523220"/>
          </a:xfrm>
          <a:prstGeom prst="rect">
            <a:avLst/>
          </a:prstGeom>
          <a:noFill/>
          <a:ln w="3175">
            <a:noFill/>
            <a:miter lim="800000"/>
            <a:headEnd/>
            <a:tailEnd/>
          </a:ln>
        </p:spPr>
        <p:txBody>
          <a:bodyPr>
            <a:spAutoFit/>
          </a:bodyPr>
          <a:lstStyle/>
          <a:p>
            <a:pPr algn="ctr">
              <a:spcBef>
                <a:spcPct val="50000"/>
              </a:spcBef>
            </a:pPr>
            <a:r>
              <a:rPr lang="en-US" sz="2800" b="1" dirty="0">
                <a:latin typeface="Arial" charset="0"/>
              </a:rPr>
              <a:t>She want        an apple.</a:t>
            </a:r>
            <a:endParaRPr lang="en-US" sz="2800" b="1" dirty="0"/>
          </a:p>
        </p:txBody>
      </p:sp>
      <p:sp>
        <p:nvSpPr>
          <p:cNvPr id="7177" name="Text Box 9"/>
          <p:cNvSpPr txBox="1">
            <a:spLocks noChangeArrowheads="1"/>
          </p:cNvSpPr>
          <p:nvPr/>
        </p:nvSpPr>
        <p:spPr bwMode="auto">
          <a:xfrm>
            <a:off x="1066800" y="5486402"/>
            <a:ext cx="4800600" cy="523220"/>
          </a:xfrm>
          <a:prstGeom prst="rect">
            <a:avLst/>
          </a:prstGeom>
          <a:noFill/>
          <a:ln w="3175">
            <a:noFill/>
            <a:miter lim="800000"/>
            <a:headEnd/>
            <a:tailEnd/>
          </a:ln>
        </p:spPr>
        <p:txBody>
          <a:bodyPr>
            <a:spAutoFit/>
          </a:bodyPr>
          <a:lstStyle/>
          <a:p>
            <a:pPr algn="ctr">
              <a:spcBef>
                <a:spcPct val="50000"/>
              </a:spcBef>
            </a:pPr>
            <a:r>
              <a:rPr lang="en-US" sz="2800" b="1">
                <a:latin typeface="Arial" charset="0"/>
              </a:rPr>
              <a:t>It catch        the stick.</a:t>
            </a:r>
            <a:endParaRPr lang="en-US" sz="2800" b="1"/>
          </a:p>
        </p:txBody>
      </p:sp>
      <p:pic>
        <p:nvPicPr>
          <p:cNvPr id="7178" name="Picture 10" descr="C:\WINDOWS\Profiles\lumanr\Application Data\Microsoft\Media Catalog\Downloaded Clips\cl0\bs00248_.wmf"/>
          <p:cNvPicPr>
            <a:picLocks noChangeAspect="1" noChangeArrowheads="1"/>
          </p:cNvPicPr>
          <p:nvPr/>
        </p:nvPicPr>
        <p:blipFill>
          <a:blip r:embed="rId2" cstate="print"/>
          <a:srcRect/>
          <a:stretch>
            <a:fillRect/>
          </a:stretch>
        </p:blipFill>
        <p:spPr bwMode="auto">
          <a:xfrm>
            <a:off x="6477000" y="2819400"/>
            <a:ext cx="1295400" cy="1189038"/>
          </a:xfrm>
          <a:prstGeom prst="rect">
            <a:avLst/>
          </a:prstGeom>
          <a:noFill/>
          <a:ln w="9525">
            <a:noFill/>
            <a:miter lim="800000"/>
            <a:headEnd/>
            <a:tailEnd/>
          </a:ln>
        </p:spPr>
      </p:pic>
      <p:pic>
        <p:nvPicPr>
          <p:cNvPr id="7179" name="Picture 11" descr="C:\WINDOWS\Profiles\lumanr\Application Data\Microsoft\Media Catalog\Downloaded Clips\cl0\an00375_.wmf"/>
          <p:cNvPicPr>
            <a:picLocks noChangeAspect="1" noChangeArrowheads="1"/>
          </p:cNvPicPr>
          <p:nvPr/>
        </p:nvPicPr>
        <p:blipFill>
          <a:blip r:embed="rId3" cstate="print"/>
          <a:srcRect/>
          <a:stretch>
            <a:fillRect/>
          </a:stretch>
        </p:blipFill>
        <p:spPr bwMode="auto">
          <a:xfrm>
            <a:off x="5345724" y="4876801"/>
            <a:ext cx="987424" cy="1276350"/>
          </a:xfrm>
          <a:prstGeom prst="rect">
            <a:avLst/>
          </a:prstGeom>
          <a:noFill/>
          <a:ln w="9525">
            <a:noFill/>
            <a:miter lim="800000"/>
            <a:headEnd/>
            <a:tailEnd/>
          </a:ln>
        </p:spPr>
      </p:pic>
      <p:pic>
        <p:nvPicPr>
          <p:cNvPr id="7180" name="Picture 12" descr="C:\WINDOWS\Profiles\lumanr\Application Data\Microsoft\Media Catalog\Downloaded Clips\cl74\j0290222.wmf"/>
          <p:cNvPicPr>
            <a:picLocks noChangeAspect="1" noChangeArrowheads="1"/>
          </p:cNvPicPr>
          <p:nvPr/>
        </p:nvPicPr>
        <p:blipFill>
          <a:blip r:embed="rId4" cstate="print"/>
          <a:srcRect/>
          <a:stretch>
            <a:fillRect/>
          </a:stretch>
        </p:blipFill>
        <p:spPr bwMode="auto">
          <a:xfrm>
            <a:off x="6096000" y="4038600"/>
            <a:ext cx="1371600" cy="1003300"/>
          </a:xfrm>
          <a:prstGeom prst="rect">
            <a:avLst/>
          </a:prstGeom>
          <a:noFill/>
          <a:ln w="9525">
            <a:noFill/>
            <a:miter lim="800000"/>
            <a:headEnd/>
            <a:tailEnd/>
          </a:ln>
        </p:spPr>
      </p:pic>
      <p:sp>
        <p:nvSpPr>
          <p:cNvPr id="7182" name="Text Box 14"/>
          <p:cNvSpPr txBox="1">
            <a:spLocks noChangeArrowheads="1"/>
          </p:cNvSpPr>
          <p:nvPr/>
        </p:nvSpPr>
        <p:spPr bwMode="auto">
          <a:xfrm>
            <a:off x="2971800" y="4419600"/>
            <a:ext cx="533400" cy="369332"/>
          </a:xfrm>
          <a:prstGeom prst="rect">
            <a:avLst/>
          </a:prstGeom>
          <a:noFill/>
          <a:ln w="9525">
            <a:noFill/>
            <a:miter lim="800000"/>
            <a:headEnd/>
            <a:tailEnd/>
          </a:ln>
        </p:spPr>
        <p:txBody>
          <a:bodyPr>
            <a:spAutoFit/>
          </a:bodyPr>
          <a:lstStyle/>
          <a:p>
            <a:pPr algn="l">
              <a:spcBef>
                <a:spcPct val="50000"/>
              </a:spcBef>
            </a:pPr>
            <a:r>
              <a:rPr lang="en-US" b="1" dirty="0">
                <a:solidFill>
                  <a:srgbClr val="FF0000"/>
                </a:solidFill>
                <a:latin typeface="Tahoma" pitchFamily="34" charset="0"/>
              </a:rPr>
              <a:t>s</a:t>
            </a:r>
          </a:p>
        </p:txBody>
      </p:sp>
      <p:sp>
        <p:nvSpPr>
          <p:cNvPr id="7183" name="Text Box 15"/>
          <p:cNvSpPr txBox="1">
            <a:spLocks noChangeArrowheads="1"/>
          </p:cNvSpPr>
          <p:nvPr/>
        </p:nvSpPr>
        <p:spPr bwMode="auto">
          <a:xfrm>
            <a:off x="3200400" y="3352800"/>
            <a:ext cx="685800" cy="369332"/>
          </a:xfrm>
          <a:prstGeom prst="rect">
            <a:avLst/>
          </a:prstGeom>
          <a:noFill/>
          <a:ln w="9525">
            <a:noFill/>
            <a:miter lim="800000"/>
            <a:headEnd/>
            <a:tailEnd/>
          </a:ln>
        </p:spPr>
        <p:txBody>
          <a:bodyPr>
            <a:spAutoFit/>
          </a:bodyPr>
          <a:lstStyle/>
          <a:p>
            <a:pPr algn="l">
              <a:spcBef>
                <a:spcPct val="50000"/>
              </a:spcBef>
            </a:pPr>
            <a:r>
              <a:rPr lang="en-US" b="1" dirty="0">
                <a:solidFill>
                  <a:srgbClr val="FF0000"/>
                </a:solidFill>
                <a:latin typeface="Tahoma" pitchFamily="34" charset="0"/>
              </a:rPr>
              <a:t>s</a:t>
            </a:r>
          </a:p>
        </p:txBody>
      </p:sp>
      <p:sp>
        <p:nvSpPr>
          <p:cNvPr id="7184" name="Text Box 16"/>
          <p:cNvSpPr txBox="1">
            <a:spLocks noChangeArrowheads="1"/>
          </p:cNvSpPr>
          <p:nvPr/>
        </p:nvSpPr>
        <p:spPr bwMode="auto">
          <a:xfrm>
            <a:off x="2819400" y="5562600"/>
            <a:ext cx="533400" cy="369332"/>
          </a:xfrm>
          <a:prstGeom prst="rect">
            <a:avLst/>
          </a:prstGeom>
          <a:noFill/>
          <a:ln w="9525">
            <a:noFill/>
            <a:miter lim="800000"/>
            <a:headEnd/>
            <a:tailEnd/>
          </a:ln>
        </p:spPr>
        <p:txBody>
          <a:bodyPr>
            <a:spAutoFit/>
          </a:bodyPr>
          <a:lstStyle/>
          <a:p>
            <a:pPr>
              <a:spcBef>
                <a:spcPct val="50000"/>
              </a:spcBef>
            </a:pPr>
            <a:r>
              <a:rPr lang="en-US" b="1" dirty="0" err="1">
                <a:solidFill>
                  <a:srgbClr val="FF0000"/>
                </a:solidFill>
                <a:latin typeface="Tahoma" pitchFamily="34" charset="0"/>
              </a:rPr>
              <a:t>es</a:t>
            </a:r>
            <a:endParaRPr lang="en-US" b="1" dirty="0">
              <a:solidFill>
                <a:srgbClr val="FF0000"/>
              </a:solidFill>
              <a:latin typeface="Tahoma" pitchFamily="34"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mexican-family.jpg"/>
          <p:cNvPicPr>
            <a:picLocks noChangeAspect="1"/>
          </p:cNvPicPr>
          <p:nvPr/>
        </p:nvPicPr>
        <p:blipFill>
          <a:blip r:embed="rId2" cstate="print"/>
          <a:stretch>
            <a:fillRect/>
          </a:stretch>
        </p:blipFill>
        <p:spPr>
          <a:xfrm>
            <a:off x="5838092" y="3810000"/>
            <a:ext cx="1732213" cy="2145538"/>
          </a:xfrm>
          <a:prstGeom prst="rect">
            <a:avLst/>
          </a:prstGeom>
        </p:spPr>
      </p:pic>
      <p:sp>
        <p:nvSpPr>
          <p:cNvPr id="7" name="Title 6"/>
          <p:cNvSpPr>
            <a:spLocks noGrp="1"/>
          </p:cNvSpPr>
          <p:nvPr>
            <p:ph type="title"/>
          </p:nvPr>
        </p:nvSpPr>
        <p:spPr/>
        <p:txBody>
          <a:bodyPr/>
          <a:lstStyle/>
          <a:p>
            <a:pPr algn="l" eaLnBrk="1" hangingPunct="1">
              <a:defRPr/>
            </a:pPr>
            <a:r>
              <a:rPr lang="en-US" sz="2400" dirty="0" smtClean="0">
                <a:solidFill>
                  <a:srgbClr val="FF0000"/>
                </a:solidFill>
                <a:latin typeface="Arial Black" pitchFamily="34" charset="0"/>
              </a:rPr>
              <a:t> Scanning &amp; Skimming Reading paragraph</a:t>
            </a:r>
            <a:br>
              <a:rPr lang="en-US" sz="2400" dirty="0" smtClean="0">
                <a:solidFill>
                  <a:srgbClr val="FF0000"/>
                </a:solidFill>
                <a:latin typeface="Arial Black" pitchFamily="34" charset="0"/>
              </a:rPr>
            </a:br>
            <a:r>
              <a:rPr lang="en-US" sz="2400" dirty="0" smtClean="0">
                <a:solidFill>
                  <a:srgbClr val="FF0000"/>
                </a:solidFill>
                <a:latin typeface="Arial Black" pitchFamily="34" charset="0"/>
              </a:rPr>
              <a:t> </a:t>
            </a:r>
            <a:r>
              <a:rPr lang="en-US" sz="2000" dirty="0" smtClean="0">
                <a:solidFill>
                  <a:schemeClr val="tx1"/>
                </a:solidFill>
                <a:latin typeface="Arial Black" pitchFamily="34" charset="0"/>
              </a:rPr>
              <a:t>( Interaction, Page 47)</a:t>
            </a:r>
            <a:endParaRPr lang="en-US" sz="2400" dirty="0">
              <a:solidFill>
                <a:schemeClr val="tx1"/>
              </a:solidFill>
              <a:latin typeface="Arial Black" pitchFamily="34" charset="0"/>
            </a:endParaRPr>
          </a:p>
        </p:txBody>
      </p:sp>
      <p:sp>
        <p:nvSpPr>
          <p:cNvPr id="5" name="Content Placeholder 4"/>
          <p:cNvSpPr>
            <a:spLocks noGrp="1"/>
          </p:cNvSpPr>
          <p:nvPr>
            <p:ph sz="half" idx="13"/>
          </p:nvPr>
        </p:nvSpPr>
        <p:spPr/>
        <p:txBody>
          <a:bodyPr/>
          <a:lstStyle/>
          <a:p>
            <a:pPr algn="l"/>
            <a:r>
              <a:rPr lang="en-US" sz="1400" b="1" u="sng" dirty="0" smtClean="0">
                <a:cs typeface="Arial" pitchFamily="34" charset="0"/>
              </a:rPr>
              <a:t>These </a:t>
            </a:r>
            <a:r>
              <a:rPr lang="en-US" sz="1400" dirty="0" smtClean="0">
                <a:cs typeface="Arial" pitchFamily="34" charset="0"/>
              </a:rPr>
              <a:t> were all family members- grandparents, aunts, uncles, cousins, children, and grandchildren. But now this traditional family is breaking into smaller groups. </a:t>
            </a:r>
          </a:p>
          <a:p>
            <a:pPr algn="l" rtl="0"/>
            <a:r>
              <a:rPr lang="en-US" sz="1400" dirty="0" smtClean="0">
                <a:cs typeface="Arial" pitchFamily="34" charset="0"/>
              </a:rPr>
              <a:t>  The traditional family in Mexico was also big.  One generation ago, the average Mexican woman had seven children.  Today, </a:t>
            </a:r>
            <a:r>
              <a:rPr lang="en-US" sz="1400" b="1" u="sng" dirty="0" smtClean="0">
                <a:cs typeface="Arial" pitchFamily="34" charset="0"/>
              </a:rPr>
              <a:t>she</a:t>
            </a:r>
            <a:r>
              <a:rPr lang="en-US" sz="1400" u="sng" dirty="0" smtClean="0">
                <a:cs typeface="Arial" pitchFamily="34" charset="0"/>
              </a:rPr>
              <a:t> </a:t>
            </a:r>
            <a:r>
              <a:rPr lang="en-US" sz="1400" dirty="0" smtClean="0">
                <a:cs typeface="Arial" pitchFamily="34" charset="0"/>
              </a:rPr>
              <a:t>has an average of only 2.5 children. Now , without so many children, families don’t need to spend so much money on basics, such as food, clothing and housing. </a:t>
            </a:r>
            <a:endParaRPr lang="en-US" sz="1400" dirty="0"/>
          </a:p>
        </p:txBody>
      </p:sp>
      <p:sp>
        <p:nvSpPr>
          <p:cNvPr id="7171" name="Text Placeholder 5"/>
          <p:cNvSpPr>
            <a:spLocks noGrp="1"/>
          </p:cNvSpPr>
          <p:nvPr>
            <p:ph sz="half" idx="1"/>
          </p:nvPr>
        </p:nvSpPr>
        <p:spPr/>
        <p:txBody>
          <a:bodyPr>
            <a:normAutofit/>
          </a:bodyPr>
          <a:lstStyle/>
          <a:p>
            <a:pPr algn="l" rtl="1" eaLnBrk="1" hangingPunct="1"/>
            <a:r>
              <a:rPr lang="en-US" sz="2000" b="1" dirty="0" smtClean="0">
                <a:cs typeface="Arial" pitchFamily="34" charset="0"/>
              </a:rPr>
              <a:t>  </a:t>
            </a:r>
            <a:r>
              <a:rPr lang="en-US" sz="2000" dirty="0" smtClean="0">
                <a:cs typeface="Arial" pitchFamily="34" charset="0"/>
              </a:rPr>
              <a:t>Families in almost every country are changing. This is true in rich countries and poor </a:t>
            </a:r>
            <a:r>
              <a:rPr lang="en-US" sz="2000" b="1" u="sng" dirty="0" smtClean="0">
                <a:cs typeface="Arial" pitchFamily="34" charset="0"/>
              </a:rPr>
              <a:t>ones</a:t>
            </a:r>
            <a:r>
              <a:rPr lang="en-US" sz="2000" dirty="0" smtClean="0">
                <a:cs typeface="Arial" pitchFamily="34" charset="0"/>
              </a:rPr>
              <a:t>. It is true in Africa, the Americas, Asia and Europe. All over the world, families are getting smaller.</a:t>
            </a:r>
          </a:p>
          <a:p>
            <a:pPr algn="l" rtl="1" eaLnBrk="1" hangingPunct="1"/>
            <a:r>
              <a:rPr lang="en-US" sz="2000" dirty="0" smtClean="0">
                <a:cs typeface="Arial" pitchFamily="34" charset="0"/>
              </a:rPr>
              <a:t>   In North Africa , in the past, many people lived in extended families. Fifty to hundred people lived together in a group of houses. </a:t>
            </a:r>
          </a:p>
          <a:p>
            <a:pPr algn="l" rtl="1" eaLnBrk="1" hangingPunct="1"/>
            <a:endParaRPr lang="en-US" sz="2000" dirty="0" smtClean="0">
              <a:cs typeface="Arial" pitchFamily="34" charset="0"/>
            </a:endParaRPr>
          </a:p>
          <a:p>
            <a:pPr algn="l" rtl="1" eaLnBrk="1" hangingPunct="1"/>
            <a:r>
              <a:rPr lang="en-US" sz="2000" dirty="0" smtClean="0">
                <a:latin typeface="Arial" pitchFamily="34" charset="0"/>
                <a:cs typeface="Arial" pitchFamily="34" charset="0"/>
              </a:rPr>
              <a:t>  </a:t>
            </a:r>
            <a:r>
              <a:rPr lang="en-GB" sz="2000" b="1" dirty="0" smtClean="0">
                <a:cs typeface="Arial" pitchFamily="34" charset="0"/>
              </a:rPr>
              <a:t>  </a:t>
            </a:r>
            <a:r>
              <a:rPr lang="en-US" sz="2000" b="1" dirty="0" smtClean="0">
                <a:cs typeface="Arial" pitchFamily="34" charset="0"/>
              </a:rPr>
              <a:t>     </a:t>
            </a:r>
            <a:r>
              <a:rPr lang="en-GB" sz="2000" b="1" dirty="0" smtClean="0">
                <a:cs typeface="Arial" pitchFamily="34" charset="0"/>
              </a:rPr>
              <a:t>     </a:t>
            </a:r>
            <a:endParaRPr lang="ar-EG" sz="2000" b="1" dirty="0" smtClean="0">
              <a:cs typeface="Arial" pitchFamily="34" charset="0"/>
            </a:endParaRPr>
          </a:p>
        </p:txBody>
      </p:sp>
      <p:sp>
        <p:nvSpPr>
          <p:cNvPr id="7172" name="Slide Number Placeholder 3"/>
          <p:cNvSpPr>
            <a:spLocks noGrp="1"/>
          </p:cNvSpPr>
          <p:nvPr>
            <p:ph type="sldNum" sz="quarter" idx="4294967295"/>
          </p:nvPr>
        </p:nvSpPr>
        <p:spPr bwMode="auto">
          <a:xfrm>
            <a:off x="0" y="6376988"/>
            <a:ext cx="527050" cy="365125"/>
          </a:xfrm>
          <a:prstGeom prst="rect">
            <a:avLst/>
          </a:prstGeom>
          <a:noFill/>
          <a:ln>
            <a:miter lim="800000"/>
            <a:headEnd/>
            <a:tailEnd/>
          </a:ln>
        </p:spPr>
        <p:txBody>
          <a:bodyPr/>
          <a:lstStyle/>
          <a:p>
            <a:fld id="{20AAC894-F906-4C60-B31D-FC7493A50C40}" type="slidenum">
              <a:rPr lang="ar-SA" smtClean="0">
                <a:cs typeface="Arial" pitchFamily="34" charset="0"/>
              </a:rPr>
              <a:pPr/>
              <a:t>21</a:t>
            </a:fld>
            <a:endParaRPr lang="en-US" smtClean="0">
              <a:cs typeface="Arial" pitchFamily="34" charset="0"/>
            </a:endParaRPr>
          </a:p>
        </p:txBody>
      </p:sp>
      <p:pic>
        <p:nvPicPr>
          <p:cNvPr id="6" name="Picture 5" descr="masai_tribe.jpg"/>
          <p:cNvPicPr>
            <a:picLocks noChangeAspect="1"/>
          </p:cNvPicPr>
          <p:nvPr/>
        </p:nvPicPr>
        <p:blipFill>
          <a:blip r:embed="rId3" cstate="print"/>
          <a:stretch>
            <a:fillRect/>
          </a:stretch>
        </p:blipFill>
        <p:spPr>
          <a:xfrm>
            <a:off x="2110155" y="4191001"/>
            <a:ext cx="2416772" cy="1962150"/>
          </a:xfrm>
          <a:prstGeom prst="rect">
            <a:avLst/>
          </a:prstGeom>
        </p:spPr>
      </p:pic>
    </p:spTree>
  </p:cSld>
  <p:clrMapOvr>
    <a:masterClrMapping/>
  </p:clrMapOvr>
  <p:transition>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81353" y="304800"/>
            <a:ext cx="8229600" cy="1143000"/>
          </a:xfrm>
        </p:spPr>
        <p:txBody>
          <a:bodyPr/>
          <a:lstStyle/>
          <a:p>
            <a:pPr algn="l" eaLnBrk="1" hangingPunct="1">
              <a:defRPr/>
            </a:pPr>
            <a:r>
              <a:rPr lang="en-US" sz="4000" b="1" dirty="0" smtClean="0">
                <a:solidFill>
                  <a:srgbClr val="FF0000"/>
                </a:solidFill>
              </a:rPr>
              <a:t>  Vocabulary  Previewing </a:t>
            </a:r>
            <a:r>
              <a:rPr lang="en-US" sz="3200" b="1" dirty="0" smtClean="0">
                <a:solidFill>
                  <a:srgbClr val="FF0000"/>
                </a:solidFill>
                <a:latin typeface="Arial Black" pitchFamily="34" charset="0"/>
              </a:rPr>
              <a:t> </a:t>
            </a:r>
            <a:br>
              <a:rPr lang="en-US" sz="3200" b="1" dirty="0" smtClean="0">
                <a:solidFill>
                  <a:srgbClr val="FF0000"/>
                </a:solidFill>
                <a:latin typeface="Arial Black" pitchFamily="34" charset="0"/>
              </a:rPr>
            </a:br>
            <a:r>
              <a:rPr lang="en-US" sz="1800" b="1" dirty="0" smtClean="0">
                <a:solidFill>
                  <a:srgbClr val="0070C0"/>
                </a:solidFill>
                <a:latin typeface="Arial Black" pitchFamily="34" charset="0"/>
              </a:rPr>
              <a:t>( Interaction- pages 65 / 70  )</a:t>
            </a:r>
            <a:r>
              <a:rPr lang="en-US" sz="1800" dirty="0" smtClean="0">
                <a:solidFill>
                  <a:srgbClr val="0070C0"/>
                </a:solidFill>
                <a:latin typeface="Arial Black" pitchFamily="34" charset="0"/>
              </a:rPr>
              <a:t> </a:t>
            </a:r>
            <a:endParaRPr lang="en-US" sz="1800" b="1" dirty="0">
              <a:solidFill>
                <a:schemeClr val="tx1"/>
              </a:solidFill>
            </a:endParaRPr>
          </a:p>
        </p:txBody>
      </p:sp>
      <p:sp>
        <p:nvSpPr>
          <p:cNvPr id="7171" name="Text Placeholder 5"/>
          <p:cNvSpPr>
            <a:spLocks noGrp="1"/>
          </p:cNvSpPr>
          <p:nvPr>
            <p:ph idx="1"/>
          </p:nvPr>
        </p:nvSpPr>
        <p:spPr>
          <a:xfrm>
            <a:off x="351692" y="1447802"/>
            <a:ext cx="8581292"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sp>
        <p:nvSpPr>
          <p:cNvPr id="7172" name="Slide Number Placeholder 3"/>
          <p:cNvSpPr>
            <a:spLocks noGrp="1"/>
          </p:cNvSpPr>
          <p:nvPr>
            <p:ph type="sldNum" sz="quarter" idx="12"/>
          </p:nvPr>
        </p:nvSpPr>
        <p:spPr bwMode="auto">
          <a:xfrm>
            <a:off x="1943100" y="6376990"/>
            <a:ext cx="527538" cy="365125"/>
          </a:xfrm>
          <a:prstGeom prst="rect">
            <a:avLst/>
          </a:prstGeom>
          <a:noFill/>
          <a:ln>
            <a:miter lim="800000"/>
            <a:headEnd/>
            <a:tailEnd/>
          </a:ln>
        </p:spPr>
        <p:txBody>
          <a:bodyPr/>
          <a:lstStyle/>
          <a:p>
            <a:fld id="{20AAC894-F906-4C60-B31D-FC7493A50C40}" type="slidenum">
              <a:rPr lang="ar-SA" smtClean="0">
                <a:cs typeface="Arial" pitchFamily="34" charset="0"/>
              </a:rPr>
              <a:pPr/>
              <a:t>22</a:t>
            </a:fld>
            <a:endParaRPr lang="en-US" smtClean="0">
              <a:cs typeface="Arial" pitchFamily="34" charset="0"/>
            </a:endParaRPr>
          </a:p>
        </p:txBody>
      </p:sp>
      <p:graphicFrame>
        <p:nvGraphicFramePr>
          <p:cNvPr id="5" name="Table 4"/>
          <p:cNvGraphicFramePr>
            <a:graphicFrameLocks noGrp="1"/>
          </p:cNvGraphicFramePr>
          <p:nvPr/>
        </p:nvGraphicFramePr>
        <p:xfrm>
          <a:off x="703387" y="1524002"/>
          <a:ext cx="7455875" cy="7737233"/>
        </p:xfrm>
        <a:graphic>
          <a:graphicData uri="http://schemas.openxmlformats.org/drawingml/2006/table">
            <a:tbl>
              <a:tblPr rtl="1" firstRow="1" bandRow="1">
                <a:tableStyleId>{5C22544A-7EE6-4342-B048-85BDC9FD1C3A}</a:tableStyleId>
              </a:tblPr>
              <a:tblGrid>
                <a:gridCol w="1885072"/>
                <a:gridCol w="1983544"/>
                <a:gridCol w="1167618"/>
                <a:gridCol w="1815536"/>
                <a:gridCol w="604105"/>
              </a:tblGrid>
              <a:tr h="1009357">
                <a:tc>
                  <a:txBody>
                    <a:bodyPr/>
                    <a:lstStyle/>
                    <a:p>
                      <a:pPr rtl="1"/>
                      <a:r>
                        <a:rPr lang="en-US" sz="2000" b="1" dirty="0" smtClean="0">
                          <a:solidFill>
                            <a:schemeClr val="tx1"/>
                          </a:solidFill>
                        </a:rPr>
                        <a:t>Adverbs </a:t>
                      </a:r>
                      <a:endParaRPr lang="ar-SA" sz="2000" b="1" dirty="0">
                        <a:solidFill>
                          <a:schemeClr val="tx1"/>
                        </a:solidFill>
                      </a:endParaRPr>
                    </a:p>
                  </a:txBody>
                  <a:tcPr marL="84407" marR="84407"/>
                </a:tc>
                <a:tc>
                  <a:txBody>
                    <a:bodyPr/>
                    <a:lstStyle/>
                    <a:p>
                      <a:pPr rtl="1"/>
                      <a:r>
                        <a:rPr lang="en-US" sz="2000" b="1" dirty="0" smtClean="0">
                          <a:solidFill>
                            <a:schemeClr val="tx1"/>
                          </a:solidFill>
                        </a:rPr>
                        <a:t>Adjectives</a:t>
                      </a:r>
                      <a:endParaRPr lang="ar-SA" sz="2000" b="1" dirty="0">
                        <a:solidFill>
                          <a:schemeClr val="tx1"/>
                        </a:solidFill>
                      </a:endParaRPr>
                    </a:p>
                  </a:txBody>
                  <a:tcPr marL="84407" marR="84407"/>
                </a:tc>
                <a:tc>
                  <a:txBody>
                    <a:bodyPr/>
                    <a:lstStyle/>
                    <a:p>
                      <a:pPr rtl="1"/>
                      <a:r>
                        <a:rPr lang="en-US" sz="2000" b="1" dirty="0" smtClean="0">
                          <a:solidFill>
                            <a:schemeClr val="tx1"/>
                          </a:solidFill>
                        </a:rPr>
                        <a:t> Verbs </a:t>
                      </a:r>
                      <a:endParaRPr lang="ar-SA" sz="2000" b="1" dirty="0">
                        <a:solidFill>
                          <a:schemeClr val="tx1"/>
                        </a:solidFill>
                      </a:endParaRPr>
                    </a:p>
                  </a:txBody>
                  <a:tcPr marL="84407" marR="84407"/>
                </a:tc>
                <a:tc>
                  <a:txBody>
                    <a:bodyPr/>
                    <a:lstStyle/>
                    <a:p>
                      <a:pPr rtl="1"/>
                      <a:r>
                        <a:rPr lang="en-US" sz="2000" b="1" dirty="0" smtClean="0">
                          <a:solidFill>
                            <a:schemeClr val="tx1"/>
                          </a:solidFill>
                        </a:rPr>
                        <a:t>Nouns</a:t>
                      </a:r>
                      <a:endParaRPr lang="ar-SA" sz="2000" b="1" dirty="0">
                        <a:solidFill>
                          <a:schemeClr val="tx1"/>
                        </a:solidFill>
                      </a:endParaRPr>
                    </a:p>
                  </a:txBody>
                  <a:tcPr marL="84407" marR="84407"/>
                </a:tc>
                <a:tc>
                  <a:txBody>
                    <a:bodyPr/>
                    <a:lstStyle/>
                    <a:p>
                      <a:pPr rtl="1"/>
                      <a:r>
                        <a:rPr lang="en-US" sz="2000" b="1" dirty="0" smtClean="0">
                          <a:solidFill>
                            <a:schemeClr val="tx1"/>
                          </a:solidFill>
                        </a:rPr>
                        <a:t>No.</a:t>
                      </a:r>
                      <a:endParaRPr lang="ar-SA" sz="2000" b="1" dirty="0">
                        <a:solidFill>
                          <a:schemeClr val="tx1"/>
                        </a:solidFill>
                      </a:endParaRPr>
                    </a:p>
                  </a:txBody>
                  <a:tcPr marL="84407" marR="84407"/>
                </a:tc>
              </a:tr>
              <a:tr h="703385">
                <a:tc>
                  <a:txBody>
                    <a:bodyPr/>
                    <a:lstStyle/>
                    <a:p>
                      <a:pPr rtl="1"/>
                      <a:r>
                        <a:rPr lang="en-US" sz="2000" b="1" dirty="0" smtClean="0"/>
                        <a:t>often</a:t>
                      </a:r>
                      <a:endParaRPr lang="ar-SA" sz="2000" b="1" dirty="0"/>
                    </a:p>
                  </a:txBody>
                  <a:tcPr marL="84407" marR="84407"/>
                </a:tc>
                <a:tc>
                  <a:txBody>
                    <a:bodyPr/>
                    <a:lstStyle/>
                    <a:p>
                      <a:pPr rtl="1"/>
                      <a:r>
                        <a:rPr lang="en-US" sz="2000" b="1" dirty="0" smtClean="0"/>
                        <a:t>bilingual</a:t>
                      </a:r>
                      <a:endParaRPr lang="ar-SA" sz="2000" b="1" dirty="0"/>
                    </a:p>
                  </a:txBody>
                  <a:tcPr marL="84407" marR="84407"/>
                </a:tc>
                <a:tc>
                  <a:txBody>
                    <a:bodyPr/>
                    <a:lstStyle/>
                    <a:p>
                      <a:pPr rtl="1"/>
                      <a:r>
                        <a:rPr lang="en-US" sz="2000" b="1" dirty="0" smtClean="0"/>
                        <a:t>age</a:t>
                      </a:r>
                      <a:endParaRPr lang="ar-SA" sz="2000" b="1" dirty="0"/>
                    </a:p>
                  </a:txBody>
                  <a:tcPr marL="84407" marR="84407"/>
                </a:tc>
                <a:tc>
                  <a:txBody>
                    <a:bodyPr/>
                    <a:lstStyle/>
                    <a:p>
                      <a:pPr rtl="1"/>
                      <a:r>
                        <a:rPr lang="en-US" sz="2000" b="1" dirty="0" smtClean="0"/>
                        <a:t>beverages</a:t>
                      </a:r>
                      <a:endParaRPr lang="ar-SA" sz="2000" b="1" dirty="0"/>
                    </a:p>
                  </a:txBody>
                  <a:tcPr marL="84407" marR="84407"/>
                </a:tc>
                <a:tc>
                  <a:txBody>
                    <a:bodyPr/>
                    <a:lstStyle/>
                    <a:p>
                      <a:pPr rtl="1"/>
                      <a:r>
                        <a:rPr lang="en-US" sz="2000" b="1" dirty="0" smtClean="0"/>
                        <a:t>1</a:t>
                      </a:r>
                      <a:endParaRPr lang="ar-SA" sz="2000" b="1" dirty="0"/>
                    </a:p>
                  </a:txBody>
                  <a:tcPr marL="84407" marR="84407"/>
                </a:tc>
              </a:tr>
              <a:tr h="1009357">
                <a:tc>
                  <a:txBody>
                    <a:bodyPr/>
                    <a:lstStyle/>
                    <a:p>
                      <a:pPr rtl="1"/>
                      <a:r>
                        <a:rPr lang="en-US" sz="2000" b="1" dirty="0" smtClean="0"/>
                        <a:t>never</a:t>
                      </a:r>
                      <a:endParaRPr lang="ar-SA" sz="2000" b="1" dirty="0"/>
                    </a:p>
                  </a:txBody>
                  <a:tcPr marL="84407" marR="84407"/>
                </a:tc>
                <a:tc>
                  <a:txBody>
                    <a:bodyPr/>
                    <a:lstStyle/>
                    <a:p>
                      <a:pPr rtl="1"/>
                      <a:r>
                        <a:rPr lang="en-US" sz="2000" b="1" dirty="0" smtClean="0"/>
                        <a:t>chronic</a:t>
                      </a:r>
                      <a:endParaRPr lang="ar-SA" sz="2000" b="1" dirty="0"/>
                    </a:p>
                  </a:txBody>
                  <a:tcPr marL="84407" marR="84407"/>
                </a:tc>
                <a:tc>
                  <a:txBody>
                    <a:bodyPr/>
                    <a:lstStyle/>
                    <a:p>
                      <a:pPr rtl="1"/>
                      <a:r>
                        <a:rPr lang="en-US" sz="2000" b="1" dirty="0" smtClean="0"/>
                        <a:t>damage</a:t>
                      </a:r>
                      <a:endParaRPr lang="ar-SA" sz="2000" b="1" dirty="0"/>
                    </a:p>
                  </a:txBody>
                  <a:tcPr marL="84407" marR="84407"/>
                </a:tc>
                <a:tc>
                  <a:txBody>
                    <a:bodyPr/>
                    <a:lstStyle/>
                    <a:p>
                      <a:pPr rtl="1"/>
                      <a:r>
                        <a:rPr lang="ar-SA" sz="2000" b="1" dirty="0" smtClean="0"/>
                        <a:t> </a:t>
                      </a:r>
                      <a:r>
                        <a:rPr lang="en-US" sz="2000" b="1" dirty="0" smtClean="0"/>
                        <a:t> blood pressure</a:t>
                      </a:r>
                      <a:endParaRPr lang="ar-SA" sz="2000" b="1" dirty="0"/>
                    </a:p>
                  </a:txBody>
                  <a:tcPr marL="84407" marR="84407"/>
                </a:tc>
                <a:tc>
                  <a:txBody>
                    <a:bodyPr/>
                    <a:lstStyle/>
                    <a:p>
                      <a:pPr rtl="1"/>
                      <a:r>
                        <a:rPr lang="en-US" sz="2000" b="1" dirty="0" smtClean="0"/>
                        <a:t>2</a:t>
                      </a:r>
                      <a:endParaRPr lang="ar-SA" sz="2000" b="1" dirty="0"/>
                    </a:p>
                  </a:txBody>
                  <a:tcPr marL="84407" marR="84407"/>
                </a:tc>
              </a:tr>
              <a:tr h="703385">
                <a:tc>
                  <a:txBody>
                    <a:bodyPr/>
                    <a:lstStyle/>
                    <a:p>
                      <a:pPr rtl="1"/>
                      <a:r>
                        <a:rPr lang="en-US" sz="2000" b="1" dirty="0" smtClean="0"/>
                        <a:t>sometimes</a:t>
                      </a:r>
                      <a:endParaRPr lang="ar-SA" sz="2000" b="1" dirty="0"/>
                    </a:p>
                  </a:txBody>
                  <a:tcPr marL="84407" marR="84407"/>
                </a:tc>
                <a:tc>
                  <a:txBody>
                    <a:bodyPr/>
                    <a:lstStyle/>
                    <a:p>
                      <a:pPr rtl="1"/>
                      <a:r>
                        <a:rPr lang="en-US" sz="2000" b="1" dirty="0" smtClean="0"/>
                        <a:t>healthy</a:t>
                      </a:r>
                      <a:endParaRPr lang="ar-SA" sz="2000" b="1" dirty="0"/>
                    </a:p>
                  </a:txBody>
                  <a:tcPr marL="84407" marR="84407"/>
                </a:tc>
                <a:tc>
                  <a:txBody>
                    <a:bodyPr/>
                    <a:lstStyle/>
                    <a:p>
                      <a:pPr rtl="1"/>
                      <a:r>
                        <a:rPr lang="en-US" sz="2000" b="1" dirty="0" smtClean="0"/>
                        <a:t>Exercise </a:t>
                      </a:r>
                      <a:endParaRPr lang="ar-SA" sz="2000" b="1" dirty="0"/>
                    </a:p>
                  </a:txBody>
                  <a:tcPr marL="84407" marR="84407"/>
                </a:tc>
                <a:tc>
                  <a:txBody>
                    <a:bodyPr/>
                    <a:lstStyle/>
                    <a:p>
                      <a:pPr rtl="1"/>
                      <a:r>
                        <a:rPr lang="en-US" sz="2000" b="1" dirty="0" smtClean="0"/>
                        <a:t>brain</a:t>
                      </a:r>
                      <a:endParaRPr lang="ar-SA" sz="2000" b="1" dirty="0"/>
                    </a:p>
                  </a:txBody>
                  <a:tcPr marL="84407" marR="84407"/>
                </a:tc>
                <a:tc>
                  <a:txBody>
                    <a:bodyPr/>
                    <a:lstStyle/>
                    <a:p>
                      <a:pPr rtl="1"/>
                      <a:r>
                        <a:rPr lang="en-US" sz="2000" b="1" dirty="0" smtClean="0"/>
                        <a:t>3</a:t>
                      </a:r>
                      <a:endParaRPr lang="ar-SA" sz="2000" b="1" dirty="0"/>
                    </a:p>
                  </a:txBody>
                  <a:tcPr marL="84407" marR="84407"/>
                </a:tc>
              </a:tr>
              <a:tr h="703385">
                <a:tc>
                  <a:txBody>
                    <a:bodyPr/>
                    <a:lstStyle/>
                    <a:p>
                      <a:pPr rtl="1"/>
                      <a:endParaRPr lang="ar-SA" sz="2000" b="1" dirty="0"/>
                    </a:p>
                  </a:txBody>
                  <a:tcPr marL="84407" marR="84407"/>
                </a:tc>
                <a:tc>
                  <a:txBody>
                    <a:bodyPr/>
                    <a:lstStyle/>
                    <a:p>
                      <a:pPr rtl="1"/>
                      <a:r>
                        <a:rPr lang="en-US" sz="2000" b="1" dirty="0" smtClean="0"/>
                        <a:t>mental</a:t>
                      </a:r>
                      <a:endParaRPr lang="ar-SA" sz="2000" b="1" dirty="0"/>
                    </a:p>
                  </a:txBody>
                  <a:tcPr marL="84407" marR="84407"/>
                </a:tc>
                <a:tc>
                  <a:txBody>
                    <a:bodyPr/>
                    <a:lstStyle/>
                    <a:p>
                      <a:pPr rtl="1"/>
                      <a:r>
                        <a:rPr lang="en-US" sz="2000" b="1" dirty="0" smtClean="0"/>
                        <a:t>solve</a:t>
                      </a:r>
                      <a:endParaRPr lang="ar-SA" sz="2000" b="1" dirty="0"/>
                    </a:p>
                  </a:txBody>
                  <a:tcPr marL="84407" marR="84407"/>
                </a:tc>
                <a:tc>
                  <a:txBody>
                    <a:bodyPr/>
                    <a:lstStyle/>
                    <a:p>
                      <a:pPr rtl="1"/>
                      <a:r>
                        <a:rPr lang="en-US" sz="2000" b="1" dirty="0" smtClean="0"/>
                        <a:t>diseases</a:t>
                      </a:r>
                      <a:endParaRPr lang="ar-SA" sz="2000" b="1" dirty="0"/>
                    </a:p>
                  </a:txBody>
                  <a:tcPr marL="84407" marR="84407"/>
                </a:tc>
                <a:tc>
                  <a:txBody>
                    <a:bodyPr/>
                    <a:lstStyle/>
                    <a:p>
                      <a:pPr rtl="1"/>
                      <a:r>
                        <a:rPr lang="en-US" sz="2000" b="1" dirty="0" smtClean="0"/>
                        <a:t>4</a:t>
                      </a:r>
                      <a:endParaRPr lang="ar-SA" sz="2000" b="1" dirty="0"/>
                    </a:p>
                  </a:txBody>
                  <a:tcPr marL="84407" marR="84407"/>
                </a:tc>
              </a:tr>
              <a:tr h="703385">
                <a:tc>
                  <a:txBody>
                    <a:bodyPr/>
                    <a:lstStyle/>
                    <a:p>
                      <a:pPr rtl="1"/>
                      <a:endParaRPr lang="ar-SA" sz="2000" b="1" dirty="0"/>
                    </a:p>
                  </a:txBody>
                  <a:tcPr marL="84407" marR="84407"/>
                </a:tc>
                <a:tc>
                  <a:txBody>
                    <a:bodyPr/>
                    <a:lstStyle/>
                    <a:p>
                      <a:pPr rtl="1"/>
                      <a:r>
                        <a:rPr lang="en-US" sz="2000" b="1" dirty="0" smtClean="0"/>
                        <a:t>physical</a:t>
                      </a:r>
                      <a:endParaRPr lang="ar-SA" sz="2000" b="1" dirty="0"/>
                    </a:p>
                  </a:txBody>
                  <a:tcPr marL="84407" marR="84407"/>
                </a:tc>
                <a:tc>
                  <a:txBody>
                    <a:bodyPr/>
                    <a:lstStyle/>
                    <a:p>
                      <a:pPr rtl="1"/>
                      <a:endParaRPr lang="ar-SA" sz="2000" b="1" dirty="0"/>
                    </a:p>
                  </a:txBody>
                  <a:tcPr marL="84407" marR="84407"/>
                </a:tc>
                <a:tc>
                  <a:txBody>
                    <a:bodyPr/>
                    <a:lstStyle/>
                    <a:p>
                      <a:pPr rtl="1"/>
                      <a:r>
                        <a:rPr lang="en-US" sz="2000" b="1" dirty="0" smtClean="0"/>
                        <a:t>Junk food</a:t>
                      </a:r>
                      <a:endParaRPr lang="ar-SA" sz="2000" b="1" dirty="0"/>
                    </a:p>
                  </a:txBody>
                  <a:tcPr marL="84407" marR="84407"/>
                </a:tc>
                <a:tc>
                  <a:txBody>
                    <a:bodyPr/>
                    <a:lstStyle/>
                    <a:p>
                      <a:pPr rtl="1"/>
                      <a:r>
                        <a:rPr lang="en-US" sz="2000" b="1" dirty="0" smtClean="0"/>
                        <a:t>5</a:t>
                      </a:r>
                      <a:endParaRPr lang="ar-SA" sz="2000" b="1" dirty="0"/>
                    </a:p>
                  </a:txBody>
                  <a:tcPr marL="84407" marR="84407"/>
                </a:tc>
              </a:tr>
              <a:tr h="703385">
                <a:tc>
                  <a:txBody>
                    <a:bodyPr/>
                    <a:lstStyle/>
                    <a:p>
                      <a:pPr rtl="1"/>
                      <a:endParaRPr lang="ar-SA" sz="2000" b="1" dirty="0"/>
                    </a:p>
                  </a:txBody>
                  <a:tcPr marL="84407" marR="84407"/>
                </a:tc>
                <a:tc>
                  <a:txBody>
                    <a:bodyPr/>
                    <a:lstStyle/>
                    <a:p>
                      <a:pPr rtl="1"/>
                      <a:r>
                        <a:rPr lang="en-US" sz="2000" b="1" dirty="0" smtClean="0"/>
                        <a:t>Sleep- deprived</a:t>
                      </a:r>
                      <a:endParaRPr lang="ar-SA" sz="2000" b="1" dirty="0"/>
                    </a:p>
                  </a:txBody>
                  <a:tcPr marL="84407" marR="84407"/>
                </a:tc>
                <a:tc>
                  <a:txBody>
                    <a:bodyPr/>
                    <a:lstStyle/>
                    <a:p>
                      <a:pPr rtl="1"/>
                      <a:endParaRPr lang="ar-SA" sz="2000" b="1" dirty="0"/>
                    </a:p>
                  </a:txBody>
                  <a:tcPr marL="84407" marR="84407"/>
                </a:tc>
                <a:tc>
                  <a:txBody>
                    <a:bodyPr/>
                    <a:lstStyle/>
                    <a:p>
                      <a:pPr rtl="1"/>
                      <a:r>
                        <a:rPr lang="en-US" sz="2000" b="1" dirty="0" smtClean="0"/>
                        <a:t>Stress</a:t>
                      </a:r>
                      <a:endParaRPr lang="ar-SA" sz="2000" b="1" dirty="0"/>
                    </a:p>
                  </a:txBody>
                  <a:tcPr marL="84407" marR="84407"/>
                </a:tc>
                <a:tc>
                  <a:txBody>
                    <a:bodyPr/>
                    <a:lstStyle/>
                    <a:p>
                      <a:pPr rtl="1"/>
                      <a:r>
                        <a:rPr lang="en-US" sz="2000" b="1" dirty="0" smtClean="0"/>
                        <a:t>6</a:t>
                      </a:r>
                      <a:endParaRPr lang="ar-SA" sz="2000" b="1" dirty="0"/>
                    </a:p>
                  </a:txBody>
                  <a:tcPr marL="84407" marR="84407"/>
                </a:tc>
              </a:tr>
              <a:tr h="703385">
                <a:tc>
                  <a:txBody>
                    <a:bodyPr/>
                    <a:lstStyle/>
                    <a:p>
                      <a:pPr rtl="1"/>
                      <a:endParaRPr lang="ar-SA" sz="2000" b="1" dirty="0"/>
                    </a:p>
                  </a:txBody>
                  <a:tcPr marL="84407" marR="84407"/>
                </a:tc>
                <a:tc>
                  <a:txBody>
                    <a:bodyPr/>
                    <a:lstStyle/>
                    <a:p>
                      <a:pPr rtl="1"/>
                      <a:r>
                        <a:rPr lang="en-US" sz="2000" b="1" smtClean="0"/>
                        <a:t>Overweight </a:t>
                      </a:r>
                      <a:endParaRPr lang="ar-SA" sz="2000" b="1" dirty="0"/>
                    </a:p>
                  </a:txBody>
                  <a:tcPr marL="84407" marR="84407"/>
                </a:tc>
                <a:tc>
                  <a:txBody>
                    <a:bodyPr/>
                    <a:lstStyle/>
                    <a:p>
                      <a:pPr rtl="1"/>
                      <a:endParaRPr lang="ar-SA" sz="2000" b="1" dirty="0"/>
                    </a:p>
                  </a:txBody>
                  <a:tcPr marL="84407" marR="84407"/>
                </a:tc>
                <a:tc>
                  <a:txBody>
                    <a:bodyPr/>
                    <a:lstStyle/>
                    <a:p>
                      <a:pPr rtl="1"/>
                      <a:r>
                        <a:rPr lang="en-US" sz="2000" b="1" dirty="0" smtClean="0"/>
                        <a:t>wrinkles</a:t>
                      </a:r>
                      <a:endParaRPr lang="ar-SA" sz="2000" b="1" dirty="0"/>
                    </a:p>
                  </a:txBody>
                  <a:tcPr marL="84407" marR="84407"/>
                </a:tc>
                <a:tc>
                  <a:txBody>
                    <a:bodyPr/>
                    <a:lstStyle/>
                    <a:p>
                      <a:pPr rtl="1"/>
                      <a:r>
                        <a:rPr lang="en-US" sz="2000" b="1" dirty="0" smtClean="0"/>
                        <a:t>7</a:t>
                      </a:r>
                      <a:endParaRPr lang="ar-SA" sz="2000" b="1" dirty="0"/>
                    </a:p>
                  </a:txBody>
                  <a:tcPr marL="84407" marR="84407"/>
                </a:tc>
              </a:tr>
              <a:tr h="397412">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r>
                        <a:rPr lang="en-US" sz="2000" b="1" dirty="0" smtClean="0"/>
                        <a:t>dentist</a:t>
                      </a:r>
                      <a:endParaRPr lang="ar-SA" sz="2000" b="1" dirty="0"/>
                    </a:p>
                  </a:txBody>
                  <a:tcPr marL="84407" marR="84407"/>
                </a:tc>
                <a:tc>
                  <a:txBody>
                    <a:bodyPr/>
                    <a:lstStyle/>
                    <a:p>
                      <a:pPr rtl="1"/>
                      <a:r>
                        <a:rPr lang="en-US" sz="2000" b="1" dirty="0" smtClean="0"/>
                        <a:t>8</a:t>
                      </a:r>
                      <a:endParaRPr lang="ar-SA" sz="2000" b="1" dirty="0"/>
                    </a:p>
                  </a:txBody>
                  <a:tcPr marL="84407" marR="84407"/>
                </a:tc>
              </a:tr>
              <a:tr h="397412">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r>
                        <a:rPr lang="en-US" sz="2000" b="1" dirty="0" smtClean="0"/>
                        <a:t>toes</a:t>
                      </a:r>
                      <a:endParaRPr lang="ar-SA" sz="2000" b="1" dirty="0"/>
                    </a:p>
                  </a:txBody>
                  <a:tcPr marL="84407" marR="84407"/>
                </a:tc>
                <a:tc>
                  <a:txBody>
                    <a:bodyPr/>
                    <a:lstStyle/>
                    <a:p>
                      <a:pPr rtl="1"/>
                      <a:r>
                        <a:rPr lang="en-US" sz="2000" b="1" dirty="0" smtClean="0"/>
                        <a:t>9</a:t>
                      </a:r>
                      <a:endParaRPr lang="ar-SA" sz="2000" b="1" dirty="0"/>
                    </a:p>
                  </a:txBody>
                  <a:tcPr marL="84407" marR="84407"/>
                </a:tc>
              </a:tr>
              <a:tr h="703385">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r>
                        <a:rPr lang="en-US" sz="2000" b="1" dirty="0" smtClean="0"/>
                        <a:t>10</a:t>
                      </a:r>
                      <a:endParaRPr lang="ar-SA" sz="2000" b="1" dirty="0"/>
                    </a:p>
                  </a:txBody>
                  <a:tcPr marL="84407" marR="84407"/>
                </a:tc>
              </a:tr>
            </a:tbl>
          </a:graphicData>
        </a:graphic>
      </p:graphicFrame>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ChangeArrowheads="1"/>
          </p:cNvSpPr>
          <p:nvPr/>
        </p:nvSpPr>
        <p:spPr bwMode="auto">
          <a:xfrm>
            <a:off x="562708" y="304800"/>
            <a:ext cx="7772400" cy="838200"/>
          </a:xfrm>
          <a:prstGeom prst="rect">
            <a:avLst/>
          </a:prstGeom>
          <a:gradFill rotWithShape="0">
            <a:gsLst>
              <a:gs pos="0">
                <a:srgbClr val="CCFF66"/>
              </a:gs>
              <a:gs pos="100000">
                <a:srgbClr val="CCFF66">
                  <a:gamma/>
                  <a:shade val="46275"/>
                  <a:invGamma/>
                </a:srgbClr>
              </a:gs>
            </a:gsLst>
            <a:lin ang="2700000" scaled="1"/>
          </a:gradFill>
          <a:ln w="9525">
            <a:solidFill>
              <a:schemeClr val="tx1"/>
            </a:solidFill>
            <a:miter lim="800000"/>
            <a:headEnd/>
            <a:tailEnd/>
          </a:ln>
          <a:effectLst/>
        </p:spPr>
        <p:txBody>
          <a:bodyPr wrap="none" anchor="ctr"/>
          <a:lstStyle/>
          <a:p>
            <a:pPr algn="ctr"/>
            <a:r>
              <a:rPr lang="en-US" altLang="zh-TW" sz="2600" dirty="0" smtClean="0">
                <a:solidFill>
                  <a:srgbClr val="0000CC"/>
                </a:solidFill>
              </a:rPr>
              <a:t>Present Progressive </a:t>
            </a:r>
            <a:endParaRPr lang="en-US" altLang="zh-TW" sz="2600" dirty="0">
              <a:solidFill>
                <a:srgbClr val="0000CC"/>
              </a:solidFill>
            </a:endParaRPr>
          </a:p>
        </p:txBody>
      </p:sp>
      <p:sp>
        <p:nvSpPr>
          <p:cNvPr id="11297" name="Text Box 1057"/>
          <p:cNvSpPr txBox="1">
            <a:spLocks noChangeArrowheads="1"/>
          </p:cNvSpPr>
          <p:nvPr/>
        </p:nvSpPr>
        <p:spPr bwMode="auto">
          <a:xfrm>
            <a:off x="609600" y="2362200"/>
            <a:ext cx="2438400" cy="369332"/>
          </a:xfrm>
          <a:prstGeom prst="rect">
            <a:avLst/>
          </a:prstGeom>
          <a:noFill/>
          <a:ln w="9525">
            <a:noFill/>
            <a:miter lim="800000"/>
            <a:headEnd/>
            <a:tailEnd/>
          </a:ln>
          <a:effectLst/>
        </p:spPr>
        <p:txBody>
          <a:bodyPr>
            <a:spAutoFit/>
          </a:bodyPr>
          <a:lstStyle/>
          <a:p>
            <a:pPr algn="l">
              <a:spcBef>
                <a:spcPct val="50000"/>
              </a:spcBef>
            </a:pPr>
            <a:r>
              <a:rPr lang="en-US" altLang="zh-TW" dirty="0">
                <a:solidFill>
                  <a:srgbClr val="0000FF"/>
                </a:solidFill>
              </a:rPr>
              <a:t>Most verbs</a:t>
            </a:r>
          </a:p>
        </p:txBody>
      </p:sp>
      <p:sp>
        <p:nvSpPr>
          <p:cNvPr id="11299" name="Text Box 1059"/>
          <p:cNvSpPr txBox="1">
            <a:spLocks noChangeArrowheads="1"/>
          </p:cNvSpPr>
          <p:nvPr/>
        </p:nvSpPr>
        <p:spPr bwMode="auto">
          <a:xfrm>
            <a:off x="609023" y="3352800"/>
            <a:ext cx="184730" cy="369332"/>
          </a:xfrm>
          <a:prstGeom prst="rect">
            <a:avLst/>
          </a:prstGeom>
          <a:noFill/>
          <a:ln w="9525">
            <a:noFill/>
            <a:miter lim="800000"/>
            <a:headEnd/>
            <a:tailEnd/>
          </a:ln>
          <a:effectLst/>
        </p:spPr>
        <p:txBody>
          <a:bodyPr wrap="none">
            <a:spAutoFit/>
          </a:bodyPr>
          <a:lstStyle/>
          <a:p>
            <a:endParaRPr lang="en-US"/>
          </a:p>
        </p:txBody>
      </p:sp>
      <p:sp>
        <p:nvSpPr>
          <p:cNvPr id="11300" name="Text Box 1060"/>
          <p:cNvSpPr txBox="1">
            <a:spLocks noChangeArrowheads="1"/>
          </p:cNvSpPr>
          <p:nvPr/>
        </p:nvSpPr>
        <p:spPr bwMode="auto">
          <a:xfrm>
            <a:off x="609600" y="3276601"/>
            <a:ext cx="2057400" cy="369332"/>
          </a:xfrm>
          <a:prstGeom prst="rect">
            <a:avLst/>
          </a:prstGeom>
          <a:noFill/>
          <a:ln w="9525">
            <a:noFill/>
            <a:miter lim="800000"/>
            <a:headEnd/>
            <a:tailEnd/>
          </a:ln>
          <a:effectLst/>
        </p:spPr>
        <p:txBody>
          <a:bodyPr>
            <a:spAutoFit/>
          </a:bodyPr>
          <a:lstStyle/>
          <a:p>
            <a:pPr algn="l">
              <a:spcBef>
                <a:spcPct val="50000"/>
              </a:spcBef>
            </a:pPr>
            <a:r>
              <a:rPr lang="en-US" altLang="zh-TW" dirty="0">
                <a:solidFill>
                  <a:srgbClr val="008000"/>
                </a:solidFill>
              </a:rPr>
              <a:t>Verbs ending in </a:t>
            </a:r>
            <a:r>
              <a:rPr lang="en-US" altLang="zh-TW" b="1" dirty="0">
                <a:solidFill>
                  <a:srgbClr val="008000"/>
                </a:solidFill>
              </a:rPr>
              <a:t>e</a:t>
            </a:r>
          </a:p>
        </p:txBody>
      </p:sp>
      <p:sp>
        <p:nvSpPr>
          <p:cNvPr id="11301" name="Text Box 1061"/>
          <p:cNvSpPr txBox="1">
            <a:spLocks noChangeArrowheads="1"/>
          </p:cNvSpPr>
          <p:nvPr/>
        </p:nvSpPr>
        <p:spPr bwMode="auto">
          <a:xfrm>
            <a:off x="381000" y="4419600"/>
            <a:ext cx="2743200" cy="369332"/>
          </a:xfrm>
          <a:prstGeom prst="rect">
            <a:avLst/>
          </a:prstGeom>
          <a:noFill/>
          <a:ln w="9525">
            <a:noFill/>
            <a:miter lim="800000"/>
            <a:headEnd/>
            <a:tailEnd/>
          </a:ln>
          <a:effectLst/>
        </p:spPr>
        <p:txBody>
          <a:bodyPr>
            <a:spAutoFit/>
          </a:bodyPr>
          <a:lstStyle/>
          <a:p>
            <a:pPr algn="l">
              <a:spcBef>
                <a:spcPct val="50000"/>
              </a:spcBef>
            </a:pPr>
            <a:r>
              <a:rPr lang="en-US" altLang="zh-TW" dirty="0">
                <a:solidFill>
                  <a:srgbClr val="996633"/>
                </a:solidFill>
              </a:rPr>
              <a:t>Verbs ending in </a:t>
            </a:r>
            <a:r>
              <a:rPr lang="en-US" altLang="zh-TW" b="1" dirty="0" err="1">
                <a:solidFill>
                  <a:srgbClr val="996633"/>
                </a:solidFill>
              </a:rPr>
              <a:t>ie</a:t>
            </a:r>
            <a:endParaRPr lang="en-US" altLang="zh-TW" b="1" dirty="0">
              <a:solidFill>
                <a:srgbClr val="996633"/>
              </a:solidFill>
            </a:endParaRPr>
          </a:p>
        </p:txBody>
      </p:sp>
      <p:sp>
        <p:nvSpPr>
          <p:cNvPr id="11302" name="Text Box 1062"/>
          <p:cNvSpPr txBox="1">
            <a:spLocks noChangeArrowheads="1"/>
          </p:cNvSpPr>
          <p:nvPr/>
        </p:nvSpPr>
        <p:spPr bwMode="auto">
          <a:xfrm flipH="1" flipV="1">
            <a:off x="609600" y="5562600"/>
            <a:ext cx="838200" cy="369332"/>
          </a:xfrm>
          <a:prstGeom prst="rect">
            <a:avLst/>
          </a:prstGeom>
          <a:noFill/>
          <a:ln w="9525">
            <a:noFill/>
            <a:miter lim="800000"/>
            <a:headEnd/>
            <a:tailEnd/>
          </a:ln>
          <a:effectLst/>
        </p:spPr>
        <p:txBody>
          <a:bodyPr rot="10800000">
            <a:spAutoFit/>
          </a:bodyPr>
          <a:lstStyle/>
          <a:p>
            <a:pPr>
              <a:spcBef>
                <a:spcPct val="50000"/>
              </a:spcBef>
            </a:pPr>
            <a:endParaRPr lang="en-US"/>
          </a:p>
        </p:txBody>
      </p:sp>
      <p:sp>
        <p:nvSpPr>
          <p:cNvPr id="11303" name="Text Box 1063"/>
          <p:cNvSpPr txBox="1">
            <a:spLocks noChangeArrowheads="1"/>
          </p:cNvSpPr>
          <p:nvPr/>
        </p:nvSpPr>
        <p:spPr bwMode="auto">
          <a:xfrm>
            <a:off x="381000" y="5334002"/>
            <a:ext cx="2590800" cy="646331"/>
          </a:xfrm>
          <a:prstGeom prst="rect">
            <a:avLst/>
          </a:prstGeom>
          <a:noFill/>
          <a:ln w="9525">
            <a:noFill/>
            <a:miter lim="800000"/>
            <a:headEnd/>
            <a:tailEnd/>
          </a:ln>
          <a:effectLst/>
        </p:spPr>
        <p:txBody>
          <a:bodyPr>
            <a:spAutoFit/>
          </a:bodyPr>
          <a:lstStyle/>
          <a:p>
            <a:pPr algn="l">
              <a:spcBef>
                <a:spcPct val="50000"/>
              </a:spcBef>
            </a:pPr>
            <a:r>
              <a:rPr lang="en-US" altLang="zh-TW" dirty="0">
                <a:solidFill>
                  <a:srgbClr val="0000CC"/>
                </a:solidFill>
              </a:rPr>
              <a:t>Short verbs ending in a vowel + a consonant</a:t>
            </a:r>
          </a:p>
        </p:txBody>
      </p:sp>
      <p:sp>
        <p:nvSpPr>
          <p:cNvPr id="11304" name="Text Box 1064"/>
          <p:cNvSpPr txBox="1">
            <a:spLocks noChangeArrowheads="1"/>
          </p:cNvSpPr>
          <p:nvPr/>
        </p:nvSpPr>
        <p:spPr bwMode="auto">
          <a:xfrm>
            <a:off x="3352800" y="2286000"/>
            <a:ext cx="2286000" cy="369332"/>
          </a:xfrm>
          <a:prstGeom prst="rect">
            <a:avLst/>
          </a:prstGeom>
          <a:noFill/>
          <a:ln w="9525">
            <a:noFill/>
            <a:miter lim="800000"/>
            <a:headEnd/>
            <a:tailEnd/>
          </a:ln>
          <a:effectLst/>
        </p:spPr>
        <p:txBody>
          <a:bodyPr>
            <a:spAutoFit/>
          </a:bodyPr>
          <a:lstStyle/>
          <a:p>
            <a:pPr algn="l" rtl="0">
              <a:spcBef>
                <a:spcPct val="50000"/>
              </a:spcBef>
            </a:pPr>
            <a:r>
              <a:rPr lang="en-US" altLang="zh-TW" dirty="0">
                <a:solidFill>
                  <a:srgbClr val="00CC00"/>
                </a:solidFill>
              </a:rPr>
              <a:t>+ </a:t>
            </a:r>
            <a:r>
              <a:rPr lang="en-US" altLang="zh-TW" b="1" dirty="0" err="1">
                <a:solidFill>
                  <a:srgbClr val="00CC00"/>
                </a:solidFill>
              </a:rPr>
              <a:t>ing</a:t>
            </a:r>
            <a:endParaRPr lang="en-US" altLang="zh-TW" b="1" dirty="0">
              <a:solidFill>
                <a:srgbClr val="00CC00"/>
              </a:solidFill>
            </a:endParaRPr>
          </a:p>
        </p:txBody>
      </p:sp>
      <p:sp>
        <p:nvSpPr>
          <p:cNvPr id="11305" name="Text Box 1065"/>
          <p:cNvSpPr txBox="1">
            <a:spLocks noChangeArrowheads="1"/>
          </p:cNvSpPr>
          <p:nvPr/>
        </p:nvSpPr>
        <p:spPr bwMode="auto">
          <a:xfrm>
            <a:off x="3352800" y="3352800"/>
            <a:ext cx="2514600" cy="369332"/>
          </a:xfrm>
          <a:prstGeom prst="rect">
            <a:avLst/>
          </a:prstGeom>
          <a:noFill/>
          <a:ln w="9525">
            <a:noFill/>
            <a:miter lim="800000"/>
            <a:headEnd/>
            <a:tailEnd/>
          </a:ln>
          <a:effectLst/>
        </p:spPr>
        <p:txBody>
          <a:bodyPr>
            <a:spAutoFit/>
          </a:bodyPr>
          <a:lstStyle/>
          <a:p>
            <a:pPr algn="l" rtl="0">
              <a:spcBef>
                <a:spcPct val="50000"/>
              </a:spcBef>
            </a:pPr>
            <a:r>
              <a:rPr lang="en-US" altLang="zh-TW" b="1" dirty="0">
                <a:solidFill>
                  <a:srgbClr val="FF0066"/>
                </a:solidFill>
              </a:rPr>
              <a:t>-e +</a:t>
            </a:r>
            <a:r>
              <a:rPr lang="en-US" altLang="zh-TW" dirty="0">
                <a:solidFill>
                  <a:srgbClr val="FF0066"/>
                </a:solidFill>
              </a:rPr>
              <a:t> </a:t>
            </a:r>
            <a:r>
              <a:rPr lang="en-US" altLang="zh-TW" b="1" dirty="0" err="1">
                <a:solidFill>
                  <a:srgbClr val="FF0066"/>
                </a:solidFill>
              </a:rPr>
              <a:t>ing</a:t>
            </a:r>
            <a:endParaRPr lang="en-US" altLang="zh-TW" b="1" dirty="0">
              <a:solidFill>
                <a:srgbClr val="FF0066"/>
              </a:solidFill>
            </a:endParaRPr>
          </a:p>
        </p:txBody>
      </p:sp>
      <p:sp>
        <p:nvSpPr>
          <p:cNvPr id="11307" name="Text Box 1067"/>
          <p:cNvSpPr txBox="1">
            <a:spLocks noChangeArrowheads="1"/>
          </p:cNvSpPr>
          <p:nvPr/>
        </p:nvSpPr>
        <p:spPr bwMode="auto">
          <a:xfrm>
            <a:off x="3276600" y="4572000"/>
            <a:ext cx="2514600" cy="369332"/>
          </a:xfrm>
          <a:prstGeom prst="rect">
            <a:avLst/>
          </a:prstGeom>
          <a:noFill/>
          <a:ln w="9525">
            <a:noFill/>
            <a:miter lim="800000"/>
            <a:headEnd/>
            <a:tailEnd/>
          </a:ln>
          <a:effectLst/>
        </p:spPr>
        <p:txBody>
          <a:bodyPr>
            <a:spAutoFit/>
          </a:bodyPr>
          <a:lstStyle/>
          <a:p>
            <a:pPr algn="l" rtl="0">
              <a:spcBef>
                <a:spcPct val="50000"/>
              </a:spcBef>
            </a:pPr>
            <a:r>
              <a:rPr lang="en-US" altLang="zh-TW" dirty="0"/>
              <a:t>-</a:t>
            </a:r>
            <a:r>
              <a:rPr lang="en-US" altLang="zh-TW" b="1" dirty="0" err="1">
                <a:solidFill>
                  <a:srgbClr val="006600"/>
                </a:solidFill>
              </a:rPr>
              <a:t>ie</a:t>
            </a:r>
            <a:r>
              <a:rPr lang="en-US" altLang="zh-TW" dirty="0">
                <a:solidFill>
                  <a:srgbClr val="006600"/>
                </a:solidFill>
              </a:rPr>
              <a:t> + </a:t>
            </a:r>
            <a:r>
              <a:rPr lang="en-US" altLang="zh-TW" b="1" dirty="0">
                <a:solidFill>
                  <a:srgbClr val="006600"/>
                </a:solidFill>
              </a:rPr>
              <a:t>y</a:t>
            </a:r>
            <a:r>
              <a:rPr lang="en-US" altLang="zh-TW" dirty="0">
                <a:solidFill>
                  <a:srgbClr val="006600"/>
                </a:solidFill>
              </a:rPr>
              <a:t> + </a:t>
            </a:r>
            <a:r>
              <a:rPr lang="en-US" altLang="zh-TW" b="1" dirty="0" err="1">
                <a:solidFill>
                  <a:srgbClr val="006600"/>
                </a:solidFill>
              </a:rPr>
              <a:t>ing</a:t>
            </a:r>
            <a:endParaRPr lang="en-US" altLang="zh-TW" b="1" dirty="0">
              <a:solidFill>
                <a:srgbClr val="006600"/>
              </a:solidFill>
            </a:endParaRPr>
          </a:p>
        </p:txBody>
      </p:sp>
      <p:sp>
        <p:nvSpPr>
          <p:cNvPr id="11310" name="Text Box 1070"/>
          <p:cNvSpPr txBox="1">
            <a:spLocks noChangeArrowheads="1"/>
          </p:cNvSpPr>
          <p:nvPr/>
        </p:nvSpPr>
        <p:spPr bwMode="auto">
          <a:xfrm>
            <a:off x="3276600" y="5638803"/>
            <a:ext cx="2590800" cy="646331"/>
          </a:xfrm>
          <a:prstGeom prst="rect">
            <a:avLst/>
          </a:prstGeom>
          <a:noFill/>
          <a:ln w="9525">
            <a:noFill/>
            <a:miter lim="800000"/>
            <a:headEnd/>
            <a:tailEnd/>
          </a:ln>
          <a:effectLst/>
        </p:spPr>
        <p:txBody>
          <a:bodyPr>
            <a:spAutoFit/>
          </a:bodyPr>
          <a:lstStyle/>
          <a:p>
            <a:pPr algn="l" rtl="0">
              <a:spcBef>
                <a:spcPct val="50000"/>
              </a:spcBef>
            </a:pPr>
            <a:r>
              <a:rPr lang="en-US" altLang="zh-TW" b="1" dirty="0">
                <a:solidFill>
                  <a:srgbClr val="0066FF"/>
                </a:solidFill>
              </a:rPr>
              <a:t>Double the consonant + </a:t>
            </a:r>
            <a:r>
              <a:rPr lang="en-US" altLang="zh-TW" b="1" dirty="0" err="1">
                <a:solidFill>
                  <a:srgbClr val="0066FF"/>
                </a:solidFill>
              </a:rPr>
              <a:t>ing</a:t>
            </a:r>
            <a:endParaRPr lang="en-US" altLang="zh-TW" b="1" dirty="0">
              <a:solidFill>
                <a:srgbClr val="0066FF"/>
              </a:solidFill>
            </a:endParaRPr>
          </a:p>
        </p:txBody>
      </p:sp>
      <p:sp>
        <p:nvSpPr>
          <p:cNvPr id="11311" name="Text Box 1071"/>
          <p:cNvSpPr txBox="1">
            <a:spLocks noChangeArrowheads="1"/>
          </p:cNvSpPr>
          <p:nvPr/>
        </p:nvSpPr>
        <p:spPr bwMode="auto">
          <a:xfrm>
            <a:off x="4360984" y="2286000"/>
            <a:ext cx="2514600" cy="369332"/>
          </a:xfrm>
          <a:prstGeom prst="rect">
            <a:avLst/>
          </a:prstGeom>
          <a:noFill/>
          <a:ln w="9525">
            <a:noFill/>
            <a:miter lim="800000"/>
            <a:headEnd/>
            <a:tailEnd/>
          </a:ln>
          <a:effectLst/>
        </p:spPr>
        <p:txBody>
          <a:bodyPr>
            <a:spAutoFit/>
          </a:bodyPr>
          <a:lstStyle/>
          <a:p>
            <a:pPr>
              <a:spcBef>
                <a:spcPct val="50000"/>
              </a:spcBef>
            </a:pPr>
            <a:r>
              <a:rPr lang="en-US" altLang="zh-TW" dirty="0">
                <a:solidFill>
                  <a:srgbClr val="D60093"/>
                </a:solidFill>
              </a:rPr>
              <a:t>walk</a:t>
            </a:r>
          </a:p>
        </p:txBody>
      </p:sp>
      <p:sp>
        <p:nvSpPr>
          <p:cNvPr id="11312" name="AutoShape 1072"/>
          <p:cNvSpPr>
            <a:spLocks noChangeArrowheads="1"/>
          </p:cNvSpPr>
          <p:nvPr/>
        </p:nvSpPr>
        <p:spPr bwMode="auto">
          <a:xfrm>
            <a:off x="6934200" y="2514600"/>
            <a:ext cx="304800" cy="152400"/>
          </a:xfrm>
          <a:prstGeom prst="rightArrow">
            <a:avLst>
              <a:gd name="adj1" fmla="val 50000"/>
              <a:gd name="adj2" fmla="val 50000"/>
            </a:avLst>
          </a:prstGeom>
          <a:solidFill>
            <a:schemeClr val="accent1"/>
          </a:solidFill>
          <a:ln w="9525">
            <a:solidFill>
              <a:schemeClr val="tx1"/>
            </a:solidFill>
            <a:miter lim="800000"/>
            <a:headEnd/>
            <a:tailEnd/>
          </a:ln>
          <a:effectLst/>
        </p:spPr>
        <p:txBody>
          <a:bodyPr wrap="none" anchor="ctr"/>
          <a:lstStyle/>
          <a:p>
            <a:endParaRPr lang="en-US"/>
          </a:p>
        </p:txBody>
      </p:sp>
      <p:sp>
        <p:nvSpPr>
          <p:cNvPr id="11313" name="AutoShape 1073"/>
          <p:cNvSpPr>
            <a:spLocks noChangeArrowheads="1"/>
          </p:cNvSpPr>
          <p:nvPr/>
        </p:nvSpPr>
        <p:spPr bwMode="auto">
          <a:xfrm>
            <a:off x="7010400" y="3581401"/>
            <a:ext cx="304800" cy="152400"/>
          </a:xfrm>
          <a:prstGeom prst="rightArrow">
            <a:avLst>
              <a:gd name="adj1" fmla="val 50000"/>
              <a:gd name="adj2" fmla="val 50000"/>
            </a:avLst>
          </a:prstGeom>
          <a:solidFill>
            <a:schemeClr val="accent1"/>
          </a:solidFill>
          <a:ln w="9525">
            <a:solidFill>
              <a:schemeClr val="tx1"/>
            </a:solidFill>
            <a:miter lim="800000"/>
            <a:headEnd/>
            <a:tailEnd/>
          </a:ln>
          <a:effectLst/>
        </p:spPr>
        <p:txBody>
          <a:bodyPr wrap="none" anchor="ctr"/>
          <a:lstStyle/>
          <a:p>
            <a:endParaRPr lang="en-US"/>
          </a:p>
        </p:txBody>
      </p:sp>
      <p:sp>
        <p:nvSpPr>
          <p:cNvPr id="11314" name="AutoShape 1074"/>
          <p:cNvSpPr>
            <a:spLocks noChangeArrowheads="1"/>
          </p:cNvSpPr>
          <p:nvPr/>
        </p:nvSpPr>
        <p:spPr bwMode="auto">
          <a:xfrm>
            <a:off x="7010400" y="4648200"/>
            <a:ext cx="304800" cy="152400"/>
          </a:xfrm>
          <a:prstGeom prst="rightArrow">
            <a:avLst>
              <a:gd name="adj1" fmla="val 50000"/>
              <a:gd name="adj2" fmla="val 50000"/>
            </a:avLst>
          </a:prstGeom>
          <a:solidFill>
            <a:schemeClr val="accent1"/>
          </a:solidFill>
          <a:ln w="9525">
            <a:solidFill>
              <a:schemeClr val="tx1"/>
            </a:solidFill>
            <a:miter lim="800000"/>
            <a:headEnd/>
            <a:tailEnd/>
          </a:ln>
          <a:effectLst/>
        </p:spPr>
        <p:txBody>
          <a:bodyPr wrap="none" anchor="ctr"/>
          <a:lstStyle/>
          <a:p>
            <a:endParaRPr lang="en-US"/>
          </a:p>
        </p:txBody>
      </p:sp>
      <p:sp>
        <p:nvSpPr>
          <p:cNvPr id="11315" name="AutoShape 1075"/>
          <p:cNvSpPr>
            <a:spLocks noChangeArrowheads="1"/>
          </p:cNvSpPr>
          <p:nvPr/>
        </p:nvSpPr>
        <p:spPr bwMode="auto">
          <a:xfrm>
            <a:off x="6963508" y="5715000"/>
            <a:ext cx="304800" cy="152400"/>
          </a:xfrm>
          <a:prstGeom prst="rightArrow">
            <a:avLst>
              <a:gd name="adj1" fmla="val 50000"/>
              <a:gd name="adj2" fmla="val 50000"/>
            </a:avLst>
          </a:prstGeom>
          <a:solidFill>
            <a:schemeClr val="accent1"/>
          </a:solidFill>
          <a:ln w="9525">
            <a:solidFill>
              <a:schemeClr val="tx1"/>
            </a:solidFill>
            <a:miter lim="800000"/>
            <a:headEnd/>
            <a:tailEnd/>
          </a:ln>
          <a:effectLst/>
        </p:spPr>
        <p:txBody>
          <a:bodyPr wrap="none" anchor="ctr"/>
          <a:lstStyle/>
          <a:p>
            <a:endParaRPr lang="en-US"/>
          </a:p>
        </p:txBody>
      </p:sp>
      <p:sp>
        <p:nvSpPr>
          <p:cNvPr id="11318" name="Text Box 1078"/>
          <p:cNvSpPr txBox="1">
            <a:spLocks noChangeArrowheads="1"/>
          </p:cNvSpPr>
          <p:nvPr/>
        </p:nvSpPr>
        <p:spPr bwMode="auto">
          <a:xfrm>
            <a:off x="7385538" y="2362200"/>
            <a:ext cx="1447800" cy="369332"/>
          </a:xfrm>
          <a:prstGeom prst="rect">
            <a:avLst/>
          </a:prstGeom>
          <a:noFill/>
          <a:ln w="9525">
            <a:noFill/>
            <a:miter lim="800000"/>
            <a:headEnd/>
            <a:tailEnd/>
          </a:ln>
          <a:effectLst/>
        </p:spPr>
        <p:txBody>
          <a:bodyPr>
            <a:spAutoFit/>
          </a:bodyPr>
          <a:lstStyle/>
          <a:p>
            <a:pPr>
              <a:spcBef>
                <a:spcPct val="50000"/>
              </a:spcBef>
            </a:pPr>
            <a:r>
              <a:rPr lang="en-US" altLang="zh-TW" dirty="0">
                <a:solidFill>
                  <a:srgbClr val="FF00FF"/>
                </a:solidFill>
              </a:rPr>
              <a:t>walk</a:t>
            </a:r>
            <a:r>
              <a:rPr lang="en-US" altLang="zh-TW" b="1" dirty="0">
                <a:solidFill>
                  <a:srgbClr val="FF00FF"/>
                </a:solidFill>
              </a:rPr>
              <a:t>ing</a:t>
            </a:r>
          </a:p>
        </p:txBody>
      </p:sp>
      <p:sp>
        <p:nvSpPr>
          <p:cNvPr id="11319" name="Text Box 1079"/>
          <p:cNvSpPr txBox="1">
            <a:spLocks noChangeArrowheads="1"/>
          </p:cNvSpPr>
          <p:nvPr/>
        </p:nvSpPr>
        <p:spPr bwMode="auto">
          <a:xfrm>
            <a:off x="9982200" y="914401"/>
            <a:ext cx="609600" cy="369332"/>
          </a:xfrm>
          <a:prstGeom prst="rect">
            <a:avLst/>
          </a:prstGeom>
          <a:noFill/>
          <a:ln w="9525">
            <a:solidFill>
              <a:schemeClr val="tx1"/>
            </a:solidFill>
            <a:prstDash val="lgDashDotDot"/>
            <a:miter lim="800000"/>
            <a:headEnd/>
            <a:tailEnd/>
          </a:ln>
          <a:effectLst/>
        </p:spPr>
        <p:txBody>
          <a:bodyPr>
            <a:spAutoFit/>
          </a:bodyPr>
          <a:lstStyle/>
          <a:p>
            <a:pPr>
              <a:spcBef>
                <a:spcPct val="50000"/>
              </a:spcBef>
            </a:pPr>
            <a:endParaRPr lang="en-US">
              <a:solidFill>
                <a:srgbClr val="010000"/>
              </a:solidFill>
            </a:endParaRPr>
          </a:p>
        </p:txBody>
      </p:sp>
      <p:sp>
        <p:nvSpPr>
          <p:cNvPr id="11320" name="Text Box 1080"/>
          <p:cNvSpPr txBox="1">
            <a:spLocks noChangeArrowheads="1"/>
          </p:cNvSpPr>
          <p:nvPr/>
        </p:nvSpPr>
        <p:spPr bwMode="auto">
          <a:xfrm>
            <a:off x="5978769" y="3429000"/>
            <a:ext cx="990600" cy="369332"/>
          </a:xfrm>
          <a:prstGeom prst="rect">
            <a:avLst/>
          </a:prstGeom>
          <a:noFill/>
          <a:ln w="9525">
            <a:noFill/>
            <a:miter lim="800000"/>
            <a:headEnd/>
            <a:tailEnd/>
          </a:ln>
          <a:effectLst/>
        </p:spPr>
        <p:txBody>
          <a:bodyPr>
            <a:spAutoFit/>
          </a:bodyPr>
          <a:lstStyle/>
          <a:p>
            <a:pPr>
              <a:spcBef>
                <a:spcPct val="50000"/>
              </a:spcBef>
            </a:pPr>
            <a:r>
              <a:rPr lang="en-US" altLang="zh-TW" dirty="0">
                <a:solidFill>
                  <a:srgbClr val="008000"/>
                </a:solidFill>
              </a:rPr>
              <a:t>come</a:t>
            </a:r>
          </a:p>
        </p:txBody>
      </p:sp>
      <p:sp>
        <p:nvSpPr>
          <p:cNvPr id="11321" name="Text Box 1081"/>
          <p:cNvSpPr txBox="1">
            <a:spLocks noChangeArrowheads="1"/>
          </p:cNvSpPr>
          <p:nvPr/>
        </p:nvSpPr>
        <p:spPr bwMode="auto">
          <a:xfrm>
            <a:off x="7315200" y="3429000"/>
            <a:ext cx="1447800" cy="369332"/>
          </a:xfrm>
          <a:prstGeom prst="rect">
            <a:avLst/>
          </a:prstGeom>
          <a:noFill/>
          <a:ln w="9525">
            <a:noFill/>
            <a:miter lim="800000"/>
            <a:headEnd/>
            <a:tailEnd/>
          </a:ln>
          <a:effectLst/>
        </p:spPr>
        <p:txBody>
          <a:bodyPr>
            <a:spAutoFit/>
          </a:bodyPr>
          <a:lstStyle/>
          <a:p>
            <a:pPr>
              <a:spcBef>
                <a:spcPct val="50000"/>
              </a:spcBef>
            </a:pPr>
            <a:r>
              <a:rPr lang="en-US" altLang="zh-TW">
                <a:solidFill>
                  <a:srgbClr val="006600"/>
                </a:solidFill>
              </a:rPr>
              <a:t>com</a:t>
            </a:r>
            <a:r>
              <a:rPr lang="en-US" altLang="zh-TW" b="1">
                <a:solidFill>
                  <a:srgbClr val="006600"/>
                </a:solidFill>
              </a:rPr>
              <a:t>ing</a:t>
            </a:r>
          </a:p>
        </p:txBody>
      </p:sp>
      <p:sp>
        <p:nvSpPr>
          <p:cNvPr id="11322" name="Text Box 1082"/>
          <p:cNvSpPr txBox="1">
            <a:spLocks noChangeArrowheads="1"/>
          </p:cNvSpPr>
          <p:nvPr/>
        </p:nvSpPr>
        <p:spPr bwMode="auto">
          <a:xfrm>
            <a:off x="6049108" y="4495800"/>
            <a:ext cx="762000" cy="369332"/>
          </a:xfrm>
          <a:prstGeom prst="rect">
            <a:avLst/>
          </a:prstGeom>
          <a:noFill/>
          <a:ln w="9525">
            <a:noFill/>
            <a:miter lim="800000"/>
            <a:headEnd/>
            <a:tailEnd/>
          </a:ln>
          <a:effectLst/>
        </p:spPr>
        <p:txBody>
          <a:bodyPr>
            <a:spAutoFit/>
          </a:bodyPr>
          <a:lstStyle/>
          <a:p>
            <a:pPr>
              <a:spcBef>
                <a:spcPct val="50000"/>
              </a:spcBef>
            </a:pPr>
            <a:r>
              <a:rPr lang="en-US" altLang="zh-TW" dirty="0">
                <a:solidFill>
                  <a:srgbClr val="333399"/>
                </a:solidFill>
              </a:rPr>
              <a:t>lie</a:t>
            </a:r>
          </a:p>
        </p:txBody>
      </p:sp>
      <p:sp>
        <p:nvSpPr>
          <p:cNvPr id="11324" name="Text Box 1084"/>
          <p:cNvSpPr txBox="1">
            <a:spLocks noChangeArrowheads="1"/>
          </p:cNvSpPr>
          <p:nvPr/>
        </p:nvSpPr>
        <p:spPr bwMode="auto">
          <a:xfrm>
            <a:off x="7391400" y="4495800"/>
            <a:ext cx="1219200" cy="369332"/>
          </a:xfrm>
          <a:prstGeom prst="rect">
            <a:avLst/>
          </a:prstGeom>
          <a:noFill/>
          <a:ln w="9525">
            <a:noFill/>
            <a:miter lim="800000"/>
            <a:headEnd/>
            <a:tailEnd/>
          </a:ln>
          <a:effectLst/>
        </p:spPr>
        <p:txBody>
          <a:bodyPr>
            <a:spAutoFit/>
          </a:bodyPr>
          <a:lstStyle/>
          <a:p>
            <a:pPr>
              <a:spcBef>
                <a:spcPct val="50000"/>
              </a:spcBef>
            </a:pPr>
            <a:r>
              <a:rPr lang="en-US" altLang="zh-TW" b="1">
                <a:solidFill>
                  <a:srgbClr val="333399"/>
                </a:solidFill>
              </a:rPr>
              <a:t>lying</a:t>
            </a:r>
          </a:p>
        </p:txBody>
      </p:sp>
      <p:sp>
        <p:nvSpPr>
          <p:cNvPr id="11325" name="Text Box 1085"/>
          <p:cNvSpPr txBox="1">
            <a:spLocks noChangeArrowheads="1"/>
          </p:cNvSpPr>
          <p:nvPr/>
        </p:nvSpPr>
        <p:spPr bwMode="auto">
          <a:xfrm>
            <a:off x="6189784" y="5638800"/>
            <a:ext cx="685800" cy="369332"/>
          </a:xfrm>
          <a:prstGeom prst="rect">
            <a:avLst/>
          </a:prstGeom>
          <a:noFill/>
          <a:ln w="9525">
            <a:noFill/>
            <a:miter lim="800000"/>
            <a:headEnd/>
            <a:tailEnd/>
          </a:ln>
          <a:effectLst/>
        </p:spPr>
        <p:txBody>
          <a:bodyPr>
            <a:spAutoFit/>
          </a:bodyPr>
          <a:lstStyle/>
          <a:p>
            <a:pPr>
              <a:spcBef>
                <a:spcPct val="50000"/>
              </a:spcBef>
            </a:pPr>
            <a:r>
              <a:rPr lang="en-US" altLang="zh-TW" dirty="0">
                <a:solidFill>
                  <a:srgbClr val="FF0066"/>
                </a:solidFill>
              </a:rPr>
              <a:t>run</a:t>
            </a:r>
          </a:p>
        </p:txBody>
      </p:sp>
      <p:sp>
        <p:nvSpPr>
          <p:cNvPr id="11326" name="Text Box 1086"/>
          <p:cNvSpPr txBox="1">
            <a:spLocks noChangeArrowheads="1"/>
          </p:cNvSpPr>
          <p:nvPr/>
        </p:nvSpPr>
        <p:spPr bwMode="auto">
          <a:xfrm>
            <a:off x="6682153" y="5638800"/>
            <a:ext cx="1524000" cy="369332"/>
          </a:xfrm>
          <a:prstGeom prst="rect">
            <a:avLst/>
          </a:prstGeom>
          <a:noFill/>
          <a:ln w="9525">
            <a:noFill/>
            <a:miter lim="800000"/>
            <a:headEnd/>
            <a:tailEnd/>
          </a:ln>
          <a:effectLst/>
        </p:spPr>
        <p:txBody>
          <a:bodyPr>
            <a:spAutoFit/>
          </a:bodyPr>
          <a:lstStyle/>
          <a:p>
            <a:pPr>
              <a:spcBef>
                <a:spcPct val="50000"/>
              </a:spcBef>
            </a:pPr>
            <a:r>
              <a:rPr lang="en-US" altLang="zh-TW" dirty="0">
                <a:solidFill>
                  <a:srgbClr val="FF3399"/>
                </a:solidFill>
              </a:rPr>
              <a:t>run</a:t>
            </a:r>
            <a:r>
              <a:rPr lang="en-US" altLang="zh-TW" b="1" dirty="0">
                <a:solidFill>
                  <a:srgbClr val="FF3399"/>
                </a:solidFill>
              </a:rPr>
              <a:t>ning</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1" y="228600"/>
            <a:ext cx="8721969" cy="5067300"/>
          </a:xfrm>
          <a:prstGeom prst="rect">
            <a:avLst/>
          </a:prstGeom>
          <a:noFill/>
          <a:ln w="9525">
            <a:noFill/>
            <a:miter lim="800000"/>
            <a:headEnd/>
            <a:tailEnd/>
          </a:ln>
          <a:effectLst/>
        </p:spPr>
      </p:pic>
      <p:sp>
        <p:nvSpPr>
          <p:cNvPr id="6" name="TextBox 5"/>
          <p:cNvSpPr txBox="1"/>
          <p:nvPr/>
        </p:nvSpPr>
        <p:spPr>
          <a:xfrm>
            <a:off x="2954216" y="838200"/>
            <a:ext cx="4923692" cy="369332"/>
          </a:xfrm>
          <a:prstGeom prst="rect">
            <a:avLst/>
          </a:prstGeom>
          <a:noFill/>
        </p:spPr>
        <p:txBody>
          <a:bodyPr wrap="square" rtlCol="0">
            <a:spAutoFit/>
          </a:bodyPr>
          <a:lstStyle/>
          <a:p>
            <a:pPr algn="l"/>
            <a:r>
              <a:rPr lang="en-US" dirty="0" err="1" smtClean="0">
                <a:solidFill>
                  <a:srgbClr val="66FF33"/>
                </a:solidFill>
              </a:rPr>
              <a:t>Azar’s</a:t>
            </a:r>
            <a:r>
              <a:rPr lang="en-US" dirty="0" smtClean="0">
                <a:solidFill>
                  <a:srgbClr val="66FF33"/>
                </a:solidFill>
              </a:rPr>
              <a:t> Basic Grammar Textbook: page 111</a:t>
            </a:r>
            <a:endParaRPr lang="en-US" dirty="0">
              <a:solidFill>
                <a:srgbClr val="66FF33"/>
              </a:solidFill>
            </a:endParaRPr>
          </a:p>
        </p:txBody>
      </p:sp>
      <p:sp>
        <p:nvSpPr>
          <p:cNvPr id="7" name="Rectangle 6"/>
          <p:cNvSpPr/>
          <p:nvPr/>
        </p:nvSpPr>
        <p:spPr>
          <a:xfrm>
            <a:off x="1899139" y="5181602"/>
            <a:ext cx="5275384" cy="1214533"/>
          </a:xfrm>
          <a:prstGeom prst="rect">
            <a:avLst/>
          </a:prstGeom>
        </p:spPr>
        <p:txBody>
          <a:bodyPr wrap="square">
            <a:spAutoFit/>
          </a:bodyPr>
          <a:lstStyle/>
          <a:p>
            <a:pPr algn="l"/>
            <a:r>
              <a:rPr lang="en-US" b="1" dirty="0" smtClean="0"/>
              <a:t>Examples:</a:t>
            </a:r>
          </a:p>
          <a:p>
            <a:pPr algn="l"/>
            <a:r>
              <a:rPr lang="en-US" b="1" dirty="0" smtClean="0"/>
              <a:t>1. I </a:t>
            </a:r>
            <a:r>
              <a:rPr lang="en-US" b="1" dirty="0" smtClean="0">
                <a:solidFill>
                  <a:srgbClr val="C00000"/>
                </a:solidFill>
              </a:rPr>
              <a:t>hear</a:t>
            </a:r>
            <a:r>
              <a:rPr lang="en-US" b="1" dirty="0" smtClean="0"/>
              <a:t> you now clearly. </a:t>
            </a:r>
          </a:p>
          <a:p>
            <a:pPr algn="l"/>
            <a:r>
              <a:rPr lang="en-US" b="1" dirty="0" smtClean="0"/>
              <a:t>2. They </a:t>
            </a:r>
            <a:r>
              <a:rPr lang="en-US" b="1" dirty="0" smtClean="0">
                <a:solidFill>
                  <a:srgbClr val="C00000"/>
                </a:solidFill>
              </a:rPr>
              <a:t>understand </a:t>
            </a:r>
            <a:r>
              <a:rPr lang="en-US" b="1" dirty="0" smtClean="0"/>
              <a:t>the lesson now.</a:t>
            </a:r>
          </a:p>
          <a:p>
            <a:pPr algn="l"/>
            <a:r>
              <a:rPr lang="en-US" b="1" dirty="0" smtClean="0"/>
              <a:t>3. Be careful! We </a:t>
            </a:r>
            <a:r>
              <a:rPr lang="en-US" b="1" dirty="0" smtClean="0">
                <a:solidFill>
                  <a:srgbClr val="C00000"/>
                </a:solidFill>
              </a:rPr>
              <a:t>smell </a:t>
            </a:r>
            <a:r>
              <a:rPr lang="en-US" b="1" dirty="0" smtClean="0"/>
              <a:t>dangerous chemical gas.</a:t>
            </a:r>
            <a:endParaRPr lang="en-US" dirty="0"/>
          </a:p>
        </p:txBody>
      </p:sp>
      <p:sp>
        <p:nvSpPr>
          <p:cNvPr id="8" name="TextBox 7"/>
          <p:cNvSpPr txBox="1"/>
          <p:nvPr/>
        </p:nvSpPr>
        <p:spPr>
          <a:xfrm>
            <a:off x="140678" y="914400"/>
            <a:ext cx="492369" cy="369332"/>
          </a:xfrm>
          <a:prstGeom prst="rect">
            <a:avLst/>
          </a:prstGeom>
          <a:noFill/>
        </p:spPr>
        <p:txBody>
          <a:bodyPr wrap="square" rtlCol="0">
            <a:spAutoFit/>
          </a:bodyPr>
          <a:lstStyle/>
          <a:p>
            <a:pPr algn="l"/>
            <a:r>
              <a:rPr lang="en-US" dirty="0" smtClean="0">
                <a:solidFill>
                  <a:srgbClr val="66FF33"/>
                </a:solidFill>
              </a:rPr>
              <a:t>3.</a:t>
            </a:r>
            <a:endParaRPr lang="en-US" dirty="0">
              <a:solidFill>
                <a:srgbClr val="66FF33"/>
              </a:solidFill>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154"/>
          <p:cNvGraphicFramePr>
            <a:graphicFrameLocks/>
          </p:cNvGraphicFramePr>
          <p:nvPr/>
        </p:nvGraphicFramePr>
        <p:xfrm>
          <a:off x="703383" y="1371601"/>
          <a:ext cx="7526214" cy="3882448"/>
        </p:xfrm>
        <a:graphic>
          <a:graphicData uri="http://schemas.openxmlformats.org/drawingml/2006/table">
            <a:tbl>
              <a:tblPr/>
              <a:tblGrid>
                <a:gridCol w="703384"/>
                <a:gridCol w="1016977"/>
                <a:gridCol w="1504950"/>
                <a:gridCol w="1935772"/>
                <a:gridCol w="2365131"/>
              </a:tblGrid>
              <a:tr h="765048">
                <a:tc rowSpan="2" gridSpan="3">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900" b="0" i="0" u="none" strike="noStrike" cap="none" normalizeH="0" baseline="0" dirty="0" smtClean="0">
                          <a:ln>
                            <a:noFill/>
                          </a:ln>
                          <a:solidFill>
                            <a:srgbClr val="1D3C69"/>
                          </a:solidFill>
                          <a:effectLst/>
                          <a:latin typeface="Arial"/>
                          <a:cs typeface="Arial" pitchFamily="34" charset="0"/>
                        </a:rPr>
                        <a:t>“</a:t>
                      </a:r>
                      <a:r>
                        <a:rPr kumimoji="0" lang="en-US" sz="1900" b="0" i="0" u="none" strike="noStrike" cap="none" normalizeH="0" baseline="0" dirty="0" smtClean="0">
                          <a:ln>
                            <a:noFill/>
                          </a:ln>
                          <a:solidFill>
                            <a:srgbClr val="1D3C69"/>
                          </a:solidFill>
                          <a:effectLst/>
                          <a:latin typeface="Verdana" pitchFamily="34" charset="0"/>
                          <a:cs typeface="Arial" pitchFamily="34" charset="0"/>
                        </a:rPr>
                        <a:t>Yes</a:t>
                      </a:r>
                      <a:r>
                        <a:rPr kumimoji="0" lang="en-US" sz="1900" b="0" i="0" u="none" strike="noStrike" cap="none" normalizeH="0" baseline="0" dirty="0" smtClean="0">
                          <a:ln>
                            <a:noFill/>
                          </a:ln>
                          <a:solidFill>
                            <a:srgbClr val="1D3C69"/>
                          </a:solidFill>
                          <a:effectLst/>
                          <a:latin typeface="Arial"/>
                          <a:cs typeface="Arial" pitchFamily="34" charset="0"/>
                        </a:rPr>
                        <a:t>”</a:t>
                      </a:r>
                      <a:r>
                        <a:rPr kumimoji="0" lang="en-US" sz="1900" b="0" i="0" u="none" strike="noStrike" cap="none" normalizeH="0" baseline="0" dirty="0" smtClean="0">
                          <a:ln>
                            <a:noFill/>
                          </a:ln>
                          <a:solidFill>
                            <a:srgbClr val="1D3C69"/>
                          </a:solidFill>
                          <a:effectLst/>
                          <a:latin typeface="Verdana" pitchFamily="34" charset="0"/>
                          <a:cs typeface="Arial" pitchFamily="34" charset="0"/>
                        </a:rPr>
                        <a:t> or </a:t>
                      </a:r>
                      <a:r>
                        <a:rPr kumimoji="0" lang="en-US" sz="1900" b="0" i="0" u="none" strike="noStrike" cap="none" normalizeH="0" baseline="0" dirty="0" smtClean="0">
                          <a:ln>
                            <a:noFill/>
                          </a:ln>
                          <a:solidFill>
                            <a:srgbClr val="1D3C69"/>
                          </a:solidFill>
                          <a:effectLst/>
                          <a:latin typeface="Arial"/>
                          <a:cs typeface="Arial" pitchFamily="34" charset="0"/>
                        </a:rPr>
                        <a:t>“</a:t>
                      </a:r>
                      <a:r>
                        <a:rPr kumimoji="0" lang="en-US" sz="1900" b="0" i="0" u="none" strike="noStrike" cap="none" normalizeH="0" baseline="0" dirty="0" smtClean="0">
                          <a:ln>
                            <a:noFill/>
                          </a:ln>
                          <a:solidFill>
                            <a:srgbClr val="1D3C69"/>
                          </a:solidFill>
                          <a:effectLst/>
                          <a:latin typeface="Verdana" pitchFamily="34" charset="0"/>
                          <a:cs typeface="Arial" pitchFamily="34" charset="0"/>
                        </a:rPr>
                        <a:t>No</a:t>
                      </a:r>
                      <a:r>
                        <a:rPr kumimoji="0" lang="en-US" sz="1900" b="0" i="0" u="none" strike="noStrike" cap="none" normalizeH="0" baseline="0" dirty="0" smtClean="0">
                          <a:ln>
                            <a:noFill/>
                          </a:ln>
                          <a:solidFill>
                            <a:srgbClr val="1D3C69"/>
                          </a:solidFill>
                          <a:effectLst/>
                          <a:latin typeface="Arial"/>
                          <a:cs typeface="Arial" pitchFamily="34" charset="0"/>
                        </a:rPr>
                        <a:t>”</a:t>
                      </a:r>
                      <a:r>
                        <a:rPr kumimoji="0" lang="en-US" sz="1900" b="0" i="0" u="none" strike="noStrike" cap="none" normalizeH="0" baseline="0" dirty="0" smtClean="0">
                          <a:ln>
                            <a:noFill/>
                          </a:ln>
                          <a:solidFill>
                            <a:srgbClr val="1D3C69"/>
                          </a:solidFill>
                          <a:effectLst/>
                          <a:latin typeface="Verdana" pitchFamily="34" charset="0"/>
                          <a:cs typeface="Arial" pitchFamily="34" charset="0"/>
                        </a:rPr>
                        <a:t> questions</a:t>
                      </a:r>
                      <a:endParaRPr kumimoji="0" lang="ar-SA" sz="1900" b="0" i="0" u="none" strike="noStrike" cap="none" normalizeH="0" baseline="0" dirty="0" smtClean="0">
                        <a:ln>
                          <a:noFill/>
                        </a:ln>
                        <a:solidFill>
                          <a:srgbClr val="1D3C69"/>
                        </a:solidFill>
                        <a:effectLst/>
                        <a:latin typeface="Verdana" pitchFamily="34" charset="0"/>
                        <a:cs typeface="Arial" pitchFamily="34" charset="0"/>
                      </a:endParaRP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rowSpan="2" hMerge="1">
                  <a:txBody>
                    <a:bodyPr/>
                    <a:lstStyle/>
                    <a:p>
                      <a:endParaRPr lang="en-US"/>
                    </a:p>
                  </a:txBody>
                  <a:tcPr/>
                </a:tc>
                <a:tc rowSpan="2" hMerge="1">
                  <a:txBody>
                    <a:bodyPr/>
                    <a:lstStyle/>
                    <a:p>
                      <a:endParaRPr lang="en-US"/>
                    </a:p>
                  </a:txBody>
                  <a:tcPr/>
                </a:tc>
                <a:tc gridSpan="2">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900" b="0" i="0" u="none" strike="noStrike" cap="none" normalizeH="0" baseline="0" dirty="0" smtClean="0">
                          <a:ln>
                            <a:noFill/>
                          </a:ln>
                          <a:solidFill>
                            <a:srgbClr val="1D3C69"/>
                          </a:solidFill>
                          <a:effectLst/>
                          <a:latin typeface="Verdana" pitchFamily="34" charset="0"/>
                          <a:cs typeface="Arial" pitchFamily="34" charset="0"/>
                        </a:rPr>
                        <a:t>Short Answers</a:t>
                      </a:r>
                      <a:endParaRPr kumimoji="0" lang="ar-SA" sz="1900" b="0" i="0" u="none" strike="noStrike" cap="none" normalizeH="0" baseline="0" dirty="0" smtClean="0">
                        <a:ln>
                          <a:noFill/>
                        </a:ln>
                        <a:solidFill>
                          <a:srgbClr val="1D3C69"/>
                        </a:solidFill>
                        <a:effectLst/>
                        <a:latin typeface="Verdana" pitchFamily="34"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2100" b="0" i="0" u="none" strike="noStrike" cap="none" normalizeH="0" baseline="0" dirty="0" smtClean="0">
                          <a:ln>
                            <a:noFill/>
                          </a:ln>
                          <a:solidFill>
                            <a:srgbClr val="1D3C69"/>
                          </a:solidFill>
                          <a:effectLst/>
                          <a:latin typeface="Verdana" pitchFamily="34" charset="0"/>
                          <a:cs typeface="Arial" pitchFamily="34" charset="0"/>
                        </a:rPr>
                        <a:t>إجابات مختصرة</a:t>
                      </a:r>
                      <a:endParaRPr kumimoji="0" lang="en-US" sz="2100" b="0" i="0" u="none" strike="noStrike" cap="none" normalizeH="0" baseline="0" dirty="0" smtClean="0">
                        <a:ln>
                          <a:noFill/>
                        </a:ln>
                        <a:solidFill>
                          <a:srgbClr val="1D3C69"/>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hMerge="1">
                  <a:txBody>
                    <a:bodyPr/>
                    <a:lstStyle/>
                    <a:p>
                      <a:endParaRPr lang="en-US"/>
                    </a:p>
                  </a:txBody>
                  <a:tcPr/>
                </a:tc>
              </a:tr>
              <a:tr h="735037">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600" b="1" i="0" u="none" strike="noStrike" cap="none" normalizeH="0" baseline="0" smtClean="0">
                          <a:ln>
                            <a:noFill/>
                          </a:ln>
                          <a:solidFill>
                            <a:schemeClr val="tx1"/>
                          </a:solidFill>
                          <a:effectLst/>
                          <a:latin typeface="Verdana" pitchFamily="34" charset="0"/>
                          <a:cs typeface="Arial" pitchFamily="34" charset="0"/>
                        </a:rPr>
                        <a:t>إثبات </a:t>
                      </a:r>
                      <a:r>
                        <a:rPr kumimoji="0" lang="en-US" sz="1300" b="1" i="0" u="none" strike="noStrike" cap="none" normalizeH="0" baseline="0" smtClean="0">
                          <a:ln>
                            <a:noFill/>
                          </a:ln>
                          <a:solidFill>
                            <a:schemeClr val="tx1"/>
                          </a:solidFill>
                          <a:effectLst/>
                          <a:latin typeface="Verdana" pitchFamily="34" charset="0"/>
                          <a:cs typeface="Arial" pitchFamily="34" charset="0"/>
                        </a:rPr>
                        <a:t>Affirmative</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600" b="1" i="0" u="none" strike="noStrike" cap="none" normalizeH="0" baseline="0" smtClean="0">
                          <a:ln>
                            <a:noFill/>
                          </a:ln>
                          <a:solidFill>
                            <a:schemeClr val="tx1"/>
                          </a:solidFill>
                          <a:effectLst/>
                          <a:latin typeface="Verdana" pitchFamily="34" charset="0"/>
                          <a:cs typeface="Arial" pitchFamily="34" charset="0"/>
                        </a:rPr>
                        <a:t>نفي</a:t>
                      </a:r>
                      <a:r>
                        <a:rPr kumimoji="0" lang="en-US" sz="1600" b="1" i="0" u="none" strike="noStrike" cap="none" normalizeH="0" baseline="0" smtClean="0">
                          <a:ln>
                            <a:noFill/>
                          </a:ln>
                          <a:solidFill>
                            <a:schemeClr val="tx1"/>
                          </a:solidFill>
                          <a:effectLst/>
                          <a:latin typeface="Verdana" pitchFamily="34" charset="0"/>
                          <a:cs typeface="Arial" pitchFamily="34" charset="0"/>
                        </a:rPr>
                        <a:t> </a:t>
                      </a:r>
                      <a:r>
                        <a:rPr kumimoji="0" lang="en-US" sz="1300" b="1" i="0" u="none" strike="noStrike" cap="none" normalizeH="0" baseline="0" smtClean="0">
                          <a:ln>
                            <a:noFill/>
                          </a:ln>
                          <a:solidFill>
                            <a:schemeClr val="tx1"/>
                          </a:solidFill>
                          <a:effectLst/>
                          <a:latin typeface="Verdana" pitchFamily="34" charset="0"/>
                          <a:cs typeface="Arial" pitchFamily="34" charset="0"/>
                        </a:rPr>
                        <a:t>Negative </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r>
              <a:tr h="933391">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Be</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+Subject </a:t>
                      </a: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300" b="1" i="0" u="none" strike="noStrike" cap="none" normalizeH="0" baseline="0" smtClean="0">
                          <a:ln>
                            <a:noFill/>
                          </a:ln>
                          <a:solidFill>
                            <a:schemeClr val="tx1"/>
                          </a:solidFill>
                          <a:effectLst/>
                          <a:latin typeface="Verdana" pitchFamily="34" charset="0"/>
                          <a:cs typeface="Arial" pitchFamily="34" charset="0"/>
                        </a:rPr>
                        <a:t>فاعل</a:t>
                      </a:r>
                      <a:endParaRPr kumimoji="0" lang="en-US" sz="13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dirty="0" smtClean="0">
                          <a:ln>
                            <a:noFill/>
                          </a:ln>
                          <a:solidFill>
                            <a:schemeClr val="tx1"/>
                          </a:solidFill>
                          <a:effectLst/>
                          <a:latin typeface="Verdana" pitchFamily="34" charset="0"/>
                          <a:cs typeface="Arial" pitchFamily="34" charset="0"/>
                        </a:rPr>
                        <a:t>+ Complement</a:t>
                      </a:r>
                      <a:endParaRPr kumimoji="0" lang="ar-SA" sz="1300" b="1" i="0" u="none" strike="noStrike" cap="none" normalizeH="0" baseline="0" dirty="0" smtClean="0">
                        <a:ln>
                          <a:noFill/>
                        </a:ln>
                        <a:solidFill>
                          <a:schemeClr val="tx1"/>
                        </a:solidFill>
                        <a:effectLst/>
                        <a:latin typeface="Verdana" pitchFamily="34"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300" b="1" i="0" u="none" strike="noStrike" cap="none" normalizeH="0" baseline="0" dirty="0" smtClean="0">
                          <a:ln>
                            <a:noFill/>
                          </a:ln>
                          <a:solidFill>
                            <a:schemeClr val="tx1"/>
                          </a:solidFill>
                          <a:effectLst/>
                          <a:latin typeface="Verdana" pitchFamily="34" charset="0"/>
                          <a:cs typeface="Arial" pitchFamily="34" charset="0"/>
                        </a:rPr>
                        <a:t>تكملة</a:t>
                      </a:r>
                      <a:endParaRPr kumimoji="0" lang="en-US" sz="1300" b="1" i="0" u="none" strike="noStrike" cap="none" normalizeH="0" baseline="0" dirty="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Yes + Subject + Be</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No + Subject + Be + not</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r>
              <a:tr h="724486">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Are</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you</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a teacher?</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Yes, I am.</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No, I am not.</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724486">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Were</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the boys</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at school?</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Yes, they were.</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dirty="0" smtClean="0">
                          <a:ln>
                            <a:noFill/>
                          </a:ln>
                          <a:solidFill>
                            <a:schemeClr val="tx1"/>
                          </a:solidFill>
                          <a:effectLst/>
                          <a:latin typeface="Verdana" pitchFamily="34" charset="0"/>
                          <a:cs typeface="Arial" pitchFamily="34" charset="0"/>
                        </a:rPr>
                        <a:t>No, they were not.</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r>
            </a:tbl>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150"/>
          <p:cNvGraphicFramePr>
            <a:graphicFrameLocks/>
          </p:cNvGraphicFramePr>
          <p:nvPr/>
        </p:nvGraphicFramePr>
        <p:xfrm>
          <a:off x="914401" y="1898651"/>
          <a:ext cx="7315199" cy="5468987"/>
        </p:xfrm>
        <a:graphic>
          <a:graphicData uri="http://schemas.openxmlformats.org/drawingml/2006/table">
            <a:tbl>
              <a:tblPr/>
              <a:tblGrid>
                <a:gridCol w="1055077"/>
                <a:gridCol w="984738"/>
                <a:gridCol w="773723"/>
                <a:gridCol w="1463920"/>
                <a:gridCol w="1419957"/>
                <a:gridCol w="1617784"/>
              </a:tblGrid>
              <a:tr h="960823">
                <a:tc rowSpan="2" gridSpan="4">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1" i="0" u="none" strike="noStrike" cap="none" normalizeH="0" baseline="0" smtClean="0">
                          <a:ln>
                            <a:noFill/>
                          </a:ln>
                          <a:solidFill>
                            <a:srgbClr val="CC3300"/>
                          </a:solidFill>
                          <a:effectLst/>
                          <a:latin typeface="Arial"/>
                          <a:cs typeface="Arial" pitchFamily="34" charset="0"/>
                        </a:rPr>
                        <a:t>“</a:t>
                      </a:r>
                      <a:r>
                        <a:rPr kumimoji="0" lang="en-US" sz="1700" b="1" i="0" u="none" strike="noStrike" cap="none" normalizeH="0" baseline="0" smtClean="0">
                          <a:ln>
                            <a:noFill/>
                          </a:ln>
                          <a:solidFill>
                            <a:srgbClr val="CC3300"/>
                          </a:solidFill>
                          <a:effectLst/>
                          <a:latin typeface="Verdana" pitchFamily="34" charset="0"/>
                          <a:cs typeface="Arial" pitchFamily="34" charset="0"/>
                        </a:rPr>
                        <a:t>Yes</a:t>
                      </a:r>
                      <a:r>
                        <a:rPr kumimoji="0" lang="en-US" sz="1700" b="1" i="0" u="none" strike="noStrike" cap="none" normalizeH="0" baseline="0" smtClean="0">
                          <a:ln>
                            <a:noFill/>
                          </a:ln>
                          <a:solidFill>
                            <a:srgbClr val="CC3300"/>
                          </a:solidFill>
                          <a:effectLst/>
                          <a:latin typeface="Arial"/>
                          <a:cs typeface="Arial" pitchFamily="34" charset="0"/>
                        </a:rPr>
                        <a:t>”</a:t>
                      </a:r>
                      <a:r>
                        <a:rPr kumimoji="0" lang="en-US" sz="1700" b="1" i="0" u="none" strike="noStrike" cap="none" normalizeH="0" baseline="0" smtClean="0">
                          <a:ln>
                            <a:noFill/>
                          </a:ln>
                          <a:solidFill>
                            <a:srgbClr val="CC3300"/>
                          </a:solidFill>
                          <a:effectLst/>
                          <a:latin typeface="Verdana" pitchFamily="34" charset="0"/>
                          <a:cs typeface="Arial" pitchFamily="34" charset="0"/>
                        </a:rPr>
                        <a:t> or </a:t>
                      </a:r>
                      <a:r>
                        <a:rPr kumimoji="0" lang="en-US" sz="1700" b="1" i="0" u="none" strike="noStrike" cap="none" normalizeH="0" baseline="0" smtClean="0">
                          <a:ln>
                            <a:noFill/>
                          </a:ln>
                          <a:solidFill>
                            <a:srgbClr val="CC3300"/>
                          </a:solidFill>
                          <a:effectLst/>
                          <a:latin typeface="Arial"/>
                          <a:cs typeface="Arial" pitchFamily="34" charset="0"/>
                        </a:rPr>
                        <a:t>“</a:t>
                      </a:r>
                      <a:r>
                        <a:rPr kumimoji="0" lang="en-US" sz="1700" b="1" i="0" u="none" strike="noStrike" cap="none" normalizeH="0" baseline="0" smtClean="0">
                          <a:ln>
                            <a:noFill/>
                          </a:ln>
                          <a:solidFill>
                            <a:srgbClr val="CC3300"/>
                          </a:solidFill>
                          <a:effectLst/>
                          <a:latin typeface="Verdana" pitchFamily="34" charset="0"/>
                          <a:cs typeface="Arial" pitchFamily="34" charset="0"/>
                        </a:rPr>
                        <a:t>No</a:t>
                      </a:r>
                      <a:r>
                        <a:rPr kumimoji="0" lang="en-US" sz="1700" b="1" i="0" u="none" strike="noStrike" cap="none" normalizeH="0" baseline="0" smtClean="0">
                          <a:ln>
                            <a:noFill/>
                          </a:ln>
                          <a:solidFill>
                            <a:srgbClr val="CC3300"/>
                          </a:solidFill>
                          <a:effectLst/>
                          <a:latin typeface="Arial"/>
                          <a:cs typeface="Arial" pitchFamily="34" charset="0"/>
                        </a:rPr>
                        <a:t>”</a:t>
                      </a:r>
                      <a:r>
                        <a:rPr kumimoji="0" lang="en-US" sz="1700" b="1" i="0" u="none" strike="noStrike" cap="none" normalizeH="0" baseline="0" smtClean="0">
                          <a:ln>
                            <a:noFill/>
                          </a:ln>
                          <a:solidFill>
                            <a:srgbClr val="CC3300"/>
                          </a:solidFill>
                          <a:effectLst/>
                          <a:latin typeface="Verdana" pitchFamily="34" charset="0"/>
                          <a:cs typeface="Arial" pitchFamily="34" charset="0"/>
                        </a:rPr>
                        <a:t> questions</a:t>
                      </a:r>
                      <a:endParaRPr kumimoji="0" lang="ar-SA" sz="1700" b="1" i="0" u="none" strike="noStrike" cap="none" normalizeH="0" baseline="0" smtClean="0">
                        <a:ln>
                          <a:noFill/>
                        </a:ln>
                        <a:solidFill>
                          <a:srgbClr val="CC3300"/>
                        </a:solidFill>
                        <a:effectLst/>
                        <a:latin typeface="Verdana" pitchFamily="34"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0" i="0" u="none" strike="noStrike" cap="none" normalizeH="0" baseline="0" smtClean="0">
                          <a:ln>
                            <a:noFill/>
                          </a:ln>
                          <a:solidFill>
                            <a:srgbClr val="CC3300"/>
                          </a:solidFill>
                          <a:effectLst/>
                          <a:latin typeface="Verdana" pitchFamily="34" charset="0"/>
                          <a:cs typeface="Arial" pitchFamily="34" charset="0"/>
                        </a:rPr>
                        <a:t> </a:t>
                      </a:r>
                      <a:r>
                        <a:rPr kumimoji="0" lang="ar-SA" sz="1900" b="0" i="0" u="none" strike="noStrike" cap="none" normalizeH="0" baseline="0" smtClean="0">
                          <a:ln>
                            <a:noFill/>
                          </a:ln>
                          <a:solidFill>
                            <a:srgbClr val="CC3300"/>
                          </a:solidFill>
                          <a:effectLst/>
                          <a:latin typeface="Verdana" pitchFamily="34" charset="0"/>
                          <a:cs typeface="Arial" pitchFamily="34" charset="0"/>
                        </a:rPr>
                        <a:t>أسئلة إجابتها بـ نعم و لا</a:t>
                      </a:r>
                      <a:endParaRPr kumimoji="0" lang="en-US" sz="1900" b="0" i="0" u="none" strike="noStrike" cap="none" normalizeH="0" baseline="0" smtClean="0">
                        <a:ln>
                          <a:noFill/>
                        </a:ln>
                        <a:solidFill>
                          <a:srgbClr val="CC3300"/>
                        </a:solidFill>
                        <a:effectLst/>
                        <a:latin typeface="Verdana" pitchFamily="34" charset="0"/>
                        <a:cs typeface="Arial" pitchFamily="34" charset="0"/>
                      </a:endParaRP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gridSpan="2">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700" b="1" i="0" u="none" strike="noStrike" cap="none" normalizeH="0" baseline="0" smtClean="0">
                          <a:ln>
                            <a:noFill/>
                          </a:ln>
                          <a:solidFill>
                            <a:srgbClr val="CC3300"/>
                          </a:solidFill>
                          <a:effectLst/>
                          <a:latin typeface="Verdana" pitchFamily="34" charset="0"/>
                          <a:cs typeface="Arial" pitchFamily="34" charset="0"/>
                        </a:rPr>
                        <a:t>Short Answers</a:t>
                      </a:r>
                      <a:endParaRPr kumimoji="0" lang="ar-SA" sz="1700" b="1" i="0" u="none" strike="noStrike" cap="none" normalizeH="0" baseline="0" smtClean="0">
                        <a:ln>
                          <a:noFill/>
                        </a:ln>
                        <a:solidFill>
                          <a:srgbClr val="CC3300"/>
                        </a:solidFill>
                        <a:effectLst/>
                        <a:latin typeface="Verdana" pitchFamily="34"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900" b="0" i="0" u="none" strike="noStrike" cap="none" normalizeH="0" baseline="0" smtClean="0">
                          <a:ln>
                            <a:noFill/>
                          </a:ln>
                          <a:solidFill>
                            <a:srgbClr val="CC3300"/>
                          </a:solidFill>
                          <a:effectLst/>
                          <a:latin typeface="Verdana" pitchFamily="34" charset="0"/>
                          <a:cs typeface="Arial" pitchFamily="34" charset="0"/>
                        </a:rPr>
                        <a:t>إجابات مختصرة</a:t>
                      </a:r>
                      <a:endParaRPr kumimoji="0" lang="en-US" sz="1900" b="0" i="0" u="none" strike="noStrike" cap="none" normalizeH="0" baseline="0" smtClean="0">
                        <a:ln>
                          <a:noFill/>
                        </a:ln>
                        <a:solidFill>
                          <a:srgbClr val="CC3300"/>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hMerge="1">
                  <a:txBody>
                    <a:bodyPr/>
                    <a:lstStyle/>
                    <a:p>
                      <a:endParaRPr lang="en-US"/>
                    </a:p>
                  </a:txBody>
                  <a:tcPr/>
                </a:tc>
              </a:tr>
              <a:tr h="732927">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Affirmative</a:t>
                      </a: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300" b="1" i="0" u="none" strike="noStrike" cap="none" normalizeH="0" baseline="0" smtClean="0">
                          <a:ln>
                            <a:noFill/>
                          </a:ln>
                          <a:solidFill>
                            <a:schemeClr val="tx1"/>
                          </a:solidFill>
                          <a:effectLst/>
                          <a:latin typeface="Verdana" pitchFamily="34" charset="0"/>
                          <a:cs typeface="Arial" pitchFamily="34" charset="0"/>
                        </a:rPr>
                        <a:t>إثبات</a:t>
                      </a:r>
                      <a:endParaRPr kumimoji="0" lang="en-US" sz="13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Negative</a:t>
                      </a: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300" b="1" i="0" u="none" strike="noStrike" cap="none" normalizeH="0" baseline="0" smtClean="0">
                          <a:ln>
                            <a:noFill/>
                          </a:ln>
                          <a:solidFill>
                            <a:schemeClr val="tx1"/>
                          </a:solidFill>
                          <a:effectLst/>
                          <a:latin typeface="Verdana" pitchFamily="34" charset="0"/>
                          <a:cs typeface="Arial" pitchFamily="34" charset="0"/>
                        </a:rPr>
                        <a:t>نفي</a:t>
                      </a:r>
                      <a:endParaRPr kumimoji="0" lang="en-US" sz="13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r>
              <a:tr h="1334321">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Do/Does/Did</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+Subject </a:t>
                      </a: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300" b="1" i="0" u="none" strike="noStrike" cap="none" normalizeH="0" baseline="0" smtClean="0">
                          <a:ln>
                            <a:noFill/>
                          </a:ln>
                          <a:solidFill>
                            <a:schemeClr val="tx1"/>
                          </a:solidFill>
                          <a:effectLst/>
                          <a:latin typeface="Verdana" pitchFamily="34" charset="0"/>
                          <a:cs typeface="Arial" pitchFamily="34" charset="0"/>
                        </a:rPr>
                        <a:t>فاعل</a:t>
                      </a:r>
                      <a:endParaRPr kumimoji="0" lang="en-US" sz="13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+have</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 Complement</a:t>
                      </a:r>
                      <a:endParaRPr kumimoji="0" lang="ar-SA" sz="1300" b="1" i="0" u="none" strike="noStrike" cap="none" normalizeH="0" baseline="0" smtClean="0">
                        <a:ln>
                          <a:noFill/>
                        </a:ln>
                        <a:solidFill>
                          <a:schemeClr val="tx1"/>
                        </a:solidFill>
                        <a:effectLst/>
                        <a:latin typeface="Verdana" pitchFamily="34"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300" b="1" i="0" u="none" strike="noStrike" cap="none" normalizeH="0" baseline="0" smtClean="0">
                          <a:ln>
                            <a:noFill/>
                          </a:ln>
                          <a:solidFill>
                            <a:schemeClr val="tx1"/>
                          </a:solidFill>
                          <a:effectLst/>
                          <a:latin typeface="Verdana" pitchFamily="34" charset="0"/>
                          <a:cs typeface="Arial" pitchFamily="34" charset="0"/>
                        </a:rPr>
                        <a:t>تكملة</a:t>
                      </a:r>
                      <a:endParaRPr kumimoji="0" lang="en-US" sz="1300" b="1" i="0" u="none" strike="noStrike" cap="none" normalizeH="0" baseline="0" smtClean="0">
                        <a:ln>
                          <a:noFill/>
                        </a:ln>
                        <a:solidFill>
                          <a:schemeClr val="tx1"/>
                        </a:solidFill>
                        <a:effectLst/>
                        <a:latin typeface="Verdana" pitchFamily="34"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3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Yes + Subject + do/does/did</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No + Subject + do/does/did</a:t>
                      </a: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 +not</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r>
              <a:tr h="569913">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Do</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you</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have</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a car?</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Yes, I do.</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No, I do not.</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724486">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Does</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he</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have</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a new watch?</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Yes, he does.</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No, he does not</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1146517">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Did</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they</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have</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Breakfast this morning?</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smtClean="0">
                          <a:ln>
                            <a:noFill/>
                          </a:ln>
                          <a:solidFill>
                            <a:schemeClr val="tx1"/>
                          </a:solidFill>
                          <a:effectLst/>
                          <a:latin typeface="Verdana" pitchFamily="34" charset="0"/>
                          <a:cs typeface="Arial" pitchFamily="34" charset="0"/>
                        </a:rPr>
                        <a:t>Yes, they did.</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dirty="0" smtClean="0">
                          <a:ln>
                            <a:noFill/>
                          </a:ln>
                          <a:solidFill>
                            <a:schemeClr val="tx1"/>
                          </a:solidFill>
                          <a:effectLst/>
                          <a:latin typeface="Verdana" pitchFamily="34" charset="0"/>
                          <a:cs typeface="Arial" pitchFamily="34" charset="0"/>
                        </a:rPr>
                        <a:t>No, they did not.</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r>
            </a:tbl>
          </a:graphicData>
        </a:graphic>
      </p:graphicFrame>
      <p:sp>
        <p:nvSpPr>
          <p:cNvPr id="3" name="Rectangle 2"/>
          <p:cNvSpPr txBox="1">
            <a:spLocks noChangeArrowheads="1"/>
          </p:cNvSpPr>
          <p:nvPr/>
        </p:nvSpPr>
        <p:spPr>
          <a:xfrm>
            <a:off x="1264627" y="301625"/>
            <a:ext cx="6751026"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smtClean="0">
                <a:ln>
                  <a:noFill/>
                </a:ln>
                <a:solidFill>
                  <a:srgbClr val="1D3C69"/>
                </a:solidFill>
                <a:effectLst/>
                <a:uLnTx/>
                <a:uFillTx/>
                <a:latin typeface="+mj-lt"/>
                <a:ea typeface="+mj-ea"/>
                <a:cs typeface="Arial" charset="0"/>
              </a:rPr>
              <a:t>Making Questions with the verb to HAVE as a main verb </a:t>
            </a:r>
            <a:r>
              <a:rPr kumimoji="0" lang="ar-SA" sz="2000" b="0" i="0" u="none" strike="noStrike" kern="1200" cap="none" spc="0" normalizeH="0" baseline="0" noProof="0" smtClean="0">
                <a:ln>
                  <a:noFill/>
                </a:ln>
                <a:solidFill>
                  <a:srgbClr val="1D3C69"/>
                </a:solidFill>
                <a:effectLst/>
                <a:uLnTx/>
                <a:uFillTx/>
                <a:latin typeface="+mj-lt"/>
                <a:ea typeface="+mj-ea"/>
                <a:cs typeface="Arial" charset="0"/>
              </a:rPr>
              <a:t/>
            </a:r>
            <a:br>
              <a:rPr kumimoji="0" lang="ar-SA" sz="2000" b="0" i="0" u="none" strike="noStrike" kern="1200" cap="none" spc="0" normalizeH="0" baseline="0" noProof="0" smtClean="0">
                <a:ln>
                  <a:noFill/>
                </a:ln>
                <a:solidFill>
                  <a:srgbClr val="1D3C69"/>
                </a:solidFill>
                <a:effectLst/>
                <a:uLnTx/>
                <a:uFillTx/>
                <a:latin typeface="+mj-lt"/>
                <a:ea typeface="+mj-ea"/>
                <a:cs typeface="Arial" charset="0"/>
              </a:rPr>
            </a:br>
            <a:r>
              <a:rPr kumimoji="0" lang="ar-SA" sz="2000" b="0" i="0" u="none" strike="noStrike" kern="1200" cap="none" spc="0" normalizeH="0" baseline="0" noProof="0" smtClean="0">
                <a:ln>
                  <a:noFill/>
                </a:ln>
                <a:solidFill>
                  <a:srgbClr val="1D3C69"/>
                </a:solidFill>
                <a:effectLst/>
                <a:uLnTx/>
                <a:uFillTx/>
                <a:latin typeface="+mj-lt"/>
                <a:ea typeface="+mj-ea"/>
                <a:cs typeface="Arial" charset="0"/>
              </a:rPr>
              <a:t> تكوين السؤال مع فعل ”يملك“ كفعل رئيسي</a:t>
            </a:r>
            <a:r>
              <a:rPr kumimoji="0" lang="ar-SA" sz="3200" b="0" i="0" u="none" strike="noStrike" kern="1200" cap="none" spc="0" normalizeH="0" baseline="0" noProof="0" smtClean="0">
                <a:ln>
                  <a:noFill/>
                </a:ln>
                <a:solidFill>
                  <a:srgbClr val="1D3C69"/>
                </a:solidFill>
                <a:effectLst/>
                <a:uLnTx/>
                <a:uFillTx/>
                <a:latin typeface="+mj-lt"/>
                <a:ea typeface="+mj-ea"/>
                <a:cs typeface="Arial" charset="0"/>
              </a:rPr>
              <a:t> </a:t>
            </a:r>
            <a:endParaRPr kumimoji="0" lang="en-US" sz="3200" b="0" i="0" u="none" strike="noStrike" kern="1200" cap="none" spc="0" normalizeH="0" baseline="0" noProof="0" dirty="0">
              <a:ln>
                <a:noFill/>
              </a:ln>
              <a:solidFill>
                <a:srgbClr val="1D3C69"/>
              </a:solidFill>
              <a:effectLst/>
              <a:uLnTx/>
              <a:uFillTx/>
              <a:latin typeface="+mj-lt"/>
              <a:ea typeface="+mj-ea"/>
              <a:cs typeface="Arial"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ChangeArrowheads="1"/>
          </p:cNvSpPr>
          <p:nvPr/>
        </p:nvSpPr>
        <p:spPr bwMode="auto">
          <a:xfrm>
            <a:off x="2461847" y="1752600"/>
            <a:ext cx="4360984" cy="762000"/>
          </a:xfrm>
          <a:prstGeom prst="roundRect">
            <a:avLst>
              <a:gd name="adj" fmla="val 16667"/>
            </a:avLst>
          </a:prstGeom>
          <a:solidFill>
            <a:schemeClr val="accent1"/>
          </a:solidFill>
          <a:ln w="9525">
            <a:solidFill>
              <a:schemeClr val="tx1"/>
            </a:solidFill>
            <a:round/>
            <a:headEnd/>
            <a:tailEnd/>
          </a:ln>
          <a:effectLst>
            <a:outerShdw dist="107763" dir="2700000" algn="ctr" rotWithShape="0">
              <a:srgbClr val="000000">
                <a:alpha val="50000"/>
              </a:srgbClr>
            </a:outerShdw>
          </a:effectLst>
        </p:spPr>
        <p:txBody>
          <a:bodyPr wrap="none" anchor="ctr"/>
          <a:lstStyle/>
          <a:p>
            <a:endParaRPr lang="en-US"/>
          </a:p>
        </p:txBody>
      </p:sp>
      <p:sp>
        <p:nvSpPr>
          <p:cNvPr id="3" name="Rectangle 4"/>
          <p:cNvSpPr txBox="1">
            <a:spLocks noChangeArrowheads="1"/>
          </p:cNvSpPr>
          <p:nvPr/>
        </p:nvSpPr>
        <p:spPr>
          <a:xfrm>
            <a:off x="1929912" y="2962276"/>
            <a:ext cx="6082811" cy="1346200"/>
          </a:xfrm>
          <a:prstGeom prst="rect">
            <a:avLst/>
          </a:prstGeom>
        </p:spPr>
        <p:txBody>
          <a:bodyPr/>
          <a:lstStyle/>
          <a:p>
            <a:pPr marL="342900" marR="0" lvl="0" indent="-342900" algn="r" defTabSz="914400" rtl="0" eaLnBrk="0" fontAlgn="base" latinLnBrk="0" hangingPunct="0">
              <a:lnSpc>
                <a:spcPct val="80000"/>
              </a:lnSpc>
              <a:spcBef>
                <a:spcPct val="20000"/>
              </a:spcBef>
              <a:spcAft>
                <a:spcPct val="0"/>
              </a:spcAft>
              <a:buClrTx/>
              <a:buSzTx/>
              <a:buFontTx/>
              <a:buNone/>
              <a:tabLst/>
              <a:defRPr/>
            </a:pPr>
            <a:r>
              <a:rPr kumimoji="0" lang="ar-SA" sz="2100" b="0" i="0" u="none" strike="noStrike" kern="1200" cap="none" spc="0" normalizeH="0" baseline="0" noProof="0" smtClean="0">
                <a:ln>
                  <a:noFill/>
                </a:ln>
                <a:solidFill>
                  <a:schemeClr val="tx1"/>
                </a:solidFill>
                <a:effectLst/>
                <a:uLnTx/>
                <a:uFillTx/>
                <a:latin typeface="+mn-lt"/>
                <a:ea typeface="+mn-ea"/>
                <a:cs typeface="Arial" charset="0"/>
              </a:rPr>
              <a:t>يستخدم هذا الزمن للتعبير عن حدث وقع في الماضي.</a:t>
            </a:r>
          </a:p>
          <a:p>
            <a:pPr marL="342900" marR="0" lvl="0" indent="-342900" algn="r" defTabSz="914400" rtl="0" eaLnBrk="0" fontAlgn="base" latinLnBrk="0" hangingPunct="0">
              <a:lnSpc>
                <a:spcPct val="80000"/>
              </a:lnSpc>
              <a:spcBef>
                <a:spcPct val="20000"/>
              </a:spcBef>
              <a:spcAft>
                <a:spcPct val="0"/>
              </a:spcAft>
              <a:buClrTx/>
              <a:buSzTx/>
              <a:buFontTx/>
              <a:buNone/>
              <a:tabLst/>
              <a:defRPr/>
            </a:pPr>
            <a:r>
              <a:rPr kumimoji="0" lang="ar-SA" sz="2100" b="0" i="0" u="none" strike="noStrike" kern="1200" cap="none" spc="0" normalizeH="0" baseline="0" noProof="0" smtClean="0">
                <a:ln>
                  <a:noFill/>
                </a:ln>
                <a:solidFill>
                  <a:schemeClr val="tx1"/>
                </a:solidFill>
                <a:effectLst/>
                <a:uLnTx/>
                <a:uFillTx/>
                <a:latin typeface="+mn-lt"/>
                <a:ea typeface="+mn-ea"/>
                <a:cs typeface="Arial" charset="0"/>
              </a:rPr>
              <a:t>يتكون هذا الزمن من التصريف الثاني للفعل أي إضافة       مع ملاحظة الأفعال </a:t>
            </a:r>
            <a:r>
              <a:rPr kumimoji="0" lang="ar-BH" sz="2100" b="0" i="0" u="none" strike="noStrike" kern="1200" cap="none" spc="0" normalizeH="0" baseline="0" noProof="0" smtClean="0">
                <a:ln>
                  <a:noFill/>
                </a:ln>
                <a:solidFill>
                  <a:schemeClr val="tx1"/>
                </a:solidFill>
                <a:effectLst/>
                <a:uLnTx/>
                <a:uFillTx/>
                <a:latin typeface="+mn-lt"/>
                <a:ea typeface="+mn-ea"/>
                <a:cs typeface="Arial" charset="0"/>
              </a:rPr>
              <a:t>الغير منتظمة   </a:t>
            </a:r>
            <a:r>
              <a:rPr kumimoji="0" lang="en-US" sz="2100" b="0" i="0" u="none" strike="noStrike" kern="1200" cap="none" spc="0" normalizeH="0" baseline="0" noProof="0" smtClean="0">
                <a:ln>
                  <a:noFill/>
                </a:ln>
                <a:solidFill>
                  <a:schemeClr val="tx1"/>
                </a:solidFill>
                <a:effectLst/>
                <a:uLnTx/>
                <a:uFillTx/>
                <a:latin typeface="+mn-lt"/>
                <a:ea typeface="+mn-ea"/>
                <a:cs typeface="Arial" charset="0"/>
              </a:rPr>
              <a:t>Irregular verbs</a:t>
            </a:r>
            <a:r>
              <a:rPr kumimoji="0" lang="ar-SA" sz="2100" b="0" i="0" u="none" strike="noStrike" kern="1200" cap="none" spc="0" normalizeH="0" baseline="0" noProof="0" smtClean="0">
                <a:ln>
                  <a:noFill/>
                </a:ln>
                <a:solidFill>
                  <a:schemeClr val="tx1"/>
                </a:solidFill>
                <a:effectLst/>
                <a:uLnTx/>
                <a:uFillTx/>
                <a:latin typeface="+mn-lt"/>
                <a:ea typeface="+mn-ea"/>
                <a:cs typeface="Arial" charset="0"/>
              </a:rPr>
              <a:t> </a:t>
            </a:r>
          </a:p>
          <a:p>
            <a:pPr marL="342900" marR="0" lvl="0" indent="-342900" algn="r" defTabSz="914400" rtl="0" eaLnBrk="0" fontAlgn="base" latinLnBrk="0" hangingPunct="0">
              <a:lnSpc>
                <a:spcPct val="80000"/>
              </a:lnSpc>
              <a:spcBef>
                <a:spcPct val="20000"/>
              </a:spcBef>
              <a:spcAft>
                <a:spcPct val="0"/>
              </a:spcAft>
              <a:buClrTx/>
              <a:buSzTx/>
              <a:buFontTx/>
              <a:buNone/>
              <a:tabLst/>
              <a:defRPr/>
            </a:pPr>
            <a:r>
              <a:rPr kumimoji="0" lang="ar-SA" sz="2100" b="0" i="0" u="none" strike="noStrike" kern="1200" cap="none" spc="0" normalizeH="0" baseline="0" noProof="0" smtClean="0">
                <a:ln>
                  <a:noFill/>
                </a:ln>
                <a:solidFill>
                  <a:schemeClr val="tx1"/>
                </a:solidFill>
                <a:effectLst/>
                <a:uLnTx/>
                <a:uFillTx/>
                <a:latin typeface="+mn-lt"/>
                <a:ea typeface="+mn-ea"/>
                <a:cs typeface="Arial" charset="0"/>
              </a:rPr>
              <a:t>يأتي هذا الزمن عادة مع كلمات مثل:</a:t>
            </a:r>
            <a:endParaRPr kumimoji="0" lang="en-US" sz="25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80000"/>
              </a:lnSpc>
              <a:spcBef>
                <a:spcPct val="20000"/>
              </a:spcBef>
              <a:spcAft>
                <a:spcPct val="0"/>
              </a:spcAft>
              <a:buClrTx/>
              <a:buSzTx/>
              <a:buFont typeface="Wingdings" pitchFamily="2" charset="2"/>
              <a:buNone/>
              <a:tabLst/>
              <a:defRPr/>
            </a:pPr>
            <a:endParaRPr kumimoji="0" lang="en-US" sz="19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4" name="Group 46"/>
          <p:cNvGraphicFramePr>
            <a:graphicFrameLocks noGrp="1"/>
          </p:cNvGraphicFramePr>
          <p:nvPr/>
        </p:nvGraphicFramePr>
        <p:xfrm>
          <a:off x="1688123" y="4495801"/>
          <a:ext cx="6400800" cy="1670539"/>
        </p:xfrm>
        <a:graphic>
          <a:graphicData uri="http://schemas.openxmlformats.org/drawingml/2006/table">
            <a:tbl>
              <a:tblPr/>
              <a:tblGrid>
                <a:gridCol w="2110153"/>
                <a:gridCol w="2039816"/>
                <a:gridCol w="2250831"/>
              </a:tblGrid>
              <a:tr h="1009357">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2000" b="1" i="0" u="none" strike="noStrike" cap="none" normalizeH="0" baseline="0" smtClean="0">
                          <a:ln>
                            <a:noFill/>
                          </a:ln>
                          <a:solidFill>
                            <a:schemeClr val="tx1"/>
                          </a:solidFill>
                          <a:effectLst/>
                          <a:latin typeface="Verdana" pitchFamily="34" charset="0"/>
                          <a:cs typeface="Arial" pitchFamily="34" charset="0"/>
                        </a:rPr>
                        <a:t>أمس</a:t>
                      </a:r>
                      <a:r>
                        <a:rPr kumimoji="0" lang="ar-BH" sz="2000" b="1" i="0" u="none" strike="noStrike" cap="none" normalizeH="0" baseline="0" smtClean="0">
                          <a:ln>
                            <a:noFill/>
                          </a:ln>
                          <a:solidFill>
                            <a:schemeClr val="tx1"/>
                          </a:solidFill>
                          <a:effectLst/>
                          <a:latin typeface="Verdana" pitchFamily="34" charset="0"/>
                          <a:cs typeface="Arial" pitchFamily="34" charset="0"/>
                        </a:rPr>
                        <a:t>  </a:t>
                      </a:r>
                      <a:r>
                        <a:rPr kumimoji="0" lang="ar-SA" sz="2000" b="1" i="0" u="none" strike="noStrike" cap="none" normalizeH="0" baseline="0" smtClean="0">
                          <a:ln>
                            <a:noFill/>
                          </a:ln>
                          <a:solidFill>
                            <a:schemeClr val="tx1"/>
                          </a:solidFill>
                          <a:effectLst/>
                          <a:latin typeface="Verdana" pitchFamily="34" charset="0"/>
                          <a:cs typeface="Arial" pitchFamily="34" charset="0"/>
                        </a:rPr>
                        <a:t> </a:t>
                      </a:r>
                      <a:r>
                        <a:rPr kumimoji="0" lang="en-US" sz="2000" b="1" i="0" u="none" strike="noStrike" cap="none" normalizeH="0" baseline="0" smtClean="0">
                          <a:ln>
                            <a:noFill/>
                          </a:ln>
                          <a:solidFill>
                            <a:srgbClr val="0000CC"/>
                          </a:solidFill>
                          <a:effectLst/>
                          <a:latin typeface="Verdana" pitchFamily="34" charset="0"/>
                          <a:cs typeface="Arial" pitchFamily="34" charset="0"/>
                        </a:rPr>
                        <a:t>yesterday</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2000" b="1" i="0" u="none" strike="noStrike" cap="none" normalizeH="0" baseline="0" smtClean="0">
                          <a:ln>
                            <a:noFill/>
                          </a:ln>
                          <a:solidFill>
                            <a:schemeClr val="tx1"/>
                          </a:solidFill>
                          <a:effectLst/>
                          <a:latin typeface="Verdana" pitchFamily="34" charset="0"/>
                          <a:cs typeface="Arial" pitchFamily="34" charset="0"/>
                        </a:rPr>
                        <a:t>الماضي</a:t>
                      </a:r>
                      <a:r>
                        <a:rPr kumimoji="0" lang="ar-BH" sz="2000" b="1" i="0" u="none" strike="noStrike" cap="none" normalizeH="0" baseline="0" smtClean="0">
                          <a:ln>
                            <a:noFill/>
                          </a:ln>
                          <a:solidFill>
                            <a:schemeClr val="tx1"/>
                          </a:solidFill>
                          <a:effectLst/>
                          <a:latin typeface="Verdana" pitchFamily="34" charset="0"/>
                          <a:cs typeface="Arial" pitchFamily="34" charset="0"/>
                        </a:rPr>
                        <a:t>   </a:t>
                      </a:r>
                      <a:r>
                        <a:rPr kumimoji="0" lang="ar-SA" sz="2000" b="1" i="0" u="none" strike="noStrike" cap="none" normalizeH="0" baseline="0" smtClean="0">
                          <a:ln>
                            <a:noFill/>
                          </a:ln>
                          <a:solidFill>
                            <a:schemeClr val="tx1"/>
                          </a:solidFill>
                          <a:effectLst/>
                          <a:latin typeface="Verdana" pitchFamily="34" charset="0"/>
                          <a:cs typeface="Arial" pitchFamily="34" charset="0"/>
                        </a:rPr>
                        <a:t> </a:t>
                      </a:r>
                      <a:r>
                        <a:rPr kumimoji="0" lang="en-US" sz="2000" b="1" i="0" u="none" strike="noStrike" cap="none" normalizeH="0" baseline="0" smtClean="0">
                          <a:ln>
                            <a:noFill/>
                          </a:ln>
                          <a:solidFill>
                            <a:srgbClr val="0000CC"/>
                          </a:solidFill>
                          <a:effectLst/>
                          <a:latin typeface="Verdana" pitchFamily="34" charset="0"/>
                          <a:cs typeface="Arial" pitchFamily="34" charset="0"/>
                        </a:rPr>
                        <a:t>last</a:t>
                      </a:r>
                      <a:r>
                        <a:rPr kumimoji="0" lang="ar-SA" sz="2000" b="1" i="0" u="none" strike="noStrike" cap="none" normalizeH="0" baseline="0" smtClean="0">
                          <a:ln>
                            <a:noFill/>
                          </a:ln>
                          <a:solidFill>
                            <a:schemeClr val="tx1"/>
                          </a:solidFill>
                          <a:effectLst/>
                          <a:latin typeface="Verdana" pitchFamily="34" charset="0"/>
                          <a:cs typeface="Arial" pitchFamily="34" charset="0"/>
                        </a:rPr>
                        <a:t> </a:t>
                      </a:r>
                      <a:endParaRPr kumimoji="0" lang="en-US" sz="20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2000" b="1" i="0" u="none" strike="noStrike" cap="none" normalizeH="0" baseline="0" smtClean="0">
                          <a:ln>
                            <a:noFill/>
                          </a:ln>
                          <a:solidFill>
                            <a:schemeClr val="tx1"/>
                          </a:solidFill>
                          <a:effectLst/>
                          <a:latin typeface="Verdana" pitchFamily="34" charset="0"/>
                          <a:cs typeface="Arial" pitchFamily="34" charset="0"/>
                        </a:rPr>
                        <a:t>مضى </a:t>
                      </a:r>
                      <a:r>
                        <a:rPr kumimoji="0" lang="en-US" sz="2000" b="1" i="0" u="none" strike="noStrike" cap="none" normalizeH="0" baseline="0" smtClean="0">
                          <a:ln>
                            <a:noFill/>
                          </a:ln>
                          <a:solidFill>
                            <a:srgbClr val="0000CC"/>
                          </a:solidFill>
                          <a:effectLst/>
                          <a:latin typeface="Verdana" pitchFamily="34" charset="0"/>
                          <a:cs typeface="Arial" pitchFamily="34" charset="0"/>
                        </a:rPr>
                        <a:t>ago  </a:t>
                      </a:r>
                      <a:r>
                        <a:rPr kumimoji="0" lang="ar-SA" sz="2000" b="1" i="0" u="none" strike="noStrike" cap="none" normalizeH="0" baseline="0" smtClean="0">
                          <a:ln>
                            <a:noFill/>
                          </a:ln>
                          <a:solidFill>
                            <a:schemeClr val="tx1"/>
                          </a:solidFill>
                          <a:effectLst/>
                          <a:latin typeface="Verdana" pitchFamily="34" charset="0"/>
                          <a:cs typeface="Arial" pitchFamily="34" charset="0"/>
                        </a:rPr>
                        <a:t> </a:t>
                      </a:r>
                      <a:endParaRPr kumimoji="0" lang="en-US" sz="20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661182">
                <a:tc gridSpan="3">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900" b="1" i="0" u="none" strike="noStrike" cap="none" normalizeH="0" baseline="0" smtClean="0">
                          <a:ln>
                            <a:noFill/>
                          </a:ln>
                          <a:solidFill>
                            <a:schemeClr val="tx1"/>
                          </a:solidFill>
                          <a:effectLst/>
                          <a:latin typeface="Verdana" pitchFamily="34" charset="0"/>
                          <a:cs typeface="Arial" pitchFamily="34" charset="0"/>
                        </a:rPr>
                        <a:t>أو أي تاريخ في الماضي مثل</a:t>
                      </a:r>
                      <a:r>
                        <a:rPr kumimoji="0" lang="en-US" sz="1900" b="1" i="0" u="none" strike="noStrike" cap="none" normalizeH="0" baseline="0" smtClean="0">
                          <a:ln>
                            <a:noFill/>
                          </a:ln>
                          <a:solidFill>
                            <a:schemeClr val="tx1"/>
                          </a:solidFill>
                          <a:effectLst/>
                          <a:latin typeface="Verdana" pitchFamily="34" charset="0"/>
                          <a:cs typeface="Arial" pitchFamily="34" charset="0"/>
                        </a:rPr>
                        <a:t> </a:t>
                      </a:r>
                      <a:r>
                        <a:rPr kumimoji="0" lang="en-US" sz="1900" b="1" i="0" u="none" strike="noStrike" cap="none" normalizeH="0" baseline="0" smtClean="0">
                          <a:ln>
                            <a:noFill/>
                          </a:ln>
                          <a:solidFill>
                            <a:srgbClr val="0000CC"/>
                          </a:solidFill>
                          <a:effectLst/>
                          <a:latin typeface="Verdana" pitchFamily="34" charset="0"/>
                          <a:cs typeface="Arial" pitchFamily="34" charset="0"/>
                        </a:rPr>
                        <a:t>in 1988 AD, in 1415 AH</a:t>
                      </a:r>
                      <a:r>
                        <a:rPr kumimoji="0" lang="en-US" sz="1900" b="1" i="0" u="none" strike="noStrike" cap="none" normalizeH="0" baseline="0" smtClean="0">
                          <a:ln>
                            <a:noFill/>
                          </a:ln>
                          <a:solidFill>
                            <a:schemeClr val="tx1"/>
                          </a:solidFill>
                          <a:effectLst/>
                          <a:latin typeface="Verdana" pitchFamily="34" charset="0"/>
                          <a:cs typeface="Arial" pitchFamily="34" charset="0"/>
                        </a:rPr>
                        <a:t>: </a:t>
                      </a:r>
                    </a:p>
                  </a:txBody>
                  <a:tcPr marL="84407" marR="84407"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r>
            </a:tbl>
          </a:graphicData>
        </a:graphic>
      </p:graphicFrame>
      <p:sp>
        <p:nvSpPr>
          <p:cNvPr id="5" name="Text Box 23"/>
          <p:cNvSpPr txBox="1">
            <a:spLocks noChangeArrowheads="1"/>
          </p:cNvSpPr>
          <p:nvPr/>
        </p:nvSpPr>
        <p:spPr bwMode="auto">
          <a:xfrm>
            <a:off x="2391508" y="1752600"/>
            <a:ext cx="4572000" cy="641350"/>
          </a:xfrm>
          <a:prstGeom prst="rect">
            <a:avLst/>
          </a:prstGeom>
          <a:noFill/>
          <a:ln w="9525">
            <a:noFill/>
            <a:miter lim="800000"/>
            <a:headEnd/>
            <a:tailEnd/>
          </a:ln>
          <a:effectLst/>
        </p:spPr>
        <p:txBody>
          <a:bodyPr>
            <a:spAutoFit/>
          </a:bodyPr>
          <a:lstStyle/>
          <a:p>
            <a:pPr algn="ctr" eaLnBrk="1" hangingPunct="1"/>
            <a:r>
              <a:rPr lang="en-US" sz="1800" b="1" dirty="0" smtClean="0">
                <a:solidFill>
                  <a:srgbClr val="000066"/>
                </a:solidFill>
                <a:latin typeface="Tahoma" pitchFamily="34" charset="0"/>
              </a:rPr>
              <a:t>Past </a:t>
            </a:r>
            <a:r>
              <a:rPr lang="en-US" sz="1800" b="1" dirty="0">
                <a:solidFill>
                  <a:srgbClr val="000066"/>
                </a:solidFill>
                <a:latin typeface="Tahoma" pitchFamily="34" charset="0"/>
              </a:rPr>
              <a:t>Simple Tense</a:t>
            </a:r>
            <a:r>
              <a:rPr lang="ar-SA" sz="1800" b="1" dirty="0">
                <a:solidFill>
                  <a:srgbClr val="000066"/>
                </a:solidFill>
                <a:latin typeface="Tahoma" pitchFamily="34" charset="0"/>
              </a:rPr>
              <a:t>    الماضي البسيط      </a:t>
            </a:r>
            <a:r>
              <a:rPr lang="en-US" sz="1800" b="1" dirty="0">
                <a:solidFill>
                  <a:srgbClr val="000066"/>
                </a:solidFill>
                <a:latin typeface="Tahoma" pitchFamily="34" charset="0"/>
              </a:rPr>
              <a:t>    </a:t>
            </a:r>
            <a:r>
              <a:rPr lang="en-US" sz="1800" b="1" dirty="0">
                <a:solidFill>
                  <a:srgbClr val="000066"/>
                </a:solidFill>
                <a:latin typeface="Tahoma" pitchFamily="34" charset="0"/>
                <a:cs typeface="Tahoma" pitchFamily="34" charset="0"/>
              </a:rPr>
              <a:t>(What happened </a:t>
            </a:r>
            <a:r>
              <a:rPr lang="en-US" sz="1800" b="1" i="1" dirty="0">
                <a:solidFill>
                  <a:srgbClr val="000066"/>
                </a:solidFill>
                <a:latin typeface="Tahoma" pitchFamily="34" charset="0"/>
                <a:cs typeface="Tahoma" pitchFamily="34" charset="0"/>
              </a:rPr>
              <a:t>yesterday</a:t>
            </a:r>
            <a:r>
              <a:rPr lang="en-US" sz="1800" b="1" dirty="0">
                <a:solidFill>
                  <a:srgbClr val="000066"/>
                </a:solidFill>
                <a:latin typeface="Tahoma" pitchFamily="34" charset="0"/>
                <a:cs typeface="Tahoma" pitchFamily="34" charset="0"/>
              </a:rPr>
              <a:t>?)</a:t>
            </a:r>
            <a:r>
              <a:rPr lang="ar-SA" sz="1800" b="1" dirty="0">
                <a:solidFill>
                  <a:srgbClr val="000066"/>
                </a:solidFill>
                <a:latin typeface="Tahoma" pitchFamily="34" charset="0"/>
              </a:rPr>
              <a:t>      </a:t>
            </a:r>
            <a:endParaRPr lang="en-US" sz="1800" b="1" dirty="0">
              <a:solidFill>
                <a:srgbClr val="000066"/>
              </a:solidFill>
              <a:latin typeface="Tahoma" pitchFamily="34" charset="0"/>
            </a:endParaRPr>
          </a:p>
        </p:txBody>
      </p:sp>
      <p:sp>
        <p:nvSpPr>
          <p:cNvPr id="6" name="Text Box 24"/>
          <p:cNvSpPr txBox="1">
            <a:spLocks noChangeArrowheads="1"/>
          </p:cNvSpPr>
          <p:nvPr/>
        </p:nvSpPr>
        <p:spPr bwMode="auto">
          <a:xfrm>
            <a:off x="3262741" y="3200401"/>
            <a:ext cx="516488" cy="461665"/>
          </a:xfrm>
          <a:prstGeom prst="rect">
            <a:avLst/>
          </a:prstGeom>
          <a:noFill/>
          <a:ln w="9525">
            <a:noFill/>
            <a:miter lim="800000"/>
            <a:headEnd/>
            <a:tailEnd/>
          </a:ln>
          <a:effectLst/>
        </p:spPr>
        <p:txBody>
          <a:bodyPr wrap="none">
            <a:spAutoFit/>
          </a:bodyPr>
          <a:lstStyle/>
          <a:p>
            <a:pPr eaLnBrk="1" hangingPunct="1"/>
            <a:r>
              <a:rPr lang="en-US" sz="2400">
                <a:solidFill>
                  <a:srgbClr val="CC3300"/>
                </a:solidFill>
                <a:latin typeface="Tahoma" pitchFamily="34" charset="0"/>
              </a:rPr>
              <a:t>ed</a:t>
            </a:r>
          </a:p>
        </p:txBody>
      </p:sp>
      <p:sp>
        <p:nvSpPr>
          <p:cNvPr id="7" name="Rectangle 36"/>
          <p:cNvSpPr>
            <a:spLocks noChangeArrowheads="1"/>
          </p:cNvSpPr>
          <p:nvPr/>
        </p:nvSpPr>
        <p:spPr bwMode="auto">
          <a:xfrm>
            <a:off x="984739" y="304800"/>
            <a:ext cx="6963508" cy="2057400"/>
          </a:xfrm>
          <a:prstGeom prst="rect">
            <a:avLst/>
          </a:prstGeom>
          <a:noFill/>
          <a:ln w="9525">
            <a:noFill/>
            <a:miter lim="800000"/>
            <a:headEnd/>
            <a:tailEnd/>
          </a:ln>
          <a:effectLst/>
        </p:spPr>
        <p:txBody>
          <a:bodyPr anchor="ctr"/>
          <a:lstStyle/>
          <a:p>
            <a:pPr algn="ctr" rtl="1" eaLnBrk="1" hangingPunct="1"/>
            <a:r>
              <a:rPr lang="en-US" sz="3600">
                <a:solidFill>
                  <a:srgbClr val="FFFF00"/>
                </a:solidFill>
                <a:cs typeface="Arial" pitchFamily="34" charset="0"/>
              </a:rPr>
              <a:t/>
            </a:r>
            <a:br>
              <a:rPr lang="en-US" sz="3600">
                <a:solidFill>
                  <a:srgbClr val="FFFF00"/>
                </a:solidFill>
                <a:cs typeface="Arial" pitchFamily="34" charset="0"/>
              </a:rPr>
            </a:br>
            <a:endParaRPr lang="en-US" sz="3600">
              <a:solidFill>
                <a:schemeClr val="tx2"/>
              </a:solidFill>
              <a:cs typeface="Arial" pitchFamily="34" charset="0"/>
            </a:endParaRPr>
          </a:p>
        </p:txBody>
      </p:sp>
      <p:sp>
        <p:nvSpPr>
          <p:cNvPr id="8" name="Rectangle 39"/>
          <p:cNvSpPr txBox="1">
            <a:spLocks noChangeArrowheads="1"/>
          </p:cNvSpPr>
          <p:nvPr/>
        </p:nvSpPr>
        <p:spPr>
          <a:xfrm>
            <a:off x="1264627" y="301625"/>
            <a:ext cx="6751026" cy="1143000"/>
          </a:xfrm>
          <a:prstGeom prst="rect">
            <a:avLst/>
          </a:prstGeom>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SA" sz="2800" b="0" i="0" u="none" strike="noStrike" kern="1200" cap="none" spc="0" normalizeH="0" baseline="0" noProof="0" smtClean="0">
                <a:ln>
                  <a:noFill/>
                </a:ln>
                <a:solidFill>
                  <a:srgbClr val="1D3C69"/>
                </a:solidFill>
                <a:effectLst/>
                <a:uLnTx/>
                <a:uFillTx/>
                <a:latin typeface="+mj-lt"/>
                <a:ea typeface="+mj-ea"/>
                <a:cs typeface="Arial" charset="0"/>
              </a:rPr>
              <a:t>الأزمنة</a:t>
            </a:r>
            <a:r>
              <a:rPr kumimoji="0" lang="ar-SA" sz="4400" b="0" i="0" u="none" strike="noStrike" kern="1200" cap="none" spc="0" normalizeH="0" baseline="0" noProof="0" smtClean="0">
                <a:ln>
                  <a:noFill/>
                </a:ln>
                <a:solidFill>
                  <a:srgbClr val="1D3C69"/>
                </a:solidFill>
                <a:effectLst/>
                <a:uLnTx/>
                <a:uFillTx/>
                <a:latin typeface="+mj-lt"/>
                <a:ea typeface="+mj-ea"/>
                <a:cs typeface="Arial" charset="0"/>
              </a:rPr>
              <a:t>   </a:t>
            </a:r>
            <a:r>
              <a:rPr kumimoji="0" lang="en-US" sz="2800" b="0" i="0" u="none" strike="noStrike" kern="1200" cap="none" spc="0" normalizeH="0" baseline="0" noProof="0" smtClean="0">
                <a:ln>
                  <a:noFill/>
                </a:ln>
                <a:solidFill>
                  <a:srgbClr val="1D3C69"/>
                </a:solidFill>
                <a:effectLst/>
                <a:uLnTx/>
                <a:uFillTx/>
                <a:latin typeface="+mj-lt"/>
                <a:ea typeface="+mj-ea"/>
                <a:cs typeface="Arial" charset="0"/>
              </a:rPr>
              <a:t> TENSES </a:t>
            </a:r>
            <a:endParaRPr kumimoji="0" lang="en-US" sz="2800" b="0" i="0" u="none" strike="noStrike" kern="1200" cap="none" spc="0" normalizeH="0" baseline="0" noProof="0" dirty="0">
              <a:ln>
                <a:noFill/>
              </a:ln>
              <a:solidFill>
                <a:srgbClr val="1D3C69"/>
              </a:solidFill>
              <a:effectLst/>
              <a:uLnTx/>
              <a:uFillTx/>
              <a:latin typeface="+mj-lt"/>
              <a:ea typeface="+mj-ea"/>
              <a:cs typeface="Arial"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64627" y="301625"/>
            <a:ext cx="6751026"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smtClean="0">
                <a:ln>
                  <a:noFill/>
                </a:ln>
                <a:solidFill>
                  <a:srgbClr val="1D3C69"/>
                </a:solidFill>
                <a:effectLst/>
                <a:uLnTx/>
                <a:uFillTx/>
                <a:latin typeface="+mj-lt"/>
                <a:ea typeface="+mj-ea"/>
                <a:cs typeface="Arial" charset="0"/>
              </a:rPr>
              <a:t>Countable &amp; Uncountable Nouns </a:t>
            </a:r>
            <a:r>
              <a:rPr kumimoji="0" lang="ar-SA" sz="2800" b="0" i="0" u="none" strike="noStrike" kern="1200" cap="none" spc="0" normalizeH="0" baseline="0" noProof="0" smtClean="0">
                <a:ln>
                  <a:noFill/>
                </a:ln>
                <a:solidFill>
                  <a:srgbClr val="1D3C69"/>
                </a:solidFill>
                <a:effectLst/>
                <a:uLnTx/>
                <a:uFillTx/>
                <a:latin typeface="+mj-lt"/>
                <a:ea typeface="+mj-ea"/>
                <a:cs typeface="Arial" charset="0"/>
              </a:rPr>
              <a:t/>
            </a:r>
            <a:br>
              <a:rPr kumimoji="0" lang="ar-SA" sz="2800" b="0" i="0" u="none" strike="noStrike" kern="1200" cap="none" spc="0" normalizeH="0" baseline="0" noProof="0" smtClean="0">
                <a:ln>
                  <a:noFill/>
                </a:ln>
                <a:solidFill>
                  <a:srgbClr val="1D3C69"/>
                </a:solidFill>
                <a:effectLst/>
                <a:uLnTx/>
                <a:uFillTx/>
                <a:latin typeface="+mj-lt"/>
                <a:ea typeface="+mj-ea"/>
                <a:cs typeface="Arial" charset="0"/>
              </a:rPr>
            </a:br>
            <a:r>
              <a:rPr kumimoji="0" lang="ar-SA" sz="2800" b="0" i="0" u="none" strike="noStrike" kern="1200" cap="none" spc="0" normalizeH="0" baseline="0" noProof="0" smtClean="0">
                <a:ln>
                  <a:noFill/>
                </a:ln>
                <a:solidFill>
                  <a:srgbClr val="1D3C69"/>
                </a:solidFill>
                <a:effectLst/>
                <a:uLnTx/>
                <a:uFillTx/>
                <a:latin typeface="+mj-lt"/>
                <a:ea typeface="+mj-ea"/>
                <a:cs typeface="Arial" charset="0"/>
              </a:rPr>
              <a:t> الأسماء المعدودة و غير المعدودة</a:t>
            </a:r>
            <a:endParaRPr kumimoji="0" lang="en-US" sz="2800" b="0" i="0" u="none" strike="noStrike" kern="1200" cap="none" spc="0" normalizeH="0" baseline="0" noProof="0" dirty="0">
              <a:ln>
                <a:noFill/>
              </a:ln>
              <a:solidFill>
                <a:srgbClr val="1D3C69"/>
              </a:solidFill>
              <a:effectLst/>
              <a:uLnTx/>
              <a:uFillTx/>
              <a:latin typeface="+mj-lt"/>
              <a:ea typeface="+mj-ea"/>
              <a:cs typeface="Arial" charset="0"/>
            </a:endParaRPr>
          </a:p>
        </p:txBody>
      </p:sp>
      <p:sp>
        <p:nvSpPr>
          <p:cNvPr id="3" name="Rectangle 3"/>
          <p:cNvSpPr txBox="1">
            <a:spLocks noChangeArrowheads="1"/>
          </p:cNvSpPr>
          <p:nvPr/>
        </p:nvSpPr>
        <p:spPr>
          <a:xfrm>
            <a:off x="844063" y="1827213"/>
            <a:ext cx="7171592" cy="4114800"/>
          </a:xfrm>
          <a:prstGeom prst="rect">
            <a:avLst/>
          </a:prstGeom>
        </p:spPr>
        <p:txBody>
          <a:bodyPr/>
          <a:lstStyle/>
          <a:p>
            <a:pPr marL="342900" marR="0" lvl="0" indent="-342900" algn="ctr" defTabSz="914400" rtl="0" eaLnBrk="0" fontAlgn="base" latinLnBrk="0" hangingPunct="0">
              <a:lnSpc>
                <a:spcPct val="100000"/>
              </a:lnSpc>
              <a:spcBef>
                <a:spcPct val="20000"/>
              </a:spcBef>
              <a:spcAft>
                <a:spcPct val="0"/>
              </a:spcAft>
              <a:buClrTx/>
              <a:buSzTx/>
              <a:buFont typeface="Wingdings" pitchFamily="2" charset="2"/>
              <a:buNone/>
              <a:tabLst/>
              <a:defRPr/>
            </a:pPr>
            <a:r>
              <a:rPr kumimoji="0" lang="en-US" sz="3200" b="0" i="0" u="none" strike="noStrike" kern="1200" cap="none" spc="0" normalizeH="0" baseline="0" noProof="0" smtClean="0">
                <a:ln>
                  <a:noFill/>
                </a:ln>
                <a:solidFill>
                  <a:srgbClr val="1D3C69"/>
                </a:solidFill>
                <a:effectLst/>
                <a:uLnTx/>
                <a:uFillTx/>
                <a:latin typeface="+mn-lt"/>
                <a:ea typeface="+mn-ea"/>
                <a:cs typeface="Arial" charset="0"/>
              </a:rPr>
              <a:t>Countable Nouns</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are things that are counted as </a:t>
            </a:r>
            <a:r>
              <a:rPr kumimoji="0" lang="en-US" sz="3200" b="0" i="1" u="none" strike="noStrike" kern="1200" cap="none" spc="0" normalizeH="0" baseline="0" noProof="0" smtClean="0">
                <a:ln>
                  <a:noFill/>
                </a:ln>
                <a:solidFill>
                  <a:schemeClr val="tx1"/>
                </a:solidFill>
                <a:effectLst/>
                <a:uLnTx/>
                <a:uFillTx/>
                <a:latin typeface="+mn-lt"/>
                <a:ea typeface="+mn-ea"/>
                <a:cs typeface="Arial" charset="0"/>
              </a:rPr>
              <a:t>one</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a:t>
            </a:r>
            <a:r>
              <a:rPr kumimoji="0" lang="en-US" sz="3200" b="0" i="1" u="none" strike="noStrike" kern="1200" cap="none" spc="0" normalizeH="0" baseline="0" noProof="0" smtClean="0">
                <a:ln>
                  <a:noFill/>
                </a:ln>
                <a:solidFill>
                  <a:schemeClr val="tx1"/>
                </a:solidFill>
                <a:effectLst/>
                <a:uLnTx/>
                <a:uFillTx/>
                <a:latin typeface="+mn-lt"/>
                <a:ea typeface="+mn-ea"/>
                <a:cs typeface="Arial" charset="0"/>
              </a:rPr>
              <a:t>two</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a:t>
            </a:r>
            <a:r>
              <a:rPr kumimoji="0" lang="en-US" sz="3200" b="0" i="1" u="none" strike="noStrike" kern="1200" cap="none" spc="0" normalizeH="0" baseline="0" noProof="0" smtClean="0">
                <a:ln>
                  <a:noFill/>
                </a:ln>
                <a:solidFill>
                  <a:schemeClr val="tx1"/>
                </a:solidFill>
                <a:effectLst/>
                <a:uLnTx/>
                <a:uFillTx/>
                <a:latin typeface="+mn-lt"/>
                <a:ea typeface="+mn-ea"/>
                <a:cs typeface="Arial" charset="0"/>
              </a:rPr>
              <a:t>three</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and so on.</a:t>
            </a:r>
          </a:p>
          <a:p>
            <a:pPr marL="342900" marR="0" lvl="0" indent="-342900" algn="r" defTabSz="914400" rtl="0" eaLnBrk="0" fontAlgn="base" latinLnBrk="0" hangingPunct="0">
              <a:lnSpc>
                <a:spcPct val="100000"/>
              </a:lnSpc>
              <a:spcBef>
                <a:spcPct val="20000"/>
              </a:spcBef>
              <a:spcAft>
                <a:spcPct val="0"/>
              </a:spcAft>
              <a:buClrTx/>
              <a:buSzTx/>
              <a:buFont typeface="Wingdings" pitchFamily="2" charset="2"/>
              <a:buNone/>
              <a:tabLst/>
              <a:defRPr/>
            </a:pPr>
            <a:endParaRPr kumimoji="0" lang="en-US" sz="9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Wingdings" pitchFamily="2" charset="2"/>
              <a:buNone/>
              <a:tabLst/>
              <a:defRPr/>
            </a:pPr>
            <a:r>
              <a:rPr kumimoji="0" lang="ar-SA" sz="2500" b="0" i="0" u="none" strike="noStrike" kern="1200" cap="none" spc="0" normalizeH="0" baseline="0" noProof="0" smtClean="0">
                <a:ln>
                  <a:noFill/>
                </a:ln>
                <a:solidFill>
                  <a:srgbClr val="1D3C69"/>
                </a:solidFill>
                <a:effectLst/>
                <a:uLnTx/>
                <a:uFillTx/>
                <a:latin typeface="+mn-lt"/>
                <a:ea typeface="+mn-ea"/>
                <a:cs typeface="Arial" charset="0"/>
              </a:rPr>
              <a:t>الأسماء المعدودة:</a:t>
            </a:r>
            <a:r>
              <a:rPr kumimoji="0" lang="ar-SA" sz="2500" b="0" i="0" u="none" strike="noStrike" kern="1200" cap="none" spc="0" normalizeH="0" baseline="0" noProof="0" smtClean="0">
                <a:ln>
                  <a:noFill/>
                </a:ln>
                <a:solidFill>
                  <a:srgbClr val="FFFF00"/>
                </a:solidFill>
                <a:effectLst/>
                <a:uLnTx/>
                <a:uFillTx/>
                <a:latin typeface="+mn-lt"/>
                <a:ea typeface="+mn-ea"/>
                <a:cs typeface="Arial" charset="0"/>
              </a:rPr>
              <a:t> </a:t>
            </a:r>
            <a:r>
              <a:rPr kumimoji="0" lang="ar-SA" sz="2500" b="0" i="0" u="none" strike="noStrike" kern="1200" cap="none" spc="0" normalizeH="0" baseline="0" noProof="0" smtClean="0">
                <a:ln>
                  <a:noFill/>
                </a:ln>
                <a:solidFill>
                  <a:schemeClr val="tx1"/>
                </a:solidFill>
                <a:effectLst/>
                <a:uLnTx/>
                <a:uFillTx/>
                <a:latin typeface="+mn-lt"/>
                <a:ea typeface="+mn-ea"/>
                <a:cs typeface="Arial" charset="0"/>
              </a:rPr>
              <a:t>هي الأشياء التي يمكن عدها بـ واحد ، اثنان ، ثلاثة وهكذا.</a:t>
            </a: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Char char="•"/>
              <a:tabLst/>
              <a:defRPr/>
            </a:pPr>
            <a:endParaRPr kumimoji="0" lang="ar-SA" sz="3200" b="0" i="0" u="none" strike="noStrike" kern="1200" cap="none" spc="0" normalizeH="0" baseline="0" noProof="0" smtClean="0">
              <a:ln>
                <a:noFill/>
              </a:ln>
              <a:solidFill>
                <a:srgbClr val="FFFF00"/>
              </a:solidFill>
              <a:effectLst/>
              <a:uLnTx/>
              <a:uFillTx/>
              <a:latin typeface="+mn-lt"/>
              <a:ea typeface="+mn-ea"/>
              <a:cs typeface="Arial" charset="0"/>
            </a:endParaRPr>
          </a:p>
          <a:p>
            <a:pPr marL="342900" marR="0" lvl="0" indent="-342900" algn="ctr" defTabSz="914400" rtl="0" eaLnBrk="0" fontAlgn="base" latinLnBrk="0" hangingPunct="0">
              <a:lnSpc>
                <a:spcPct val="100000"/>
              </a:lnSpc>
              <a:spcBef>
                <a:spcPct val="20000"/>
              </a:spcBef>
              <a:spcAft>
                <a:spcPct val="0"/>
              </a:spcAft>
              <a:buClrTx/>
              <a:buSzTx/>
              <a:buFont typeface="Wingdings" pitchFamily="2" charset="2"/>
              <a:buNone/>
              <a:tabLst/>
              <a:defRPr/>
            </a:pPr>
            <a:r>
              <a:rPr kumimoji="0" lang="en-US" sz="3200" b="0" i="0" u="none" strike="noStrike" kern="1200" cap="none" spc="0" normalizeH="0" baseline="0" noProof="0" smtClean="0">
                <a:ln>
                  <a:noFill/>
                </a:ln>
                <a:solidFill>
                  <a:srgbClr val="1D3C69"/>
                </a:solidFill>
                <a:effectLst/>
                <a:uLnTx/>
                <a:uFillTx/>
                <a:latin typeface="+mn-lt"/>
                <a:ea typeface="+mn-ea"/>
                <a:cs typeface="Arial" charset="0"/>
              </a:rPr>
              <a:t>Uncountable Nouns</a:t>
            </a:r>
            <a:r>
              <a:rPr kumimoji="0" lang="en-US" sz="3200" b="0" i="0" u="none" strike="noStrike" kern="1200" cap="none" spc="0" normalizeH="0" baseline="0" noProof="0" smtClean="0">
                <a:ln>
                  <a:noFill/>
                </a:ln>
                <a:solidFill>
                  <a:schemeClr val="tx1"/>
                </a:solidFill>
                <a:effectLst/>
                <a:uLnTx/>
                <a:uFillTx/>
                <a:latin typeface="+mn-lt"/>
                <a:ea typeface="+mn-ea"/>
                <a:cs typeface="Arial" charset="0"/>
              </a:rPr>
              <a:t>: cannot be counted.</a:t>
            </a:r>
          </a:p>
          <a:p>
            <a:pPr marL="342900" marR="0" lvl="0" indent="-342900" algn="r" defTabSz="914400" rtl="0" eaLnBrk="0" fontAlgn="base" latinLnBrk="0" hangingPunct="0">
              <a:lnSpc>
                <a:spcPct val="100000"/>
              </a:lnSpc>
              <a:spcBef>
                <a:spcPct val="20000"/>
              </a:spcBef>
              <a:spcAft>
                <a:spcPct val="0"/>
              </a:spcAft>
              <a:buClrTx/>
              <a:buSzTx/>
              <a:buFont typeface="Wingdings" pitchFamily="2" charset="2"/>
              <a:buNone/>
              <a:tabLst/>
              <a:defRPr/>
            </a:pPr>
            <a:endParaRPr kumimoji="0" lang="en-US" sz="9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Wingdings" pitchFamily="2" charset="2"/>
              <a:buNone/>
              <a:tabLst/>
              <a:defRPr/>
            </a:pPr>
            <a:r>
              <a:rPr kumimoji="0" lang="ar-SA" sz="2500" b="0" i="0" u="none" strike="noStrike" kern="1200" cap="none" spc="0" normalizeH="0" baseline="0" noProof="0" smtClean="0">
                <a:ln>
                  <a:noFill/>
                </a:ln>
                <a:solidFill>
                  <a:srgbClr val="1D3C69"/>
                </a:solidFill>
                <a:effectLst/>
                <a:uLnTx/>
                <a:uFillTx/>
                <a:latin typeface="+mn-lt"/>
                <a:ea typeface="+mn-ea"/>
                <a:cs typeface="Arial" charset="0"/>
              </a:rPr>
              <a:t>الأسماء الغير معدودة:</a:t>
            </a:r>
            <a:r>
              <a:rPr kumimoji="0" lang="ar-SA" sz="2500" b="0" i="0" u="none" strike="noStrike" kern="1200" cap="none" spc="0" normalizeH="0" baseline="0" noProof="0" smtClean="0">
                <a:ln>
                  <a:noFill/>
                </a:ln>
                <a:solidFill>
                  <a:srgbClr val="FFFF00"/>
                </a:solidFill>
                <a:effectLst/>
                <a:uLnTx/>
                <a:uFillTx/>
                <a:latin typeface="+mn-lt"/>
                <a:ea typeface="+mn-ea"/>
                <a:cs typeface="Arial" charset="0"/>
              </a:rPr>
              <a:t> </a:t>
            </a:r>
            <a:r>
              <a:rPr kumimoji="0" lang="ar-SA" sz="2500" b="0" i="0" u="none" strike="noStrike" kern="1200" cap="none" spc="0" normalizeH="0" baseline="0" noProof="0" smtClean="0">
                <a:ln>
                  <a:noFill/>
                </a:ln>
                <a:solidFill>
                  <a:schemeClr val="tx1"/>
                </a:solidFill>
                <a:effectLst/>
                <a:uLnTx/>
                <a:uFillTx/>
                <a:latin typeface="+mn-lt"/>
                <a:ea typeface="+mn-ea"/>
                <a:cs typeface="Arial" charset="0"/>
              </a:rPr>
              <a:t>هي التي لا يمكن عدها  أي لا يمكن وضع رقم قبلها.</a:t>
            </a:r>
          </a:p>
          <a:p>
            <a:pPr marL="342900" marR="0" lvl="0" indent="-342900" algn="r" defTabSz="914400" rtl="0" eaLnBrk="0" fontAlgn="base" latinLnBrk="0" hangingPunct="0">
              <a:lnSpc>
                <a:spcPct val="100000"/>
              </a:lnSpc>
              <a:spcBef>
                <a:spcPct val="20000"/>
              </a:spcBef>
              <a:spcAft>
                <a:spcPct val="0"/>
              </a:spcAft>
              <a:buClrTx/>
              <a:buSzTx/>
              <a:buFont typeface="Wingdings" pitchFamily="2" charset="2"/>
              <a:buNone/>
              <a:tabLst/>
              <a:defRPr/>
            </a:pPr>
            <a:endParaRPr kumimoji="0" lang="en-US" sz="2100" b="0" i="0" u="none" strike="noStrike" kern="1200" cap="none" spc="0" normalizeH="0" baseline="0" noProof="0" smtClean="0">
              <a:ln>
                <a:noFill/>
              </a:ln>
              <a:solidFill>
                <a:srgbClr val="FFFF00"/>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Wingdings" pitchFamily="2" charset="2"/>
              <a:buNone/>
              <a:tabLst/>
              <a:defRPr/>
            </a:pPr>
            <a:endParaRPr kumimoji="0" lang="en-US" sz="2100" b="0" i="0" u="none" strike="noStrike" kern="1200" cap="none" spc="0" normalizeH="0" baseline="0" noProof="0" dirty="0">
              <a:ln>
                <a:noFill/>
              </a:ln>
              <a:solidFill>
                <a:srgbClr val="FFFF00"/>
              </a:solidFill>
              <a:effectLst/>
              <a:uLnTx/>
              <a:uFillTx/>
              <a:latin typeface="+mn-lt"/>
              <a:ea typeface="+mn-ea"/>
              <a:cs typeface="Arial"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64627" y="301625"/>
            <a:ext cx="6751026"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smtClean="0">
                <a:ln>
                  <a:noFill/>
                </a:ln>
                <a:solidFill>
                  <a:srgbClr val="1D3C69"/>
                </a:solidFill>
                <a:effectLst/>
                <a:uLnTx/>
                <a:uFillTx/>
                <a:latin typeface="+mj-lt"/>
                <a:ea typeface="+mj-ea"/>
                <a:cs typeface="Arial" charset="0"/>
              </a:rPr>
              <a:t>Countable Nouns </a:t>
            </a:r>
            <a:r>
              <a:rPr kumimoji="0" lang="ar-SA" sz="2800" b="0" i="0" u="none" strike="noStrike" kern="1200" cap="none" spc="0" normalizeH="0" baseline="0" noProof="0" smtClean="0">
                <a:ln>
                  <a:noFill/>
                </a:ln>
                <a:solidFill>
                  <a:srgbClr val="1D3C69"/>
                </a:solidFill>
                <a:effectLst/>
                <a:uLnTx/>
                <a:uFillTx/>
                <a:latin typeface="+mj-lt"/>
                <a:ea typeface="+mj-ea"/>
                <a:cs typeface="Arial" charset="0"/>
              </a:rPr>
              <a:t/>
            </a:r>
            <a:br>
              <a:rPr kumimoji="0" lang="ar-SA" sz="2800" b="0" i="0" u="none" strike="noStrike" kern="1200" cap="none" spc="0" normalizeH="0" baseline="0" noProof="0" smtClean="0">
                <a:ln>
                  <a:noFill/>
                </a:ln>
                <a:solidFill>
                  <a:srgbClr val="1D3C69"/>
                </a:solidFill>
                <a:effectLst/>
                <a:uLnTx/>
                <a:uFillTx/>
                <a:latin typeface="+mj-lt"/>
                <a:ea typeface="+mj-ea"/>
                <a:cs typeface="Arial" charset="0"/>
              </a:rPr>
            </a:br>
            <a:r>
              <a:rPr kumimoji="0" lang="ar-SA" sz="2800" b="0" i="0" u="none" strike="noStrike" kern="1200" cap="none" spc="0" normalizeH="0" baseline="0" noProof="0" smtClean="0">
                <a:ln>
                  <a:noFill/>
                </a:ln>
                <a:solidFill>
                  <a:srgbClr val="1D3C69"/>
                </a:solidFill>
                <a:effectLst/>
                <a:uLnTx/>
                <a:uFillTx/>
                <a:latin typeface="+mj-lt"/>
                <a:ea typeface="+mj-ea"/>
                <a:cs typeface="Arial" charset="0"/>
              </a:rPr>
              <a:t> الأسماء المعدودة</a:t>
            </a:r>
            <a:endParaRPr kumimoji="0" lang="en-US" sz="2800" b="0" i="0" u="none" strike="noStrike" kern="1200" cap="none" spc="0" normalizeH="0" baseline="0" noProof="0">
              <a:ln>
                <a:noFill/>
              </a:ln>
              <a:solidFill>
                <a:srgbClr val="1D3C69"/>
              </a:solidFill>
              <a:effectLst/>
              <a:uLnTx/>
              <a:uFillTx/>
              <a:latin typeface="+mj-lt"/>
              <a:ea typeface="+mj-ea"/>
              <a:cs typeface="Arial" charset="0"/>
            </a:endParaRPr>
          </a:p>
        </p:txBody>
      </p:sp>
      <p:sp>
        <p:nvSpPr>
          <p:cNvPr id="3" name="Rectangle 3"/>
          <p:cNvSpPr txBox="1">
            <a:spLocks noChangeArrowheads="1"/>
          </p:cNvSpPr>
          <p:nvPr/>
        </p:nvSpPr>
        <p:spPr>
          <a:xfrm>
            <a:off x="1264627" y="1827213"/>
            <a:ext cx="6751026" cy="4114800"/>
          </a:xfrm>
          <a:prstGeom prst="rect">
            <a:avLst/>
          </a:prstGeom>
        </p:spPr>
        <p:txBody>
          <a:bodyPr/>
          <a:lstStyle/>
          <a:p>
            <a:pPr marL="342900" marR="0" lvl="0" indent="-342900" algn="l" defTabSz="914400" rtl="0" eaLnBrk="0" fontAlgn="base" latinLnBrk="0" hangingPunct="0">
              <a:lnSpc>
                <a:spcPct val="80000"/>
              </a:lnSpc>
              <a:spcBef>
                <a:spcPct val="20000"/>
              </a:spcBef>
              <a:spcAft>
                <a:spcPct val="0"/>
              </a:spcAft>
              <a:buClrTx/>
              <a:buSzTx/>
              <a:buFont typeface="Arial" pitchFamily="34" charset="0"/>
              <a:buChar char="•"/>
              <a:tabLst/>
              <a:defRPr/>
            </a:pPr>
            <a:r>
              <a:rPr kumimoji="0" lang="en-US" sz="2100" b="0" i="0" u="none" strike="noStrike" kern="1200" cap="none" spc="0" normalizeH="0" baseline="0" noProof="0" dirty="0" smtClean="0">
                <a:ln>
                  <a:noFill/>
                </a:ln>
                <a:solidFill>
                  <a:schemeClr val="tx1"/>
                </a:solidFill>
                <a:effectLst/>
                <a:uLnTx/>
                <a:uFillTx/>
                <a:latin typeface="+mn-lt"/>
                <a:ea typeface="+mn-ea"/>
                <a:cs typeface="Arial" charset="0"/>
              </a:rPr>
              <a:t>These nouns have singular and plural forms.</a:t>
            </a:r>
            <a:endParaRPr kumimoji="0" lang="ar-SA" sz="21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l" defTabSz="914400" rtl="0" eaLnBrk="0" fontAlgn="base" latinLnBrk="0" hangingPunct="0">
              <a:lnSpc>
                <a:spcPct val="80000"/>
              </a:lnSpc>
              <a:spcBef>
                <a:spcPct val="20000"/>
              </a:spcBef>
              <a:spcAft>
                <a:spcPct val="0"/>
              </a:spcAft>
              <a:buClrTx/>
              <a:buSzTx/>
              <a:buFont typeface="Wingdings" pitchFamily="2" charset="2"/>
              <a:buNone/>
              <a:tabLst/>
              <a:defRPr/>
            </a:pPr>
            <a:r>
              <a:rPr kumimoji="0" lang="ar-SA" sz="2100" b="0" i="0" u="none" strike="noStrike" kern="1200" cap="none" spc="0" normalizeH="0" baseline="0" noProof="0" dirty="0" smtClean="0">
                <a:ln>
                  <a:noFill/>
                </a:ln>
                <a:solidFill>
                  <a:schemeClr val="tx1"/>
                </a:solidFill>
                <a:effectLst/>
                <a:uLnTx/>
                <a:uFillTx/>
                <a:latin typeface="+mn-lt"/>
                <a:ea typeface="+mn-ea"/>
                <a:cs typeface="Arial" charset="0"/>
              </a:rPr>
              <a:t>هذه الأسماء لها صيغ مفردة </a:t>
            </a:r>
            <a:r>
              <a:rPr kumimoji="0" lang="ar-SA" sz="2100" b="0" i="0" u="none" strike="noStrike" kern="1200" cap="none" spc="0" normalizeH="0" baseline="0" noProof="0" dirty="0" err="1" smtClean="0">
                <a:ln>
                  <a:noFill/>
                </a:ln>
                <a:solidFill>
                  <a:schemeClr val="tx1"/>
                </a:solidFill>
                <a:effectLst/>
                <a:uLnTx/>
                <a:uFillTx/>
                <a:latin typeface="+mn-lt"/>
                <a:ea typeface="+mn-ea"/>
                <a:cs typeface="Arial" charset="0"/>
              </a:rPr>
              <a:t>و</a:t>
            </a:r>
            <a:r>
              <a:rPr kumimoji="0" lang="ar-SA" sz="2100" b="0" i="0" u="none" strike="noStrike" kern="1200" cap="none" spc="0" normalizeH="0" baseline="0" noProof="0" dirty="0" smtClean="0">
                <a:ln>
                  <a:noFill/>
                </a:ln>
                <a:solidFill>
                  <a:schemeClr val="tx1"/>
                </a:solidFill>
                <a:effectLst/>
                <a:uLnTx/>
                <a:uFillTx/>
                <a:latin typeface="+mn-lt"/>
                <a:ea typeface="+mn-ea"/>
                <a:cs typeface="Arial" charset="0"/>
              </a:rPr>
              <a:t> جمع.</a:t>
            </a:r>
          </a:p>
          <a:p>
            <a:pPr marL="342900" marR="0" lvl="0" indent="-342900" algn="l" defTabSz="914400" rtl="0" eaLnBrk="0" fontAlgn="base" latinLnBrk="0" hangingPunct="0">
              <a:lnSpc>
                <a:spcPct val="80000"/>
              </a:lnSpc>
              <a:spcBef>
                <a:spcPct val="20000"/>
              </a:spcBef>
              <a:spcAft>
                <a:spcPct val="0"/>
              </a:spcAft>
              <a:buClrTx/>
              <a:buSzTx/>
              <a:buFont typeface="Arial" pitchFamily="34" charset="0"/>
              <a:buChar char="•"/>
              <a:tabLst/>
              <a:defRPr/>
            </a:pPr>
            <a:endParaRPr kumimoji="0" lang="ar-SA" sz="1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l" defTabSz="914400" rtl="0" eaLnBrk="0" fontAlgn="base" latinLnBrk="0" hangingPunct="0">
              <a:lnSpc>
                <a:spcPct val="80000"/>
              </a:lnSpc>
              <a:spcBef>
                <a:spcPct val="20000"/>
              </a:spcBef>
              <a:spcAft>
                <a:spcPct val="0"/>
              </a:spcAft>
              <a:buClrTx/>
              <a:buSzTx/>
              <a:buFont typeface="Wingdings" pitchFamily="2" charset="2"/>
              <a:buNone/>
              <a:tabLst/>
              <a:defRPr/>
            </a:pPr>
            <a:r>
              <a:rPr kumimoji="0" lang="en-US" sz="2100" b="0" i="0" u="none" strike="noStrike" kern="1200" cap="none" spc="0" normalizeH="0" baseline="0" noProof="0" dirty="0" smtClean="0">
                <a:ln>
                  <a:noFill/>
                </a:ln>
                <a:solidFill>
                  <a:schemeClr val="tx1"/>
                </a:solidFill>
                <a:effectLst/>
                <a:uLnTx/>
                <a:uFillTx/>
                <a:latin typeface="+mn-lt"/>
                <a:ea typeface="+mn-ea"/>
                <a:cs typeface="Arial" charset="0"/>
              </a:rPr>
              <a:t>Before singular countable nouns you can use </a:t>
            </a:r>
            <a:r>
              <a:rPr kumimoji="0" lang="en-US" sz="2100" b="0" i="0" u="none" strike="noStrike" kern="1200" cap="none" spc="0" normalizeH="0" baseline="0" noProof="0" dirty="0" smtClean="0">
                <a:ln>
                  <a:noFill/>
                </a:ln>
                <a:solidFill>
                  <a:srgbClr val="CC3300"/>
                </a:solidFill>
                <a:effectLst/>
                <a:uLnTx/>
                <a:uFillTx/>
                <a:latin typeface="+mn-lt"/>
                <a:ea typeface="+mn-ea"/>
                <a:cs typeface="Arial" charset="0"/>
              </a:rPr>
              <a:t>a/an</a:t>
            </a:r>
            <a:r>
              <a:rPr kumimoji="0" lang="en-US" sz="2100" b="0" i="0" u="none" strike="noStrike" kern="1200" cap="none" spc="0" normalizeH="0" baseline="0" noProof="0" dirty="0" smtClean="0">
                <a:ln>
                  <a:noFill/>
                </a:ln>
                <a:solidFill>
                  <a:schemeClr val="tx1"/>
                </a:solidFill>
                <a:effectLst/>
                <a:uLnTx/>
                <a:uFillTx/>
                <a:latin typeface="+mn-lt"/>
                <a:ea typeface="+mn-ea"/>
                <a:cs typeface="Arial" charset="0"/>
              </a:rPr>
              <a:t>.</a:t>
            </a:r>
          </a:p>
          <a:p>
            <a:pPr marL="342900" marR="0" lvl="0" indent="-342900" algn="l" defTabSz="914400" rtl="0" eaLnBrk="0" fontAlgn="base" latinLnBrk="0" hangingPunct="0">
              <a:lnSpc>
                <a:spcPct val="80000"/>
              </a:lnSpc>
              <a:spcBef>
                <a:spcPct val="20000"/>
              </a:spcBef>
              <a:spcAft>
                <a:spcPct val="0"/>
              </a:spcAft>
              <a:buClrTx/>
              <a:buSzTx/>
              <a:buFont typeface="Wingdings" pitchFamily="2" charset="2"/>
              <a:buNone/>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l" defTabSz="914400" rtl="0" eaLnBrk="0" fontAlgn="base" latinLnBrk="0" hangingPunct="0">
              <a:lnSpc>
                <a:spcPct val="80000"/>
              </a:lnSpc>
              <a:spcBef>
                <a:spcPct val="20000"/>
              </a:spcBef>
              <a:spcAft>
                <a:spcPct val="0"/>
              </a:spcAft>
              <a:buClrTx/>
              <a:buSzTx/>
              <a:buFont typeface="Wingdings" pitchFamily="2" charset="2"/>
              <a:buNone/>
              <a:tabLst/>
              <a:defRPr/>
            </a:pPr>
            <a:endParaRPr lang="en-US" sz="2100" dirty="0" smtClean="0">
              <a:latin typeface="+mn-lt"/>
              <a:cs typeface="Arial" charset="0"/>
            </a:endParaRPr>
          </a:p>
          <a:p>
            <a:pPr marL="342900" marR="0" lvl="0" indent="-342900" algn="l" defTabSz="914400" rtl="0" eaLnBrk="0" fontAlgn="base" latinLnBrk="0" hangingPunct="0">
              <a:lnSpc>
                <a:spcPct val="80000"/>
              </a:lnSpc>
              <a:spcBef>
                <a:spcPct val="20000"/>
              </a:spcBef>
              <a:spcAft>
                <a:spcPct val="0"/>
              </a:spcAft>
              <a:buClrTx/>
              <a:buSzTx/>
              <a:buFont typeface="Wingdings" pitchFamily="2" charset="2"/>
              <a:buNone/>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l" defTabSz="914400" rtl="0" eaLnBrk="0" fontAlgn="base" latinLnBrk="0" hangingPunct="0">
              <a:lnSpc>
                <a:spcPct val="80000"/>
              </a:lnSpc>
              <a:spcBef>
                <a:spcPct val="20000"/>
              </a:spcBef>
              <a:spcAft>
                <a:spcPct val="0"/>
              </a:spcAft>
              <a:buClrTx/>
              <a:buSzTx/>
              <a:buFont typeface="Wingdings" pitchFamily="2" charset="2"/>
              <a:buNone/>
              <a:tabLst/>
              <a:defRPr/>
            </a:pPr>
            <a:r>
              <a:rPr kumimoji="0" lang="ar-SA" sz="2100" b="0" i="0" u="none" strike="noStrike" kern="1200" cap="none" spc="0" normalizeH="0" baseline="0" noProof="0" dirty="0" smtClean="0">
                <a:ln>
                  <a:noFill/>
                </a:ln>
                <a:solidFill>
                  <a:schemeClr val="tx1"/>
                </a:solidFill>
                <a:effectLst/>
                <a:uLnTx/>
                <a:uFillTx/>
                <a:latin typeface="+mn-lt"/>
                <a:ea typeface="+mn-ea"/>
                <a:cs typeface="Arial" charset="0"/>
              </a:rPr>
              <a:t>قبل الأسماء المفردة المعدودة تستطيع استخدام</a:t>
            </a:r>
            <a:endParaRPr kumimoji="0" lang="en-US" sz="21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l" defTabSz="914400" rtl="0" eaLnBrk="0" fontAlgn="base" latinLnBrk="0" hangingPunct="0">
              <a:lnSpc>
                <a:spcPct val="80000"/>
              </a:lnSpc>
              <a:spcBef>
                <a:spcPct val="20000"/>
              </a:spcBef>
              <a:spcAft>
                <a:spcPct val="0"/>
              </a:spcAft>
              <a:buClrTx/>
              <a:buSzTx/>
              <a:buFont typeface="Wingdings" pitchFamily="2" charset="2"/>
              <a:buNone/>
              <a:tabLst/>
              <a:defRPr/>
            </a:pPr>
            <a:r>
              <a:rPr kumimoji="0" lang="ar-SA" sz="2100" b="0" i="0" u="none" strike="noStrike" kern="1200" cap="none" spc="0" normalizeH="0" baseline="0" noProof="0" dirty="0" smtClean="0">
                <a:ln>
                  <a:noFill/>
                </a:ln>
                <a:solidFill>
                  <a:schemeClr val="tx1"/>
                </a:solidFill>
                <a:effectLst/>
                <a:uLnTx/>
                <a:uFillTx/>
                <a:latin typeface="+mn-lt"/>
                <a:ea typeface="+mn-ea"/>
                <a:cs typeface="Arial" charset="0"/>
              </a:rPr>
              <a:t>             </a:t>
            </a:r>
          </a:p>
          <a:p>
            <a:pPr marL="342900" marR="0" lvl="0" indent="-342900" algn="l" defTabSz="914400" rtl="0" eaLnBrk="0" fontAlgn="base" latinLnBrk="0" hangingPunct="0">
              <a:lnSpc>
                <a:spcPct val="80000"/>
              </a:lnSpc>
              <a:spcBef>
                <a:spcPct val="20000"/>
              </a:spcBef>
              <a:spcAft>
                <a:spcPct val="0"/>
              </a:spcAft>
              <a:buClrTx/>
              <a:buSzTx/>
              <a:buFont typeface="Arial" pitchFamily="34" charset="0"/>
              <a:buChar char="•"/>
              <a:tabLst/>
              <a:defRPr/>
            </a:pPr>
            <a:endParaRPr kumimoji="0" lang="ar-SA" sz="1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l" defTabSz="914400" rtl="0" eaLnBrk="0" fontAlgn="base" latinLnBrk="0" hangingPunct="0">
              <a:lnSpc>
                <a:spcPct val="80000"/>
              </a:lnSpc>
              <a:spcBef>
                <a:spcPct val="20000"/>
              </a:spcBef>
              <a:spcAft>
                <a:spcPct val="0"/>
              </a:spcAft>
              <a:buClrTx/>
              <a:buSzTx/>
              <a:buFont typeface="Wingdings" pitchFamily="2" charset="2"/>
              <a:buNone/>
              <a:tabLst/>
              <a:defRPr/>
            </a:pPr>
            <a:r>
              <a:rPr kumimoji="0" lang="en-US" sz="2100" b="0" i="0" u="none" strike="noStrike" kern="1200" cap="none" spc="0" normalizeH="0" baseline="0" noProof="0" dirty="0" smtClean="0">
                <a:ln>
                  <a:noFill/>
                </a:ln>
                <a:solidFill>
                  <a:schemeClr val="tx1"/>
                </a:solidFill>
                <a:effectLst/>
                <a:uLnTx/>
                <a:uFillTx/>
                <a:latin typeface="+mn-lt"/>
                <a:ea typeface="+mn-ea"/>
                <a:cs typeface="Arial" charset="0"/>
              </a:rPr>
              <a:t>You cannot use singular countable nouns alone without words such as: </a:t>
            </a:r>
          </a:p>
          <a:p>
            <a:pPr marL="342900" marR="0" lvl="0" indent="-342900" algn="l" defTabSz="914400" rtl="0" eaLnBrk="0" fontAlgn="base" latinLnBrk="0" hangingPunct="0">
              <a:lnSpc>
                <a:spcPct val="80000"/>
              </a:lnSpc>
              <a:spcBef>
                <a:spcPct val="20000"/>
              </a:spcBef>
              <a:spcAft>
                <a:spcPct val="0"/>
              </a:spcAft>
              <a:buClrTx/>
              <a:buSzTx/>
              <a:buFont typeface="Wingdings" pitchFamily="2" charset="2"/>
              <a:buNone/>
              <a:tabLst/>
              <a:defRPr/>
            </a:pPr>
            <a:r>
              <a:rPr kumimoji="0" lang="en-US" sz="2100" b="0" i="0" u="none" strike="noStrike" kern="1200" cap="none" spc="0" normalizeH="0" baseline="0" noProof="0" dirty="0" smtClean="0">
                <a:ln>
                  <a:noFill/>
                </a:ln>
                <a:solidFill>
                  <a:srgbClr val="CC3300"/>
                </a:solidFill>
                <a:effectLst/>
                <a:uLnTx/>
                <a:uFillTx/>
                <a:latin typeface="+mn-lt"/>
                <a:ea typeface="+mn-ea"/>
                <a:cs typeface="Arial" charset="0"/>
              </a:rPr>
              <a:t>a, an</a:t>
            </a:r>
            <a:r>
              <a:rPr kumimoji="0" lang="en-US" sz="2100" b="0" i="0" u="none" strike="noStrike" kern="1200" cap="none" spc="0" normalizeH="0" baseline="0" noProof="0" dirty="0" smtClean="0">
                <a:ln>
                  <a:noFill/>
                </a:ln>
                <a:solidFill>
                  <a:schemeClr val="tx1"/>
                </a:solidFill>
                <a:effectLst/>
                <a:uLnTx/>
                <a:uFillTx/>
                <a:latin typeface="+mn-lt"/>
                <a:ea typeface="+mn-ea"/>
                <a:cs typeface="Arial" charset="0"/>
              </a:rPr>
              <a:t>, </a:t>
            </a:r>
            <a:r>
              <a:rPr kumimoji="0" lang="en-US" sz="2100" b="0" i="0" u="none" strike="noStrike" kern="1200" cap="none" spc="0" normalizeH="0" baseline="0" noProof="0" dirty="0" smtClean="0">
                <a:ln>
                  <a:noFill/>
                </a:ln>
                <a:solidFill>
                  <a:srgbClr val="0000CC"/>
                </a:solidFill>
                <a:effectLst/>
                <a:uLnTx/>
                <a:uFillTx/>
                <a:latin typeface="+mn-lt"/>
                <a:ea typeface="+mn-ea"/>
                <a:cs typeface="Arial" charset="0"/>
              </a:rPr>
              <a:t>one, my, your, his, etc</a:t>
            </a:r>
            <a:r>
              <a:rPr kumimoji="0" lang="en-US" sz="2100" b="0" i="0" u="none" strike="noStrike" kern="1200" cap="none" spc="0" normalizeH="0" baseline="0" noProof="0" dirty="0" smtClean="0">
                <a:ln>
                  <a:noFill/>
                </a:ln>
                <a:solidFill>
                  <a:schemeClr val="tx1"/>
                </a:solidFill>
                <a:effectLst/>
                <a:uLnTx/>
                <a:uFillTx/>
                <a:latin typeface="+mn-lt"/>
                <a:ea typeface="+mn-ea"/>
                <a:cs typeface="Arial" charset="0"/>
              </a:rPr>
              <a:t>.</a:t>
            </a:r>
          </a:p>
          <a:p>
            <a:pPr marL="342900" marR="0" lvl="0" indent="-342900" algn="l" defTabSz="914400" rtl="0" eaLnBrk="0" fontAlgn="base" latinLnBrk="0" hangingPunct="0">
              <a:lnSpc>
                <a:spcPct val="80000"/>
              </a:lnSpc>
              <a:spcBef>
                <a:spcPct val="20000"/>
              </a:spcBef>
              <a:spcAft>
                <a:spcPct val="0"/>
              </a:spcAft>
              <a:buClrTx/>
              <a:buSzTx/>
              <a:buFont typeface="Wingdings" pitchFamily="2" charset="2"/>
              <a:buNone/>
              <a:tabLst/>
              <a:defRPr/>
            </a:pPr>
            <a:r>
              <a:rPr kumimoji="0" lang="ar-SA" sz="2100" b="0" i="0" u="none" strike="noStrike" kern="1200" cap="none" spc="0" normalizeH="0" baseline="0" noProof="0" dirty="0" smtClean="0">
                <a:ln>
                  <a:noFill/>
                </a:ln>
                <a:solidFill>
                  <a:schemeClr val="tx1"/>
                </a:solidFill>
                <a:effectLst/>
                <a:uLnTx/>
                <a:uFillTx/>
                <a:latin typeface="+mn-lt"/>
                <a:ea typeface="+mn-ea"/>
                <a:cs typeface="Arial" charset="0"/>
              </a:rPr>
              <a:t>لا نستطيع استخدام أسماء مفردة معدودة بمفردها بدون الكلمات السابقة.</a:t>
            </a:r>
            <a:endParaRPr kumimoji="0" lang="en-US" sz="21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l" defTabSz="914400" rtl="0" eaLnBrk="0" fontAlgn="base" latinLnBrk="0" hangingPunct="0">
              <a:lnSpc>
                <a:spcPct val="80000"/>
              </a:lnSpc>
              <a:spcBef>
                <a:spcPct val="20000"/>
              </a:spcBef>
              <a:spcAft>
                <a:spcPct val="0"/>
              </a:spcAft>
              <a:buClrTx/>
              <a:buSzTx/>
              <a:buFont typeface="Wingdings" pitchFamily="2" charset="2"/>
              <a:buNone/>
              <a:tabLst/>
              <a:defRPr/>
            </a:pPr>
            <a:endParaRPr kumimoji="0" lang="en-US" sz="21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Text Box 10"/>
          <p:cNvSpPr txBox="1">
            <a:spLocks noChangeArrowheads="1"/>
          </p:cNvSpPr>
          <p:nvPr/>
        </p:nvSpPr>
        <p:spPr bwMode="auto">
          <a:xfrm>
            <a:off x="1503638" y="4191002"/>
            <a:ext cx="1034257" cy="461665"/>
          </a:xfrm>
          <a:prstGeom prst="rect">
            <a:avLst/>
          </a:prstGeom>
          <a:noFill/>
          <a:ln w="9525" algn="ctr">
            <a:noFill/>
            <a:miter lim="800000"/>
            <a:headEnd/>
            <a:tailEnd/>
          </a:ln>
          <a:effectLst/>
        </p:spPr>
        <p:txBody>
          <a:bodyPr wrap="none">
            <a:spAutoFit/>
          </a:bodyPr>
          <a:lstStyle/>
          <a:p>
            <a:pPr algn="ctr" eaLnBrk="1" hangingPunct="1"/>
            <a:r>
              <a:rPr lang="en-US" sz="2400" dirty="0">
                <a:solidFill>
                  <a:srgbClr val="CC3300"/>
                </a:solidFill>
                <a:effectLst>
                  <a:outerShdw blurRad="38100" dist="38100" dir="2700000" algn="tl">
                    <a:srgbClr val="C0C0C0"/>
                  </a:outerShdw>
                </a:effectLst>
                <a:latin typeface="Tahoma" pitchFamily="34" charset="0"/>
              </a:rPr>
              <a:t>(a/an)</a:t>
            </a:r>
            <a:endParaRPr lang="en-US" sz="2400" dirty="0">
              <a:effectLst>
                <a:outerShdw blurRad="38100" dist="38100" dir="2700000" algn="tl">
                  <a:srgbClr val="C0C0C0"/>
                </a:outerShdw>
              </a:effectLst>
              <a:latin typeface="Tahoma" pitchFamily="34"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64627" y="301625"/>
            <a:ext cx="6751026"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smtClean="0">
                <a:ln>
                  <a:noFill/>
                </a:ln>
                <a:solidFill>
                  <a:srgbClr val="1D3C69"/>
                </a:solidFill>
                <a:effectLst/>
                <a:uLnTx/>
                <a:uFillTx/>
                <a:latin typeface="+mj-lt"/>
                <a:ea typeface="+mj-ea"/>
                <a:cs typeface="Arial" charset="0"/>
              </a:rPr>
              <a:t>Uncountable Nouns </a:t>
            </a:r>
            <a:r>
              <a:rPr kumimoji="0" lang="ar-SA" sz="2800" b="0" i="0" u="none" strike="noStrike" kern="1200" cap="none" spc="0" normalizeH="0" baseline="0" noProof="0" smtClean="0">
                <a:ln>
                  <a:noFill/>
                </a:ln>
                <a:solidFill>
                  <a:srgbClr val="1D3C69"/>
                </a:solidFill>
                <a:effectLst/>
                <a:uLnTx/>
                <a:uFillTx/>
                <a:latin typeface="+mj-lt"/>
                <a:ea typeface="+mj-ea"/>
                <a:cs typeface="Arial" charset="0"/>
              </a:rPr>
              <a:t/>
            </a:r>
            <a:br>
              <a:rPr kumimoji="0" lang="ar-SA" sz="2800" b="0" i="0" u="none" strike="noStrike" kern="1200" cap="none" spc="0" normalizeH="0" baseline="0" noProof="0" smtClean="0">
                <a:ln>
                  <a:noFill/>
                </a:ln>
                <a:solidFill>
                  <a:srgbClr val="1D3C69"/>
                </a:solidFill>
                <a:effectLst/>
                <a:uLnTx/>
                <a:uFillTx/>
                <a:latin typeface="+mj-lt"/>
                <a:ea typeface="+mj-ea"/>
                <a:cs typeface="Arial" charset="0"/>
              </a:rPr>
            </a:br>
            <a:r>
              <a:rPr kumimoji="0" lang="ar-SA" sz="2800" b="0" i="0" u="none" strike="noStrike" kern="1200" cap="none" spc="0" normalizeH="0" baseline="0" noProof="0" smtClean="0">
                <a:ln>
                  <a:noFill/>
                </a:ln>
                <a:solidFill>
                  <a:srgbClr val="1D3C69"/>
                </a:solidFill>
                <a:effectLst/>
                <a:uLnTx/>
                <a:uFillTx/>
                <a:latin typeface="+mj-lt"/>
                <a:ea typeface="+mj-ea"/>
                <a:cs typeface="Arial" charset="0"/>
              </a:rPr>
              <a:t> الأسماء الغير المعدودة</a:t>
            </a:r>
            <a:endParaRPr kumimoji="0" lang="en-US" sz="2800" b="0" i="0" u="none" strike="noStrike" kern="1200" cap="none" spc="0" normalizeH="0" baseline="0" noProof="0">
              <a:ln>
                <a:noFill/>
              </a:ln>
              <a:solidFill>
                <a:srgbClr val="1D3C69"/>
              </a:solidFill>
              <a:effectLst/>
              <a:uLnTx/>
              <a:uFillTx/>
              <a:latin typeface="+mj-lt"/>
              <a:ea typeface="+mj-ea"/>
              <a:cs typeface="Arial" charset="0"/>
            </a:endParaRPr>
          </a:p>
        </p:txBody>
      </p:sp>
      <p:sp>
        <p:nvSpPr>
          <p:cNvPr id="3" name="Rectangle 3"/>
          <p:cNvSpPr txBox="1">
            <a:spLocks noChangeArrowheads="1"/>
          </p:cNvSpPr>
          <p:nvPr/>
        </p:nvSpPr>
        <p:spPr>
          <a:xfrm>
            <a:off x="1264627" y="1827214"/>
            <a:ext cx="6751026" cy="3733800"/>
          </a:xfrm>
          <a:prstGeom prst="rect">
            <a:avLst/>
          </a:prstGeom>
        </p:spPr>
        <p:txBody>
          <a:bodyPr/>
          <a:lstStyle/>
          <a:p>
            <a:pPr marL="342900" marR="0" lvl="0" indent="-342900" algn="ctr" defTabSz="914400" rtl="0" eaLnBrk="0" fontAlgn="base" latinLnBrk="0" hangingPunct="0">
              <a:lnSpc>
                <a:spcPct val="90000"/>
              </a:lnSpc>
              <a:spcBef>
                <a:spcPct val="20000"/>
              </a:spcBef>
              <a:spcAft>
                <a:spcPct val="0"/>
              </a:spcAft>
              <a:buClrTx/>
              <a:buSzTx/>
              <a:buFont typeface="Wingdings" pitchFamily="2" charset="2"/>
              <a:buNone/>
              <a:tabLst/>
              <a:defRPr/>
            </a:pPr>
            <a:r>
              <a:rPr kumimoji="0" lang="en-US" sz="2500" b="0" i="0" u="none" strike="noStrike" kern="1200" cap="none" spc="0" normalizeH="0" baseline="0" noProof="0" smtClean="0">
                <a:ln>
                  <a:noFill/>
                </a:ln>
                <a:solidFill>
                  <a:schemeClr val="tx1"/>
                </a:solidFill>
                <a:effectLst/>
                <a:uLnTx/>
                <a:uFillTx/>
                <a:latin typeface="+mn-lt"/>
                <a:ea typeface="+mn-ea"/>
                <a:cs typeface="Arial" charset="0"/>
              </a:rPr>
              <a:t>Uncountable nouns cannot be counted.</a:t>
            </a:r>
            <a:endParaRPr kumimoji="0" lang="ar-SA" sz="25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90000"/>
              </a:lnSpc>
              <a:spcBef>
                <a:spcPct val="20000"/>
              </a:spcBef>
              <a:spcAft>
                <a:spcPct val="0"/>
              </a:spcAft>
              <a:buClrTx/>
              <a:buSzTx/>
              <a:buFont typeface="Wingdings" pitchFamily="2" charset="2"/>
              <a:buNone/>
              <a:tabLst/>
              <a:defRPr/>
            </a:pPr>
            <a:r>
              <a:rPr kumimoji="0" lang="ar-SA" sz="2500" b="0" i="0" u="none" strike="noStrike" kern="1200" cap="none" spc="0" normalizeH="0" baseline="0" noProof="0" smtClean="0">
                <a:ln>
                  <a:noFill/>
                </a:ln>
                <a:solidFill>
                  <a:schemeClr val="tx1"/>
                </a:solidFill>
                <a:effectLst/>
                <a:uLnTx/>
                <a:uFillTx/>
                <a:latin typeface="+mn-lt"/>
                <a:ea typeface="+mn-ea"/>
                <a:cs typeface="Arial" charset="0"/>
              </a:rPr>
              <a:t>هي التي لا جمع لها بإضافة</a:t>
            </a:r>
          </a:p>
          <a:p>
            <a:pPr marL="342900" marR="0" lvl="0" indent="-342900" algn="r" defTabSz="914400" rtl="0" eaLnBrk="0" fontAlgn="base" latinLnBrk="0" hangingPunct="0">
              <a:lnSpc>
                <a:spcPct val="90000"/>
              </a:lnSpc>
              <a:spcBef>
                <a:spcPct val="20000"/>
              </a:spcBef>
              <a:spcAft>
                <a:spcPct val="0"/>
              </a:spcAft>
              <a:buClrTx/>
              <a:buSzTx/>
              <a:buFont typeface="Wingdings" pitchFamily="2" charset="2"/>
              <a:buNone/>
              <a:tabLst/>
              <a:defRPr/>
            </a:pPr>
            <a:endParaRPr kumimoji="0" lang="ar-SA" sz="32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90000"/>
              </a:lnSpc>
              <a:spcBef>
                <a:spcPct val="20000"/>
              </a:spcBef>
              <a:spcAft>
                <a:spcPct val="0"/>
              </a:spcAft>
              <a:buClrTx/>
              <a:buSzTx/>
              <a:buFont typeface="Wingdings" pitchFamily="2" charset="2"/>
              <a:buNone/>
              <a:tabLst/>
              <a:defRPr/>
            </a:pPr>
            <a:r>
              <a:rPr kumimoji="0" lang="ar-SA" sz="2100" b="0" i="0" u="none" strike="noStrike" kern="1200" cap="none" spc="0" normalizeH="0" baseline="0" noProof="0" smtClean="0">
                <a:ln>
                  <a:noFill/>
                </a:ln>
                <a:solidFill>
                  <a:schemeClr val="tx1"/>
                </a:solidFill>
                <a:effectLst/>
                <a:uLnTx/>
                <a:uFillTx/>
                <a:latin typeface="+mn-lt"/>
                <a:ea typeface="+mn-ea"/>
                <a:cs typeface="Arial" charset="0"/>
              </a:rPr>
              <a:t>أمثلــــــة:</a:t>
            </a:r>
            <a:endParaRPr kumimoji="0" lang="en-US" sz="21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ctr" defTabSz="914400" rtl="0" eaLnBrk="0" fontAlgn="base" latinLnBrk="0" hangingPunct="0">
              <a:lnSpc>
                <a:spcPct val="90000"/>
              </a:lnSpc>
              <a:spcBef>
                <a:spcPct val="20000"/>
              </a:spcBef>
              <a:spcAft>
                <a:spcPct val="0"/>
              </a:spcAft>
              <a:buClrTx/>
              <a:buSzTx/>
              <a:buFont typeface="Wingdings" pitchFamily="2" charset="2"/>
              <a:buNone/>
              <a:tabLst/>
              <a:defRPr/>
            </a:pPr>
            <a:r>
              <a:rPr kumimoji="0" lang="en-US" sz="2100" b="0" i="0" u="none" strike="noStrike" kern="1200" cap="none" spc="0" normalizeH="0" baseline="0" noProof="0" smtClean="0">
                <a:ln>
                  <a:noFill/>
                </a:ln>
                <a:solidFill>
                  <a:srgbClr val="1D3C69"/>
                </a:solidFill>
                <a:effectLst/>
                <a:uLnTx/>
                <a:uFillTx/>
                <a:latin typeface="+mn-lt"/>
                <a:ea typeface="+mn-ea"/>
                <a:cs typeface="Arial" charset="0"/>
              </a:rPr>
              <a:t>salt, coffee, tea, food, meat, gold, music, blood</a:t>
            </a:r>
            <a:r>
              <a:rPr kumimoji="0" lang="en-US" sz="1900" b="0" i="0" u="none" strike="noStrike" kern="1200" cap="none" spc="0" normalizeH="0" baseline="0" noProof="0" smtClean="0">
                <a:ln>
                  <a:noFill/>
                </a:ln>
                <a:solidFill>
                  <a:srgbClr val="1D3C69"/>
                </a:solidFill>
                <a:effectLst/>
                <a:uLnTx/>
                <a:uFillTx/>
                <a:latin typeface="+mn-lt"/>
                <a:ea typeface="+mn-ea"/>
                <a:cs typeface="Arial" charset="0"/>
              </a:rPr>
              <a:t>.</a:t>
            </a:r>
          </a:p>
          <a:p>
            <a:pPr marL="342900" marR="0" lvl="0" indent="-342900" algn="r" defTabSz="914400" rtl="0" eaLnBrk="0" fontAlgn="base" latinLnBrk="0" hangingPunct="0">
              <a:lnSpc>
                <a:spcPct val="90000"/>
              </a:lnSpc>
              <a:spcBef>
                <a:spcPct val="20000"/>
              </a:spcBef>
              <a:spcAft>
                <a:spcPct val="0"/>
              </a:spcAft>
              <a:buClrTx/>
              <a:buSzTx/>
              <a:buFont typeface="Wingdings" pitchFamily="2" charset="2"/>
              <a:buNone/>
              <a:tabLst/>
              <a:defRPr/>
            </a:pPr>
            <a:endParaRPr kumimoji="0" lang="ar-SA" sz="2500" b="0" i="0" u="none" strike="noStrike" kern="1200" cap="none" spc="0" normalizeH="0" baseline="0" noProof="0" smtClean="0">
              <a:ln>
                <a:noFill/>
              </a:ln>
              <a:solidFill>
                <a:srgbClr val="1D3C69"/>
              </a:solidFill>
              <a:effectLst/>
              <a:uLnTx/>
              <a:uFillTx/>
              <a:latin typeface="+mn-lt"/>
              <a:ea typeface="+mn-ea"/>
              <a:cs typeface="Arial" charset="0"/>
            </a:endParaRPr>
          </a:p>
          <a:p>
            <a:pPr marL="342900" marR="0" lvl="0" indent="-342900" algn="r" defTabSz="914400" rtl="0" eaLnBrk="0" fontAlgn="base" latinLnBrk="0" hangingPunct="0">
              <a:lnSpc>
                <a:spcPct val="90000"/>
              </a:lnSpc>
              <a:spcBef>
                <a:spcPct val="20000"/>
              </a:spcBef>
              <a:spcAft>
                <a:spcPct val="0"/>
              </a:spcAft>
              <a:buClrTx/>
              <a:buSzTx/>
              <a:buFont typeface="Wingdings" pitchFamily="2" charset="2"/>
              <a:buNone/>
              <a:tabLst/>
              <a:defRPr/>
            </a:pPr>
            <a:r>
              <a:rPr kumimoji="0" lang="ar-SA" sz="2500" b="0" i="0" u="none" strike="noStrike" kern="1200" cap="none" spc="0" normalizeH="0" baseline="0" noProof="0" smtClean="0">
                <a:ln>
                  <a:noFill/>
                </a:ln>
                <a:solidFill>
                  <a:schemeClr val="tx1"/>
                </a:solidFill>
                <a:effectLst/>
                <a:uLnTx/>
                <a:uFillTx/>
                <a:latin typeface="+mn-lt"/>
                <a:ea typeface="+mn-ea"/>
                <a:cs typeface="Arial" charset="0"/>
              </a:rPr>
              <a:t>لا تستطيع استخدام</a:t>
            </a:r>
            <a:r>
              <a:rPr kumimoji="0" lang="ar-SA" sz="2100" b="0" i="0" u="none" strike="noStrike" kern="1200" cap="none" spc="0" normalizeH="0" baseline="0" noProof="0" smtClean="0">
                <a:ln>
                  <a:noFill/>
                </a:ln>
                <a:solidFill>
                  <a:schemeClr val="tx1"/>
                </a:solidFill>
                <a:effectLst/>
                <a:uLnTx/>
                <a:uFillTx/>
                <a:latin typeface="+mn-lt"/>
                <a:ea typeface="+mn-ea"/>
                <a:cs typeface="Arial" charset="0"/>
              </a:rPr>
              <a:t>            أو             قبل </a:t>
            </a:r>
            <a:r>
              <a:rPr kumimoji="0" lang="ar-SA" sz="2500" b="0" i="0" u="none" strike="noStrike" kern="1200" cap="none" spc="0" normalizeH="0" baseline="0" noProof="0" smtClean="0">
                <a:ln>
                  <a:noFill/>
                </a:ln>
                <a:solidFill>
                  <a:schemeClr val="tx1"/>
                </a:solidFill>
                <a:effectLst/>
                <a:uLnTx/>
                <a:uFillTx/>
                <a:latin typeface="+mn-lt"/>
                <a:ea typeface="+mn-ea"/>
                <a:cs typeface="Arial" charset="0"/>
              </a:rPr>
              <a:t>الأسماء الغير المعدودة </a:t>
            </a:r>
            <a:endParaRPr kumimoji="0" lang="ar-SA" sz="21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ctr" defTabSz="914400" rtl="0" eaLnBrk="0" fontAlgn="base" latinLnBrk="0" hangingPunct="0">
              <a:lnSpc>
                <a:spcPct val="90000"/>
              </a:lnSpc>
              <a:spcBef>
                <a:spcPct val="20000"/>
              </a:spcBef>
              <a:spcAft>
                <a:spcPct val="0"/>
              </a:spcAft>
              <a:buClrTx/>
              <a:buSzTx/>
              <a:buFont typeface="Wingdings" pitchFamily="2" charset="2"/>
              <a:buNone/>
              <a:tabLst/>
              <a:defRPr/>
            </a:pPr>
            <a:endParaRPr kumimoji="0" lang="en-US" sz="19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4" name="Text Box 4"/>
          <p:cNvSpPr txBox="1">
            <a:spLocks noChangeArrowheads="1"/>
          </p:cNvSpPr>
          <p:nvPr/>
        </p:nvSpPr>
        <p:spPr bwMode="auto">
          <a:xfrm>
            <a:off x="4079631" y="2209801"/>
            <a:ext cx="1125416" cy="523220"/>
          </a:xfrm>
          <a:prstGeom prst="rect">
            <a:avLst/>
          </a:prstGeom>
          <a:noFill/>
          <a:ln w="9525">
            <a:noFill/>
            <a:miter lim="800000"/>
            <a:headEnd/>
            <a:tailEnd/>
          </a:ln>
          <a:effectLst/>
        </p:spPr>
        <p:txBody>
          <a:bodyPr>
            <a:spAutoFit/>
          </a:bodyPr>
          <a:lstStyle/>
          <a:p>
            <a:pPr eaLnBrk="1" hangingPunct="1"/>
            <a:r>
              <a:rPr lang="en-US" sz="2800" b="1">
                <a:solidFill>
                  <a:srgbClr val="CC3300"/>
                </a:solidFill>
                <a:effectLst>
                  <a:outerShdw blurRad="38100" dist="38100" dir="2700000" algn="tl">
                    <a:srgbClr val="C0C0C0"/>
                  </a:outerShdw>
                </a:effectLst>
                <a:latin typeface="Tahoma" pitchFamily="34" charset="0"/>
              </a:rPr>
              <a:t>es , s</a:t>
            </a:r>
          </a:p>
        </p:txBody>
      </p:sp>
      <p:sp>
        <p:nvSpPr>
          <p:cNvPr id="5" name="Text Box 5"/>
          <p:cNvSpPr txBox="1">
            <a:spLocks noChangeArrowheads="1"/>
          </p:cNvSpPr>
          <p:nvPr/>
        </p:nvSpPr>
        <p:spPr bwMode="auto">
          <a:xfrm>
            <a:off x="5697416" y="4191002"/>
            <a:ext cx="351692" cy="461665"/>
          </a:xfrm>
          <a:prstGeom prst="rect">
            <a:avLst/>
          </a:prstGeom>
          <a:noFill/>
          <a:ln w="9525">
            <a:noFill/>
            <a:miter lim="800000"/>
            <a:headEnd/>
            <a:tailEnd/>
          </a:ln>
          <a:effectLst/>
        </p:spPr>
        <p:txBody>
          <a:bodyPr>
            <a:spAutoFit/>
          </a:bodyPr>
          <a:lstStyle/>
          <a:p>
            <a:pPr eaLnBrk="1" hangingPunct="1"/>
            <a:r>
              <a:rPr lang="en-US" sz="2400" b="1">
                <a:solidFill>
                  <a:srgbClr val="CC3300"/>
                </a:solidFill>
                <a:effectLst>
                  <a:outerShdw blurRad="38100" dist="38100" dir="2700000" algn="tl">
                    <a:srgbClr val="C0C0C0"/>
                  </a:outerShdw>
                </a:effectLst>
                <a:latin typeface="Tahoma" pitchFamily="34" charset="0"/>
              </a:rPr>
              <a:t>a</a:t>
            </a:r>
          </a:p>
        </p:txBody>
      </p:sp>
      <p:sp>
        <p:nvSpPr>
          <p:cNvPr id="6" name="Text Box 6"/>
          <p:cNvSpPr txBox="1">
            <a:spLocks noChangeArrowheads="1"/>
          </p:cNvSpPr>
          <p:nvPr/>
        </p:nvSpPr>
        <p:spPr bwMode="auto">
          <a:xfrm>
            <a:off x="4501662" y="4191001"/>
            <a:ext cx="562708" cy="461665"/>
          </a:xfrm>
          <a:prstGeom prst="rect">
            <a:avLst/>
          </a:prstGeom>
          <a:noFill/>
          <a:ln w="9525">
            <a:noFill/>
            <a:miter lim="800000"/>
            <a:headEnd/>
            <a:tailEnd/>
          </a:ln>
          <a:effectLst/>
        </p:spPr>
        <p:txBody>
          <a:bodyPr>
            <a:spAutoFit/>
          </a:bodyPr>
          <a:lstStyle/>
          <a:p>
            <a:pPr eaLnBrk="1" hangingPunct="1"/>
            <a:r>
              <a:rPr lang="en-US" sz="2400" b="1">
                <a:solidFill>
                  <a:srgbClr val="CC3300"/>
                </a:solidFill>
                <a:effectLst>
                  <a:outerShdw blurRad="38100" dist="38100" dir="2700000" algn="tl">
                    <a:srgbClr val="C0C0C0"/>
                  </a:outerShdw>
                </a:effectLst>
                <a:latin typeface="Tahoma" pitchFamily="34" charset="0"/>
              </a:rPr>
              <a:t>an</a:t>
            </a:r>
            <a:r>
              <a:rPr lang="ar-SA" sz="2400" b="1">
                <a:solidFill>
                  <a:srgbClr val="CC3300"/>
                </a:solidFill>
                <a:effectLst>
                  <a:outerShdw blurRad="38100" dist="38100" dir="2700000" algn="tl">
                    <a:srgbClr val="C0C0C0"/>
                  </a:outerShdw>
                </a:effectLst>
                <a:latin typeface="Tahoma" pitchFamily="34" charset="0"/>
              </a:rPr>
              <a:t> </a:t>
            </a:r>
            <a:endParaRPr lang="en-US" sz="2400" b="1">
              <a:solidFill>
                <a:srgbClr val="CC3300"/>
              </a:solidFill>
              <a:effectLst>
                <a:outerShdw blurRad="38100" dist="38100" dir="2700000" algn="tl">
                  <a:srgbClr val="C0C0C0"/>
                </a:outerShdw>
              </a:effectLst>
              <a:latin typeface="Tahoma" pitchFamily="34"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98"/>
          <p:cNvGraphicFramePr>
            <a:graphicFrameLocks/>
          </p:cNvGraphicFramePr>
          <p:nvPr/>
        </p:nvGraphicFramePr>
        <p:xfrm>
          <a:off x="1406769" y="1524002"/>
          <a:ext cx="5937739" cy="3588871"/>
        </p:xfrm>
        <a:graphic>
          <a:graphicData uri="http://schemas.openxmlformats.org/drawingml/2006/table">
            <a:tbl>
              <a:tblPr/>
              <a:tblGrid>
                <a:gridCol w="2936631"/>
                <a:gridCol w="3001108"/>
              </a:tblGrid>
              <a:tr h="409575">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smtClean="0">
                          <a:ln>
                            <a:noFill/>
                          </a:ln>
                          <a:solidFill>
                            <a:schemeClr val="tx1"/>
                          </a:solidFill>
                          <a:effectLst/>
                          <a:latin typeface="Verdana" pitchFamily="34" charset="0"/>
                          <a:cs typeface="Arial" pitchFamily="34" charset="0"/>
                        </a:rPr>
                        <a:t>Singular</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Verdana" pitchFamily="34" charset="0"/>
                          <a:cs typeface="Arial" pitchFamily="34" charset="0"/>
                        </a:rPr>
                        <a:t>Plural</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r>
              <a:tr h="397412">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smtClean="0">
                          <a:ln>
                            <a:noFill/>
                          </a:ln>
                          <a:solidFill>
                            <a:schemeClr val="tx1"/>
                          </a:solidFill>
                          <a:effectLst/>
                          <a:latin typeface="Verdana" pitchFamily="34" charset="0"/>
                          <a:cs typeface="Arial" pitchFamily="34" charset="0"/>
                        </a:rPr>
                        <a:t>man</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rgbClr val="CC3300"/>
                          </a:solidFill>
                          <a:effectLst/>
                          <a:latin typeface="Verdana" pitchFamily="34" charset="0"/>
                          <a:cs typeface="Arial" pitchFamily="34" charset="0"/>
                        </a:rPr>
                        <a:t>men</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397412">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Verdana" pitchFamily="34" charset="0"/>
                          <a:cs typeface="Arial" pitchFamily="34" charset="0"/>
                        </a:rPr>
                        <a:t>woman</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rgbClr val="CC3300"/>
                          </a:solidFill>
                          <a:effectLst/>
                          <a:latin typeface="Verdana" pitchFamily="34" charset="0"/>
                          <a:cs typeface="Arial" pitchFamily="34" charset="0"/>
                        </a:rPr>
                        <a:t>women</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397412">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Verdana" pitchFamily="34" charset="0"/>
                          <a:cs typeface="Arial" pitchFamily="34" charset="0"/>
                        </a:rPr>
                        <a:t>child</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rgbClr val="CC3300"/>
                          </a:solidFill>
                          <a:effectLst/>
                          <a:latin typeface="Verdana" pitchFamily="34" charset="0"/>
                          <a:cs typeface="Arial" pitchFamily="34" charset="0"/>
                        </a:rPr>
                        <a:t>children</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397412">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Verdana" pitchFamily="34" charset="0"/>
                          <a:cs typeface="Arial" pitchFamily="34" charset="0"/>
                        </a:rPr>
                        <a:t>person</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rgbClr val="CC3300"/>
                          </a:solidFill>
                          <a:effectLst/>
                          <a:latin typeface="Verdana" pitchFamily="34" charset="0"/>
                          <a:cs typeface="Arial" pitchFamily="34" charset="0"/>
                        </a:rPr>
                        <a:t>people</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397412">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Verdana" pitchFamily="34" charset="0"/>
                          <a:cs typeface="Arial" pitchFamily="34" charset="0"/>
                        </a:rPr>
                        <a:t>foot</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rgbClr val="CC3300"/>
                          </a:solidFill>
                          <a:effectLst/>
                          <a:latin typeface="Verdana" pitchFamily="34" charset="0"/>
                          <a:cs typeface="Arial" pitchFamily="34" charset="0"/>
                        </a:rPr>
                        <a:t>feet</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397412">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Verdana" pitchFamily="34" charset="0"/>
                          <a:cs typeface="Arial" pitchFamily="34" charset="0"/>
                        </a:rPr>
                        <a:t>tooth</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rgbClr val="CC3300"/>
                          </a:solidFill>
                          <a:effectLst/>
                          <a:latin typeface="Verdana" pitchFamily="34" charset="0"/>
                          <a:cs typeface="Arial" pitchFamily="34" charset="0"/>
                        </a:rPr>
                        <a:t>teeth</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397412">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chemeClr val="tx1"/>
                          </a:solidFill>
                          <a:effectLst/>
                          <a:latin typeface="Verdana" pitchFamily="34" charset="0"/>
                          <a:cs typeface="Arial" pitchFamily="34" charset="0"/>
                        </a:rPr>
                        <a:t>goose</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smtClean="0">
                          <a:ln>
                            <a:noFill/>
                          </a:ln>
                          <a:solidFill>
                            <a:srgbClr val="CC3300"/>
                          </a:solidFill>
                          <a:effectLst/>
                          <a:latin typeface="Verdana" pitchFamily="34" charset="0"/>
                          <a:cs typeface="Arial" pitchFamily="34" charset="0"/>
                        </a:rPr>
                        <a:t>geese</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397412">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smtClean="0">
                          <a:ln>
                            <a:noFill/>
                          </a:ln>
                          <a:solidFill>
                            <a:schemeClr val="tx1"/>
                          </a:solidFill>
                          <a:effectLst/>
                          <a:latin typeface="Verdana" pitchFamily="34" charset="0"/>
                          <a:cs typeface="Arial" pitchFamily="34" charset="0"/>
                        </a:rPr>
                        <a:t>mouse</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smtClean="0">
                          <a:ln>
                            <a:noFill/>
                          </a:ln>
                          <a:solidFill>
                            <a:srgbClr val="CC3300"/>
                          </a:solidFill>
                          <a:effectLst/>
                          <a:latin typeface="Verdana" pitchFamily="34" charset="0"/>
                          <a:cs typeface="Arial" pitchFamily="34" charset="0"/>
                        </a:rPr>
                        <a:t>mice</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r>
            </a:tbl>
          </a:graphicData>
        </a:graphic>
      </p:graphicFrame>
      <p:sp>
        <p:nvSpPr>
          <p:cNvPr id="3" name="Rectangle 3"/>
          <p:cNvSpPr txBox="1">
            <a:spLocks noChangeArrowheads="1"/>
          </p:cNvSpPr>
          <p:nvPr/>
        </p:nvSpPr>
        <p:spPr>
          <a:xfrm>
            <a:off x="633047" y="0"/>
            <a:ext cx="7104184" cy="1295400"/>
          </a:xfrm>
          <a:prstGeom prst="rect">
            <a:avLst/>
          </a:prstGeom>
        </p:spPr>
        <p:txBody>
          <a:bodyPr/>
          <a:lstStyle/>
          <a:p>
            <a:pPr marL="342900" marR="0" lvl="0" indent="-342900" algn="ctr" defTabSz="914400" rtl="0" eaLnBrk="0" fontAlgn="base" latinLnBrk="0" hangingPunct="0">
              <a:lnSpc>
                <a:spcPct val="100000"/>
              </a:lnSpc>
              <a:spcBef>
                <a:spcPct val="20000"/>
              </a:spcBef>
              <a:spcAft>
                <a:spcPct val="0"/>
              </a:spcAft>
              <a:buClrTx/>
              <a:buSzTx/>
              <a:buFont typeface="Wingdings" pitchFamily="2" charset="2"/>
              <a:buNone/>
              <a:tabLst/>
              <a:defRPr/>
            </a:pPr>
            <a:r>
              <a:rPr kumimoji="0" lang="ar-SA" sz="3200" b="1" i="0" u="none" strike="noStrike" kern="1200" cap="none" spc="0" normalizeH="0" baseline="0" noProof="0" smtClean="0">
                <a:ln>
                  <a:noFill/>
                </a:ln>
                <a:solidFill>
                  <a:schemeClr val="tx1"/>
                </a:solidFill>
                <a:effectLst/>
                <a:uLnTx/>
                <a:uFillTx/>
                <a:latin typeface="+mn-lt"/>
                <a:ea typeface="+mn-ea"/>
                <a:cs typeface="Arial" charset="0"/>
              </a:rPr>
              <a:t>حـــــــــالات خاصــــــــــــــة</a:t>
            </a:r>
          </a:p>
          <a:p>
            <a:pPr marL="342900" marR="0" lvl="0" indent="-342900" algn="r" defTabSz="914400" rtl="0" eaLnBrk="0" fontAlgn="base" latinLnBrk="0" hangingPunct="0">
              <a:lnSpc>
                <a:spcPct val="100000"/>
              </a:lnSpc>
              <a:spcBef>
                <a:spcPct val="20000"/>
              </a:spcBef>
              <a:spcAft>
                <a:spcPct val="0"/>
              </a:spcAft>
              <a:buClrTx/>
              <a:buSzTx/>
              <a:buFont typeface="Wingdings" pitchFamily="2" charset="2"/>
              <a:buNone/>
              <a:tabLst/>
              <a:defRPr/>
            </a:pPr>
            <a:r>
              <a:rPr kumimoji="0" lang="ar-SA" sz="2100" b="1" i="0" u="none" strike="noStrike" kern="1200" cap="none" spc="0" normalizeH="0" baseline="0" noProof="0" smtClean="0">
                <a:ln>
                  <a:noFill/>
                </a:ln>
                <a:solidFill>
                  <a:schemeClr val="tx1"/>
                </a:solidFill>
                <a:effectLst/>
                <a:uLnTx/>
                <a:uFillTx/>
                <a:latin typeface="+mn-lt"/>
                <a:ea typeface="+mn-ea"/>
                <a:cs typeface="Arial" charset="0"/>
              </a:rPr>
              <a:t>هناك بعض الأسماء الشاذة:</a:t>
            </a:r>
            <a:endParaRPr kumimoji="0" lang="en-US" sz="2100" b="1"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64627" y="301625"/>
            <a:ext cx="6751026"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smtClean="0">
                <a:ln>
                  <a:noFill/>
                </a:ln>
                <a:solidFill>
                  <a:srgbClr val="1D3C69"/>
                </a:solidFill>
                <a:effectLst/>
                <a:uLnTx/>
                <a:uFillTx/>
                <a:latin typeface="+mj-lt"/>
                <a:ea typeface="+mj-ea"/>
                <a:cs typeface="Arial" charset="0"/>
              </a:rPr>
              <a:t>Uncountable Nouns </a:t>
            </a:r>
            <a:r>
              <a:rPr kumimoji="0" lang="ar-SA" sz="2800" b="0" i="0" u="none" strike="noStrike" kern="1200" cap="none" spc="0" normalizeH="0" baseline="0" noProof="0" smtClean="0">
                <a:ln>
                  <a:noFill/>
                </a:ln>
                <a:solidFill>
                  <a:srgbClr val="1D3C69"/>
                </a:solidFill>
                <a:effectLst/>
                <a:uLnTx/>
                <a:uFillTx/>
                <a:latin typeface="+mj-lt"/>
                <a:ea typeface="+mj-ea"/>
                <a:cs typeface="Arial" charset="0"/>
              </a:rPr>
              <a:t/>
            </a:r>
            <a:br>
              <a:rPr kumimoji="0" lang="ar-SA" sz="2800" b="0" i="0" u="none" strike="noStrike" kern="1200" cap="none" spc="0" normalizeH="0" baseline="0" noProof="0" smtClean="0">
                <a:ln>
                  <a:noFill/>
                </a:ln>
                <a:solidFill>
                  <a:srgbClr val="1D3C69"/>
                </a:solidFill>
                <a:effectLst/>
                <a:uLnTx/>
                <a:uFillTx/>
                <a:latin typeface="+mj-lt"/>
                <a:ea typeface="+mj-ea"/>
                <a:cs typeface="Arial" charset="0"/>
              </a:rPr>
            </a:br>
            <a:r>
              <a:rPr kumimoji="0" lang="ar-SA" sz="2800" b="0" i="0" u="none" strike="noStrike" kern="1200" cap="none" spc="0" normalizeH="0" baseline="0" noProof="0" smtClean="0">
                <a:ln>
                  <a:noFill/>
                </a:ln>
                <a:solidFill>
                  <a:srgbClr val="1D3C69"/>
                </a:solidFill>
                <a:effectLst/>
                <a:uLnTx/>
                <a:uFillTx/>
                <a:latin typeface="+mj-lt"/>
                <a:ea typeface="+mj-ea"/>
                <a:cs typeface="Arial" charset="0"/>
              </a:rPr>
              <a:t> الأسماء الغير المعدودة</a:t>
            </a:r>
            <a:endParaRPr kumimoji="0" lang="en-US" sz="2800" b="0" i="0" u="none" strike="noStrike" kern="1200" cap="none" spc="0" normalizeH="0" baseline="0" noProof="0">
              <a:ln>
                <a:noFill/>
              </a:ln>
              <a:solidFill>
                <a:srgbClr val="1D3C69"/>
              </a:solidFill>
              <a:effectLst/>
              <a:uLnTx/>
              <a:uFillTx/>
              <a:latin typeface="+mj-lt"/>
              <a:ea typeface="+mj-ea"/>
              <a:cs typeface="Arial" charset="0"/>
            </a:endParaRPr>
          </a:p>
        </p:txBody>
      </p:sp>
      <p:sp>
        <p:nvSpPr>
          <p:cNvPr id="3" name="Rectangle 3"/>
          <p:cNvSpPr txBox="1">
            <a:spLocks noChangeArrowheads="1"/>
          </p:cNvSpPr>
          <p:nvPr/>
        </p:nvSpPr>
        <p:spPr>
          <a:xfrm>
            <a:off x="1264627" y="1827214"/>
            <a:ext cx="6751026" cy="3733800"/>
          </a:xfrm>
          <a:prstGeom prst="rect">
            <a:avLst/>
          </a:prstGeom>
        </p:spPr>
        <p:txBody>
          <a:bodyPr/>
          <a:lstStyle/>
          <a:p>
            <a:pPr marL="342900" marR="0" lvl="0" indent="-342900" algn="ctr" defTabSz="914400" rtl="0" eaLnBrk="0" fontAlgn="base" latinLnBrk="0" hangingPunct="0">
              <a:lnSpc>
                <a:spcPct val="90000"/>
              </a:lnSpc>
              <a:spcBef>
                <a:spcPct val="20000"/>
              </a:spcBef>
              <a:spcAft>
                <a:spcPct val="0"/>
              </a:spcAft>
              <a:buClrTx/>
              <a:buSzTx/>
              <a:buFont typeface="Wingdings" pitchFamily="2" charset="2"/>
              <a:buNone/>
              <a:tabLst/>
              <a:defRPr/>
            </a:pPr>
            <a:r>
              <a:rPr kumimoji="0" lang="en-US" sz="2500" b="0" i="0" u="none" strike="noStrike" kern="1200" cap="none" spc="0" normalizeH="0" baseline="0" noProof="0" smtClean="0">
                <a:ln>
                  <a:noFill/>
                </a:ln>
                <a:solidFill>
                  <a:schemeClr val="tx1"/>
                </a:solidFill>
                <a:effectLst/>
                <a:uLnTx/>
                <a:uFillTx/>
                <a:latin typeface="+mn-lt"/>
                <a:ea typeface="+mn-ea"/>
                <a:cs typeface="Arial" charset="0"/>
              </a:rPr>
              <a:t>Uncountable nouns cannot be counted.</a:t>
            </a:r>
            <a:endParaRPr kumimoji="0" lang="ar-SA" sz="25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90000"/>
              </a:lnSpc>
              <a:spcBef>
                <a:spcPct val="20000"/>
              </a:spcBef>
              <a:spcAft>
                <a:spcPct val="0"/>
              </a:spcAft>
              <a:buClrTx/>
              <a:buSzTx/>
              <a:buFont typeface="Wingdings" pitchFamily="2" charset="2"/>
              <a:buNone/>
              <a:tabLst/>
              <a:defRPr/>
            </a:pPr>
            <a:r>
              <a:rPr kumimoji="0" lang="ar-SA" sz="2500" b="0" i="0" u="none" strike="noStrike" kern="1200" cap="none" spc="0" normalizeH="0" baseline="0" noProof="0" smtClean="0">
                <a:ln>
                  <a:noFill/>
                </a:ln>
                <a:solidFill>
                  <a:schemeClr val="tx1"/>
                </a:solidFill>
                <a:effectLst/>
                <a:uLnTx/>
                <a:uFillTx/>
                <a:latin typeface="+mn-lt"/>
                <a:ea typeface="+mn-ea"/>
                <a:cs typeface="Arial" charset="0"/>
              </a:rPr>
              <a:t>هي التي لا جمع لها بإضافة</a:t>
            </a:r>
          </a:p>
          <a:p>
            <a:pPr marL="342900" marR="0" lvl="0" indent="-342900" algn="r" defTabSz="914400" rtl="0" eaLnBrk="0" fontAlgn="base" latinLnBrk="0" hangingPunct="0">
              <a:lnSpc>
                <a:spcPct val="90000"/>
              </a:lnSpc>
              <a:spcBef>
                <a:spcPct val="20000"/>
              </a:spcBef>
              <a:spcAft>
                <a:spcPct val="0"/>
              </a:spcAft>
              <a:buClrTx/>
              <a:buSzTx/>
              <a:buFont typeface="Wingdings" pitchFamily="2" charset="2"/>
              <a:buNone/>
              <a:tabLst/>
              <a:defRPr/>
            </a:pPr>
            <a:endParaRPr kumimoji="0" lang="ar-SA" sz="32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90000"/>
              </a:lnSpc>
              <a:spcBef>
                <a:spcPct val="20000"/>
              </a:spcBef>
              <a:spcAft>
                <a:spcPct val="0"/>
              </a:spcAft>
              <a:buClrTx/>
              <a:buSzTx/>
              <a:buFont typeface="Wingdings" pitchFamily="2" charset="2"/>
              <a:buNone/>
              <a:tabLst/>
              <a:defRPr/>
            </a:pPr>
            <a:r>
              <a:rPr kumimoji="0" lang="ar-SA" sz="2100" b="0" i="0" u="none" strike="noStrike" kern="1200" cap="none" spc="0" normalizeH="0" baseline="0" noProof="0" smtClean="0">
                <a:ln>
                  <a:noFill/>
                </a:ln>
                <a:solidFill>
                  <a:schemeClr val="tx1"/>
                </a:solidFill>
                <a:effectLst/>
                <a:uLnTx/>
                <a:uFillTx/>
                <a:latin typeface="+mn-lt"/>
                <a:ea typeface="+mn-ea"/>
                <a:cs typeface="Arial" charset="0"/>
              </a:rPr>
              <a:t>أمثلــــــة:</a:t>
            </a:r>
            <a:endParaRPr kumimoji="0" lang="en-US" sz="21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ctr" defTabSz="914400" rtl="0" eaLnBrk="0" fontAlgn="base" latinLnBrk="0" hangingPunct="0">
              <a:lnSpc>
                <a:spcPct val="90000"/>
              </a:lnSpc>
              <a:spcBef>
                <a:spcPct val="20000"/>
              </a:spcBef>
              <a:spcAft>
                <a:spcPct val="0"/>
              </a:spcAft>
              <a:buClrTx/>
              <a:buSzTx/>
              <a:buFont typeface="Wingdings" pitchFamily="2" charset="2"/>
              <a:buNone/>
              <a:tabLst/>
              <a:defRPr/>
            </a:pPr>
            <a:r>
              <a:rPr kumimoji="0" lang="en-US" sz="2100" b="0" i="0" u="none" strike="noStrike" kern="1200" cap="none" spc="0" normalizeH="0" baseline="0" noProof="0" smtClean="0">
                <a:ln>
                  <a:noFill/>
                </a:ln>
                <a:solidFill>
                  <a:srgbClr val="1D3C69"/>
                </a:solidFill>
                <a:effectLst/>
                <a:uLnTx/>
                <a:uFillTx/>
                <a:latin typeface="+mn-lt"/>
                <a:ea typeface="+mn-ea"/>
                <a:cs typeface="Arial" charset="0"/>
              </a:rPr>
              <a:t>salt, coffee, tea, food, meat, gold, music, blood</a:t>
            </a:r>
            <a:r>
              <a:rPr kumimoji="0" lang="en-US" sz="1900" b="0" i="0" u="none" strike="noStrike" kern="1200" cap="none" spc="0" normalizeH="0" baseline="0" noProof="0" smtClean="0">
                <a:ln>
                  <a:noFill/>
                </a:ln>
                <a:solidFill>
                  <a:srgbClr val="1D3C69"/>
                </a:solidFill>
                <a:effectLst/>
                <a:uLnTx/>
                <a:uFillTx/>
                <a:latin typeface="+mn-lt"/>
                <a:ea typeface="+mn-ea"/>
                <a:cs typeface="Arial" charset="0"/>
              </a:rPr>
              <a:t>.</a:t>
            </a:r>
          </a:p>
          <a:p>
            <a:pPr marL="342900" marR="0" lvl="0" indent="-342900" algn="r" defTabSz="914400" rtl="0" eaLnBrk="0" fontAlgn="base" latinLnBrk="0" hangingPunct="0">
              <a:lnSpc>
                <a:spcPct val="90000"/>
              </a:lnSpc>
              <a:spcBef>
                <a:spcPct val="20000"/>
              </a:spcBef>
              <a:spcAft>
                <a:spcPct val="0"/>
              </a:spcAft>
              <a:buClrTx/>
              <a:buSzTx/>
              <a:buFont typeface="Wingdings" pitchFamily="2" charset="2"/>
              <a:buNone/>
              <a:tabLst/>
              <a:defRPr/>
            </a:pPr>
            <a:endParaRPr kumimoji="0" lang="ar-SA" sz="2500" b="0" i="0" u="none" strike="noStrike" kern="1200" cap="none" spc="0" normalizeH="0" baseline="0" noProof="0" smtClean="0">
              <a:ln>
                <a:noFill/>
              </a:ln>
              <a:solidFill>
                <a:srgbClr val="1D3C69"/>
              </a:solidFill>
              <a:effectLst/>
              <a:uLnTx/>
              <a:uFillTx/>
              <a:latin typeface="+mn-lt"/>
              <a:ea typeface="+mn-ea"/>
              <a:cs typeface="Arial" charset="0"/>
            </a:endParaRPr>
          </a:p>
          <a:p>
            <a:pPr marL="342900" marR="0" lvl="0" indent="-342900" algn="r" defTabSz="914400" rtl="0" eaLnBrk="0" fontAlgn="base" latinLnBrk="0" hangingPunct="0">
              <a:lnSpc>
                <a:spcPct val="90000"/>
              </a:lnSpc>
              <a:spcBef>
                <a:spcPct val="20000"/>
              </a:spcBef>
              <a:spcAft>
                <a:spcPct val="0"/>
              </a:spcAft>
              <a:buClrTx/>
              <a:buSzTx/>
              <a:buFont typeface="Wingdings" pitchFamily="2" charset="2"/>
              <a:buNone/>
              <a:tabLst/>
              <a:defRPr/>
            </a:pPr>
            <a:r>
              <a:rPr kumimoji="0" lang="ar-SA" sz="2500" b="0" i="0" u="none" strike="noStrike" kern="1200" cap="none" spc="0" normalizeH="0" baseline="0" noProof="0" smtClean="0">
                <a:ln>
                  <a:noFill/>
                </a:ln>
                <a:solidFill>
                  <a:schemeClr val="tx1"/>
                </a:solidFill>
                <a:effectLst/>
                <a:uLnTx/>
                <a:uFillTx/>
                <a:latin typeface="+mn-lt"/>
                <a:ea typeface="+mn-ea"/>
                <a:cs typeface="Arial" charset="0"/>
              </a:rPr>
              <a:t>لا تستطيع استخدام</a:t>
            </a:r>
            <a:r>
              <a:rPr kumimoji="0" lang="ar-SA" sz="2100" b="0" i="0" u="none" strike="noStrike" kern="1200" cap="none" spc="0" normalizeH="0" baseline="0" noProof="0" smtClean="0">
                <a:ln>
                  <a:noFill/>
                </a:ln>
                <a:solidFill>
                  <a:schemeClr val="tx1"/>
                </a:solidFill>
                <a:effectLst/>
                <a:uLnTx/>
                <a:uFillTx/>
                <a:latin typeface="+mn-lt"/>
                <a:ea typeface="+mn-ea"/>
                <a:cs typeface="Arial" charset="0"/>
              </a:rPr>
              <a:t>            أو             قبل </a:t>
            </a:r>
            <a:r>
              <a:rPr kumimoji="0" lang="ar-SA" sz="2500" b="0" i="0" u="none" strike="noStrike" kern="1200" cap="none" spc="0" normalizeH="0" baseline="0" noProof="0" smtClean="0">
                <a:ln>
                  <a:noFill/>
                </a:ln>
                <a:solidFill>
                  <a:schemeClr val="tx1"/>
                </a:solidFill>
                <a:effectLst/>
                <a:uLnTx/>
                <a:uFillTx/>
                <a:latin typeface="+mn-lt"/>
                <a:ea typeface="+mn-ea"/>
                <a:cs typeface="Arial" charset="0"/>
              </a:rPr>
              <a:t>الأسماء الغير المعدودة </a:t>
            </a:r>
            <a:endParaRPr kumimoji="0" lang="ar-SA" sz="2100" b="0" i="0" u="none" strike="noStrike" kern="1200" cap="none" spc="0" normalizeH="0" baseline="0" noProof="0" smtClean="0">
              <a:ln>
                <a:noFill/>
              </a:ln>
              <a:solidFill>
                <a:schemeClr val="tx1"/>
              </a:solidFill>
              <a:effectLst/>
              <a:uLnTx/>
              <a:uFillTx/>
              <a:latin typeface="+mn-lt"/>
              <a:ea typeface="+mn-ea"/>
              <a:cs typeface="Arial" charset="0"/>
            </a:endParaRPr>
          </a:p>
          <a:p>
            <a:pPr marL="342900" marR="0" lvl="0" indent="-342900" algn="ctr" defTabSz="914400" rtl="0" eaLnBrk="0" fontAlgn="base" latinLnBrk="0" hangingPunct="0">
              <a:lnSpc>
                <a:spcPct val="90000"/>
              </a:lnSpc>
              <a:spcBef>
                <a:spcPct val="20000"/>
              </a:spcBef>
              <a:spcAft>
                <a:spcPct val="0"/>
              </a:spcAft>
              <a:buClrTx/>
              <a:buSzTx/>
              <a:buFont typeface="Wingdings" pitchFamily="2" charset="2"/>
              <a:buNone/>
              <a:tabLst/>
              <a:defRPr/>
            </a:pPr>
            <a:endParaRPr kumimoji="0" lang="en-US" sz="19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4" name="Text Box 4"/>
          <p:cNvSpPr txBox="1">
            <a:spLocks noChangeArrowheads="1"/>
          </p:cNvSpPr>
          <p:nvPr/>
        </p:nvSpPr>
        <p:spPr bwMode="auto">
          <a:xfrm>
            <a:off x="4079631" y="2209801"/>
            <a:ext cx="1125416" cy="523220"/>
          </a:xfrm>
          <a:prstGeom prst="rect">
            <a:avLst/>
          </a:prstGeom>
          <a:noFill/>
          <a:ln w="9525">
            <a:noFill/>
            <a:miter lim="800000"/>
            <a:headEnd/>
            <a:tailEnd/>
          </a:ln>
          <a:effectLst/>
        </p:spPr>
        <p:txBody>
          <a:bodyPr>
            <a:spAutoFit/>
          </a:bodyPr>
          <a:lstStyle/>
          <a:p>
            <a:pPr eaLnBrk="1" hangingPunct="1"/>
            <a:r>
              <a:rPr lang="en-US" sz="2800" b="1">
                <a:solidFill>
                  <a:srgbClr val="CC3300"/>
                </a:solidFill>
                <a:effectLst>
                  <a:outerShdw blurRad="38100" dist="38100" dir="2700000" algn="tl">
                    <a:srgbClr val="C0C0C0"/>
                  </a:outerShdw>
                </a:effectLst>
                <a:latin typeface="Tahoma" pitchFamily="34" charset="0"/>
              </a:rPr>
              <a:t>es , s</a:t>
            </a:r>
          </a:p>
        </p:txBody>
      </p:sp>
      <p:sp>
        <p:nvSpPr>
          <p:cNvPr id="5" name="Text Box 5"/>
          <p:cNvSpPr txBox="1">
            <a:spLocks noChangeArrowheads="1"/>
          </p:cNvSpPr>
          <p:nvPr/>
        </p:nvSpPr>
        <p:spPr bwMode="auto">
          <a:xfrm>
            <a:off x="5697416" y="4191002"/>
            <a:ext cx="351692" cy="461665"/>
          </a:xfrm>
          <a:prstGeom prst="rect">
            <a:avLst/>
          </a:prstGeom>
          <a:noFill/>
          <a:ln w="9525">
            <a:noFill/>
            <a:miter lim="800000"/>
            <a:headEnd/>
            <a:tailEnd/>
          </a:ln>
          <a:effectLst/>
        </p:spPr>
        <p:txBody>
          <a:bodyPr>
            <a:spAutoFit/>
          </a:bodyPr>
          <a:lstStyle/>
          <a:p>
            <a:pPr eaLnBrk="1" hangingPunct="1"/>
            <a:r>
              <a:rPr lang="en-US" sz="2400" b="1">
                <a:solidFill>
                  <a:srgbClr val="CC3300"/>
                </a:solidFill>
                <a:effectLst>
                  <a:outerShdw blurRad="38100" dist="38100" dir="2700000" algn="tl">
                    <a:srgbClr val="C0C0C0"/>
                  </a:outerShdw>
                </a:effectLst>
                <a:latin typeface="Tahoma" pitchFamily="34" charset="0"/>
              </a:rPr>
              <a:t>a</a:t>
            </a:r>
          </a:p>
        </p:txBody>
      </p:sp>
      <p:sp>
        <p:nvSpPr>
          <p:cNvPr id="6" name="Text Box 6"/>
          <p:cNvSpPr txBox="1">
            <a:spLocks noChangeArrowheads="1"/>
          </p:cNvSpPr>
          <p:nvPr/>
        </p:nvSpPr>
        <p:spPr bwMode="auto">
          <a:xfrm>
            <a:off x="4501662" y="4191001"/>
            <a:ext cx="562708" cy="461665"/>
          </a:xfrm>
          <a:prstGeom prst="rect">
            <a:avLst/>
          </a:prstGeom>
          <a:noFill/>
          <a:ln w="9525">
            <a:noFill/>
            <a:miter lim="800000"/>
            <a:headEnd/>
            <a:tailEnd/>
          </a:ln>
          <a:effectLst/>
        </p:spPr>
        <p:txBody>
          <a:bodyPr>
            <a:spAutoFit/>
          </a:bodyPr>
          <a:lstStyle/>
          <a:p>
            <a:pPr eaLnBrk="1" hangingPunct="1"/>
            <a:r>
              <a:rPr lang="en-US" sz="2400" b="1">
                <a:solidFill>
                  <a:srgbClr val="CC3300"/>
                </a:solidFill>
                <a:effectLst>
                  <a:outerShdw blurRad="38100" dist="38100" dir="2700000" algn="tl">
                    <a:srgbClr val="C0C0C0"/>
                  </a:outerShdw>
                </a:effectLst>
                <a:latin typeface="Tahoma" pitchFamily="34" charset="0"/>
              </a:rPr>
              <a:t>an</a:t>
            </a:r>
            <a:r>
              <a:rPr lang="ar-SA" sz="2400" b="1">
                <a:solidFill>
                  <a:srgbClr val="CC3300"/>
                </a:solidFill>
                <a:effectLst>
                  <a:outerShdw blurRad="38100" dist="38100" dir="2700000" algn="tl">
                    <a:srgbClr val="C0C0C0"/>
                  </a:outerShdw>
                </a:effectLst>
                <a:latin typeface="Tahoma" pitchFamily="34" charset="0"/>
              </a:rPr>
              <a:t> </a:t>
            </a:r>
            <a:endParaRPr lang="en-US" sz="2400" b="1">
              <a:solidFill>
                <a:srgbClr val="CC3300"/>
              </a:solidFill>
              <a:effectLst>
                <a:outerShdw blurRad="38100" dist="38100" dir="2700000" algn="tl">
                  <a:srgbClr val="C0C0C0"/>
                </a:outerShdw>
              </a:effectLst>
              <a:latin typeface="Tahoma" pitchFamily="34"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121"/>
          <p:cNvGraphicFramePr>
            <a:graphicFrameLocks/>
          </p:cNvGraphicFramePr>
          <p:nvPr/>
        </p:nvGraphicFramePr>
        <p:xfrm>
          <a:off x="984738" y="1371601"/>
          <a:ext cx="7030917" cy="5100847"/>
        </p:xfrm>
        <a:graphic>
          <a:graphicData uri="http://schemas.openxmlformats.org/drawingml/2006/table">
            <a:tbl>
              <a:tblPr/>
              <a:tblGrid>
                <a:gridCol w="1627216"/>
                <a:gridCol w="1010523"/>
                <a:gridCol w="1099057"/>
                <a:gridCol w="879246"/>
                <a:gridCol w="1340240"/>
                <a:gridCol w="1074635"/>
              </a:tblGrid>
              <a:tr h="458580">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dirty="0" smtClean="0">
                          <a:ln>
                            <a:noFill/>
                          </a:ln>
                          <a:solidFill>
                            <a:srgbClr val="CC3300"/>
                          </a:solidFill>
                          <a:effectLst/>
                          <a:latin typeface="Verdana" pitchFamily="34" charset="0"/>
                          <a:cs typeface="Arial" pitchFamily="34" charset="0"/>
                        </a:rPr>
                        <a:t>flour</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دقيق</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salt</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ملح</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meat</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لحم</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r>
              <a:tr h="716532">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information</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معلومات</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coffee</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قهوة</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knowledge</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معرفة</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r>
              <a:tr h="477688">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butter</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زبد</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food</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طعام</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tea</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شاي</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r>
              <a:tr h="479765">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sugar</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سكر</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gold</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ذهب</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blood</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دم</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r>
              <a:tr h="618978">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news</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أخبار</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glass</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زجاج</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cheese</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جبن</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r>
              <a:tr h="555674">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milk</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حليب</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paper</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ورق</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bread</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خبز</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r>
              <a:tr h="618978">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rice</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رز</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wood</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خشب</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furniture</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مفروشات</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r>
              <a:tr h="555674">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rain</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مطر</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steel</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حديد</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grass</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عشب</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r>
              <a:tr h="618978">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cloth</a:t>
                      </a: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قماش</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music</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smtClean="0">
                          <a:ln>
                            <a:noFill/>
                          </a:ln>
                          <a:solidFill>
                            <a:schemeClr val="tx1"/>
                          </a:solidFill>
                          <a:effectLst/>
                          <a:latin typeface="Verdana" pitchFamily="34" charset="0"/>
                          <a:cs typeface="Arial" pitchFamily="34" charset="0"/>
                        </a:rPr>
                        <a:t>موسيقى</a:t>
                      </a:r>
                      <a:endParaRPr kumimoji="0" lang="en-US" sz="17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CC3300"/>
                          </a:solidFill>
                          <a:effectLst/>
                          <a:latin typeface="Verdana" pitchFamily="34" charset="0"/>
                          <a:cs typeface="Arial" pitchFamily="34" charset="0"/>
                        </a:rPr>
                        <a:t>marble</a:t>
                      </a: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700" b="1" i="0" u="none" strike="noStrike" cap="none" normalizeH="0" baseline="0" dirty="0" smtClean="0">
                          <a:ln>
                            <a:noFill/>
                          </a:ln>
                          <a:solidFill>
                            <a:schemeClr val="tx1"/>
                          </a:solidFill>
                          <a:effectLst/>
                          <a:latin typeface="Verdana" pitchFamily="34" charset="0"/>
                          <a:cs typeface="Arial" pitchFamily="34" charset="0"/>
                        </a:rPr>
                        <a:t>رخام</a:t>
                      </a:r>
                      <a:endParaRPr kumimoji="0" lang="en-US" sz="1700" b="1" i="0" u="none" strike="noStrike" cap="none" normalizeH="0" baseline="0" dirty="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r>
            </a:tbl>
          </a:graphicData>
        </a:graphic>
      </p:graphicFrame>
      <p:sp>
        <p:nvSpPr>
          <p:cNvPr id="3" name="Rectangle 2"/>
          <p:cNvSpPr txBox="1">
            <a:spLocks noChangeArrowheads="1"/>
          </p:cNvSpPr>
          <p:nvPr/>
        </p:nvSpPr>
        <p:spPr>
          <a:xfrm>
            <a:off x="1264627" y="301625"/>
            <a:ext cx="6751026"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smtClean="0">
                <a:ln>
                  <a:noFill/>
                </a:ln>
                <a:solidFill>
                  <a:srgbClr val="1D3C69"/>
                </a:solidFill>
                <a:effectLst/>
                <a:uLnTx/>
                <a:uFillTx/>
                <a:latin typeface="+mj-lt"/>
                <a:ea typeface="+mj-ea"/>
                <a:cs typeface="Arial" charset="0"/>
              </a:rPr>
              <a:t>Uncountable Nouns </a:t>
            </a:r>
            <a:r>
              <a:rPr kumimoji="0" lang="ar-SA" sz="2800" b="0" i="0" u="none" strike="noStrike" kern="1200" cap="none" spc="0" normalizeH="0" baseline="0" noProof="0" smtClean="0">
                <a:ln>
                  <a:noFill/>
                </a:ln>
                <a:solidFill>
                  <a:srgbClr val="1D3C69"/>
                </a:solidFill>
                <a:effectLst/>
                <a:uLnTx/>
                <a:uFillTx/>
                <a:latin typeface="+mj-lt"/>
                <a:ea typeface="+mj-ea"/>
                <a:cs typeface="Arial" charset="0"/>
              </a:rPr>
              <a:t/>
            </a:r>
            <a:br>
              <a:rPr kumimoji="0" lang="ar-SA" sz="2800" b="0" i="0" u="none" strike="noStrike" kern="1200" cap="none" spc="0" normalizeH="0" baseline="0" noProof="0" smtClean="0">
                <a:ln>
                  <a:noFill/>
                </a:ln>
                <a:solidFill>
                  <a:srgbClr val="1D3C69"/>
                </a:solidFill>
                <a:effectLst/>
                <a:uLnTx/>
                <a:uFillTx/>
                <a:latin typeface="+mj-lt"/>
                <a:ea typeface="+mj-ea"/>
                <a:cs typeface="Arial" charset="0"/>
              </a:rPr>
            </a:br>
            <a:r>
              <a:rPr kumimoji="0" lang="ar-SA" sz="2800" b="0" i="0" u="none" strike="noStrike" kern="1200" cap="none" spc="0" normalizeH="0" baseline="0" noProof="0" smtClean="0">
                <a:ln>
                  <a:noFill/>
                </a:ln>
                <a:solidFill>
                  <a:srgbClr val="1D3C69"/>
                </a:solidFill>
                <a:effectLst/>
                <a:uLnTx/>
                <a:uFillTx/>
                <a:latin typeface="+mj-lt"/>
                <a:ea typeface="+mj-ea"/>
                <a:cs typeface="Arial" charset="0"/>
              </a:rPr>
              <a:t> الأسماء الغير المعدودة</a:t>
            </a:r>
            <a:endParaRPr kumimoji="0" lang="en-US" sz="2800" b="0" i="0" u="none" strike="noStrike" kern="1200" cap="none" spc="0" normalizeH="0" baseline="0" noProof="0" dirty="0">
              <a:ln>
                <a:noFill/>
              </a:ln>
              <a:solidFill>
                <a:srgbClr val="1D3C69"/>
              </a:solidFill>
              <a:effectLst/>
              <a:uLnTx/>
              <a:uFillTx/>
              <a:latin typeface="+mj-lt"/>
              <a:ea typeface="+mj-ea"/>
              <a:cs typeface="Arial"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2000" dirty="0" smtClean="0">
                <a:solidFill>
                  <a:srgbClr val="C00000"/>
                </a:solidFill>
                <a:latin typeface="Arial Black" pitchFamily="34" charset="0"/>
              </a:rPr>
              <a:t>Using ( many/much/ a few/ a little, some, several…etc )</a:t>
            </a:r>
            <a:br>
              <a:rPr lang="en-US" sz="2000" dirty="0" smtClean="0">
                <a:solidFill>
                  <a:srgbClr val="C00000"/>
                </a:solidFill>
                <a:latin typeface="Arial Black" pitchFamily="34" charset="0"/>
              </a:rPr>
            </a:br>
            <a:r>
              <a:rPr lang="en-US" sz="2000" dirty="0" smtClean="0">
                <a:solidFill>
                  <a:srgbClr val="C00000"/>
                </a:solidFill>
                <a:latin typeface="Arial Black" pitchFamily="34" charset="0"/>
              </a:rPr>
              <a:t>                                                                                </a:t>
            </a:r>
            <a:r>
              <a:rPr lang="en-US" sz="2000" dirty="0" smtClean="0">
                <a:solidFill>
                  <a:schemeClr val="tx1"/>
                </a:solidFill>
                <a:latin typeface="Arial Black" pitchFamily="34" charset="0"/>
              </a:rPr>
              <a:t>page 195</a:t>
            </a:r>
            <a:endParaRPr lang="en-US" sz="2000" dirty="0">
              <a:solidFill>
                <a:srgbClr val="C00000"/>
              </a:solidFill>
              <a:latin typeface="Arial Black" pitchFamily="34" charset="0"/>
            </a:endParaRPr>
          </a:p>
        </p:txBody>
      </p:sp>
      <p:sp>
        <p:nvSpPr>
          <p:cNvPr id="7171" name="Text Placeholder 5"/>
          <p:cNvSpPr>
            <a:spLocks noGrp="1"/>
          </p:cNvSpPr>
          <p:nvPr>
            <p:ph idx="1"/>
          </p:nvPr>
        </p:nvSpPr>
        <p:spPr>
          <a:xfrm>
            <a:off x="351692" y="1143002"/>
            <a:ext cx="8229600" cy="4800601"/>
          </a:xfrm>
        </p:spPr>
        <p:txBody>
          <a:bodyPr>
            <a:normAutofit fontScale="85000" lnSpcReduction="20000"/>
          </a:bodyPr>
          <a:lstStyle/>
          <a:p>
            <a:pPr algn="l" rtl="1" eaLnBrk="1" hangingPunct="1"/>
            <a:endParaRPr lang="en-US" sz="2000" b="1" dirty="0" smtClean="0">
              <a:cs typeface="Arial" pitchFamily="34" charset="0"/>
            </a:endParaRPr>
          </a:p>
          <a:p>
            <a:pPr algn="l" rtl="1" eaLnBrk="1" hangingPunct="1">
              <a:lnSpc>
                <a:spcPct val="150000"/>
              </a:lnSpc>
            </a:pPr>
            <a:r>
              <a:rPr lang="en-US" sz="1600" b="1" dirty="0" smtClean="0">
                <a:latin typeface="Arial" pitchFamily="34" charset="0"/>
                <a:cs typeface="Arial" pitchFamily="34" charset="0"/>
              </a:rPr>
              <a:t> A. </a:t>
            </a:r>
            <a:r>
              <a:rPr lang="en-US" sz="1600" b="1" dirty="0" smtClean="0">
                <a:solidFill>
                  <a:srgbClr val="C00000"/>
                </a:solidFill>
                <a:latin typeface="Arial" pitchFamily="34" charset="0"/>
                <a:cs typeface="Arial" pitchFamily="34" charset="0"/>
              </a:rPr>
              <a:t>Many, a few , few, some, several </a:t>
            </a:r>
            <a:r>
              <a:rPr lang="en-US" sz="1600" b="1" dirty="0" smtClean="0">
                <a:latin typeface="Arial" pitchFamily="34" charset="0"/>
                <a:cs typeface="Arial" pitchFamily="34" charset="0"/>
              </a:rPr>
              <a:t>= Used before countable nouns</a:t>
            </a:r>
          </a:p>
          <a:p>
            <a:pPr algn="l" rtl="1" eaLnBrk="1" hangingPunct="1">
              <a:lnSpc>
                <a:spcPct val="150000"/>
              </a:lnSpc>
            </a:pPr>
            <a:r>
              <a:rPr lang="ar-SA" sz="1600" b="1" dirty="0" smtClean="0">
                <a:latin typeface="Arial" pitchFamily="34" charset="0"/>
                <a:cs typeface="Arial" pitchFamily="34" charset="0"/>
              </a:rPr>
              <a:t>(</a:t>
            </a:r>
            <a:r>
              <a:rPr lang="en-US" sz="1600" b="1" dirty="0" smtClean="0">
                <a:latin typeface="Arial" pitchFamily="34" charset="0"/>
                <a:cs typeface="Arial" pitchFamily="34" charset="0"/>
              </a:rPr>
              <a:t>    </a:t>
            </a:r>
            <a:r>
              <a:rPr lang="en-US" sz="1600" b="1" dirty="0" smtClean="0">
                <a:solidFill>
                  <a:srgbClr val="C00000"/>
                </a:solidFill>
                <a:latin typeface="Arial" pitchFamily="34" charset="0"/>
                <a:cs typeface="Arial" pitchFamily="34" charset="0"/>
              </a:rPr>
              <a:t>Countable nouns </a:t>
            </a:r>
            <a:r>
              <a:rPr lang="en-US" sz="1600" b="1" dirty="0" smtClean="0">
                <a:latin typeface="Arial" pitchFamily="34" charset="0"/>
                <a:cs typeface="Arial" pitchFamily="34" charset="0"/>
              </a:rPr>
              <a:t>( nouns that can be singular and plural</a:t>
            </a:r>
          </a:p>
          <a:p>
            <a:pPr algn="l" rtl="1" eaLnBrk="1" hangingPunct="1">
              <a:lnSpc>
                <a:spcPct val="150000"/>
              </a:lnSpc>
            </a:pP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e.g</a:t>
            </a:r>
            <a:r>
              <a:rPr lang="en-US" sz="1600" b="1" dirty="0" smtClean="0">
                <a:latin typeface="Arial" pitchFamily="34" charset="0"/>
                <a:cs typeface="Arial" pitchFamily="34" charset="0"/>
              </a:rPr>
              <a:t> [ boy- car – door – page – girl – houses…….etc ]</a:t>
            </a:r>
          </a:p>
          <a:p>
            <a:pPr algn="l" rtl="1" eaLnBrk="1" hangingPunct="1">
              <a:lnSpc>
                <a:spcPct val="150000"/>
              </a:lnSpc>
            </a:pPr>
            <a:r>
              <a:rPr lang="en-US" sz="1600" b="1" dirty="0" smtClean="0">
                <a:latin typeface="Arial" pitchFamily="34" charset="0"/>
                <a:cs typeface="Arial" pitchFamily="34" charset="0"/>
              </a:rPr>
              <a:t> B. </a:t>
            </a:r>
            <a:r>
              <a:rPr lang="en-US" sz="1600" b="1" dirty="0" smtClean="0">
                <a:solidFill>
                  <a:srgbClr val="C00000"/>
                </a:solidFill>
                <a:latin typeface="Arial" pitchFamily="34" charset="0"/>
                <a:cs typeface="Arial" pitchFamily="34" charset="0"/>
              </a:rPr>
              <a:t>Much, a little, little, some</a:t>
            </a:r>
            <a:r>
              <a:rPr lang="en-US" sz="1600" b="1" dirty="0" smtClean="0">
                <a:latin typeface="Arial" pitchFamily="34" charset="0"/>
                <a:cs typeface="Arial" pitchFamily="34" charset="0"/>
              </a:rPr>
              <a:t>= Used before uncountable nouns </a:t>
            </a:r>
          </a:p>
          <a:p>
            <a:pPr algn="l" rtl="1" eaLnBrk="1" hangingPunct="1">
              <a:lnSpc>
                <a:spcPct val="150000"/>
              </a:lnSpc>
            </a:pPr>
            <a:r>
              <a:rPr lang="en-US" sz="1600" b="1" dirty="0" smtClean="0">
                <a:latin typeface="Arial" pitchFamily="34" charset="0"/>
                <a:cs typeface="Arial" pitchFamily="34" charset="0"/>
              </a:rPr>
              <a:t>    </a:t>
            </a:r>
            <a:r>
              <a:rPr lang="en-US" sz="1600" b="1" dirty="0" smtClean="0">
                <a:solidFill>
                  <a:srgbClr val="C00000"/>
                </a:solidFill>
                <a:latin typeface="Arial" pitchFamily="34" charset="0"/>
                <a:cs typeface="Arial" pitchFamily="34" charset="0"/>
              </a:rPr>
              <a:t>Uncountable nouns </a:t>
            </a:r>
            <a:r>
              <a:rPr lang="en-US" sz="1600" b="1" dirty="0" smtClean="0">
                <a:latin typeface="Arial" pitchFamily="34" charset="0"/>
                <a:cs typeface="Arial" pitchFamily="34" charset="0"/>
              </a:rPr>
              <a:t>( nouns that don’t have singular or plural forms)</a:t>
            </a:r>
          </a:p>
          <a:p>
            <a:pPr algn="l" rtl="1" eaLnBrk="1" hangingPunct="1">
              <a:lnSpc>
                <a:spcPct val="150000"/>
              </a:lnSpc>
            </a:pP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e.g</a:t>
            </a:r>
            <a:r>
              <a:rPr lang="en-US" sz="1600" b="1" dirty="0" smtClean="0">
                <a:latin typeface="Arial" pitchFamily="34" charset="0"/>
                <a:cs typeface="Arial" pitchFamily="34" charset="0"/>
              </a:rPr>
              <a:t> [ water – sugar – snow – money – food – milk, ……etc ]</a:t>
            </a:r>
          </a:p>
          <a:p>
            <a:pPr algn="l" rtl="1" eaLnBrk="1" hangingPunct="1">
              <a:lnSpc>
                <a:spcPct val="150000"/>
              </a:lnSpc>
            </a:pPr>
            <a:r>
              <a:rPr lang="en-US" sz="1600" b="1" dirty="0" smtClean="0">
                <a:latin typeface="Arial" pitchFamily="34" charset="0"/>
                <a:cs typeface="Arial" pitchFamily="34" charset="0"/>
              </a:rPr>
              <a:t> C. </a:t>
            </a:r>
            <a:r>
              <a:rPr lang="en-US" sz="1600" b="1" dirty="0" smtClean="0">
                <a:solidFill>
                  <a:srgbClr val="C00000"/>
                </a:solidFill>
                <a:latin typeface="Arial" pitchFamily="34" charset="0"/>
                <a:cs typeface="Arial" pitchFamily="34" charset="0"/>
              </a:rPr>
              <a:t>A, An , Each &amp; Every </a:t>
            </a:r>
            <a:r>
              <a:rPr lang="en-US" sz="1600" b="1" dirty="0" smtClean="0">
                <a:latin typeface="Arial" pitchFamily="34" charset="0"/>
                <a:cs typeface="Arial" pitchFamily="34" charset="0"/>
              </a:rPr>
              <a:t>= used before singular nouns</a:t>
            </a:r>
          </a:p>
          <a:p>
            <a:pPr algn="l" rtl="1" eaLnBrk="1" hangingPunct="1">
              <a:lnSpc>
                <a:spcPct val="150000"/>
              </a:lnSpc>
            </a:pPr>
            <a:r>
              <a:rPr lang="en-US" sz="1600" b="1" dirty="0" smtClean="0">
                <a:latin typeface="Arial" pitchFamily="34" charset="0"/>
                <a:cs typeface="Arial" pitchFamily="34" charset="0"/>
              </a:rPr>
              <a:t>D. </a:t>
            </a:r>
            <a:r>
              <a:rPr lang="en-US" sz="1600" b="1" dirty="0" smtClean="0">
                <a:solidFill>
                  <a:srgbClr val="C00000"/>
                </a:solidFill>
                <a:latin typeface="Arial" pitchFamily="34" charset="0"/>
                <a:cs typeface="Arial" pitchFamily="34" charset="0"/>
              </a:rPr>
              <a:t>Any</a:t>
            </a:r>
            <a:r>
              <a:rPr lang="en-US" sz="1600" b="1" dirty="0" smtClean="0">
                <a:latin typeface="Arial" pitchFamily="34" charset="0"/>
                <a:cs typeface="Arial" pitchFamily="34" charset="0"/>
              </a:rPr>
              <a:t>= used in negative and questions.</a:t>
            </a:r>
          </a:p>
          <a:p>
            <a:pPr algn="l" rtl="1" eaLnBrk="1" hangingPunct="1">
              <a:lnSpc>
                <a:spcPct val="150000"/>
              </a:lnSpc>
            </a:pPr>
            <a:r>
              <a:rPr lang="en-US" sz="1600" b="1" dirty="0" smtClean="0">
                <a:latin typeface="Arial" pitchFamily="34" charset="0"/>
                <a:cs typeface="Arial" pitchFamily="34" charset="0"/>
              </a:rPr>
              <a:t>E. </a:t>
            </a:r>
            <a:r>
              <a:rPr lang="en-US" sz="1600" b="1" dirty="0" smtClean="0">
                <a:solidFill>
                  <a:srgbClr val="C00000"/>
                </a:solidFill>
                <a:latin typeface="Arial" pitchFamily="34" charset="0"/>
                <a:cs typeface="Arial" pitchFamily="34" charset="0"/>
              </a:rPr>
              <a:t>Some</a:t>
            </a:r>
            <a:r>
              <a:rPr lang="en-US" sz="1600" b="1" dirty="0" smtClean="0">
                <a:latin typeface="Arial" pitchFamily="34" charset="0"/>
                <a:cs typeface="Arial" pitchFamily="34" charset="0"/>
              </a:rPr>
              <a:t>= used when we offer something</a:t>
            </a:r>
          </a:p>
          <a:p>
            <a:pPr algn="l" rtl="1" eaLnBrk="1" hangingPunct="1">
              <a:lnSpc>
                <a:spcPct val="150000"/>
              </a:lnSpc>
            </a:pPr>
            <a:endParaRPr lang="en-US" sz="1600" b="1" dirty="0" smtClean="0">
              <a:latin typeface="Arial" pitchFamily="34" charset="0"/>
              <a:cs typeface="Arial" pitchFamily="34" charset="0"/>
            </a:endParaRPr>
          </a:p>
          <a:p>
            <a:pPr algn="l" rtl="1" eaLnBrk="1" hangingPunct="1">
              <a:lnSpc>
                <a:spcPct val="200000"/>
              </a:lnSpc>
            </a:pPr>
            <a:endParaRPr lang="en-US" sz="16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81353" y="304800"/>
            <a:ext cx="8229600" cy="1143000"/>
          </a:xfrm>
        </p:spPr>
        <p:txBody>
          <a:bodyPr/>
          <a:lstStyle/>
          <a:p>
            <a:pPr algn="l" eaLnBrk="1" hangingPunct="1">
              <a:defRPr/>
            </a:pPr>
            <a:r>
              <a:rPr lang="en-US" sz="4000" b="1" dirty="0" smtClean="0">
                <a:solidFill>
                  <a:srgbClr val="C00000"/>
                </a:solidFill>
              </a:rPr>
              <a:t>Vocabulary  Previewing </a:t>
            </a:r>
            <a:r>
              <a:rPr lang="en-US" sz="3200" b="1" dirty="0" smtClean="0">
                <a:solidFill>
                  <a:srgbClr val="C00000"/>
                </a:solidFill>
                <a:latin typeface="Arial Black" pitchFamily="34" charset="0"/>
              </a:rPr>
              <a:t> </a:t>
            </a:r>
            <a:r>
              <a:rPr lang="en-US" sz="1800" b="1" dirty="0" smtClean="0">
                <a:solidFill>
                  <a:srgbClr val="0070C0"/>
                </a:solidFill>
                <a:latin typeface="Arial Black" pitchFamily="34" charset="0"/>
              </a:rPr>
              <a:t>( pages 107 110/ 113 )</a:t>
            </a:r>
            <a:r>
              <a:rPr lang="en-US" sz="1800" dirty="0" smtClean="0">
                <a:solidFill>
                  <a:srgbClr val="0070C0"/>
                </a:solidFill>
                <a:latin typeface="Arial Black" pitchFamily="34" charset="0"/>
              </a:rPr>
              <a:t> </a:t>
            </a:r>
            <a:endParaRPr lang="en-US" sz="1800" b="1" dirty="0">
              <a:solidFill>
                <a:schemeClr val="tx1"/>
              </a:solidFill>
            </a:endParaRPr>
          </a:p>
        </p:txBody>
      </p:sp>
      <p:sp>
        <p:nvSpPr>
          <p:cNvPr id="7171" name="Text Placeholder 5"/>
          <p:cNvSpPr>
            <a:spLocks noGrp="1"/>
          </p:cNvSpPr>
          <p:nvPr>
            <p:ph idx="1"/>
          </p:nvPr>
        </p:nvSpPr>
        <p:spPr>
          <a:xfrm>
            <a:off x="351692" y="1447802"/>
            <a:ext cx="8581292"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graphicFrame>
        <p:nvGraphicFramePr>
          <p:cNvPr id="5" name="Table 4"/>
          <p:cNvGraphicFramePr>
            <a:graphicFrameLocks noGrp="1"/>
          </p:cNvGraphicFramePr>
          <p:nvPr/>
        </p:nvGraphicFramePr>
        <p:xfrm>
          <a:off x="703387" y="1524001"/>
          <a:ext cx="7455875" cy="7431262"/>
        </p:xfrm>
        <a:graphic>
          <a:graphicData uri="http://schemas.openxmlformats.org/drawingml/2006/table">
            <a:tbl>
              <a:tblPr rtl="1" firstRow="1" bandRow="1">
                <a:tableStyleId>{5C22544A-7EE6-4342-B048-85BDC9FD1C3A}</a:tableStyleId>
              </a:tblPr>
              <a:tblGrid>
                <a:gridCol w="1885072"/>
                <a:gridCol w="1678744"/>
                <a:gridCol w="1472418"/>
                <a:gridCol w="1815536"/>
                <a:gridCol w="604105"/>
              </a:tblGrid>
              <a:tr h="703385">
                <a:tc>
                  <a:txBody>
                    <a:bodyPr/>
                    <a:lstStyle/>
                    <a:p>
                      <a:pPr rtl="1"/>
                      <a:r>
                        <a:rPr lang="en-US" sz="2000" b="1" dirty="0" smtClean="0">
                          <a:solidFill>
                            <a:schemeClr val="tx1"/>
                          </a:solidFill>
                        </a:rPr>
                        <a:t>Adverbs </a:t>
                      </a:r>
                      <a:endParaRPr lang="ar-SA" sz="2000" b="1" dirty="0">
                        <a:solidFill>
                          <a:schemeClr val="tx1"/>
                        </a:solidFill>
                      </a:endParaRPr>
                    </a:p>
                  </a:txBody>
                  <a:tcPr marL="84407" marR="84407"/>
                </a:tc>
                <a:tc>
                  <a:txBody>
                    <a:bodyPr/>
                    <a:lstStyle/>
                    <a:p>
                      <a:pPr rtl="1"/>
                      <a:r>
                        <a:rPr lang="en-US" sz="2000" b="1" dirty="0" smtClean="0">
                          <a:solidFill>
                            <a:schemeClr val="tx1"/>
                          </a:solidFill>
                        </a:rPr>
                        <a:t>Adjectives</a:t>
                      </a:r>
                      <a:endParaRPr lang="ar-SA" sz="2000" b="1" dirty="0">
                        <a:solidFill>
                          <a:schemeClr val="tx1"/>
                        </a:solidFill>
                      </a:endParaRPr>
                    </a:p>
                  </a:txBody>
                  <a:tcPr marL="84407" marR="84407"/>
                </a:tc>
                <a:tc>
                  <a:txBody>
                    <a:bodyPr/>
                    <a:lstStyle/>
                    <a:p>
                      <a:pPr rtl="1"/>
                      <a:r>
                        <a:rPr lang="en-US" sz="2000" b="1" dirty="0" smtClean="0">
                          <a:solidFill>
                            <a:schemeClr val="tx1"/>
                          </a:solidFill>
                        </a:rPr>
                        <a:t> Verbs </a:t>
                      </a:r>
                      <a:endParaRPr lang="ar-SA" sz="2000" b="1" dirty="0">
                        <a:solidFill>
                          <a:schemeClr val="tx1"/>
                        </a:solidFill>
                      </a:endParaRPr>
                    </a:p>
                  </a:txBody>
                  <a:tcPr marL="84407" marR="84407"/>
                </a:tc>
                <a:tc>
                  <a:txBody>
                    <a:bodyPr/>
                    <a:lstStyle/>
                    <a:p>
                      <a:pPr rtl="1"/>
                      <a:r>
                        <a:rPr lang="en-US" sz="2000" b="1" dirty="0" smtClean="0">
                          <a:solidFill>
                            <a:schemeClr val="tx1"/>
                          </a:solidFill>
                        </a:rPr>
                        <a:t>Nouns</a:t>
                      </a:r>
                      <a:endParaRPr lang="ar-SA" sz="2000" b="1" dirty="0">
                        <a:solidFill>
                          <a:schemeClr val="tx1"/>
                        </a:solidFill>
                      </a:endParaRPr>
                    </a:p>
                  </a:txBody>
                  <a:tcPr marL="84407" marR="84407"/>
                </a:tc>
                <a:tc>
                  <a:txBody>
                    <a:bodyPr/>
                    <a:lstStyle/>
                    <a:p>
                      <a:pPr rtl="1"/>
                      <a:r>
                        <a:rPr lang="en-US" sz="2000" b="1" dirty="0" smtClean="0">
                          <a:solidFill>
                            <a:schemeClr val="tx1"/>
                          </a:solidFill>
                        </a:rPr>
                        <a:t>No.</a:t>
                      </a:r>
                      <a:endParaRPr lang="ar-SA" sz="2000" b="1" dirty="0">
                        <a:solidFill>
                          <a:schemeClr val="tx1"/>
                        </a:solidFill>
                      </a:endParaRPr>
                    </a:p>
                  </a:txBody>
                  <a:tcPr marL="84407" marR="84407"/>
                </a:tc>
              </a:tr>
              <a:tr h="703385">
                <a:tc>
                  <a:txBody>
                    <a:bodyPr/>
                    <a:lstStyle/>
                    <a:p>
                      <a:pPr rtl="1"/>
                      <a:r>
                        <a:rPr lang="en-US" sz="2000" b="1" dirty="0" smtClean="0"/>
                        <a:t>however</a:t>
                      </a:r>
                      <a:endParaRPr lang="ar-SA" sz="2000" b="1" dirty="0"/>
                    </a:p>
                  </a:txBody>
                  <a:tcPr marL="84407" marR="84407"/>
                </a:tc>
                <a:tc>
                  <a:txBody>
                    <a:bodyPr/>
                    <a:lstStyle/>
                    <a:p>
                      <a:pPr rtl="1"/>
                      <a:r>
                        <a:rPr lang="en-US" sz="2000" b="1" dirty="0" smtClean="0"/>
                        <a:t>awake</a:t>
                      </a:r>
                      <a:endParaRPr lang="ar-SA" sz="2000" b="1" dirty="0"/>
                    </a:p>
                  </a:txBody>
                  <a:tcPr marL="84407" marR="84407"/>
                </a:tc>
                <a:tc>
                  <a:txBody>
                    <a:bodyPr/>
                    <a:lstStyle/>
                    <a:p>
                      <a:pPr rtl="1"/>
                      <a:r>
                        <a:rPr lang="en-US" sz="2000" b="1" dirty="0" smtClean="0"/>
                        <a:t>wonder</a:t>
                      </a:r>
                      <a:endParaRPr lang="ar-SA" sz="2000" b="1" dirty="0"/>
                    </a:p>
                  </a:txBody>
                  <a:tcPr marL="84407" marR="84407"/>
                </a:tc>
                <a:tc>
                  <a:txBody>
                    <a:bodyPr/>
                    <a:lstStyle/>
                    <a:p>
                      <a:pPr rtl="1"/>
                      <a:r>
                        <a:rPr lang="en-US" sz="2000" b="1" dirty="0" smtClean="0"/>
                        <a:t>evidence</a:t>
                      </a:r>
                      <a:endParaRPr lang="ar-SA" sz="2000" b="1" dirty="0"/>
                    </a:p>
                  </a:txBody>
                  <a:tcPr marL="84407" marR="84407"/>
                </a:tc>
                <a:tc>
                  <a:txBody>
                    <a:bodyPr/>
                    <a:lstStyle/>
                    <a:p>
                      <a:pPr rtl="1"/>
                      <a:r>
                        <a:rPr lang="en-US" sz="2000" b="1" dirty="0" smtClean="0"/>
                        <a:t>1</a:t>
                      </a:r>
                      <a:endParaRPr lang="ar-SA" sz="2000" b="1" dirty="0"/>
                    </a:p>
                  </a:txBody>
                  <a:tcPr marL="84407" marR="84407"/>
                </a:tc>
              </a:tr>
              <a:tr h="703385">
                <a:tc>
                  <a:txBody>
                    <a:bodyPr/>
                    <a:lstStyle/>
                    <a:p>
                      <a:pPr rtl="1"/>
                      <a:endParaRPr lang="ar-SA" sz="2000" b="1" dirty="0"/>
                    </a:p>
                  </a:txBody>
                  <a:tcPr marL="84407" marR="84407"/>
                </a:tc>
                <a:tc>
                  <a:txBody>
                    <a:bodyPr/>
                    <a:lstStyle/>
                    <a:p>
                      <a:pPr rtl="1"/>
                      <a:r>
                        <a:rPr lang="en-US" sz="2000" b="1" dirty="0" smtClean="0"/>
                        <a:t>anxious</a:t>
                      </a:r>
                      <a:endParaRPr lang="ar-SA" sz="2000" b="1" dirty="0"/>
                    </a:p>
                  </a:txBody>
                  <a:tcPr marL="84407" marR="84407"/>
                </a:tc>
                <a:tc>
                  <a:txBody>
                    <a:bodyPr/>
                    <a:lstStyle/>
                    <a:p>
                      <a:pPr rtl="1"/>
                      <a:r>
                        <a:rPr lang="en-US" sz="2000" b="1" dirty="0" smtClean="0"/>
                        <a:t>Fix</a:t>
                      </a:r>
                      <a:endParaRPr lang="ar-SA" sz="2000" b="1" dirty="0"/>
                    </a:p>
                  </a:txBody>
                  <a:tcPr marL="84407" marR="84407"/>
                </a:tc>
                <a:tc>
                  <a:txBody>
                    <a:bodyPr/>
                    <a:lstStyle/>
                    <a:p>
                      <a:pPr rtl="1"/>
                      <a:r>
                        <a:rPr lang="en-US" sz="2000" b="1" dirty="0" smtClean="0"/>
                        <a:t>hormone</a:t>
                      </a:r>
                      <a:endParaRPr lang="ar-SA" sz="2000" b="1" dirty="0"/>
                    </a:p>
                  </a:txBody>
                  <a:tcPr marL="84407" marR="84407"/>
                </a:tc>
                <a:tc>
                  <a:txBody>
                    <a:bodyPr/>
                    <a:lstStyle/>
                    <a:p>
                      <a:pPr rtl="1"/>
                      <a:r>
                        <a:rPr lang="en-US" sz="2000" b="1" dirty="0" smtClean="0"/>
                        <a:t>2</a:t>
                      </a:r>
                      <a:endParaRPr lang="ar-SA" sz="2000" b="1" dirty="0"/>
                    </a:p>
                  </a:txBody>
                  <a:tcPr marL="84407" marR="84407"/>
                </a:tc>
              </a:tr>
              <a:tr h="703385">
                <a:tc>
                  <a:txBody>
                    <a:bodyPr/>
                    <a:lstStyle/>
                    <a:p>
                      <a:pPr rtl="1"/>
                      <a:endParaRPr lang="ar-SA" sz="2000" b="1" dirty="0"/>
                    </a:p>
                  </a:txBody>
                  <a:tcPr marL="84407" marR="84407"/>
                </a:tc>
                <a:tc>
                  <a:txBody>
                    <a:bodyPr/>
                    <a:lstStyle/>
                    <a:p>
                      <a:pPr rtl="1"/>
                      <a:r>
                        <a:rPr lang="en-US" sz="2000" b="1" dirty="0" smtClean="0"/>
                        <a:t>familiar</a:t>
                      </a:r>
                      <a:endParaRPr lang="ar-SA" sz="2000" b="1" dirty="0"/>
                    </a:p>
                  </a:txBody>
                  <a:tcPr marL="84407" marR="84407"/>
                </a:tc>
                <a:tc>
                  <a:txBody>
                    <a:bodyPr/>
                    <a:lstStyle/>
                    <a:p>
                      <a:pPr rtl="1"/>
                      <a:r>
                        <a:rPr lang="en-US" sz="2000" b="1" dirty="0" smtClean="0"/>
                        <a:t>Happen</a:t>
                      </a:r>
                      <a:endParaRPr lang="ar-SA" sz="2000" b="1" dirty="0"/>
                    </a:p>
                  </a:txBody>
                  <a:tcPr marL="84407" marR="84407"/>
                </a:tc>
                <a:tc>
                  <a:txBody>
                    <a:bodyPr/>
                    <a:lstStyle/>
                    <a:p>
                      <a:pPr rtl="1"/>
                      <a:r>
                        <a:rPr lang="en-US" sz="2000" b="1" dirty="0" smtClean="0"/>
                        <a:t>psychologist</a:t>
                      </a:r>
                      <a:endParaRPr lang="ar-SA" sz="2000" b="1" dirty="0"/>
                    </a:p>
                  </a:txBody>
                  <a:tcPr marL="84407" marR="84407"/>
                </a:tc>
                <a:tc>
                  <a:txBody>
                    <a:bodyPr/>
                    <a:lstStyle/>
                    <a:p>
                      <a:pPr rtl="1"/>
                      <a:r>
                        <a:rPr lang="en-US" sz="2000" b="1" dirty="0" smtClean="0"/>
                        <a:t>3</a:t>
                      </a:r>
                      <a:endParaRPr lang="ar-SA" sz="2000" b="1" dirty="0"/>
                    </a:p>
                  </a:txBody>
                  <a:tcPr marL="84407" marR="84407"/>
                </a:tc>
              </a:tr>
              <a:tr h="703385">
                <a:tc>
                  <a:txBody>
                    <a:bodyPr/>
                    <a:lstStyle/>
                    <a:p>
                      <a:pPr rtl="1"/>
                      <a:endParaRPr lang="ar-SA" sz="2000" b="1" dirty="0"/>
                    </a:p>
                  </a:txBody>
                  <a:tcPr marL="84407" marR="84407"/>
                </a:tc>
                <a:tc>
                  <a:txBody>
                    <a:bodyPr/>
                    <a:lstStyle/>
                    <a:p>
                      <a:pPr rtl="1"/>
                      <a:r>
                        <a:rPr lang="en-US" sz="2000" b="1" dirty="0" smtClean="0"/>
                        <a:t>complicated</a:t>
                      </a:r>
                      <a:endParaRPr lang="ar-SA" sz="2000" b="1" dirty="0"/>
                    </a:p>
                  </a:txBody>
                  <a:tcPr marL="84407" marR="84407"/>
                </a:tc>
                <a:tc>
                  <a:txBody>
                    <a:bodyPr/>
                    <a:lstStyle/>
                    <a:p>
                      <a:pPr rtl="1"/>
                      <a:r>
                        <a:rPr lang="en-US" sz="2000" b="1" dirty="0" smtClean="0"/>
                        <a:t>Wish</a:t>
                      </a:r>
                      <a:endParaRPr lang="ar-SA" sz="2000" b="1" dirty="0"/>
                    </a:p>
                  </a:txBody>
                  <a:tcPr marL="84407" marR="84407"/>
                </a:tc>
                <a:tc>
                  <a:txBody>
                    <a:bodyPr/>
                    <a:lstStyle/>
                    <a:p>
                      <a:pPr rtl="1"/>
                      <a:r>
                        <a:rPr lang="en-US" sz="2000" b="1" dirty="0" smtClean="0"/>
                        <a:t>emotions</a:t>
                      </a:r>
                      <a:endParaRPr lang="ar-SA" sz="2000" b="1" dirty="0"/>
                    </a:p>
                  </a:txBody>
                  <a:tcPr marL="84407" marR="84407"/>
                </a:tc>
                <a:tc>
                  <a:txBody>
                    <a:bodyPr/>
                    <a:lstStyle/>
                    <a:p>
                      <a:pPr rtl="1"/>
                      <a:r>
                        <a:rPr lang="en-US" sz="2000" b="1" dirty="0" smtClean="0"/>
                        <a:t>4</a:t>
                      </a:r>
                      <a:endParaRPr lang="ar-SA" sz="2000" b="1" dirty="0"/>
                    </a:p>
                  </a:txBody>
                  <a:tcPr marL="84407" marR="84407"/>
                </a:tc>
              </a:tr>
              <a:tr h="703385">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r>
                        <a:rPr lang="en-US" sz="2000" b="1" dirty="0" smtClean="0"/>
                        <a:t>travel</a:t>
                      </a:r>
                      <a:endParaRPr lang="ar-SA" sz="2000" b="1" dirty="0"/>
                    </a:p>
                  </a:txBody>
                  <a:tcPr marL="84407" marR="84407"/>
                </a:tc>
                <a:tc>
                  <a:txBody>
                    <a:bodyPr/>
                    <a:lstStyle/>
                    <a:p>
                      <a:pPr rtl="1"/>
                      <a:r>
                        <a:rPr lang="en-US" sz="2000" b="1" dirty="0" smtClean="0"/>
                        <a:t>symbols</a:t>
                      </a:r>
                      <a:endParaRPr lang="ar-SA" sz="2000" b="1" dirty="0"/>
                    </a:p>
                  </a:txBody>
                  <a:tcPr marL="84407" marR="84407"/>
                </a:tc>
                <a:tc>
                  <a:txBody>
                    <a:bodyPr/>
                    <a:lstStyle/>
                    <a:p>
                      <a:pPr rtl="1"/>
                      <a:r>
                        <a:rPr lang="en-US" sz="2000" b="1" dirty="0" smtClean="0"/>
                        <a:t>5</a:t>
                      </a:r>
                      <a:endParaRPr lang="ar-SA" sz="2000" b="1" dirty="0"/>
                    </a:p>
                  </a:txBody>
                  <a:tcPr marL="84407" marR="84407"/>
                </a:tc>
              </a:tr>
              <a:tr h="703385">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r>
                        <a:rPr lang="en-US" sz="2000" b="1" dirty="0" smtClean="0"/>
                        <a:t>realize</a:t>
                      </a:r>
                      <a:endParaRPr lang="ar-SA" sz="2000" b="1" dirty="0"/>
                    </a:p>
                  </a:txBody>
                  <a:tcPr marL="84407" marR="84407"/>
                </a:tc>
                <a:tc>
                  <a:txBody>
                    <a:bodyPr/>
                    <a:lstStyle/>
                    <a:p>
                      <a:pPr rtl="1"/>
                      <a:r>
                        <a:rPr lang="en-US" sz="2000" b="1" dirty="0" smtClean="0"/>
                        <a:t>vision</a:t>
                      </a:r>
                      <a:endParaRPr lang="ar-SA" sz="2000" b="1" dirty="0"/>
                    </a:p>
                  </a:txBody>
                  <a:tcPr marL="84407" marR="84407"/>
                </a:tc>
                <a:tc>
                  <a:txBody>
                    <a:bodyPr/>
                    <a:lstStyle/>
                    <a:p>
                      <a:pPr rtl="1"/>
                      <a:r>
                        <a:rPr lang="en-US" sz="2000" b="1" dirty="0" smtClean="0"/>
                        <a:t>6</a:t>
                      </a:r>
                      <a:endParaRPr lang="ar-SA" sz="2000" b="1" dirty="0"/>
                    </a:p>
                  </a:txBody>
                  <a:tcPr marL="84407" marR="84407"/>
                </a:tc>
              </a:tr>
              <a:tr h="703385">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r>
                        <a:rPr lang="en-US" sz="2000" b="1" dirty="0" smtClean="0"/>
                        <a:t>Make sense</a:t>
                      </a:r>
                      <a:endParaRPr lang="ar-SA" sz="2000" b="1" dirty="0"/>
                    </a:p>
                  </a:txBody>
                  <a:tcPr marL="84407" marR="84407"/>
                </a:tc>
                <a:tc>
                  <a:txBody>
                    <a:bodyPr/>
                    <a:lstStyle/>
                    <a:p>
                      <a:pPr rtl="1"/>
                      <a:r>
                        <a:rPr lang="ar-SA" sz="2000" b="1" dirty="0" smtClean="0"/>
                        <a:t> </a:t>
                      </a:r>
                      <a:r>
                        <a:rPr lang="en-US" sz="2000" b="1" dirty="0" smtClean="0"/>
                        <a:t> logic</a:t>
                      </a:r>
                      <a:endParaRPr lang="ar-SA" sz="2000" b="1" dirty="0"/>
                    </a:p>
                  </a:txBody>
                  <a:tcPr marL="84407" marR="84407"/>
                </a:tc>
                <a:tc>
                  <a:txBody>
                    <a:bodyPr/>
                    <a:lstStyle/>
                    <a:p>
                      <a:pPr rtl="1"/>
                      <a:r>
                        <a:rPr lang="en-US" sz="2000" b="1" dirty="0" smtClean="0"/>
                        <a:t>7</a:t>
                      </a:r>
                      <a:endParaRPr lang="ar-SA" sz="2000" b="1" dirty="0"/>
                    </a:p>
                  </a:txBody>
                  <a:tcPr marL="84407" marR="84407"/>
                </a:tc>
              </a:tr>
              <a:tr h="397412">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r>
                        <a:rPr lang="en-US" sz="2000" b="1" dirty="0" smtClean="0"/>
                        <a:t>Reason</a:t>
                      </a:r>
                      <a:endParaRPr lang="ar-SA" sz="2000" b="1" dirty="0"/>
                    </a:p>
                  </a:txBody>
                  <a:tcPr marL="84407" marR="84407"/>
                </a:tc>
                <a:tc>
                  <a:txBody>
                    <a:bodyPr/>
                    <a:lstStyle/>
                    <a:p>
                      <a:pPr rtl="1"/>
                      <a:r>
                        <a:rPr lang="en-US" sz="2000" b="1" dirty="0" smtClean="0"/>
                        <a:t>8</a:t>
                      </a:r>
                      <a:endParaRPr lang="ar-SA" sz="2000" b="1" dirty="0"/>
                    </a:p>
                  </a:txBody>
                  <a:tcPr marL="84407" marR="84407"/>
                </a:tc>
              </a:tr>
              <a:tr h="703385">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r>
                        <a:rPr lang="en-US" sz="2000" b="1" dirty="0" smtClean="0"/>
                        <a:t>Opinions</a:t>
                      </a:r>
                      <a:endParaRPr lang="ar-SA" sz="2000" b="1" dirty="0"/>
                    </a:p>
                  </a:txBody>
                  <a:tcPr marL="84407" marR="84407"/>
                </a:tc>
                <a:tc>
                  <a:txBody>
                    <a:bodyPr/>
                    <a:lstStyle/>
                    <a:p>
                      <a:pPr rtl="1"/>
                      <a:r>
                        <a:rPr lang="en-US" sz="2000" b="1" dirty="0" smtClean="0"/>
                        <a:t>9</a:t>
                      </a:r>
                      <a:endParaRPr lang="ar-SA" sz="2000" b="1" dirty="0"/>
                    </a:p>
                  </a:txBody>
                  <a:tcPr marL="84407" marR="84407"/>
                </a:tc>
              </a:tr>
              <a:tr h="703385">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r>
                        <a:rPr lang="en-US" sz="2000" b="1" dirty="0" smtClean="0"/>
                        <a:t>10</a:t>
                      </a:r>
                      <a:endParaRPr lang="ar-SA" sz="2000" b="1" dirty="0"/>
                    </a:p>
                  </a:txBody>
                  <a:tcPr marL="84407" marR="84407"/>
                </a:tc>
              </a:tr>
            </a:tbl>
          </a:graphicData>
        </a:graphic>
      </p:graphicFrame>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b="1" dirty="0" smtClean="0">
                <a:solidFill>
                  <a:srgbClr val="C00000"/>
                </a:solidFill>
              </a:rPr>
              <a:t>Scan and Skim the reading passage</a:t>
            </a:r>
            <a:r>
              <a:rPr lang="en-US" sz="2400" b="1" dirty="0" smtClean="0">
                <a:solidFill>
                  <a:schemeClr val="tx1"/>
                </a:solidFill>
              </a:rPr>
              <a:t>( page 108/ 109)</a:t>
            </a:r>
            <a:endParaRPr lang="en-US" sz="3200" b="1" dirty="0">
              <a:solidFill>
                <a:schemeClr val="tx1"/>
              </a:solidFill>
            </a:endParaRPr>
          </a:p>
        </p:txBody>
      </p:sp>
      <p:sp>
        <p:nvSpPr>
          <p:cNvPr id="7171" name="Text Placeholder 5"/>
          <p:cNvSpPr>
            <a:spLocks noGrp="1"/>
          </p:cNvSpPr>
          <p:nvPr>
            <p:ph idx="1"/>
          </p:nvPr>
        </p:nvSpPr>
        <p:spPr>
          <a:xfrm>
            <a:off x="140677" y="1219201"/>
            <a:ext cx="9003323" cy="4953001"/>
          </a:xfrm>
        </p:spPr>
        <p:txBody>
          <a:bodyPr>
            <a:normAutofit fontScale="85000" lnSpcReduction="20000"/>
          </a:bodyPr>
          <a:lstStyle/>
          <a:p>
            <a:pPr algn="l" eaLnBrk="1" hangingPunct="1">
              <a:lnSpc>
                <a:spcPct val="150000"/>
              </a:lnSpc>
            </a:pPr>
            <a:r>
              <a:rPr lang="en-US" sz="1800" dirty="0" smtClean="0">
                <a:cs typeface="Arial" pitchFamily="34" charset="0"/>
              </a:rPr>
              <a:t>		Many people </a:t>
            </a:r>
            <a:r>
              <a:rPr lang="en-US" sz="1800" i="1" u="sng" dirty="0" smtClean="0">
                <a:solidFill>
                  <a:srgbClr val="C00000"/>
                </a:solidFill>
                <a:cs typeface="Arial" pitchFamily="34" charset="0"/>
              </a:rPr>
              <a:t>wonder</a:t>
            </a:r>
            <a:r>
              <a:rPr lang="en-US" sz="1800" dirty="0" smtClean="0">
                <a:cs typeface="Arial" pitchFamily="34" charset="0"/>
              </a:rPr>
              <a:t>: Why do we sleep? Why do we dream? They ask </a:t>
            </a:r>
            <a:r>
              <a:rPr lang="en-US" sz="1800" u="sng" dirty="0" smtClean="0">
                <a:solidFill>
                  <a:srgbClr val="C00000"/>
                </a:solidFill>
                <a:cs typeface="Arial" pitchFamily="34" charset="0"/>
              </a:rPr>
              <a:t>themselves</a:t>
            </a:r>
            <a:r>
              <a:rPr lang="en-US" sz="1800" dirty="0" smtClean="0">
                <a:cs typeface="Arial" pitchFamily="34" charset="0"/>
              </a:rPr>
              <a:t>  the purpose, or reason. There are many theories, or opinions about </a:t>
            </a:r>
            <a:r>
              <a:rPr lang="en-US" sz="1800" i="1" u="sng" dirty="0" smtClean="0">
                <a:solidFill>
                  <a:srgbClr val="C00000"/>
                </a:solidFill>
                <a:cs typeface="Arial" pitchFamily="34" charset="0"/>
              </a:rPr>
              <a:t>this</a:t>
            </a:r>
            <a:r>
              <a:rPr lang="en-US" sz="1800" dirty="0" smtClean="0">
                <a:cs typeface="Arial" pitchFamily="34" charset="0"/>
              </a:rPr>
              <a:t> , but scientists don’t know if these ideas are correct.</a:t>
            </a:r>
          </a:p>
          <a:p>
            <a:pPr algn="l" eaLnBrk="1" hangingPunct="1">
              <a:lnSpc>
                <a:spcPct val="150000"/>
              </a:lnSpc>
            </a:pPr>
            <a:r>
              <a:rPr lang="en-US" sz="1800" dirty="0" smtClean="0">
                <a:cs typeface="Arial" pitchFamily="34" charset="0"/>
              </a:rPr>
              <a:t>		One theory of sleep says that during the day, we need sleep to make new chemicals and repair, or fix, our bodies. This theory is called the “ Repair Theory”.  One piece of </a:t>
            </a:r>
            <a:r>
              <a:rPr lang="en-US" sz="1800" i="1" u="sng" dirty="0" smtClean="0">
                <a:solidFill>
                  <a:srgbClr val="C00000"/>
                </a:solidFill>
                <a:cs typeface="Arial" pitchFamily="34" charset="0"/>
              </a:rPr>
              <a:t>evidence</a:t>
            </a:r>
            <a:r>
              <a:rPr lang="en-US" sz="1800" dirty="0" smtClean="0">
                <a:cs typeface="Arial" pitchFamily="34" charset="0"/>
              </a:rPr>
              <a:t> for this theory is that our bodies produce more of growth hormone while we sleep. </a:t>
            </a:r>
          </a:p>
          <a:p>
            <a:pPr algn="l" eaLnBrk="1" hangingPunct="1">
              <a:lnSpc>
                <a:spcPct val="150000"/>
              </a:lnSpc>
            </a:pPr>
            <a:r>
              <a:rPr lang="en-US" sz="1800" dirty="0" smtClean="0">
                <a:cs typeface="Arial" pitchFamily="34" charset="0"/>
              </a:rPr>
              <a:t>		Another theory is that the purpose of sleep is to dream. Dreaming </a:t>
            </a:r>
            <a:r>
              <a:rPr lang="en-US" sz="1800" i="1" u="sng" dirty="0" smtClean="0">
                <a:solidFill>
                  <a:srgbClr val="C00000"/>
                </a:solidFill>
                <a:cs typeface="Arial" pitchFamily="34" charset="0"/>
              </a:rPr>
              <a:t>occurs </a:t>
            </a:r>
            <a:r>
              <a:rPr lang="en-US" sz="1800" dirty="0" smtClean="0">
                <a:cs typeface="Arial" pitchFamily="34" charset="0"/>
              </a:rPr>
              <a:t>only during one stage , or period, of sleep ( Rapid Eye movement- REM )sleep. REM sleep occurs about 90 minutes and last for about 20 minutes. Some scientists believe that REM sleep helps us to remember things, but </a:t>
            </a:r>
            <a:r>
              <a:rPr lang="en-US" sz="1800" i="1" u="sng" dirty="0" smtClean="0">
                <a:solidFill>
                  <a:srgbClr val="C00000"/>
                </a:solidFill>
                <a:cs typeface="Arial" pitchFamily="34" charset="0"/>
              </a:rPr>
              <a:t>others</a:t>
            </a:r>
            <a:r>
              <a:rPr lang="en-US" sz="1800" dirty="0" smtClean="0">
                <a:cs typeface="Arial" pitchFamily="34" charset="0"/>
              </a:rPr>
              <a:t> don’t believe and don’t agree.</a:t>
            </a:r>
          </a:p>
          <a:p>
            <a:pPr algn="l" eaLnBrk="1" hangingPunct="1"/>
            <a:endParaRPr lang="en-US" sz="1800" i="1" u="sng" dirty="0" smtClean="0">
              <a:solidFill>
                <a:srgbClr val="FF3300"/>
              </a:solidFill>
              <a:cs typeface="Arial" pitchFamily="34" charset="0"/>
            </a:endParaRPr>
          </a:p>
          <a:p>
            <a:pPr algn="l" eaLnBrk="1" hangingPunct="1"/>
            <a:r>
              <a:rPr lang="en-US" sz="1800" dirty="0" smtClean="0">
                <a:cs typeface="Arial" pitchFamily="34" charset="0"/>
              </a:rPr>
              <a:t> </a:t>
            </a:r>
            <a:r>
              <a:rPr lang="en-US" sz="1800" dirty="0" smtClean="0"/>
              <a:t> </a:t>
            </a:r>
          </a:p>
          <a:p>
            <a:pPr algn="l" eaLnBrk="1" hangingPunct="1"/>
            <a:r>
              <a:rPr lang="en-US" sz="1800" dirty="0" smtClean="0">
                <a:cs typeface="Arial" pitchFamily="34" charset="0"/>
              </a:rPr>
              <a:t> </a:t>
            </a:r>
          </a:p>
          <a:p>
            <a:pPr algn="l" eaLnBrk="1" hangingPunct="1"/>
            <a:r>
              <a:rPr lang="en-US" sz="1800" dirty="0" smtClean="0">
                <a:cs typeface="Arial" pitchFamily="34" charset="0"/>
              </a:rPr>
              <a:t>   </a:t>
            </a:r>
            <a:endParaRPr lang="ar-SA" sz="1800" dirty="0" smtClean="0">
              <a:cs typeface="Arial" pitchFamily="34" charset="0"/>
            </a:endParaRPr>
          </a:p>
          <a:p>
            <a:pPr algn="l" eaLnBrk="1" hangingPunct="1"/>
            <a:endParaRPr lang="ar-SA" sz="1800" dirty="0" smtClean="0">
              <a:cs typeface="Arial" pitchFamily="34" charset="0"/>
            </a:endParaRPr>
          </a:p>
          <a:p>
            <a:pPr algn="l"/>
            <a:r>
              <a:rPr lang="en-US" sz="1800" dirty="0" smtClean="0">
                <a:cs typeface="Arial" pitchFamily="34" charset="0"/>
              </a:rPr>
              <a:t> </a:t>
            </a:r>
          </a:p>
          <a:p>
            <a:pPr algn="l"/>
            <a:r>
              <a:rPr lang="en-GB" sz="1800" dirty="0" smtClean="0">
                <a:cs typeface="Arial" pitchFamily="34" charset="0"/>
              </a:rPr>
              <a:t>  </a:t>
            </a:r>
            <a:r>
              <a:rPr lang="en-US" sz="1800" dirty="0" smtClean="0">
                <a:cs typeface="Arial" pitchFamily="34" charset="0"/>
              </a:rPr>
              <a:t>     </a:t>
            </a:r>
            <a:r>
              <a:rPr lang="en-GB" sz="1800" dirty="0" smtClean="0">
                <a:cs typeface="Arial" pitchFamily="34" charset="0"/>
              </a:rPr>
              <a:t>     </a:t>
            </a:r>
            <a:endParaRPr lang="ar-EG" sz="1800" dirty="0" smtClean="0">
              <a:cs typeface="Arial" pitchFamily="34"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pPr algn="l" eaLnBrk="1" hangingPunct="1">
              <a:defRPr/>
            </a:pPr>
            <a:r>
              <a:rPr lang="en-US" sz="3600" b="1" dirty="0" smtClean="0">
                <a:solidFill>
                  <a:srgbClr val="C00000"/>
                </a:solidFill>
              </a:rPr>
              <a:t>Scan and Skim the reading passage </a:t>
            </a:r>
            <a:r>
              <a:rPr lang="en-US" sz="2800" b="1" dirty="0" smtClean="0">
                <a:solidFill>
                  <a:schemeClr val="tx1"/>
                </a:solidFill>
              </a:rPr>
              <a:t>( page 89)</a:t>
            </a:r>
            <a:endParaRPr lang="en-US" sz="3600" b="1" dirty="0">
              <a:solidFill>
                <a:schemeClr val="tx1"/>
              </a:solidFill>
            </a:endParaRPr>
          </a:p>
        </p:txBody>
      </p:sp>
      <p:sp>
        <p:nvSpPr>
          <p:cNvPr id="7171" name="Text Placeholder 5"/>
          <p:cNvSpPr>
            <a:spLocks noGrp="1"/>
          </p:cNvSpPr>
          <p:nvPr>
            <p:ph idx="1"/>
          </p:nvPr>
        </p:nvSpPr>
        <p:spPr>
          <a:xfrm>
            <a:off x="211015" y="1219201"/>
            <a:ext cx="7877908" cy="4953001"/>
          </a:xfrm>
        </p:spPr>
        <p:txBody>
          <a:bodyPr>
            <a:normAutofit fontScale="92500" lnSpcReduction="20000"/>
          </a:bodyPr>
          <a:lstStyle/>
          <a:p>
            <a:pPr algn="l" eaLnBrk="1" hangingPunct="1"/>
            <a:r>
              <a:rPr lang="en-US" sz="1600" dirty="0" smtClean="0">
                <a:cs typeface="Arial" pitchFamily="34" charset="0"/>
              </a:rPr>
              <a:t>  </a:t>
            </a:r>
          </a:p>
          <a:p>
            <a:pPr algn="l" eaLnBrk="1" hangingPunct="1"/>
            <a:r>
              <a:rPr lang="en-US" sz="1600" dirty="0" smtClean="0">
                <a:cs typeface="Arial" pitchFamily="34" charset="0"/>
              </a:rPr>
              <a:t>		Marriage is often not easy. Maybe man and woman  love each other, but they </a:t>
            </a:r>
            <a:r>
              <a:rPr lang="en-US" sz="1600" i="1" u="sng" dirty="0" smtClean="0">
                <a:solidFill>
                  <a:srgbClr val="FF3300"/>
                </a:solidFill>
                <a:cs typeface="Arial" pitchFamily="34" charset="0"/>
              </a:rPr>
              <a:t>argue</a:t>
            </a:r>
            <a:r>
              <a:rPr lang="en-US" sz="1600" dirty="0" smtClean="0">
                <a:cs typeface="Arial" pitchFamily="34" charset="0"/>
              </a:rPr>
              <a:t> . They get angry. Later they apologize, but it happens again and again. What’s the problem? Are men and women really very different. </a:t>
            </a:r>
          </a:p>
          <a:p>
            <a:pPr algn="l" eaLnBrk="1" hangingPunct="1"/>
            <a:r>
              <a:rPr lang="en-US" sz="1600" dirty="0" smtClean="0">
                <a:cs typeface="Arial" pitchFamily="34" charset="0"/>
              </a:rPr>
              <a:t>		  Deborah </a:t>
            </a:r>
            <a:r>
              <a:rPr lang="en-US" sz="1600" dirty="0" err="1" smtClean="0">
                <a:cs typeface="Arial" pitchFamily="34" charset="0"/>
              </a:rPr>
              <a:t>Tannen</a:t>
            </a:r>
            <a:r>
              <a:rPr lang="en-US" sz="1600" dirty="0" smtClean="0">
                <a:cs typeface="Arial" pitchFamily="34" charset="0"/>
              </a:rPr>
              <a:t> says yes, men and women are very  different. </a:t>
            </a:r>
            <a:r>
              <a:rPr lang="en-US" sz="1600" dirty="0" err="1" smtClean="0">
                <a:cs typeface="Arial" pitchFamily="34" charset="0"/>
              </a:rPr>
              <a:t>Tannen</a:t>
            </a:r>
            <a:r>
              <a:rPr lang="en-US" sz="1600" dirty="0" smtClean="0">
                <a:cs typeface="Arial" pitchFamily="34" charset="0"/>
              </a:rPr>
              <a:t> teaches at Georgetown University in Washington, D.C. </a:t>
            </a:r>
            <a:r>
              <a:rPr lang="en-US" sz="1600" i="1" u="sng" dirty="0" smtClean="0">
                <a:solidFill>
                  <a:srgbClr val="FF3300"/>
                </a:solidFill>
                <a:cs typeface="Arial" pitchFamily="34" charset="0"/>
              </a:rPr>
              <a:t>She</a:t>
            </a:r>
            <a:r>
              <a:rPr lang="en-US" sz="1600" dirty="0" smtClean="0">
                <a:cs typeface="Arial" pitchFamily="34" charset="0"/>
              </a:rPr>
              <a:t> writes books about the ways people talk. She believes that men and women talk- and think- in different ways. She tells about some differences in her book,</a:t>
            </a:r>
            <a:r>
              <a:rPr lang="en-US" sz="1600" i="1" dirty="0" smtClean="0">
                <a:cs typeface="Arial" pitchFamily="34" charset="0"/>
              </a:rPr>
              <a:t> You Just Don’t Understand.</a:t>
            </a:r>
          </a:p>
          <a:p>
            <a:pPr algn="l" eaLnBrk="1" hangingPunct="1"/>
            <a:r>
              <a:rPr lang="en-US" sz="1600" i="1" dirty="0" smtClean="0">
                <a:cs typeface="Arial" pitchFamily="34" charset="0"/>
              </a:rPr>
              <a:t> </a:t>
            </a:r>
            <a:r>
              <a:rPr lang="en-US" sz="1600" dirty="0" smtClean="0">
                <a:cs typeface="Arial" pitchFamily="34" charset="0"/>
              </a:rPr>
              <a:t> 		 The differences, </a:t>
            </a:r>
            <a:r>
              <a:rPr lang="en-US" sz="1600" dirty="0" err="1" smtClean="0">
                <a:cs typeface="Arial" pitchFamily="34" charset="0"/>
              </a:rPr>
              <a:t>Tannen</a:t>
            </a:r>
            <a:r>
              <a:rPr lang="en-US" sz="1600" dirty="0" smtClean="0">
                <a:cs typeface="Arial" pitchFamily="34" charset="0"/>
              </a:rPr>
              <a:t> says, begin when men and women are children. Very young boys and girls are similar to each other. In other words, </a:t>
            </a:r>
            <a:r>
              <a:rPr lang="en-US" sz="1600" i="1" u="sng" dirty="0" smtClean="0">
                <a:solidFill>
                  <a:srgbClr val="FF3300"/>
                </a:solidFill>
                <a:cs typeface="Arial" pitchFamily="34" charset="0"/>
              </a:rPr>
              <a:t>they</a:t>
            </a:r>
            <a:r>
              <a:rPr lang="en-US" sz="1600" dirty="0" smtClean="0">
                <a:cs typeface="Arial" pitchFamily="34" charset="0"/>
              </a:rPr>
              <a:t>  like many of the same things and play in the same ways. They aren’t very different. But  then there is a change. When children in the United States are five or six years  old, boys usually play in large groups. One boy gives  </a:t>
            </a:r>
            <a:r>
              <a:rPr lang="en-US" sz="1600" i="1" u="sng" dirty="0" smtClean="0">
                <a:solidFill>
                  <a:srgbClr val="FF3300"/>
                </a:solidFill>
                <a:cs typeface="Arial" pitchFamily="34" charset="0"/>
              </a:rPr>
              <a:t>orders</a:t>
            </a:r>
            <a:r>
              <a:rPr lang="en-US" sz="1600" dirty="0" smtClean="0">
                <a:solidFill>
                  <a:srgbClr val="FF3300"/>
                </a:solidFill>
                <a:cs typeface="Arial" pitchFamily="34" charset="0"/>
              </a:rPr>
              <a:t> </a:t>
            </a:r>
            <a:r>
              <a:rPr lang="en-US" sz="1600" dirty="0" smtClean="0">
                <a:cs typeface="Arial" pitchFamily="34" charset="0"/>
              </a:rPr>
              <a:t>. For example, he  says,” Take this,” ‘ Go over there”. </a:t>
            </a:r>
            <a:r>
              <a:rPr lang="en-US" sz="1600" i="1" u="sng" dirty="0" smtClean="0">
                <a:solidFill>
                  <a:srgbClr val="FF3300"/>
                </a:solidFill>
                <a:cs typeface="Arial" pitchFamily="34" charset="0"/>
              </a:rPr>
              <a:t>He</a:t>
            </a:r>
            <a:r>
              <a:rPr lang="en-US" sz="1600" dirty="0" smtClean="0">
                <a:cs typeface="Arial" pitchFamily="34" charset="0"/>
              </a:rPr>
              <a:t> is the leader. Boys also </a:t>
            </a:r>
            <a:r>
              <a:rPr lang="en-US" sz="1600" i="1" u="sng" dirty="0" smtClean="0">
                <a:solidFill>
                  <a:srgbClr val="FF3300"/>
                </a:solidFill>
                <a:cs typeface="Arial" pitchFamily="34" charset="0"/>
              </a:rPr>
              <a:t>brag</a:t>
            </a:r>
            <a:r>
              <a:rPr lang="en-US" sz="1600" dirty="0" smtClean="0">
                <a:solidFill>
                  <a:srgbClr val="FF3300"/>
                </a:solidFill>
                <a:cs typeface="Arial" pitchFamily="34" charset="0"/>
              </a:rPr>
              <a:t> </a:t>
            </a:r>
            <a:r>
              <a:rPr lang="en-US" sz="1600" dirty="0" smtClean="0">
                <a:cs typeface="Arial" pitchFamily="34" charset="0"/>
              </a:rPr>
              <a:t>. In other words, they say good thing about themselves. But girls </a:t>
            </a:r>
            <a:r>
              <a:rPr lang="en-US" sz="1600" i="1" u="sng" dirty="0" smtClean="0">
                <a:solidFill>
                  <a:srgbClr val="FF3300"/>
                </a:solidFill>
                <a:cs typeface="Arial" pitchFamily="34" charset="0"/>
              </a:rPr>
              <a:t>there</a:t>
            </a:r>
            <a:r>
              <a:rPr lang="en-US" sz="1600" dirty="0" smtClean="0">
                <a:cs typeface="Arial" pitchFamily="34" charset="0"/>
              </a:rPr>
              <a:t> usually play in small groups or with one other girl. A girl’s best friend is her very good friend and important to her. Girls often don’t give orders; they give suggestions. </a:t>
            </a:r>
          </a:p>
          <a:p>
            <a:pPr algn="l" eaLnBrk="1" hangingPunct="1"/>
            <a:endParaRPr lang="en-US" sz="1600" i="1" u="sng" dirty="0" smtClean="0">
              <a:solidFill>
                <a:srgbClr val="FF3300"/>
              </a:solidFill>
              <a:cs typeface="Arial" pitchFamily="34" charset="0"/>
            </a:endParaRPr>
          </a:p>
          <a:p>
            <a:pPr algn="l" eaLnBrk="1" hangingPunct="1"/>
            <a:r>
              <a:rPr lang="en-US" sz="1600" dirty="0" smtClean="0">
                <a:cs typeface="Arial" pitchFamily="34" charset="0"/>
              </a:rPr>
              <a:t> </a:t>
            </a:r>
            <a:r>
              <a:rPr lang="en-US" sz="1600" dirty="0" smtClean="0"/>
              <a:t> </a:t>
            </a:r>
          </a:p>
          <a:p>
            <a:pPr algn="l" eaLnBrk="1" hangingPunct="1"/>
            <a:r>
              <a:rPr lang="en-US" sz="1600" dirty="0" smtClean="0">
                <a:cs typeface="Arial" pitchFamily="34" charset="0"/>
              </a:rPr>
              <a:t> </a:t>
            </a:r>
          </a:p>
          <a:p>
            <a:pPr algn="l" eaLnBrk="1" hangingPunct="1"/>
            <a:r>
              <a:rPr lang="en-US" sz="1600" dirty="0" smtClean="0">
                <a:cs typeface="Arial" pitchFamily="34" charset="0"/>
              </a:rPr>
              <a:t>   </a:t>
            </a:r>
            <a:endParaRPr lang="ar-SA" sz="1600" dirty="0" smtClean="0">
              <a:cs typeface="Arial" pitchFamily="34" charset="0"/>
            </a:endParaRPr>
          </a:p>
          <a:p>
            <a:pPr algn="l" eaLnBrk="1" hangingPunct="1"/>
            <a:endParaRPr lang="ar-SA" sz="1600" dirty="0" smtClean="0">
              <a:cs typeface="Arial" pitchFamily="34" charset="0"/>
            </a:endParaRPr>
          </a:p>
          <a:p>
            <a:pPr algn="l"/>
            <a:r>
              <a:rPr lang="en-US" sz="1600" dirty="0" smtClean="0">
                <a:cs typeface="Arial" pitchFamily="34" charset="0"/>
              </a:rPr>
              <a:t> </a:t>
            </a:r>
          </a:p>
          <a:p>
            <a:pPr algn="l"/>
            <a:r>
              <a:rPr lang="en-GB" sz="1600" dirty="0" smtClean="0">
                <a:cs typeface="Arial" pitchFamily="34" charset="0"/>
              </a:rPr>
              <a:t>  </a:t>
            </a:r>
            <a:r>
              <a:rPr lang="en-US" sz="1600" dirty="0" smtClean="0">
                <a:cs typeface="Arial" pitchFamily="34" charset="0"/>
              </a:rPr>
              <a:t>     </a:t>
            </a:r>
            <a:r>
              <a:rPr lang="en-GB" sz="1600" dirty="0" smtClean="0">
                <a:cs typeface="Arial" pitchFamily="34" charset="0"/>
              </a:rPr>
              <a:t>     </a:t>
            </a:r>
            <a:endParaRPr lang="ar-EG" sz="1600" dirty="0" smtClean="0">
              <a:cs typeface="Arial" pitchFamily="34" charset="0"/>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81353" y="304800"/>
            <a:ext cx="8229600" cy="1143000"/>
          </a:xfrm>
        </p:spPr>
        <p:txBody>
          <a:bodyPr/>
          <a:lstStyle/>
          <a:p>
            <a:pPr algn="l" eaLnBrk="1" hangingPunct="1">
              <a:defRPr/>
            </a:pPr>
            <a:r>
              <a:rPr lang="en-US" sz="4000" b="1" dirty="0" smtClean="0">
                <a:solidFill>
                  <a:srgbClr val="C00000"/>
                </a:solidFill>
              </a:rPr>
              <a:t>Vocabulary  Previewing </a:t>
            </a:r>
            <a:r>
              <a:rPr lang="en-US" sz="1800" b="1" dirty="0" smtClean="0">
                <a:solidFill>
                  <a:srgbClr val="0070C0"/>
                </a:solidFill>
                <a:latin typeface="Arial Black" pitchFamily="34" charset="0"/>
              </a:rPr>
              <a:t>( pages 127 / 132 / 139 )</a:t>
            </a:r>
            <a:r>
              <a:rPr lang="en-US" sz="1800" dirty="0" smtClean="0">
                <a:solidFill>
                  <a:srgbClr val="0070C0"/>
                </a:solidFill>
                <a:latin typeface="Arial Black" pitchFamily="34" charset="0"/>
              </a:rPr>
              <a:t> </a:t>
            </a:r>
            <a:endParaRPr lang="en-US" sz="1800" b="1" dirty="0">
              <a:solidFill>
                <a:schemeClr val="tx1"/>
              </a:solidFill>
            </a:endParaRPr>
          </a:p>
        </p:txBody>
      </p:sp>
      <p:sp>
        <p:nvSpPr>
          <p:cNvPr id="7171" name="Text Placeholder 5"/>
          <p:cNvSpPr>
            <a:spLocks noGrp="1"/>
          </p:cNvSpPr>
          <p:nvPr>
            <p:ph idx="1"/>
          </p:nvPr>
        </p:nvSpPr>
        <p:spPr>
          <a:xfrm>
            <a:off x="351692" y="1447802"/>
            <a:ext cx="8581292"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sp>
        <p:nvSpPr>
          <p:cNvPr id="7172" name="Slide Number Placeholder 3"/>
          <p:cNvSpPr>
            <a:spLocks noGrp="1"/>
          </p:cNvSpPr>
          <p:nvPr>
            <p:ph type="sldNum" sz="quarter" idx="12"/>
          </p:nvPr>
        </p:nvSpPr>
        <p:spPr bwMode="auto">
          <a:xfrm>
            <a:off x="1943100" y="6376990"/>
            <a:ext cx="527538" cy="365125"/>
          </a:xfrm>
          <a:prstGeom prst="rect">
            <a:avLst/>
          </a:prstGeom>
          <a:noFill/>
          <a:ln>
            <a:miter lim="800000"/>
            <a:headEnd/>
            <a:tailEnd/>
          </a:ln>
        </p:spPr>
        <p:txBody>
          <a:bodyPr/>
          <a:lstStyle/>
          <a:p>
            <a:fld id="{20AAC894-F906-4C60-B31D-FC7493A50C40}" type="slidenum">
              <a:rPr lang="ar-SA" smtClean="0">
                <a:cs typeface="Arial" pitchFamily="34" charset="0"/>
              </a:rPr>
              <a:pPr/>
              <a:t>38</a:t>
            </a:fld>
            <a:endParaRPr lang="en-US" smtClean="0">
              <a:cs typeface="Arial" pitchFamily="34" charset="0"/>
            </a:endParaRPr>
          </a:p>
        </p:txBody>
      </p:sp>
      <p:graphicFrame>
        <p:nvGraphicFramePr>
          <p:cNvPr id="5" name="Table 4"/>
          <p:cNvGraphicFramePr>
            <a:graphicFrameLocks noGrp="1"/>
          </p:cNvGraphicFramePr>
          <p:nvPr/>
        </p:nvGraphicFramePr>
        <p:xfrm>
          <a:off x="351691" y="1524000"/>
          <a:ext cx="7807571" cy="10888396"/>
        </p:xfrm>
        <a:graphic>
          <a:graphicData uri="http://schemas.openxmlformats.org/drawingml/2006/table">
            <a:tbl>
              <a:tblPr rtl="1" firstRow="1" bandRow="1">
                <a:tableStyleId>{5C22544A-7EE6-4342-B048-85BDC9FD1C3A}</a:tableStyleId>
              </a:tblPr>
              <a:tblGrid>
                <a:gridCol w="5111613"/>
                <a:gridCol w="1928972"/>
                <a:gridCol w="766986"/>
              </a:tblGrid>
              <a:tr h="703385">
                <a:tc>
                  <a:txBody>
                    <a:bodyPr/>
                    <a:lstStyle/>
                    <a:p>
                      <a:pPr rtl="1"/>
                      <a:r>
                        <a:rPr lang="en-US" sz="2000" b="1" dirty="0" smtClean="0">
                          <a:solidFill>
                            <a:schemeClr val="tx1"/>
                          </a:solidFill>
                        </a:rPr>
                        <a:t>meanings</a:t>
                      </a:r>
                      <a:endParaRPr lang="ar-SA" sz="2000" b="1" dirty="0">
                        <a:solidFill>
                          <a:schemeClr val="tx1"/>
                        </a:solidFill>
                      </a:endParaRPr>
                    </a:p>
                  </a:txBody>
                  <a:tcPr marL="84407" marR="84407"/>
                </a:tc>
                <a:tc>
                  <a:txBody>
                    <a:bodyPr/>
                    <a:lstStyle/>
                    <a:p>
                      <a:pPr rtl="1"/>
                      <a:r>
                        <a:rPr lang="en-US" sz="2000" b="1" dirty="0" smtClean="0">
                          <a:solidFill>
                            <a:schemeClr val="tx1"/>
                          </a:solidFill>
                        </a:rPr>
                        <a:t>New words</a:t>
                      </a:r>
                      <a:endParaRPr lang="ar-SA" sz="2000" b="1" dirty="0">
                        <a:solidFill>
                          <a:schemeClr val="tx1"/>
                        </a:solidFill>
                      </a:endParaRPr>
                    </a:p>
                  </a:txBody>
                  <a:tcPr marL="84407" marR="84407"/>
                </a:tc>
                <a:tc>
                  <a:txBody>
                    <a:bodyPr/>
                    <a:lstStyle/>
                    <a:p>
                      <a:pPr rtl="1"/>
                      <a:r>
                        <a:rPr lang="en-US" sz="2000" b="1" dirty="0" smtClean="0">
                          <a:solidFill>
                            <a:schemeClr val="tx1"/>
                          </a:solidFill>
                        </a:rPr>
                        <a:t>No.</a:t>
                      </a:r>
                      <a:endParaRPr lang="ar-SA" sz="2000" b="1" dirty="0">
                        <a:solidFill>
                          <a:schemeClr val="tx1"/>
                        </a:solidFill>
                      </a:endParaRPr>
                    </a:p>
                  </a:txBody>
                  <a:tcPr marL="84407" marR="84407"/>
                </a:tc>
              </a:tr>
              <a:tr h="1315329">
                <a:tc>
                  <a:txBody>
                    <a:bodyPr/>
                    <a:lstStyle/>
                    <a:p>
                      <a:pPr rtl="1"/>
                      <a:r>
                        <a:rPr lang="en-US" sz="2000" b="1" dirty="0" smtClean="0"/>
                        <a:t>The condition we live in/ everything  around</a:t>
                      </a:r>
                      <a:endParaRPr lang="ar-SA" sz="2000" b="1" dirty="0"/>
                    </a:p>
                  </a:txBody>
                  <a:tcPr marL="84407" marR="84407"/>
                </a:tc>
                <a:tc>
                  <a:txBody>
                    <a:bodyPr/>
                    <a:lstStyle/>
                    <a:p>
                      <a:pPr rtl="1"/>
                      <a:r>
                        <a:rPr lang="en-US" sz="2000" b="1" dirty="0" smtClean="0"/>
                        <a:t> environment    N</a:t>
                      </a:r>
                      <a:endParaRPr lang="ar-SA" sz="2000" b="1" dirty="0"/>
                    </a:p>
                  </a:txBody>
                  <a:tcPr marL="84407" marR="84407"/>
                </a:tc>
                <a:tc>
                  <a:txBody>
                    <a:bodyPr/>
                    <a:lstStyle/>
                    <a:p>
                      <a:pPr rtl="1"/>
                      <a:r>
                        <a:rPr lang="en-US" sz="2000" b="1" dirty="0" smtClean="0"/>
                        <a:t>1</a:t>
                      </a:r>
                      <a:endParaRPr lang="ar-SA" sz="2000" b="1" dirty="0"/>
                    </a:p>
                  </a:txBody>
                  <a:tcPr marL="84407" marR="84407"/>
                </a:tc>
              </a:tr>
              <a:tr h="1315329">
                <a:tc>
                  <a:txBody>
                    <a:bodyPr/>
                    <a:lstStyle/>
                    <a:p>
                      <a:pPr rtl="1"/>
                      <a:r>
                        <a:rPr lang="en-US" sz="2000" b="1" dirty="0" smtClean="0"/>
                        <a:t>Problems in life/ pains</a:t>
                      </a:r>
                      <a:endParaRPr lang="ar-SA" sz="2000" b="1" dirty="0"/>
                    </a:p>
                  </a:txBody>
                  <a:tcPr marL="84407" marR="84407"/>
                </a:tc>
                <a:tc>
                  <a:txBody>
                    <a:bodyPr/>
                    <a:lstStyle/>
                    <a:p>
                      <a:pPr rtl="1"/>
                      <a:r>
                        <a:rPr lang="ar-SA" sz="2000" b="1" dirty="0" smtClean="0"/>
                        <a:t> </a:t>
                      </a:r>
                      <a:r>
                        <a:rPr lang="en-US" sz="2000" b="1" dirty="0" smtClean="0"/>
                        <a:t> hardships          N</a:t>
                      </a:r>
                      <a:endParaRPr lang="ar-SA" sz="2000" b="1" dirty="0"/>
                    </a:p>
                  </a:txBody>
                  <a:tcPr marL="84407" marR="84407"/>
                </a:tc>
                <a:tc>
                  <a:txBody>
                    <a:bodyPr/>
                    <a:lstStyle/>
                    <a:p>
                      <a:pPr rtl="1"/>
                      <a:r>
                        <a:rPr lang="en-US" sz="2000" b="1" dirty="0" smtClean="0"/>
                        <a:t>2</a:t>
                      </a:r>
                      <a:endParaRPr lang="ar-SA" sz="2000" b="1" dirty="0"/>
                    </a:p>
                  </a:txBody>
                  <a:tcPr marL="84407" marR="84407"/>
                </a:tc>
              </a:tr>
              <a:tr h="1315329">
                <a:tc>
                  <a:txBody>
                    <a:bodyPr/>
                    <a:lstStyle/>
                    <a:p>
                      <a:pPr rtl="1"/>
                      <a:r>
                        <a:rPr lang="ar-SA" sz="2000" b="1" dirty="0" smtClean="0"/>
                        <a:t> </a:t>
                      </a:r>
                      <a:r>
                        <a:rPr lang="en-US" sz="2000" b="1" dirty="0" smtClean="0"/>
                        <a:t>  a person’s  age between 13 and 19</a:t>
                      </a:r>
                      <a:endParaRPr lang="ar-SA" sz="2000" b="1" dirty="0"/>
                    </a:p>
                  </a:txBody>
                  <a:tcPr marL="84407" marR="84407"/>
                </a:tc>
                <a:tc>
                  <a:txBody>
                    <a:bodyPr/>
                    <a:lstStyle/>
                    <a:p>
                      <a:pPr rtl="1"/>
                      <a:r>
                        <a:rPr lang="en-US" sz="2000" b="1" dirty="0" smtClean="0"/>
                        <a:t> teenager            N</a:t>
                      </a:r>
                      <a:endParaRPr lang="ar-SA" sz="2000" b="1" dirty="0"/>
                    </a:p>
                  </a:txBody>
                  <a:tcPr marL="84407" marR="84407"/>
                </a:tc>
                <a:tc>
                  <a:txBody>
                    <a:bodyPr/>
                    <a:lstStyle/>
                    <a:p>
                      <a:pPr rtl="1"/>
                      <a:r>
                        <a:rPr lang="en-US" sz="2000" b="1" dirty="0" smtClean="0"/>
                        <a:t>3</a:t>
                      </a:r>
                      <a:endParaRPr lang="ar-SA" sz="2000" b="1" dirty="0"/>
                    </a:p>
                  </a:txBody>
                  <a:tcPr marL="84407" marR="84407"/>
                </a:tc>
              </a:tr>
              <a:tr h="1009357">
                <a:tc>
                  <a:txBody>
                    <a:bodyPr/>
                    <a:lstStyle/>
                    <a:p>
                      <a:pPr rtl="1"/>
                      <a:r>
                        <a:rPr lang="en-US" sz="2000" b="1" dirty="0" smtClean="0"/>
                        <a:t>A big or strong difference</a:t>
                      </a:r>
                      <a:endParaRPr lang="ar-SA" sz="2000" b="1" dirty="0"/>
                    </a:p>
                  </a:txBody>
                  <a:tcPr marL="84407" marR="84407"/>
                </a:tc>
                <a:tc>
                  <a:txBody>
                    <a:bodyPr/>
                    <a:lstStyle/>
                    <a:p>
                      <a:pPr rtl="1"/>
                      <a:r>
                        <a:rPr lang="en-US" sz="2000" b="1" dirty="0" smtClean="0"/>
                        <a:t> contrast             N</a:t>
                      </a:r>
                      <a:endParaRPr lang="ar-SA" sz="2000" b="1" dirty="0"/>
                    </a:p>
                  </a:txBody>
                  <a:tcPr marL="84407" marR="84407"/>
                </a:tc>
                <a:tc>
                  <a:txBody>
                    <a:bodyPr/>
                    <a:lstStyle/>
                    <a:p>
                      <a:pPr rtl="1"/>
                      <a:r>
                        <a:rPr lang="en-US" sz="2000" b="1" dirty="0" smtClean="0"/>
                        <a:t>4</a:t>
                      </a:r>
                      <a:endParaRPr lang="ar-SA" sz="2000" b="1" dirty="0"/>
                    </a:p>
                  </a:txBody>
                  <a:tcPr marL="84407" marR="84407"/>
                </a:tc>
              </a:tr>
              <a:tr h="703385">
                <a:tc>
                  <a:txBody>
                    <a:bodyPr/>
                    <a:lstStyle/>
                    <a:p>
                      <a:pPr rtl="1"/>
                      <a:r>
                        <a:rPr lang="en-US" sz="2000" b="1" dirty="0" smtClean="0"/>
                        <a:t>illegal behavior like killing or stealing</a:t>
                      </a:r>
                      <a:endParaRPr lang="ar-SA" sz="2000" b="1" dirty="0"/>
                    </a:p>
                  </a:txBody>
                  <a:tcPr marL="84407" marR="84407"/>
                </a:tc>
                <a:tc>
                  <a:txBody>
                    <a:bodyPr/>
                    <a:lstStyle/>
                    <a:p>
                      <a:pPr rtl="1"/>
                      <a:r>
                        <a:rPr lang="en-US" sz="2000" b="1" dirty="0" smtClean="0"/>
                        <a:t>Crime                  N</a:t>
                      </a:r>
                      <a:endParaRPr lang="ar-SA" sz="2000" b="1" dirty="0"/>
                    </a:p>
                  </a:txBody>
                  <a:tcPr marL="84407" marR="84407"/>
                </a:tc>
                <a:tc>
                  <a:txBody>
                    <a:bodyPr/>
                    <a:lstStyle/>
                    <a:p>
                      <a:pPr rtl="1"/>
                      <a:r>
                        <a:rPr lang="en-US" sz="2000" b="1" dirty="0" smtClean="0"/>
                        <a:t>5</a:t>
                      </a:r>
                      <a:endParaRPr lang="ar-SA" sz="2000" b="1" dirty="0"/>
                    </a:p>
                  </a:txBody>
                  <a:tcPr marL="84407" marR="84407"/>
                </a:tc>
              </a:tr>
              <a:tr h="703385">
                <a:tc>
                  <a:txBody>
                    <a:bodyPr/>
                    <a:lstStyle/>
                    <a:p>
                      <a:pPr rtl="1"/>
                      <a:r>
                        <a:rPr lang="en-US" sz="2000" b="1" dirty="0" smtClean="0"/>
                        <a:t> Love, anxiety, joy / feelings</a:t>
                      </a:r>
                      <a:endParaRPr lang="ar-SA" sz="2000" b="1" dirty="0"/>
                    </a:p>
                  </a:txBody>
                  <a:tcPr marL="84407" marR="84407"/>
                </a:tc>
                <a:tc>
                  <a:txBody>
                    <a:bodyPr/>
                    <a:lstStyle/>
                    <a:p>
                      <a:pPr rtl="1"/>
                      <a:r>
                        <a:rPr lang="en-US" sz="2000" b="1" dirty="0" smtClean="0"/>
                        <a:t>Emotions           N</a:t>
                      </a:r>
                      <a:endParaRPr lang="ar-SA" sz="2000" b="1" dirty="0"/>
                    </a:p>
                  </a:txBody>
                  <a:tcPr marL="84407" marR="84407"/>
                </a:tc>
                <a:tc>
                  <a:txBody>
                    <a:bodyPr/>
                    <a:lstStyle/>
                    <a:p>
                      <a:pPr rtl="1"/>
                      <a:r>
                        <a:rPr lang="en-US" sz="2000" b="1" dirty="0" smtClean="0"/>
                        <a:t>6</a:t>
                      </a:r>
                      <a:endParaRPr lang="ar-SA" sz="2000" b="1" dirty="0"/>
                    </a:p>
                  </a:txBody>
                  <a:tcPr marL="84407" marR="84407"/>
                </a:tc>
              </a:tr>
              <a:tr h="703385">
                <a:tc>
                  <a:txBody>
                    <a:bodyPr/>
                    <a:lstStyle/>
                    <a:p>
                      <a:pPr rtl="1"/>
                      <a:r>
                        <a:rPr lang="en-US" sz="2000" b="1" dirty="0" smtClean="0"/>
                        <a:t>A picture</a:t>
                      </a:r>
                      <a:endParaRPr lang="ar-SA" sz="2000" b="1" dirty="0"/>
                    </a:p>
                  </a:txBody>
                  <a:tcPr marL="84407" marR="84407"/>
                </a:tc>
                <a:tc>
                  <a:txBody>
                    <a:bodyPr/>
                    <a:lstStyle/>
                    <a:p>
                      <a:pPr rtl="1"/>
                      <a:r>
                        <a:rPr lang="en-US" sz="2000" b="1" dirty="0" smtClean="0"/>
                        <a:t>Vision                 N</a:t>
                      </a:r>
                      <a:endParaRPr lang="ar-SA" sz="2000" b="1" dirty="0"/>
                    </a:p>
                  </a:txBody>
                  <a:tcPr marL="84407" marR="84407"/>
                </a:tc>
                <a:tc>
                  <a:txBody>
                    <a:bodyPr/>
                    <a:lstStyle/>
                    <a:p>
                      <a:pPr rtl="1"/>
                      <a:r>
                        <a:rPr lang="en-US" sz="2000" b="1" dirty="0" smtClean="0"/>
                        <a:t>7</a:t>
                      </a:r>
                      <a:endParaRPr lang="ar-SA" sz="2000" b="1" dirty="0"/>
                    </a:p>
                  </a:txBody>
                  <a:tcPr marL="84407" marR="84407"/>
                </a:tc>
              </a:tr>
              <a:tr h="1009357">
                <a:tc>
                  <a:txBody>
                    <a:bodyPr/>
                    <a:lstStyle/>
                    <a:p>
                      <a:pPr rtl="1"/>
                      <a:r>
                        <a:rPr lang="en-US" sz="2000" b="1" dirty="0" smtClean="0"/>
                        <a:t>Work for free</a:t>
                      </a:r>
                      <a:endParaRPr lang="ar-SA" sz="2000" b="1" dirty="0"/>
                    </a:p>
                  </a:txBody>
                  <a:tcPr marL="84407" marR="84407"/>
                </a:tc>
                <a:tc>
                  <a:txBody>
                    <a:bodyPr/>
                    <a:lstStyle/>
                    <a:p>
                      <a:pPr rtl="1"/>
                      <a:r>
                        <a:rPr lang="en-US" sz="2000" b="1" dirty="0" smtClean="0"/>
                        <a:t>Volunteer          V</a:t>
                      </a:r>
                      <a:endParaRPr lang="ar-SA" sz="2000" b="1" dirty="0"/>
                    </a:p>
                  </a:txBody>
                  <a:tcPr marL="84407" marR="84407"/>
                </a:tc>
                <a:tc>
                  <a:txBody>
                    <a:bodyPr/>
                    <a:lstStyle/>
                    <a:p>
                      <a:pPr rtl="1"/>
                      <a:r>
                        <a:rPr lang="en-US" sz="2000" b="1" dirty="0" smtClean="0"/>
                        <a:t>8</a:t>
                      </a:r>
                      <a:endParaRPr lang="ar-SA" sz="2000" b="1" dirty="0"/>
                    </a:p>
                  </a:txBody>
                  <a:tcPr marL="84407" marR="84407"/>
                </a:tc>
              </a:tr>
              <a:tr h="703385">
                <a:tc>
                  <a:txBody>
                    <a:bodyPr/>
                    <a:lstStyle/>
                    <a:p>
                      <a:pPr rtl="1"/>
                      <a:r>
                        <a:rPr lang="en-US" sz="2000" b="1" dirty="0" smtClean="0"/>
                        <a:t>To let things/ persons</a:t>
                      </a:r>
                      <a:r>
                        <a:rPr lang="en-US" sz="2000" b="1" baseline="0" dirty="0" smtClean="0"/>
                        <a:t> free</a:t>
                      </a:r>
                      <a:endParaRPr lang="ar-SA" sz="2000" b="1" dirty="0"/>
                    </a:p>
                  </a:txBody>
                  <a:tcPr marL="84407" marR="84407"/>
                </a:tc>
                <a:tc>
                  <a:txBody>
                    <a:bodyPr/>
                    <a:lstStyle/>
                    <a:p>
                      <a:pPr rtl="1"/>
                      <a:r>
                        <a:rPr lang="en-US" sz="2000" b="1" dirty="0" smtClean="0"/>
                        <a:t>Release              V</a:t>
                      </a:r>
                      <a:endParaRPr lang="ar-SA" sz="2000" b="1" dirty="0"/>
                    </a:p>
                  </a:txBody>
                  <a:tcPr marL="84407" marR="84407"/>
                </a:tc>
                <a:tc>
                  <a:txBody>
                    <a:bodyPr/>
                    <a:lstStyle/>
                    <a:p>
                      <a:pPr rtl="1"/>
                      <a:r>
                        <a:rPr lang="en-US" sz="2000" b="1" dirty="0" smtClean="0"/>
                        <a:t>9</a:t>
                      </a:r>
                      <a:endParaRPr lang="ar-SA" sz="2000" b="1" dirty="0"/>
                    </a:p>
                  </a:txBody>
                  <a:tcPr marL="84407" marR="84407"/>
                </a:tc>
              </a:tr>
              <a:tr h="703385">
                <a:tc>
                  <a:txBody>
                    <a:bodyPr/>
                    <a:lstStyle/>
                    <a:p>
                      <a:pPr rtl="1"/>
                      <a:r>
                        <a:rPr lang="en-US" sz="2000" b="1" dirty="0" smtClean="0"/>
                        <a:t>To get ready</a:t>
                      </a:r>
                      <a:endParaRPr lang="ar-SA" sz="2000" b="1" dirty="0"/>
                    </a:p>
                  </a:txBody>
                  <a:tcPr marL="84407" marR="84407"/>
                </a:tc>
                <a:tc>
                  <a:txBody>
                    <a:bodyPr/>
                    <a:lstStyle/>
                    <a:p>
                      <a:pPr rtl="1"/>
                      <a:r>
                        <a:rPr lang="en-US" sz="2000" b="1" dirty="0" smtClean="0"/>
                        <a:t>Prepare              V</a:t>
                      </a:r>
                      <a:endParaRPr lang="ar-SA" sz="2000" b="1" dirty="0"/>
                    </a:p>
                  </a:txBody>
                  <a:tcPr marL="84407" marR="84407"/>
                </a:tc>
                <a:tc>
                  <a:txBody>
                    <a:bodyPr/>
                    <a:lstStyle/>
                    <a:p>
                      <a:pPr rtl="1"/>
                      <a:r>
                        <a:rPr lang="en-US" sz="2000" b="1" dirty="0" smtClean="0"/>
                        <a:t>10</a:t>
                      </a:r>
                      <a:endParaRPr lang="ar-SA" sz="2000" b="1" dirty="0"/>
                    </a:p>
                  </a:txBody>
                  <a:tcPr marL="84407" marR="84407"/>
                </a:tc>
              </a:tr>
              <a:tr h="703385">
                <a:tc>
                  <a:txBody>
                    <a:bodyPr/>
                    <a:lstStyle/>
                    <a:p>
                      <a:pPr rtl="1"/>
                      <a:r>
                        <a:rPr lang="en-US" sz="2000" b="1" dirty="0" smtClean="0"/>
                        <a:t>Take things to destination / hand on </a:t>
                      </a:r>
                      <a:endParaRPr lang="ar-SA" sz="2000" b="1" dirty="0"/>
                    </a:p>
                  </a:txBody>
                  <a:tcPr marL="84407" marR="84407"/>
                </a:tc>
                <a:tc>
                  <a:txBody>
                    <a:bodyPr/>
                    <a:lstStyle/>
                    <a:p>
                      <a:pPr rtl="1"/>
                      <a:r>
                        <a:rPr lang="en-US" sz="2000" b="1" dirty="0" smtClean="0"/>
                        <a:t>Deliver               V</a:t>
                      </a:r>
                      <a:endParaRPr lang="ar-SA" sz="2000" b="1" dirty="0"/>
                    </a:p>
                  </a:txBody>
                  <a:tcPr marL="84407" marR="84407"/>
                </a:tc>
                <a:tc>
                  <a:txBody>
                    <a:bodyPr/>
                    <a:lstStyle/>
                    <a:p>
                      <a:r>
                        <a:rPr lang="en-US" sz="1800" b="1" dirty="0" smtClean="0"/>
                        <a:t>11</a:t>
                      </a:r>
                      <a:endParaRPr lang="ar-SA" sz="1800" b="1" dirty="0"/>
                    </a:p>
                  </a:txBody>
                  <a:tcPr marL="84407" marR="84407"/>
                </a:tc>
              </a:tr>
            </a:tbl>
          </a:graphicData>
        </a:graphic>
      </p:graphicFrame>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81353" y="304800"/>
            <a:ext cx="8229600" cy="1143000"/>
          </a:xfrm>
        </p:spPr>
        <p:txBody>
          <a:bodyPr/>
          <a:lstStyle/>
          <a:p>
            <a:pPr algn="l" eaLnBrk="1" hangingPunct="1">
              <a:defRPr/>
            </a:pPr>
            <a:r>
              <a:rPr lang="en-US" sz="4000" b="1" dirty="0" smtClean="0">
                <a:solidFill>
                  <a:srgbClr val="C00000"/>
                </a:solidFill>
              </a:rPr>
              <a:t>Vocabulary  Previewing </a:t>
            </a:r>
            <a:r>
              <a:rPr lang="en-US" sz="1800" b="1" dirty="0" smtClean="0">
                <a:solidFill>
                  <a:srgbClr val="0070C0"/>
                </a:solidFill>
                <a:latin typeface="Arial Black" pitchFamily="34" charset="0"/>
              </a:rPr>
              <a:t>( pages 127 / 132 / 139 )</a:t>
            </a:r>
            <a:r>
              <a:rPr lang="en-US" sz="1800" dirty="0" smtClean="0">
                <a:solidFill>
                  <a:srgbClr val="0070C0"/>
                </a:solidFill>
                <a:latin typeface="Arial Black" pitchFamily="34" charset="0"/>
              </a:rPr>
              <a:t> </a:t>
            </a:r>
            <a:endParaRPr lang="en-US" sz="1800" b="1" dirty="0">
              <a:solidFill>
                <a:schemeClr val="tx1"/>
              </a:solidFill>
            </a:endParaRPr>
          </a:p>
        </p:txBody>
      </p:sp>
      <p:sp>
        <p:nvSpPr>
          <p:cNvPr id="7171" name="Text Placeholder 5"/>
          <p:cNvSpPr>
            <a:spLocks noGrp="1"/>
          </p:cNvSpPr>
          <p:nvPr>
            <p:ph idx="1"/>
          </p:nvPr>
        </p:nvSpPr>
        <p:spPr>
          <a:xfrm>
            <a:off x="351692" y="1447802"/>
            <a:ext cx="8581292"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sp>
        <p:nvSpPr>
          <p:cNvPr id="7172" name="Slide Number Placeholder 3"/>
          <p:cNvSpPr>
            <a:spLocks noGrp="1"/>
          </p:cNvSpPr>
          <p:nvPr>
            <p:ph type="sldNum" sz="quarter" idx="12"/>
          </p:nvPr>
        </p:nvSpPr>
        <p:spPr bwMode="auto">
          <a:xfrm>
            <a:off x="1943100" y="6376990"/>
            <a:ext cx="527538" cy="365125"/>
          </a:xfrm>
          <a:prstGeom prst="rect">
            <a:avLst/>
          </a:prstGeom>
          <a:noFill/>
          <a:ln>
            <a:miter lim="800000"/>
            <a:headEnd/>
            <a:tailEnd/>
          </a:ln>
        </p:spPr>
        <p:txBody>
          <a:bodyPr/>
          <a:lstStyle/>
          <a:p>
            <a:fld id="{20AAC894-F906-4C60-B31D-FC7493A50C40}" type="slidenum">
              <a:rPr lang="ar-SA" smtClean="0">
                <a:cs typeface="Arial" pitchFamily="34" charset="0"/>
              </a:rPr>
              <a:pPr/>
              <a:t>39</a:t>
            </a:fld>
            <a:endParaRPr lang="en-US" smtClean="0">
              <a:cs typeface="Arial" pitchFamily="34" charset="0"/>
            </a:endParaRPr>
          </a:p>
        </p:txBody>
      </p:sp>
      <p:graphicFrame>
        <p:nvGraphicFramePr>
          <p:cNvPr id="5" name="Table 4"/>
          <p:cNvGraphicFramePr>
            <a:graphicFrameLocks noGrp="1"/>
          </p:cNvGraphicFramePr>
          <p:nvPr/>
        </p:nvGraphicFramePr>
        <p:xfrm>
          <a:off x="351695" y="1524002"/>
          <a:ext cx="7807569" cy="8043203"/>
        </p:xfrm>
        <a:graphic>
          <a:graphicData uri="http://schemas.openxmlformats.org/drawingml/2006/table">
            <a:tbl>
              <a:tblPr rtl="1" firstRow="1" bandRow="1">
                <a:tableStyleId>{5C22544A-7EE6-4342-B048-85BDC9FD1C3A}</a:tableStyleId>
              </a:tblPr>
              <a:tblGrid>
                <a:gridCol w="4808212"/>
                <a:gridCol w="2175184"/>
                <a:gridCol w="824173"/>
              </a:tblGrid>
              <a:tr h="703385">
                <a:tc>
                  <a:txBody>
                    <a:bodyPr/>
                    <a:lstStyle/>
                    <a:p>
                      <a:pPr rtl="1"/>
                      <a:r>
                        <a:rPr lang="en-US" sz="2000" b="1" dirty="0" smtClean="0">
                          <a:solidFill>
                            <a:schemeClr val="tx1"/>
                          </a:solidFill>
                        </a:rPr>
                        <a:t>Meanings</a:t>
                      </a:r>
                      <a:endParaRPr lang="ar-SA" sz="2000" b="1" dirty="0">
                        <a:solidFill>
                          <a:schemeClr val="tx1"/>
                        </a:solidFill>
                      </a:endParaRPr>
                    </a:p>
                  </a:txBody>
                  <a:tcPr marL="84407" marR="84407"/>
                </a:tc>
                <a:tc>
                  <a:txBody>
                    <a:bodyPr/>
                    <a:lstStyle/>
                    <a:p>
                      <a:pPr rtl="1"/>
                      <a:r>
                        <a:rPr lang="en-US" sz="2000" b="1" dirty="0" smtClean="0">
                          <a:solidFill>
                            <a:schemeClr val="tx1"/>
                          </a:solidFill>
                        </a:rPr>
                        <a:t>New words</a:t>
                      </a:r>
                      <a:endParaRPr lang="ar-SA" sz="2000" b="1" dirty="0">
                        <a:solidFill>
                          <a:schemeClr val="tx1"/>
                        </a:solidFill>
                      </a:endParaRPr>
                    </a:p>
                  </a:txBody>
                  <a:tcPr marL="84407" marR="84407"/>
                </a:tc>
                <a:tc>
                  <a:txBody>
                    <a:bodyPr/>
                    <a:lstStyle/>
                    <a:p>
                      <a:pPr rtl="1"/>
                      <a:r>
                        <a:rPr lang="en-US" sz="2000" b="1" dirty="0" smtClean="0">
                          <a:solidFill>
                            <a:schemeClr val="tx1"/>
                          </a:solidFill>
                        </a:rPr>
                        <a:t>No.</a:t>
                      </a:r>
                      <a:endParaRPr lang="ar-SA" sz="2000" b="1" dirty="0">
                        <a:solidFill>
                          <a:schemeClr val="tx1"/>
                        </a:solidFill>
                      </a:endParaRPr>
                    </a:p>
                  </a:txBody>
                  <a:tcPr marL="84407" marR="84407"/>
                </a:tc>
              </a:tr>
              <a:tr h="1009357">
                <a:tc>
                  <a:txBody>
                    <a:bodyPr/>
                    <a:lstStyle/>
                    <a:p>
                      <a:r>
                        <a:rPr lang="en-US" sz="1800" b="1" dirty="0" smtClean="0"/>
                        <a:t>Well-known</a:t>
                      </a:r>
                      <a:endParaRPr lang="ar-SA" sz="1800" b="1" dirty="0"/>
                    </a:p>
                  </a:txBody>
                  <a:tcPr marL="84407" marR="84407"/>
                </a:tc>
                <a:tc>
                  <a:txBody>
                    <a:bodyPr/>
                    <a:lstStyle/>
                    <a:p>
                      <a:pPr rtl="1"/>
                      <a:r>
                        <a:rPr lang="en-US" sz="2000" b="1" dirty="0" smtClean="0"/>
                        <a:t>Famous                </a:t>
                      </a:r>
                      <a:r>
                        <a:rPr lang="en-US" sz="2000" b="1" dirty="0" err="1" smtClean="0"/>
                        <a:t>Adj</a:t>
                      </a:r>
                      <a:endParaRPr lang="ar-SA" sz="2000" b="1" dirty="0"/>
                    </a:p>
                  </a:txBody>
                  <a:tcPr marL="84407" marR="84407"/>
                </a:tc>
                <a:tc>
                  <a:txBody>
                    <a:bodyPr/>
                    <a:lstStyle/>
                    <a:p>
                      <a:pPr rtl="1"/>
                      <a:r>
                        <a:rPr lang="en-US" sz="2000" b="1" dirty="0" smtClean="0"/>
                        <a:t>12</a:t>
                      </a:r>
                      <a:endParaRPr lang="ar-SA" sz="2000" b="1" dirty="0"/>
                    </a:p>
                  </a:txBody>
                  <a:tcPr marL="84407" marR="84407"/>
                </a:tc>
              </a:tr>
              <a:tr h="1009357">
                <a:tc>
                  <a:txBody>
                    <a:bodyPr/>
                    <a:lstStyle/>
                    <a:p>
                      <a:r>
                        <a:rPr lang="en-US" sz="1800" b="1" dirty="0" smtClean="0"/>
                        <a:t>Being without any people around </a:t>
                      </a:r>
                      <a:endParaRPr lang="ar-SA" sz="1800" b="1" dirty="0"/>
                    </a:p>
                  </a:txBody>
                  <a:tcPr marL="84407" marR="84407"/>
                </a:tc>
                <a:tc>
                  <a:txBody>
                    <a:bodyPr/>
                    <a:lstStyle/>
                    <a:p>
                      <a:pPr rtl="1"/>
                      <a:r>
                        <a:rPr lang="en-US" sz="2000" b="1" dirty="0" smtClean="0"/>
                        <a:t>Lonely                  </a:t>
                      </a:r>
                      <a:r>
                        <a:rPr lang="en-US" sz="2000" b="1" dirty="0" err="1" smtClean="0"/>
                        <a:t>Adj</a:t>
                      </a:r>
                      <a:endParaRPr lang="ar-SA" sz="2000" b="1" dirty="0"/>
                    </a:p>
                  </a:txBody>
                  <a:tcPr marL="84407" marR="84407"/>
                </a:tc>
                <a:tc>
                  <a:txBody>
                    <a:bodyPr/>
                    <a:lstStyle/>
                    <a:p>
                      <a:pPr rtl="1"/>
                      <a:r>
                        <a:rPr lang="en-US" sz="2000" b="1" dirty="0" smtClean="0"/>
                        <a:t>13</a:t>
                      </a:r>
                      <a:endParaRPr lang="ar-SA" sz="2000" b="1" dirty="0"/>
                    </a:p>
                  </a:txBody>
                  <a:tcPr marL="84407" marR="84407"/>
                </a:tc>
              </a:tr>
              <a:tr h="1009357">
                <a:tc>
                  <a:txBody>
                    <a:bodyPr/>
                    <a:lstStyle/>
                    <a:p>
                      <a:r>
                        <a:rPr lang="en-US" sz="1800" b="1" dirty="0" smtClean="0"/>
                        <a:t>Very hard / strong</a:t>
                      </a:r>
                      <a:endParaRPr lang="ar-SA" sz="1800" b="1" dirty="0"/>
                    </a:p>
                  </a:txBody>
                  <a:tcPr marL="84407" marR="84407"/>
                </a:tc>
                <a:tc>
                  <a:txBody>
                    <a:bodyPr/>
                    <a:lstStyle/>
                    <a:p>
                      <a:pPr rtl="1"/>
                      <a:r>
                        <a:rPr lang="en-US" sz="2000" b="1" dirty="0" smtClean="0"/>
                        <a:t>Tough                   </a:t>
                      </a:r>
                      <a:r>
                        <a:rPr lang="en-US" sz="2000" b="1" dirty="0" err="1" smtClean="0"/>
                        <a:t>Adj</a:t>
                      </a:r>
                      <a:endParaRPr lang="ar-SA" sz="2000" b="1" dirty="0"/>
                    </a:p>
                  </a:txBody>
                  <a:tcPr marL="84407" marR="84407"/>
                </a:tc>
                <a:tc>
                  <a:txBody>
                    <a:bodyPr/>
                    <a:lstStyle/>
                    <a:p>
                      <a:pPr rtl="1"/>
                      <a:r>
                        <a:rPr lang="en-US" sz="2000" b="1" dirty="0" smtClean="0"/>
                        <a:t>14</a:t>
                      </a:r>
                      <a:endParaRPr lang="ar-SA" sz="2000" b="1" dirty="0"/>
                    </a:p>
                  </a:txBody>
                  <a:tcPr marL="84407" marR="84407"/>
                </a:tc>
              </a:tr>
              <a:tr h="1009357">
                <a:tc>
                  <a:txBody>
                    <a:bodyPr/>
                    <a:lstStyle/>
                    <a:p>
                      <a:r>
                        <a:rPr lang="en-US" sz="1800" b="1" dirty="0" smtClean="0"/>
                        <a:t>Happiness or enjoyment</a:t>
                      </a:r>
                      <a:endParaRPr lang="ar-SA" sz="1800" b="1" dirty="0"/>
                    </a:p>
                  </a:txBody>
                  <a:tcPr marL="84407" marR="84407"/>
                </a:tc>
                <a:tc>
                  <a:txBody>
                    <a:bodyPr/>
                    <a:lstStyle/>
                    <a:p>
                      <a:pPr rtl="1"/>
                      <a:r>
                        <a:rPr lang="en-US" sz="2000" b="1" dirty="0" smtClean="0"/>
                        <a:t>Fun                       </a:t>
                      </a:r>
                      <a:r>
                        <a:rPr lang="en-US" sz="2000" b="1" dirty="0" err="1" smtClean="0"/>
                        <a:t>Adj</a:t>
                      </a:r>
                      <a:endParaRPr lang="ar-SA" sz="2000" b="1" dirty="0"/>
                    </a:p>
                  </a:txBody>
                  <a:tcPr marL="84407" marR="84407"/>
                </a:tc>
                <a:tc>
                  <a:txBody>
                    <a:bodyPr/>
                    <a:lstStyle/>
                    <a:p>
                      <a:pPr rtl="1"/>
                      <a:r>
                        <a:rPr lang="en-US" sz="2000" b="1" dirty="0" smtClean="0"/>
                        <a:t>15</a:t>
                      </a:r>
                      <a:endParaRPr lang="ar-SA" sz="2000" b="1" dirty="0"/>
                    </a:p>
                  </a:txBody>
                  <a:tcPr marL="84407" marR="84407"/>
                </a:tc>
              </a:tr>
              <a:tr h="1009357">
                <a:tc>
                  <a:txBody>
                    <a:bodyPr/>
                    <a:lstStyle/>
                    <a:p>
                      <a:pPr rtl="1"/>
                      <a:r>
                        <a:rPr lang="en-US" sz="2000" b="1" dirty="0" smtClean="0"/>
                        <a:t>quickly</a:t>
                      </a:r>
                      <a:endParaRPr lang="ar-SA" sz="2000" b="1" dirty="0"/>
                    </a:p>
                  </a:txBody>
                  <a:tcPr marL="84407" marR="84407"/>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2000" b="1" dirty="0" smtClean="0"/>
                        <a:t>Fast                      </a:t>
                      </a:r>
                      <a:r>
                        <a:rPr lang="en-US" sz="2000" b="1" dirty="0" err="1" smtClean="0"/>
                        <a:t>Adj</a:t>
                      </a:r>
                      <a:endParaRPr lang="ar-SA" sz="2000" b="1" dirty="0"/>
                    </a:p>
                  </a:txBody>
                  <a:tcPr marL="84407" marR="84407"/>
                </a:tc>
                <a:tc>
                  <a:txBody>
                    <a:bodyPr/>
                    <a:lstStyle/>
                    <a:p>
                      <a:r>
                        <a:rPr lang="en-US" sz="1800" b="1" dirty="0" smtClean="0"/>
                        <a:t>16</a:t>
                      </a:r>
                      <a:endParaRPr lang="ar-SA" sz="1800" b="1" dirty="0"/>
                    </a:p>
                  </a:txBody>
                  <a:tcPr marL="84407" marR="84407"/>
                </a:tc>
              </a:tr>
              <a:tr h="703385">
                <a:tc>
                  <a:txBody>
                    <a:bodyPr/>
                    <a:lstStyle/>
                    <a:p>
                      <a:pPr rtl="1"/>
                      <a:r>
                        <a:rPr lang="en-US" sz="2000" b="1" dirty="0" smtClean="0"/>
                        <a:t>Look after </a:t>
                      </a:r>
                      <a:endParaRPr lang="ar-SA" sz="2000" b="1" dirty="0"/>
                    </a:p>
                  </a:txBody>
                  <a:tcPr marL="84407" marR="84407"/>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2000" b="1" dirty="0" smtClean="0"/>
                        <a:t>Take care of        PV</a:t>
                      </a:r>
                      <a:endParaRPr lang="ar-SA" sz="2000" b="1" dirty="0"/>
                    </a:p>
                  </a:txBody>
                  <a:tcPr marL="84407" marR="84407"/>
                </a:tc>
                <a:tc>
                  <a:txBody>
                    <a:bodyPr/>
                    <a:lstStyle/>
                    <a:p>
                      <a:pPr rtl="1"/>
                      <a:r>
                        <a:rPr lang="en-US" sz="2000" b="1" dirty="0" smtClean="0"/>
                        <a:t>17</a:t>
                      </a:r>
                      <a:endParaRPr lang="ar-SA" sz="2000" b="1" dirty="0"/>
                    </a:p>
                  </a:txBody>
                  <a:tcPr marL="84407" marR="84407"/>
                </a:tc>
              </a:tr>
              <a:tr h="397412">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endParaRPr lang="ar-SA" sz="2000" b="1" dirty="0"/>
                    </a:p>
                  </a:txBody>
                  <a:tcPr marL="84407" marR="84407"/>
                </a:tc>
              </a:tr>
              <a:tr h="397412">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endParaRPr lang="ar-SA" sz="2000" b="1" dirty="0"/>
                    </a:p>
                  </a:txBody>
                  <a:tcPr marL="84407" marR="84407"/>
                </a:tc>
              </a:tr>
              <a:tr h="397412">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endParaRPr lang="ar-SA" sz="2000" b="1" dirty="0"/>
                    </a:p>
                  </a:txBody>
                  <a:tcPr marL="84407" marR="84407"/>
                </a:tc>
              </a:tr>
              <a:tr h="397412">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endParaRPr lang="ar-SA" sz="2000" b="1" dirty="0"/>
                    </a:p>
                  </a:txBody>
                  <a:tcPr marL="84407" marR="84407"/>
                </a:tc>
              </a:tr>
            </a:tbl>
          </a:graphicData>
        </a:graphic>
      </p:graphicFrame>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11"/>
          <p:cNvSpPr>
            <a:spLocks noGrp="1"/>
          </p:cNvSpPr>
          <p:nvPr>
            <p:ph type="subTitle" idx="4294967295"/>
          </p:nvPr>
        </p:nvSpPr>
        <p:spPr>
          <a:xfrm>
            <a:off x="0" y="457200"/>
            <a:ext cx="4343400" cy="533400"/>
          </a:xfrm>
        </p:spPr>
        <p:txBody>
          <a:bodyPr>
            <a:normAutofit fontScale="92500"/>
          </a:bodyPr>
          <a:lstStyle/>
          <a:p>
            <a:pPr algn="ctr" eaLnBrk="1" hangingPunct="1"/>
            <a:r>
              <a:rPr lang="tr-TR" sz="2800" b="1" dirty="0" smtClean="0">
                <a:solidFill>
                  <a:srgbClr val="0E535A"/>
                </a:solidFill>
                <a:latin typeface="Century Schoolbook" pitchFamily="18" charset="0"/>
              </a:rPr>
              <a:t>Adverbs of Frequency</a:t>
            </a:r>
          </a:p>
        </p:txBody>
      </p:sp>
      <p:sp>
        <p:nvSpPr>
          <p:cNvPr id="2" name="Title 1"/>
          <p:cNvSpPr>
            <a:spLocks noGrp="1"/>
          </p:cNvSpPr>
          <p:nvPr>
            <p:ph type="ctrTitle" idx="4294967295"/>
          </p:nvPr>
        </p:nvSpPr>
        <p:spPr>
          <a:xfrm>
            <a:off x="0" y="3200400"/>
            <a:ext cx="7772400" cy="1470025"/>
          </a:xfrm>
        </p:spPr>
        <p:txBody>
          <a:bodyPr rtlCol="0">
            <a:normAutofit fontScale="90000"/>
          </a:bodyPr>
          <a:lstStyle/>
          <a:p>
            <a:pPr algn="ctr" eaLnBrk="1" fontAlgn="auto" hangingPunct="1">
              <a:spcAft>
                <a:spcPts val="0"/>
              </a:spcAft>
              <a:buClr>
                <a:srgbClr val="0E535A"/>
              </a:buClr>
              <a:buSzPct val="100000"/>
              <a:defRPr/>
            </a:pPr>
            <a:r>
              <a:rPr lang="tr-TR" b="1" dirty="0" smtClean="0">
                <a:solidFill>
                  <a:srgbClr val="0E535A"/>
                </a:solidFill>
                <a:latin typeface="Century Schoolbook" pitchFamily="18" charset="0"/>
              </a:rPr>
              <a:t>Always</a:t>
            </a:r>
            <a:r>
              <a:rPr lang="en-US" b="1" dirty="0" smtClean="0">
                <a:solidFill>
                  <a:srgbClr val="0E535A"/>
                </a:solidFill>
                <a:latin typeface="Century Schoolbook" pitchFamily="18" charset="0"/>
              </a:rPr>
              <a:t> </a:t>
            </a:r>
            <a:r>
              <a:rPr lang="en-US" b="1" dirty="0" smtClean="0">
                <a:latin typeface="Century Schoolbook" pitchFamily="18" charset="0"/>
              </a:rPr>
              <a:t>100%</a:t>
            </a:r>
            <a:r>
              <a:rPr lang="tr-TR" b="1" dirty="0" smtClean="0">
                <a:solidFill>
                  <a:srgbClr val="FF0000"/>
                </a:solidFill>
                <a:latin typeface="Century Schoolbook" pitchFamily="18" charset="0"/>
              </a:rPr>
              <a:t/>
            </a:r>
            <a:br>
              <a:rPr lang="tr-TR" b="1" dirty="0" smtClean="0">
                <a:solidFill>
                  <a:srgbClr val="FF0000"/>
                </a:solidFill>
                <a:latin typeface="Century Schoolbook" pitchFamily="18" charset="0"/>
              </a:rPr>
            </a:br>
            <a:r>
              <a:rPr lang="tr-TR" b="1" dirty="0" smtClean="0">
                <a:solidFill>
                  <a:srgbClr val="0E535A"/>
                </a:solidFill>
                <a:latin typeface="Century Schoolbook" pitchFamily="18" charset="0"/>
              </a:rPr>
              <a:t>Usually</a:t>
            </a:r>
            <a:r>
              <a:rPr lang="en-US" b="1" dirty="0" smtClean="0">
                <a:solidFill>
                  <a:srgbClr val="0E535A"/>
                </a:solidFill>
                <a:latin typeface="Century Schoolbook" pitchFamily="18" charset="0"/>
              </a:rPr>
              <a:t> </a:t>
            </a:r>
            <a:r>
              <a:rPr lang="en-US" b="1" dirty="0" smtClean="0">
                <a:latin typeface="Century Schoolbook" pitchFamily="18" charset="0"/>
              </a:rPr>
              <a:t>80%</a:t>
            </a:r>
            <a:r>
              <a:rPr lang="tr-TR" b="1" dirty="0" smtClean="0">
                <a:solidFill>
                  <a:srgbClr val="0E535A"/>
                </a:solidFill>
                <a:latin typeface="Century Schoolbook" pitchFamily="18" charset="0"/>
              </a:rPr>
              <a:t/>
            </a:r>
            <a:br>
              <a:rPr lang="tr-TR" b="1" dirty="0" smtClean="0">
                <a:solidFill>
                  <a:srgbClr val="0E535A"/>
                </a:solidFill>
                <a:latin typeface="Century Schoolbook" pitchFamily="18" charset="0"/>
              </a:rPr>
            </a:br>
            <a:r>
              <a:rPr lang="tr-TR" b="1" dirty="0" smtClean="0">
                <a:solidFill>
                  <a:srgbClr val="0E535A"/>
                </a:solidFill>
                <a:latin typeface="Century Schoolbook" pitchFamily="18" charset="0"/>
              </a:rPr>
              <a:t>Often</a:t>
            </a:r>
            <a:r>
              <a:rPr lang="en-US" b="1" dirty="0" smtClean="0">
                <a:solidFill>
                  <a:srgbClr val="0E535A"/>
                </a:solidFill>
                <a:latin typeface="Century Schoolbook" pitchFamily="18" charset="0"/>
              </a:rPr>
              <a:t> </a:t>
            </a:r>
            <a:r>
              <a:rPr lang="en-US" b="1" dirty="0" smtClean="0">
                <a:latin typeface="Century Schoolbook" pitchFamily="18" charset="0"/>
              </a:rPr>
              <a:t>65%</a:t>
            </a:r>
            <a:r>
              <a:rPr lang="tr-TR" b="1" dirty="0" smtClean="0">
                <a:solidFill>
                  <a:srgbClr val="FF0000"/>
                </a:solidFill>
                <a:latin typeface="Century Schoolbook" pitchFamily="18" charset="0"/>
              </a:rPr>
              <a:t/>
            </a:r>
            <a:br>
              <a:rPr lang="tr-TR" b="1" dirty="0" smtClean="0">
                <a:solidFill>
                  <a:srgbClr val="FF0000"/>
                </a:solidFill>
                <a:latin typeface="Century Schoolbook" pitchFamily="18" charset="0"/>
              </a:rPr>
            </a:br>
            <a:r>
              <a:rPr lang="tr-TR" b="1" dirty="0" smtClean="0">
                <a:solidFill>
                  <a:srgbClr val="0E535A"/>
                </a:solidFill>
                <a:latin typeface="Century Schoolbook" pitchFamily="18" charset="0"/>
              </a:rPr>
              <a:t>Sometimes</a:t>
            </a:r>
            <a:r>
              <a:rPr lang="en-US" b="1" dirty="0" smtClean="0">
                <a:solidFill>
                  <a:srgbClr val="0E535A"/>
                </a:solidFill>
                <a:latin typeface="Century Schoolbook" pitchFamily="18" charset="0"/>
              </a:rPr>
              <a:t> </a:t>
            </a:r>
            <a:r>
              <a:rPr lang="en-US" b="1" dirty="0" smtClean="0">
                <a:latin typeface="Century Schoolbook" pitchFamily="18" charset="0"/>
              </a:rPr>
              <a:t>50%</a:t>
            </a:r>
            <a:r>
              <a:rPr lang="tr-TR" b="1" dirty="0" smtClean="0">
                <a:latin typeface="Century Schoolbook" pitchFamily="18" charset="0"/>
              </a:rPr>
              <a:t/>
            </a:r>
            <a:br>
              <a:rPr lang="tr-TR" b="1" dirty="0" smtClean="0">
                <a:latin typeface="Century Schoolbook" pitchFamily="18" charset="0"/>
              </a:rPr>
            </a:br>
            <a:r>
              <a:rPr lang="en-US" b="1" dirty="0" smtClean="0">
                <a:solidFill>
                  <a:srgbClr val="0E535A"/>
                </a:solidFill>
                <a:latin typeface="Century Schoolbook" pitchFamily="18" charset="0"/>
              </a:rPr>
              <a:t>Seldom </a:t>
            </a:r>
            <a:r>
              <a:rPr lang="en-US" b="1" dirty="0" smtClean="0">
                <a:latin typeface="Century Schoolbook" pitchFamily="18" charset="0"/>
              </a:rPr>
              <a:t>30%</a:t>
            </a:r>
            <a:r>
              <a:rPr lang="tr-TR" b="1" dirty="0" smtClean="0">
                <a:solidFill>
                  <a:srgbClr val="0E535A"/>
                </a:solidFill>
                <a:latin typeface="Century Schoolbook" pitchFamily="18" charset="0"/>
              </a:rPr>
              <a:t/>
            </a:r>
            <a:br>
              <a:rPr lang="tr-TR" b="1" dirty="0" smtClean="0">
                <a:solidFill>
                  <a:srgbClr val="0E535A"/>
                </a:solidFill>
                <a:latin typeface="Century Schoolbook" pitchFamily="18" charset="0"/>
              </a:rPr>
            </a:br>
            <a:r>
              <a:rPr lang="en-US" b="1" dirty="0" smtClean="0">
                <a:solidFill>
                  <a:srgbClr val="0E535A"/>
                </a:solidFill>
                <a:latin typeface="Century Schoolbook" pitchFamily="18" charset="0"/>
              </a:rPr>
              <a:t>Rarely 15% </a:t>
            </a:r>
            <a:br>
              <a:rPr lang="en-US" b="1" dirty="0" smtClean="0">
                <a:solidFill>
                  <a:srgbClr val="0E535A"/>
                </a:solidFill>
                <a:latin typeface="Century Schoolbook" pitchFamily="18" charset="0"/>
              </a:rPr>
            </a:br>
            <a:r>
              <a:rPr lang="tr-TR" b="1" dirty="0" smtClean="0">
                <a:solidFill>
                  <a:srgbClr val="0E535A"/>
                </a:solidFill>
                <a:latin typeface="Century Schoolbook" pitchFamily="18" charset="0"/>
              </a:rPr>
              <a:t>Never</a:t>
            </a:r>
            <a:r>
              <a:rPr lang="en-US" b="1" dirty="0" smtClean="0">
                <a:solidFill>
                  <a:srgbClr val="0E535A"/>
                </a:solidFill>
                <a:latin typeface="Century Schoolbook" pitchFamily="18" charset="0"/>
              </a:rPr>
              <a:t> </a:t>
            </a:r>
            <a:r>
              <a:rPr lang="en-US" b="1" dirty="0" smtClean="0">
                <a:latin typeface="Century Schoolbook" pitchFamily="18" charset="0"/>
              </a:rPr>
              <a:t>0%</a:t>
            </a:r>
            <a:endParaRPr lang="tr-TR" b="1" dirty="0">
              <a:latin typeface="Century Schoolbook" pitchFamily="18" charset="0"/>
            </a:endParaRPr>
          </a:p>
        </p:txBody>
      </p:sp>
      <p:sp>
        <p:nvSpPr>
          <p:cNvPr id="9" name="Down Arrow 8"/>
          <p:cNvSpPr/>
          <p:nvPr/>
        </p:nvSpPr>
        <p:spPr>
          <a:xfrm>
            <a:off x="422031" y="2209800"/>
            <a:ext cx="1828800" cy="3962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vert="wordArtVert" anchor="ctr"/>
          <a:lstStyle/>
          <a:p>
            <a:pPr algn="ctr" rtl="0" fontAlgn="auto">
              <a:spcBef>
                <a:spcPts val="0"/>
              </a:spcBef>
              <a:spcAft>
                <a:spcPts val="0"/>
              </a:spcAft>
              <a:defRPr/>
            </a:pPr>
            <a:r>
              <a:rPr lang="tr-TR" sz="2000" b="1" dirty="0">
                <a:latin typeface="Century Schoolbook" pitchFamily="18" charset="0"/>
              </a:rPr>
              <a:t>frequency</a:t>
            </a:r>
          </a:p>
        </p:txBody>
      </p:sp>
      <p:sp>
        <p:nvSpPr>
          <p:cNvPr id="10" name="Up Arrow 9"/>
          <p:cNvSpPr/>
          <p:nvPr/>
        </p:nvSpPr>
        <p:spPr>
          <a:xfrm>
            <a:off x="5838092" y="1752601"/>
            <a:ext cx="1676400" cy="403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vert="wordArtVert" anchor="ctr"/>
          <a:lstStyle/>
          <a:p>
            <a:pPr algn="ctr" rtl="0" fontAlgn="auto">
              <a:spcBef>
                <a:spcPts val="0"/>
              </a:spcBef>
              <a:spcAft>
                <a:spcPts val="0"/>
              </a:spcAft>
              <a:defRPr/>
            </a:pPr>
            <a:r>
              <a:rPr lang="tr-TR" sz="2000" b="1" dirty="0">
                <a:latin typeface="Century Schoolbook" pitchFamily="18" charset="0"/>
              </a:rPr>
              <a:t>frequency</a:t>
            </a:r>
          </a:p>
        </p:txBody>
      </p:sp>
    </p:spTree>
  </p:cSld>
  <p:clrMapOvr>
    <a:masterClrMapping/>
  </p:clrMapOvr>
  <p:transition>
    <p:cover dir="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64627" y="301625"/>
            <a:ext cx="6751026"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SA" sz="2800" b="0" i="0" u="none" strike="noStrike" kern="1200" cap="none" spc="0" normalizeH="0" baseline="0" noProof="0" smtClean="0">
                <a:ln>
                  <a:noFill/>
                </a:ln>
                <a:solidFill>
                  <a:srgbClr val="376092"/>
                </a:solidFill>
                <a:effectLst/>
                <a:uLnTx/>
                <a:uFillTx/>
                <a:latin typeface="+mj-lt"/>
                <a:ea typeface="+mj-ea"/>
                <a:cs typeface="Arial" charset="0"/>
              </a:rPr>
              <a:t>الظروف [الأحوال] </a:t>
            </a:r>
            <a:r>
              <a:rPr kumimoji="0" lang="en-US" sz="2800" b="0" i="0" u="none" strike="noStrike" kern="1200" cap="none" spc="0" normalizeH="0" baseline="0" noProof="0" smtClean="0">
                <a:ln>
                  <a:noFill/>
                </a:ln>
                <a:solidFill>
                  <a:srgbClr val="376092"/>
                </a:solidFill>
                <a:effectLst/>
                <a:uLnTx/>
                <a:uFillTx/>
                <a:latin typeface="+mj-lt"/>
                <a:ea typeface="+mj-ea"/>
                <a:cs typeface="Arial" charset="0"/>
              </a:rPr>
              <a:t>Adverbs    </a:t>
            </a:r>
            <a:endParaRPr kumimoji="0" lang="en-US" sz="2800" b="0" i="0" u="none" strike="noStrike" kern="1200" cap="none" spc="0" normalizeH="0" baseline="0" noProof="0" dirty="0">
              <a:ln>
                <a:noFill/>
              </a:ln>
              <a:solidFill>
                <a:srgbClr val="376092"/>
              </a:solidFill>
              <a:effectLst/>
              <a:uLnTx/>
              <a:uFillTx/>
              <a:latin typeface="+mj-lt"/>
              <a:ea typeface="+mj-ea"/>
              <a:cs typeface="Arial" charset="0"/>
            </a:endParaRPr>
          </a:p>
        </p:txBody>
      </p:sp>
      <p:sp>
        <p:nvSpPr>
          <p:cNvPr id="3" name="Rectangle 3"/>
          <p:cNvSpPr txBox="1">
            <a:spLocks noChangeArrowheads="1"/>
          </p:cNvSpPr>
          <p:nvPr/>
        </p:nvSpPr>
        <p:spPr>
          <a:xfrm>
            <a:off x="1547448" y="1600200"/>
            <a:ext cx="6082812" cy="4356100"/>
          </a:xfrm>
          <a:prstGeom prst="rect">
            <a:avLst/>
          </a:prstGeom>
        </p:spPr>
        <p:txBody>
          <a:bodyPr/>
          <a:lstStyle/>
          <a:p>
            <a:pPr marL="533400" marR="0" lvl="0" indent="-533400" algn="r" defTabSz="914400" rtl="0" eaLnBrk="0" fontAlgn="base" latinLnBrk="0" hangingPunct="0">
              <a:lnSpc>
                <a:spcPct val="90000"/>
              </a:lnSpc>
              <a:spcBef>
                <a:spcPct val="20000"/>
              </a:spcBef>
              <a:spcAft>
                <a:spcPct val="0"/>
              </a:spcAft>
              <a:buClrTx/>
              <a:buSzTx/>
              <a:buFontTx/>
              <a:buNone/>
              <a:tabLst/>
              <a:defRPr/>
            </a:pPr>
            <a:r>
              <a:rPr kumimoji="0" lang="en-US" sz="1700" b="1" i="0" u="none" strike="noStrike" kern="1200" cap="none" spc="0" normalizeH="0" baseline="0" noProof="0" smtClean="0">
                <a:ln>
                  <a:noFill/>
                </a:ln>
                <a:solidFill>
                  <a:srgbClr val="0000CC"/>
                </a:solidFill>
                <a:effectLst/>
                <a:uLnTx/>
                <a:uFillTx/>
                <a:latin typeface="+mn-lt"/>
                <a:ea typeface="+mn-ea"/>
                <a:cs typeface="Arial" charset="0"/>
              </a:rPr>
              <a:t>Adverbs of frequency </a:t>
            </a:r>
            <a:r>
              <a:rPr kumimoji="0" lang="en-US" sz="1700" b="0" i="0" u="none" strike="noStrike" kern="1200" cap="none" spc="0" normalizeH="0" baseline="0" noProof="0" smtClean="0">
                <a:ln>
                  <a:noFill/>
                </a:ln>
                <a:solidFill>
                  <a:schemeClr val="tx1"/>
                </a:solidFill>
                <a:effectLst/>
                <a:uLnTx/>
                <a:uFillTx/>
                <a:latin typeface="+mn-lt"/>
                <a:ea typeface="+mn-ea"/>
                <a:cs typeface="Arial" charset="0"/>
              </a:rPr>
              <a:t>tell how often we do something</a:t>
            </a:r>
          </a:p>
          <a:p>
            <a:pPr marL="533400" marR="0" lvl="0" indent="-533400" algn="r" defTabSz="914400" rtl="0" eaLnBrk="0" fontAlgn="base" latinLnBrk="0" hangingPunct="0">
              <a:lnSpc>
                <a:spcPct val="90000"/>
              </a:lnSpc>
              <a:spcBef>
                <a:spcPct val="20000"/>
              </a:spcBef>
              <a:spcAft>
                <a:spcPct val="0"/>
              </a:spcAft>
              <a:buClrTx/>
              <a:buSzTx/>
              <a:buFontTx/>
              <a:buNone/>
              <a:tabLst/>
              <a:defRPr/>
            </a:pPr>
            <a:r>
              <a:rPr kumimoji="0" lang="en-US" sz="1700" b="1" i="0" u="none" strike="noStrike" kern="1200" cap="none" spc="0" normalizeH="0" baseline="0" noProof="0" smtClean="0">
                <a:ln>
                  <a:noFill/>
                </a:ln>
                <a:solidFill>
                  <a:srgbClr val="0000CC"/>
                </a:solidFill>
                <a:effectLst/>
                <a:uLnTx/>
                <a:uFillTx/>
                <a:latin typeface="+mn-lt"/>
                <a:ea typeface="+mn-ea"/>
                <a:cs typeface="Arial" charset="0"/>
              </a:rPr>
              <a:t> </a:t>
            </a:r>
            <a:r>
              <a:rPr kumimoji="0" lang="ar-SA" sz="1700" b="1" i="0" u="none" strike="noStrike" kern="1200" cap="none" spc="0" normalizeH="0" baseline="0" noProof="0" smtClean="0">
                <a:ln>
                  <a:noFill/>
                </a:ln>
                <a:solidFill>
                  <a:srgbClr val="FFFF00"/>
                </a:solidFill>
                <a:effectLst/>
                <a:uLnTx/>
                <a:uFillTx/>
                <a:latin typeface="+mn-lt"/>
                <a:ea typeface="+mn-ea"/>
                <a:cs typeface="Arial" charset="0"/>
              </a:rPr>
              <a:t>:</a:t>
            </a:r>
            <a:endParaRPr kumimoji="0" lang="en-US" sz="1700" b="0" i="0" u="none" strike="noStrike" kern="1200" cap="none" spc="0" normalizeH="0" baseline="0" noProof="0" smtClean="0">
              <a:ln>
                <a:noFill/>
              </a:ln>
              <a:solidFill>
                <a:schemeClr val="tx1"/>
              </a:solidFill>
              <a:effectLst/>
              <a:uLnTx/>
              <a:uFillTx/>
              <a:latin typeface="+mn-lt"/>
              <a:ea typeface="+mn-ea"/>
              <a:cs typeface="Arial" charset="0"/>
            </a:endParaRPr>
          </a:p>
          <a:p>
            <a:pPr marL="533400" marR="0" lvl="0" indent="-533400" algn="r" defTabSz="914400" rtl="0" eaLnBrk="0" fontAlgn="base" latinLnBrk="0" hangingPunct="0">
              <a:lnSpc>
                <a:spcPct val="90000"/>
              </a:lnSpc>
              <a:spcBef>
                <a:spcPct val="20000"/>
              </a:spcBef>
              <a:spcAft>
                <a:spcPct val="0"/>
              </a:spcAft>
              <a:buClrTx/>
              <a:buSzTx/>
              <a:buFontTx/>
              <a:buNone/>
              <a:tabLst/>
              <a:defRPr/>
            </a:pPr>
            <a:r>
              <a:rPr kumimoji="0" lang="ar-SA" sz="1700" b="1" i="0" u="none" strike="noStrike" kern="1200" cap="none" spc="0" normalizeH="0" baseline="0" noProof="0" smtClean="0">
                <a:ln>
                  <a:noFill/>
                </a:ln>
                <a:solidFill>
                  <a:srgbClr val="0000CC"/>
                </a:solidFill>
                <a:effectLst/>
                <a:uLnTx/>
                <a:uFillTx/>
                <a:latin typeface="+mn-lt"/>
                <a:ea typeface="+mn-ea"/>
                <a:cs typeface="Arial" charset="0"/>
              </a:rPr>
              <a:t>الظروف الدالة على التكرار</a:t>
            </a:r>
            <a:r>
              <a:rPr kumimoji="0" lang="ar-SA" sz="1700" b="0" i="0" u="none" strike="noStrike" kern="1200" cap="none" spc="0" normalizeH="0" baseline="0" noProof="0" smtClean="0">
                <a:ln>
                  <a:noFill/>
                </a:ln>
                <a:solidFill>
                  <a:schemeClr val="tx1"/>
                </a:solidFill>
                <a:effectLst/>
                <a:uLnTx/>
                <a:uFillTx/>
                <a:latin typeface="+mn-lt"/>
                <a:ea typeface="+mn-ea"/>
                <a:cs typeface="Arial" charset="0"/>
              </a:rPr>
              <a:t> </a:t>
            </a:r>
            <a:r>
              <a:rPr kumimoji="0" lang="ar-SA" sz="1700" b="1" i="0" u="none" strike="noStrike" kern="1200" cap="none" spc="0" normalizeH="0" baseline="0" noProof="0" smtClean="0">
                <a:ln>
                  <a:noFill/>
                </a:ln>
                <a:solidFill>
                  <a:schemeClr val="tx1"/>
                </a:solidFill>
                <a:effectLst/>
                <a:uLnTx/>
                <a:uFillTx/>
                <a:latin typeface="+mn-lt"/>
                <a:ea typeface="+mn-ea"/>
                <a:cs typeface="Arial" charset="0"/>
              </a:rPr>
              <a:t>:التي تخبرنا عن عدد مرات حدوث الشيء. ومن هذه الظروف:</a:t>
            </a:r>
            <a:r>
              <a:rPr kumimoji="0" lang="en-US" sz="1700" b="0" i="0" u="none" strike="noStrike" kern="1200" cap="none" spc="0" normalizeH="0" baseline="0" noProof="0" smtClean="0">
                <a:ln>
                  <a:noFill/>
                </a:ln>
                <a:solidFill>
                  <a:schemeClr val="tx1"/>
                </a:solidFill>
                <a:effectLst/>
                <a:uLnTx/>
                <a:uFillTx/>
                <a:latin typeface="+mn-lt"/>
                <a:ea typeface="+mn-ea"/>
                <a:cs typeface="Arial" charset="0"/>
              </a:rPr>
              <a:t> </a:t>
            </a:r>
          </a:p>
          <a:p>
            <a:pPr marL="533400" marR="0" lvl="0" indent="-533400" algn="r" defTabSz="914400" rtl="0" eaLnBrk="0" fontAlgn="base" latinLnBrk="0" hangingPunct="0">
              <a:lnSpc>
                <a:spcPct val="90000"/>
              </a:lnSpc>
              <a:spcBef>
                <a:spcPct val="20000"/>
              </a:spcBef>
              <a:spcAft>
                <a:spcPct val="0"/>
              </a:spcAft>
              <a:buClrTx/>
              <a:buSzTx/>
              <a:buFontTx/>
              <a:buNone/>
              <a:tabLst/>
              <a:defRPr/>
            </a:pPr>
            <a:r>
              <a:rPr kumimoji="0" lang="ar-SA" sz="3200" b="0" i="0" u="none" strike="noStrike" kern="1200" cap="none" spc="0" normalizeH="0" baseline="0" noProof="0" smtClean="0">
                <a:ln>
                  <a:noFill/>
                </a:ln>
                <a:solidFill>
                  <a:schemeClr val="tx1"/>
                </a:solidFill>
                <a:effectLst/>
                <a:uLnTx/>
                <a:uFillTx/>
                <a:latin typeface="+mn-lt"/>
                <a:ea typeface="+mn-ea"/>
                <a:cs typeface="Arial" charset="0"/>
              </a:rPr>
              <a:t>       </a:t>
            </a:r>
            <a:endParaRPr kumimoji="0" lang="ar-SA" sz="2000" b="0" i="0" u="none" strike="noStrike" kern="1200" cap="none" spc="0" normalizeH="0" baseline="0" noProof="0" smtClean="0">
              <a:ln>
                <a:noFill/>
              </a:ln>
              <a:solidFill>
                <a:schemeClr val="tx1"/>
              </a:solidFill>
              <a:effectLst/>
              <a:uLnTx/>
              <a:uFillTx/>
              <a:latin typeface="+mn-lt"/>
              <a:ea typeface="+mn-ea"/>
              <a:cs typeface="Arial" charset="0"/>
            </a:endParaRPr>
          </a:p>
          <a:p>
            <a:pPr marL="533400" marR="0" lvl="0" indent="-533400" algn="r" defTabSz="914400" rtl="0" eaLnBrk="0" fontAlgn="base" latinLnBrk="0" hangingPunct="0">
              <a:lnSpc>
                <a:spcPct val="90000"/>
              </a:lnSpc>
              <a:spcBef>
                <a:spcPct val="20000"/>
              </a:spcBef>
              <a:spcAft>
                <a:spcPct val="0"/>
              </a:spcAft>
              <a:buClrTx/>
              <a:buSzTx/>
              <a:buFontTx/>
              <a:buNone/>
              <a:tabLst/>
              <a:defRPr/>
            </a:pPr>
            <a:endParaRPr kumimoji="0" lang="en-US" sz="2200" b="0" i="0" u="sng" strike="noStrike" kern="1200" cap="none" spc="0" normalizeH="0" baseline="0" noProof="0" smtClean="0">
              <a:ln>
                <a:noFill/>
              </a:ln>
              <a:solidFill>
                <a:srgbClr val="FFFF00"/>
              </a:solidFill>
              <a:effectLst/>
              <a:uLnTx/>
              <a:uFillTx/>
              <a:latin typeface="+mn-lt"/>
              <a:ea typeface="+mn-ea"/>
              <a:cs typeface="Arial" charset="0"/>
            </a:endParaRPr>
          </a:p>
          <a:p>
            <a:pPr marL="533400" marR="0" lvl="0" indent="-533400" algn="r" defTabSz="914400" rtl="0" eaLnBrk="0" fontAlgn="base" latinLnBrk="0" hangingPunct="0">
              <a:lnSpc>
                <a:spcPct val="90000"/>
              </a:lnSpc>
              <a:spcBef>
                <a:spcPct val="20000"/>
              </a:spcBef>
              <a:spcAft>
                <a:spcPct val="0"/>
              </a:spcAft>
              <a:buClrTx/>
              <a:buSzTx/>
              <a:buFontTx/>
              <a:buNone/>
              <a:tabLst/>
              <a:defRPr/>
            </a:pPr>
            <a:endParaRPr kumimoji="0" lang="en-US" sz="2200" b="0" i="0" u="sng" strike="noStrike" kern="1200" cap="none" spc="0" normalizeH="0" baseline="0" noProof="0" smtClean="0">
              <a:ln>
                <a:noFill/>
              </a:ln>
              <a:solidFill>
                <a:srgbClr val="FFFF00"/>
              </a:solidFill>
              <a:effectLst/>
              <a:uLnTx/>
              <a:uFillTx/>
              <a:latin typeface="+mn-lt"/>
              <a:ea typeface="+mn-ea"/>
              <a:cs typeface="Arial" charset="0"/>
            </a:endParaRPr>
          </a:p>
          <a:p>
            <a:pPr marL="533400" marR="0" lvl="0" indent="-533400" algn="r" defTabSz="914400" rtl="0" eaLnBrk="0" fontAlgn="base" latinLnBrk="0" hangingPunct="0">
              <a:lnSpc>
                <a:spcPct val="90000"/>
              </a:lnSpc>
              <a:spcBef>
                <a:spcPct val="20000"/>
              </a:spcBef>
              <a:spcAft>
                <a:spcPct val="0"/>
              </a:spcAft>
              <a:buClrTx/>
              <a:buSzTx/>
              <a:buFontTx/>
              <a:buNone/>
              <a:tabLst/>
              <a:defRPr/>
            </a:pPr>
            <a:endParaRPr kumimoji="0" lang="en-US" sz="2200" b="0" i="0" u="sng" strike="noStrike" kern="1200" cap="none" spc="0" normalizeH="0" baseline="0" noProof="0" smtClean="0">
              <a:ln>
                <a:noFill/>
              </a:ln>
              <a:solidFill>
                <a:srgbClr val="FFFF00"/>
              </a:solidFill>
              <a:effectLst/>
              <a:uLnTx/>
              <a:uFillTx/>
              <a:latin typeface="+mn-lt"/>
              <a:ea typeface="+mn-ea"/>
              <a:cs typeface="Arial" charset="0"/>
            </a:endParaRPr>
          </a:p>
          <a:p>
            <a:pPr marL="533400" marR="0" lvl="0" indent="-533400" algn="r" defTabSz="914400" rtl="0" eaLnBrk="0" fontAlgn="base" latinLnBrk="0" hangingPunct="0">
              <a:lnSpc>
                <a:spcPct val="90000"/>
              </a:lnSpc>
              <a:spcBef>
                <a:spcPct val="20000"/>
              </a:spcBef>
              <a:spcAft>
                <a:spcPct val="0"/>
              </a:spcAft>
              <a:buClrTx/>
              <a:buSzTx/>
              <a:buFontTx/>
              <a:buNone/>
              <a:tabLst/>
              <a:defRPr/>
            </a:pPr>
            <a:endParaRPr kumimoji="0" lang="en-US" sz="2200" b="0" i="0" u="sng" strike="noStrike" kern="1200" cap="none" spc="0" normalizeH="0" baseline="0" noProof="0" smtClean="0">
              <a:ln>
                <a:noFill/>
              </a:ln>
              <a:solidFill>
                <a:srgbClr val="FFFF00"/>
              </a:solidFill>
              <a:effectLst/>
              <a:uLnTx/>
              <a:uFillTx/>
              <a:latin typeface="+mn-lt"/>
              <a:ea typeface="+mn-ea"/>
              <a:cs typeface="Arial" charset="0"/>
            </a:endParaRPr>
          </a:p>
          <a:p>
            <a:pPr marL="533400" marR="0" lvl="0" indent="-533400" algn="r" defTabSz="914400" rtl="0" eaLnBrk="0" fontAlgn="base" latinLnBrk="0" hangingPunct="0">
              <a:lnSpc>
                <a:spcPct val="90000"/>
              </a:lnSpc>
              <a:spcBef>
                <a:spcPct val="20000"/>
              </a:spcBef>
              <a:spcAft>
                <a:spcPct val="0"/>
              </a:spcAft>
              <a:buClrTx/>
              <a:buSzTx/>
              <a:buFontTx/>
              <a:buNone/>
              <a:tabLst/>
              <a:defRPr/>
            </a:pPr>
            <a:r>
              <a:rPr kumimoji="0" lang="ar-SA" sz="2000" b="0" i="0" u="none" strike="noStrike" kern="1200" cap="none" spc="0" normalizeH="0" baseline="0" noProof="0" smtClean="0">
                <a:ln>
                  <a:noFill/>
                </a:ln>
                <a:solidFill>
                  <a:srgbClr val="0000CC"/>
                </a:solidFill>
                <a:effectLst/>
                <a:uLnTx/>
                <a:uFillTx/>
                <a:latin typeface="+mn-lt"/>
                <a:ea typeface="+mn-ea"/>
                <a:cs typeface="Arial" charset="0"/>
              </a:rPr>
              <a:t>فعل يكون</a:t>
            </a:r>
            <a:r>
              <a:rPr kumimoji="0" lang="ar-SA" sz="2000" b="0" i="0" u="none" strike="noStrike" kern="1200" cap="none" spc="0" normalizeH="0" baseline="0" noProof="0" smtClean="0">
                <a:ln>
                  <a:noFill/>
                </a:ln>
                <a:solidFill>
                  <a:schemeClr val="tx1"/>
                </a:solidFill>
                <a:effectLst/>
                <a:uLnTx/>
                <a:uFillTx/>
                <a:latin typeface="+mn-lt"/>
                <a:ea typeface="+mn-ea"/>
                <a:cs typeface="Arial" charset="0"/>
              </a:rPr>
              <a:t>: يأتي ظرف التكرار بعد الفعل المساعد </a:t>
            </a:r>
            <a:r>
              <a:rPr kumimoji="0" lang="en-US" sz="2000" b="0" i="0" u="sng" strike="noStrike" kern="1200" cap="none" spc="0" normalizeH="0" baseline="0" noProof="0" smtClean="0">
                <a:ln>
                  <a:noFill/>
                </a:ln>
                <a:solidFill>
                  <a:srgbClr val="0000CC"/>
                </a:solidFill>
                <a:effectLst/>
                <a:uLnTx/>
                <a:uFillTx/>
                <a:latin typeface="+mn-lt"/>
                <a:ea typeface="+mn-ea"/>
                <a:cs typeface="Arial" charset="0"/>
              </a:rPr>
              <a:t>Verb to BE:</a:t>
            </a:r>
            <a:r>
              <a:rPr kumimoji="0" lang="en-US" sz="2000" b="0" i="0" u="none" strike="noStrike" kern="1200" cap="none" spc="0" normalizeH="0" baseline="0" noProof="0" smtClean="0">
                <a:ln>
                  <a:noFill/>
                </a:ln>
                <a:solidFill>
                  <a:srgbClr val="0000CC"/>
                </a:solidFill>
                <a:effectLst/>
                <a:uLnTx/>
                <a:uFillTx/>
                <a:latin typeface="+mn-lt"/>
                <a:ea typeface="+mn-ea"/>
                <a:cs typeface="Arial" charset="0"/>
              </a:rPr>
              <a:t> </a:t>
            </a:r>
            <a:endParaRPr kumimoji="0" lang="en-US" sz="2000" b="0" i="0" u="none" strike="noStrike" kern="1200" cap="none" spc="0" normalizeH="0" baseline="0" noProof="0" smtClean="0">
              <a:ln>
                <a:noFill/>
              </a:ln>
              <a:solidFill>
                <a:schemeClr val="tx1"/>
              </a:solidFill>
              <a:effectLst/>
              <a:uLnTx/>
              <a:uFillTx/>
              <a:latin typeface="+mn-lt"/>
              <a:ea typeface="+mn-ea"/>
              <a:cs typeface="Arial" charset="0"/>
            </a:endParaRPr>
          </a:p>
          <a:p>
            <a:pPr marL="533400" marR="0" lvl="0" indent="-533400" algn="ctr" defTabSz="914400" rtl="0" eaLnBrk="0" fontAlgn="base" latinLnBrk="0" hangingPunct="0">
              <a:lnSpc>
                <a:spcPct val="90000"/>
              </a:lnSpc>
              <a:spcBef>
                <a:spcPct val="20000"/>
              </a:spcBef>
              <a:spcAft>
                <a:spcPct val="0"/>
              </a:spcAft>
              <a:buClrTx/>
              <a:buSzTx/>
              <a:buFont typeface="Wingdings" pitchFamily="2" charset="2"/>
              <a:buNone/>
              <a:tabLst/>
              <a:defRPr/>
            </a:pPr>
            <a:r>
              <a:rPr kumimoji="0" lang="en-US" sz="2000" b="0" i="0" u="none" strike="noStrike" kern="1200" cap="none" spc="0" normalizeH="0" baseline="0" noProof="0" smtClean="0">
                <a:ln>
                  <a:noFill/>
                </a:ln>
                <a:solidFill>
                  <a:schemeClr val="tx1"/>
                </a:solidFill>
                <a:effectLst/>
                <a:uLnTx/>
                <a:uFillTx/>
                <a:latin typeface="+mn-lt"/>
                <a:ea typeface="+mn-ea"/>
                <a:cs typeface="Arial" charset="0"/>
              </a:rPr>
              <a:t>Ammar is </a:t>
            </a:r>
            <a:r>
              <a:rPr kumimoji="0" lang="en-US" sz="2000" b="0" i="0" u="none" strike="noStrike" kern="1200" cap="none" spc="0" normalizeH="0" baseline="0" noProof="0" smtClean="0">
                <a:ln>
                  <a:noFill/>
                </a:ln>
                <a:solidFill>
                  <a:srgbClr val="CC3300"/>
                </a:solidFill>
                <a:effectLst/>
                <a:uLnTx/>
                <a:uFillTx/>
                <a:latin typeface="+mn-lt"/>
                <a:ea typeface="+mn-ea"/>
                <a:cs typeface="Arial" charset="0"/>
              </a:rPr>
              <a:t>always</a:t>
            </a:r>
            <a:r>
              <a:rPr kumimoji="0" lang="en-US" sz="2000" b="0" i="0" u="none" strike="noStrike" kern="1200" cap="none" spc="0" normalizeH="0" baseline="0" noProof="0" smtClean="0">
                <a:ln>
                  <a:noFill/>
                </a:ln>
                <a:solidFill>
                  <a:schemeClr val="tx1"/>
                </a:solidFill>
                <a:effectLst/>
                <a:uLnTx/>
                <a:uFillTx/>
                <a:latin typeface="+mn-lt"/>
                <a:ea typeface="+mn-ea"/>
                <a:cs typeface="Arial" charset="0"/>
              </a:rPr>
              <a:t> on time.</a:t>
            </a:r>
          </a:p>
          <a:p>
            <a:pPr marL="533400" marR="0" lvl="0" indent="-533400" algn="r" defTabSz="914400" rtl="0" eaLnBrk="0" fontAlgn="base" latinLnBrk="0" hangingPunct="0">
              <a:lnSpc>
                <a:spcPct val="90000"/>
              </a:lnSpc>
              <a:spcBef>
                <a:spcPct val="20000"/>
              </a:spcBef>
              <a:spcAft>
                <a:spcPct val="0"/>
              </a:spcAft>
              <a:buClrTx/>
              <a:buSzTx/>
              <a:buFont typeface="Wingdings" pitchFamily="2" charset="2"/>
              <a:buNone/>
              <a:tabLst/>
              <a:defRPr/>
            </a:pPr>
            <a:r>
              <a:rPr kumimoji="0" lang="ar-SA" sz="2000" b="0" i="0" u="none" strike="noStrike" kern="1200" cap="none" spc="0" normalizeH="0" baseline="0" noProof="0" smtClean="0">
                <a:ln>
                  <a:noFill/>
                </a:ln>
                <a:solidFill>
                  <a:srgbClr val="0000CC"/>
                </a:solidFill>
                <a:effectLst/>
                <a:uLnTx/>
                <a:uFillTx/>
                <a:latin typeface="+mn-lt"/>
                <a:ea typeface="+mn-ea"/>
                <a:cs typeface="Arial" charset="0"/>
              </a:rPr>
              <a:t>الأفعال الأخرى</a:t>
            </a:r>
            <a:r>
              <a:rPr kumimoji="0" lang="ar-SA" sz="2000" b="0" i="0" u="none" strike="noStrike" kern="1200" cap="none" spc="0" normalizeH="0" baseline="0" noProof="0" smtClean="0">
                <a:ln>
                  <a:noFill/>
                </a:ln>
                <a:solidFill>
                  <a:schemeClr val="tx1"/>
                </a:solidFill>
                <a:effectLst/>
                <a:uLnTx/>
                <a:uFillTx/>
                <a:latin typeface="+mn-lt"/>
                <a:ea typeface="+mn-ea"/>
                <a:cs typeface="Arial" charset="0"/>
              </a:rPr>
              <a:t>: يأتي ظرف التكرار قبل الفعل العادي </a:t>
            </a:r>
            <a:r>
              <a:rPr kumimoji="0" lang="en-US" sz="2000" b="0" i="0" u="sng" strike="noStrike" kern="1200" cap="none" spc="0" normalizeH="0" baseline="0" noProof="0" smtClean="0">
                <a:ln>
                  <a:noFill/>
                </a:ln>
                <a:solidFill>
                  <a:srgbClr val="0000CC"/>
                </a:solidFill>
                <a:effectLst/>
                <a:uLnTx/>
                <a:uFillTx/>
                <a:latin typeface="+mn-lt"/>
                <a:ea typeface="+mn-ea"/>
                <a:cs typeface="Arial" charset="0"/>
              </a:rPr>
              <a:t>Other Verbs:</a:t>
            </a:r>
            <a:r>
              <a:rPr kumimoji="0" lang="en-US" sz="2000" b="0" i="0" u="none" strike="noStrike" kern="1200" cap="none" spc="0" normalizeH="0" baseline="0" noProof="0" smtClean="0">
                <a:ln>
                  <a:noFill/>
                </a:ln>
                <a:solidFill>
                  <a:srgbClr val="0000CC"/>
                </a:solidFill>
                <a:effectLst/>
                <a:uLnTx/>
                <a:uFillTx/>
                <a:latin typeface="+mn-lt"/>
                <a:ea typeface="+mn-ea"/>
                <a:cs typeface="Arial" charset="0"/>
              </a:rPr>
              <a:t> </a:t>
            </a:r>
            <a:endParaRPr kumimoji="0" lang="en-US" sz="2000" b="0" i="0" u="none" strike="noStrike" kern="1200" cap="none" spc="0" normalizeH="0" baseline="0" noProof="0" smtClean="0">
              <a:ln>
                <a:noFill/>
              </a:ln>
              <a:solidFill>
                <a:schemeClr val="tx1"/>
              </a:solidFill>
              <a:effectLst/>
              <a:uLnTx/>
              <a:uFillTx/>
              <a:latin typeface="+mn-lt"/>
              <a:ea typeface="+mn-ea"/>
              <a:cs typeface="Arial" charset="0"/>
            </a:endParaRPr>
          </a:p>
          <a:p>
            <a:pPr marL="533400" marR="0" lvl="0" indent="-533400" algn="ctr" defTabSz="914400" rtl="0" eaLnBrk="0" fontAlgn="base" latinLnBrk="0" hangingPunct="0">
              <a:lnSpc>
                <a:spcPct val="90000"/>
              </a:lnSpc>
              <a:spcBef>
                <a:spcPct val="20000"/>
              </a:spcBef>
              <a:spcAft>
                <a:spcPct val="0"/>
              </a:spcAft>
              <a:buClrTx/>
              <a:buSzTx/>
              <a:buFont typeface="Wingdings" pitchFamily="2" charset="2"/>
              <a:buNone/>
              <a:tabLst/>
              <a:defRPr/>
            </a:pPr>
            <a:r>
              <a:rPr kumimoji="0" lang="en-US" sz="2000" b="0" i="0" u="none" strike="noStrike" kern="1200" cap="none" spc="0" normalizeH="0" baseline="0" noProof="0" smtClean="0">
                <a:ln>
                  <a:noFill/>
                </a:ln>
                <a:solidFill>
                  <a:schemeClr val="tx1"/>
                </a:solidFill>
                <a:effectLst/>
                <a:uLnTx/>
                <a:uFillTx/>
                <a:latin typeface="+mn-lt"/>
                <a:ea typeface="+mn-ea"/>
                <a:cs typeface="Arial" charset="0"/>
              </a:rPr>
              <a:t>Ammar </a:t>
            </a:r>
            <a:r>
              <a:rPr kumimoji="0" lang="en-US" sz="2000" b="0" i="0" u="none" strike="noStrike" kern="1200" cap="none" spc="0" normalizeH="0" baseline="0" noProof="0" smtClean="0">
                <a:ln>
                  <a:noFill/>
                </a:ln>
                <a:solidFill>
                  <a:srgbClr val="CC3300"/>
                </a:solidFill>
                <a:effectLst/>
                <a:uLnTx/>
                <a:uFillTx/>
                <a:latin typeface="+mn-lt"/>
                <a:ea typeface="+mn-ea"/>
                <a:cs typeface="Arial" charset="0"/>
              </a:rPr>
              <a:t>sometimes</a:t>
            </a:r>
            <a:r>
              <a:rPr kumimoji="0" lang="en-US" sz="2000" b="0" i="0" u="none" strike="noStrike" kern="1200" cap="none" spc="0" normalizeH="0" baseline="0" noProof="0" smtClean="0">
                <a:ln>
                  <a:noFill/>
                </a:ln>
                <a:solidFill>
                  <a:schemeClr val="tx1"/>
                </a:solidFill>
                <a:effectLst/>
                <a:uLnTx/>
                <a:uFillTx/>
                <a:latin typeface="+mn-lt"/>
                <a:ea typeface="+mn-ea"/>
                <a:cs typeface="Arial" charset="0"/>
              </a:rPr>
              <a:t> reads a book.</a:t>
            </a:r>
          </a:p>
          <a:p>
            <a:pPr marL="533400" marR="0" lvl="0" indent="-533400" algn="r" defTabSz="914400" rtl="0" eaLnBrk="0" fontAlgn="base" latinLnBrk="0" hangingPunct="0">
              <a:lnSpc>
                <a:spcPct val="90000"/>
              </a:lnSpc>
              <a:spcBef>
                <a:spcPct val="20000"/>
              </a:spcBef>
              <a:spcAft>
                <a:spcPct val="0"/>
              </a:spcAft>
              <a:buClrTx/>
              <a:buSzTx/>
              <a:buFont typeface="Wingdings" pitchFamily="2" charset="2"/>
              <a:buNone/>
              <a:tabLst/>
              <a:defRPr/>
            </a:pPr>
            <a:endParaRPr kumimoji="0" lang="en-US" sz="2000" b="0" i="0" u="none" strike="noStrike" kern="1200" cap="none" spc="0" normalizeH="0" baseline="0" noProof="0" smtClean="0">
              <a:ln>
                <a:noFill/>
              </a:ln>
              <a:solidFill>
                <a:schemeClr val="tx1"/>
              </a:solidFill>
              <a:effectLst/>
              <a:uLnTx/>
              <a:uFillTx/>
              <a:latin typeface="+mn-lt"/>
              <a:ea typeface="+mn-ea"/>
              <a:cs typeface="Arial" charset="0"/>
            </a:endParaRPr>
          </a:p>
          <a:p>
            <a:pPr marL="533400" marR="0" lvl="0" indent="-533400" algn="r" defTabSz="914400" rtl="0" eaLnBrk="0" fontAlgn="base" latinLnBrk="0" hangingPunct="0">
              <a:lnSpc>
                <a:spcPct val="90000"/>
              </a:lnSpc>
              <a:spcBef>
                <a:spcPct val="20000"/>
              </a:spcBef>
              <a:spcAft>
                <a:spcPct val="0"/>
              </a:spcAft>
              <a:buClrTx/>
              <a:buSzTx/>
              <a:buFont typeface="Wingdings" pitchFamily="2" charset="2"/>
              <a:buNone/>
              <a:tabLst/>
              <a:defRPr/>
            </a:pPr>
            <a:endParaRPr kumimoji="0" lang="en-US" sz="2200" b="0" i="0" u="none" strike="noStrike" kern="1200" cap="none" spc="0" normalizeH="0" baseline="0" noProof="0" dirty="0">
              <a:ln>
                <a:noFill/>
              </a:ln>
              <a:solidFill>
                <a:schemeClr val="tx1"/>
              </a:solidFill>
              <a:effectLst/>
              <a:uLnTx/>
              <a:uFillTx/>
              <a:latin typeface="+mn-lt"/>
              <a:ea typeface="+mn-ea"/>
              <a:cs typeface="Arial" charset="0"/>
            </a:endParaRPr>
          </a:p>
        </p:txBody>
      </p:sp>
      <p:graphicFrame>
        <p:nvGraphicFramePr>
          <p:cNvPr id="4" name="Group 54"/>
          <p:cNvGraphicFramePr>
            <a:graphicFrameLocks/>
          </p:cNvGraphicFramePr>
          <p:nvPr/>
        </p:nvGraphicFramePr>
        <p:xfrm>
          <a:off x="2461848" y="2895600"/>
          <a:ext cx="4161691" cy="2475914"/>
        </p:xfrm>
        <a:graphic>
          <a:graphicData uri="http://schemas.openxmlformats.org/drawingml/2006/table">
            <a:tbl>
              <a:tblPr/>
              <a:tblGrid>
                <a:gridCol w="2114550"/>
                <a:gridCol w="2047141"/>
              </a:tblGrid>
              <a:tr h="513471">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400" b="1" i="0" u="none" strike="noStrike" cap="none" normalizeH="0" baseline="0" smtClean="0">
                          <a:ln>
                            <a:noFill/>
                          </a:ln>
                          <a:solidFill>
                            <a:schemeClr val="tx1"/>
                          </a:solidFill>
                          <a:effectLst/>
                          <a:latin typeface="Verdana" pitchFamily="34" charset="0"/>
                          <a:cs typeface="Arial" pitchFamily="34" charset="0"/>
                        </a:rPr>
                        <a:t>دائماً</a:t>
                      </a:r>
                      <a:r>
                        <a:rPr kumimoji="0" lang="ar-BH" sz="1400" b="1" i="0" u="none" strike="noStrike" cap="none" normalizeH="0" baseline="0" smtClean="0">
                          <a:ln>
                            <a:noFill/>
                          </a:ln>
                          <a:solidFill>
                            <a:schemeClr val="tx1"/>
                          </a:solidFill>
                          <a:effectLst/>
                          <a:latin typeface="Verdana" pitchFamily="34" charset="0"/>
                          <a:cs typeface="Arial" pitchFamily="34" charset="0"/>
                        </a:rPr>
                        <a:t>     </a:t>
                      </a:r>
                      <a:r>
                        <a:rPr kumimoji="0" lang="en-US" sz="1400" b="1" i="0" u="none" strike="noStrike" cap="none" normalizeH="0" baseline="0" smtClean="0">
                          <a:ln>
                            <a:noFill/>
                          </a:ln>
                          <a:solidFill>
                            <a:srgbClr val="0000CC"/>
                          </a:solidFill>
                          <a:effectLst/>
                          <a:latin typeface="Verdana" pitchFamily="34" charset="0"/>
                          <a:cs typeface="Arial" pitchFamily="34" charset="0"/>
                        </a:rPr>
                        <a:t>always</a:t>
                      </a:r>
                      <a:r>
                        <a:rPr kumimoji="0" lang="ar-SA" sz="1400" b="1" i="0" u="none" strike="noStrike" cap="none" normalizeH="0" baseline="0" smtClean="0">
                          <a:ln>
                            <a:noFill/>
                          </a:ln>
                          <a:solidFill>
                            <a:schemeClr val="tx1"/>
                          </a:solidFill>
                          <a:effectLst/>
                          <a:latin typeface="Verdana" pitchFamily="34" charset="0"/>
                          <a:cs typeface="Arial" pitchFamily="34" charset="0"/>
                        </a:rPr>
                        <a:t> </a:t>
                      </a:r>
                      <a:endParaRPr kumimoji="0" lang="en-US" sz="14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400" b="1" i="0" u="none" strike="noStrike" cap="none" normalizeH="0" baseline="0" smtClean="0">
                          <a:ln>
                            <a:noFill/>
                          </a:ln>
                          <a:solidFill>
                            <a:schemeClr val="tx1"/>
                          </a:solidFill>
                          <a:effectLst/>
                          <a:latin typeface="Verdana" pitchFamily="34" charset="0"/>
                          <a:cs typeface="Arial" pitchFamily="34" charset="0"/>
                        </a:rPr>
                        <a:t>غالباً</a:t>
                      </a:r>
                      <a:r>
                        <a:rPr kumimoji="0" lang="ar-BH" sz="1400" b="1" i="0" u="none" strike="noStrike" cap="none" normalizeH="0" baseline="0" smtClean="0">
                          <a:ln>
                            <a:noFill/>
                          </a:ln>
                          <a:solidFill>
                            <a:schemeClr val="tx1"/>
                          </a:solidFill>
                          <a:effectLst/>
                          <a:latin typeface="Verdana" pitchFamily="34" charset="0"/>
                          <a:cs typeface="Arial" pitchFamily="34" charset="0"/>
                        </a:rPr>
                        <a:t>    </a:t>
                      </a:r>
                      <a:r>
                        <a:rPr kumimoji="0" lang="ar-SA" sz="1400" b="1" i="0" u="none" strike="noStrike" cap="none" normalizeH="0" baseline="0" smtClean="0">
                          <a:ln>
                            <a:noFill/>
                          </a:ln>
                          <a:solidFill>
                            <a:schemeClr val="tx1"/>
                          </a:solidFill>
                          <a:effectLst/>
                          <a:latin typeface="Verdana" pitchFamily="34" charset="0"/>
                          <a:cs typeface="Arial" pitchFamily="34" charset="0"/>
                        </a:rPr>
                        <a:t> </a:t>
                      </a:r>
                      <a:r>
                        <a:rPr kumimoji="0" lang="en-US" sz="1400" b="1" i="0" u="none" strike="noStrike" cap="none" normalizeH="0" baseline="0" smtClean="0">
                          <a:ln>
                            <a:noFill/>
                          </a:ln>
                          <a:solidFill>
                            <a:srgbClr val="0000CC"/>
                          </a:solidFill>
                          <a:effectLst/>
                          <a:latin typeface="Verdana" pitchFamily="34" charset="0"/>
                          <a:cs typeface="Arial" pitchFamily="34" charset="0"/>
                        </a:rPr>
                        <a:t>often</a:t>
                      </a:r>
                      <a:r>
                        <a:rPr kumimoji="0" lang="ar-SA" sz="1400" b="1" i="0" u="none" strike="noStrike" cap="none" normalizeH="0" baseline="0" smtClean="0">
                          <a:ln>
                            <a:noFill/>
                          </a:ln>
                          <a:solidFill>
                            <a:schemeClr val="tx1"/>
                          </a:solidFill>
                          <a:effectLst/>
                          <a:latin typeface="Verdana" pitchFamily="34" charset="0"/>
                          <a:cs typeface="Arial" pitchFamily="34" charset="0"/>
                        </a:rPr>
                        <a:t> </a:t>
                      </a:r>
                      <a:endParaRPr kumimoji="0" lang="en-US" sz="14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r>
              <a:tr h="724486">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400" b="1" i="0" u="none" strike="noStrike" cap="none" normalizeH="0" baseline="0" smtClean="0">
                          <a:ln>
                            <a:noFill/>
                          </a:ln>
                          <a:solidFill>
                            <a:schemeClr val="tx1"/>
                          </a:solidFill>
                          <a:effectLst/>
                          <a:latin typeface="Verdana" pitchFamily="34" charset="0"/>
                          <a:cs typeface="Arial" pitchFamily="34" charset="0"/>
                        </a:rPr>
                        <a:t>عادة</a:t>
                      </a:r>
                      <a:r>
                        <a:rPr kumimoji="0" lang="ar-BH" sz="1400" b="1" i="0" u="none" strike="noStrike" cap="none" normalizeH="0" baseline="0" smtClean="0">
                          <a:ln>
                            <a:noFill/>
                          </a:ln>
                          <a:solidFill>
                            <a:schemeClr val="tx1"/>
                          </a:solidFill>
                          <a:effectLst/>
                          <a:latin typeface="Verdana" pitchFamily="34" charset="0"/>
                          <a:cs typeface="Arial" pitchFamily="34" charset="0"/>
                        </a:rPr>
                        <a:t>    </a:t>
                      </a:r>
                      <a:r>
                        <a:rPr kumimoji="0" lang="ar-SA" sz="1400" b="1" i="0" u="none" strike="noStrike" cap="none" normalizeH="0" baseline="0" smtClean="0">
                          <a:ln>
                            <a:noFill/>
                          </a:ln>
                          <a:solidFill>
                            <a:schemeClr val="tx1"/>
                          </a:solidFill>
                          <a:effectLst/>
                          <a:latin typeface="Verdana" pitchFamily="34" charset="0"/>
                          <a:cs typeface="Arial" pitchFamily="34" charset="0"/>
                        </a:rPr>
                        <a:t> </a:t>
                      </a:r>
                      <a:r>
                        <a:rPr kumimoji="0" lang="en-US" sz="1400" b="1" i="0" u="none" strike="noStrike" cap="none" normalizeH="0" baseline="0" smtClean="0">
                          <a:ln>
                            <a:noFill/>
                          </a:ln>
                          <a:solidFill>
                            <a:srgbClr val="0000CC"/>
                          </a:solidFill>
                          <a:effectLst/>
                          <a:latin typeface="Verdana" pitchFamily="34" charset="0"/>
                          <a:cs typeface="Arial" pitchFamily="34" charset="0"/>
                        </a:rPr>
                        <a:t>usually</a:t>
                      </a:r>
                      <a:r>
                        <a:rPr kumimoji="0" lang="ar-SA" sz="1400" b="1" i="0" u="none" strike="noStrike" cap="none" normalizeH="0" baseline="0" smtClean="0">
                          <a:ln>
                            <a:noFill/>
                          </a:ln>
                          <a:solidFill>
                            <a:schemeClr val="tx1"/>
                          </a:solidFill>
                          <a:effectLst/>
                          <a:latin typeface="Verdana" pitchFamily="34" charset="0"/>
                          <a:cs typeface="Arial" pitchFamily="34" charset="0"/>
                        </a:rPr>
                        <a:t> </a:t>
                      </a:r>
                      <a:endParaRPr kumimoji="0" lang="en-US" sz="14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400" b="1" i="0" u="none" strike="noStrike" cap="none" normalizeH="0" baseline="0" smtClean="0">
                          <a:ln>
                            <a:noFill/>
                          </a:ln>
                          <a:solidFill>
                            <a:schemeClr val="tx1"/>
                          </a:solidFill>
                          <a:effectLst/>
                          <a:latin typeface="Verdana" pitchFamily="34" charset="0"/>
                          <a:cs typeface="Arial" pitchFamily="34" charset="0"/>
                        </a:rPr>
                        <a:t>أحياناً </a:t>
                      </a:r>
                      <a:r>
                        <a:rPr kumimoji="0" lang="en-US" sz="1400" b="1" i="0" u="none" strike="noStrike" cap="none" normalizeH="0" baseline="0" smtClean="0">
                          <a:ln>
                            <a:noFill/>
                          </a:ln>
                          <a:solidFill>
                            <a:srgbClr val="0000CC"/>
                          </a:solidFill>
                          <a:effectLst/>
                          <a:latin typeface="Verdana" pitchFamily="34" charset="0"/>
                          <a:cs typeface="Arial" pitchFamily="34" charset="0"/>
                        </a:rPr>
                        <a:t>sometimes    </a:t>
                      </a:r>
                      <a:r>
                        <a:rPr kumimoji="0" lang="ar-SA" sz="1400" b="1" i="0" u="none" strike="noStrike" cap="none" normalizeH="0" baseline="0" smtClean="0">
                          <a:ln>
                            <a:noFill/>
                          </a:ln>
                          <a:solidFill>
                            <a:schemeClr val="tx1"/>
                          </a:solidFill>
                          <a:effectLst/>
                          <a:latin typeface="Verdana" pitchFamily="34" charset="0"/>
                          <a:cs typeface="Arial" pitchFamily="34" charset="0"/>
                        </a:rPr>
                        <a:t> </a:t>
                      </a:r>
                      <a:endParaRPr kumimoji="0" lang="en-US" sz="14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r>
              <a:tr h="513471">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400" b="1" i="0" u="none" strike="noStrike" cap="none" normalizeH="0" baseline="0" smtClean="0">
                          <a:ln>
                            <a:noFill/>
                          </a:ln>
                          <a:solidFill>
                            <a:schemeClr val="tx1"/>
                          </a:solidFill>
                          <a:effectLst/>
                          <a:latin typeface="Verdana" pitchFamily="34" charset="0"/>
                          <a:cs typeface="Arial" pitchFamily="34" charset="0"/>
                        </a:rPr>
                        <a:t>نادراً</a:t>
                      </a:r>
                      <a:r>
                        <a:rPr kumimoji="0" lang="ar-BH" sz="1400" b="1" i="0" u="none" strike="noStrike" cap="none" normalizeH="0" baseline="0" smtClean="0">
                          <a:ln>
                            <a:noFill/>
                          </a:ln>
                          <a:solidFill>
                            <a:schemeClr val="tx1"/>
                          </a:solidFill>
                          <a:effectLst/>
                          <a:latin typeface="Verdana" pitchFamily="34" charset="0"/>
                          <a:cs typeface="Arial" pitchFamily="34" charset="0"/>
                        </a:rPr>
                        <a:t>    </a:t>
                      </a:r>
                      <a:r>
                        <a:rPr kumimoji="0" lang="ar-SA" sz="1400" b="1" i="0" u="none" strike="noStrike" cap="none" normalizeH="0" baseline="0" smtClean="0">
                          <a:ln>
                            <a:noFill/>
                          </a:ln>
                          <a:solidFill>
                            <a:schemeClr val="tx1"/>
                          </a:solidFill>
                          <a:effectLst/>
                          <a:latin typeface="Verdana" pitchFamily="34" charset="0"/>
                          <a:cs typeface="Arial" pitchFamily="34" charset="0"/>
                        </a:rPr>
                        <a:t> </a:t>
                      </a:r>
                      <a:r>
                        <a:rPr kumimoji="0" lang="en-US" sz="1400" b="1" i="0" u="none" strike="noStrike" cap="none" normalizeH="0" baseline="0" smtClean="0">
                          <a:ln>
                            <a:noFill/>
                          </a:ln>
                          <a:solidFill>
                            <a:srgbClr val="0000CC"/>
                          </a:solidFill>
                          <a:effectLst/>
                          <a:latin typeface="Verdana" pitchFamily="34" charset="0"/>
                          <a:cs typeface="Arial" pitchFamily="34" charset="0"/>
                        </a:rPr>
                        <a:t>seldom</a:t>
                      </a:r>
                      <a:r>
                        <a:rPr kumimoji="0" lang="ar-SA" sz="1400" b="1" i="0" u="none" strike="noStrike" cap="none" normalizeH="0" baseline="0" smtClean="0">
                          <a:ln>
                            <a:noFill/>
                          </a:ln>
                          <a:solidFill>
                            <a:schemeClr val="tx1"/>
                          </a:solidFill>
                          <a:effectLst/>
                          <a:latin typeface="Verdana" pitchFamily="34" charset="0"/>
                          <a:cs typeface="Arial" pitchFamily="34" charset="0"/>
                        </a:rPr>
                        <a:t> </a:t>
                      </a:r>
                      <a:endParaRPr kumimoji="0" lang="en-US" sz="14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400" b="1" i="0" u="none" strike="noStrike" cap="none" normalizeH="0" baseline="0" smtClean="0">
                          <a:ln>
                            <a:noFill/>
                          </a:ln>
                          <a:solidFill>
                            <a:schemeClr val="tx1"/>
                          </a:solidFill>
                          <a:effectLst/>
                          <a:latin typeface="Verdana" pitchFamily="34" charset="0"/>
                          <a:cs typeface="Arial" pitchFamily="34" charset="0"/>
                        </a:rPr>
                        <a:t>نادراً جداً </a:t>
                      </a:r>
                      <a:r>
                        <a:rPr kumimoji="0" lang="en-US" sz="1400" b="1" i="0" u="none" strike="noStrike" cap="none" normalizeH="0" baseline="0" smtClean="0">
                          <a:ln>
                            <a:noFill/>
                          </a:ln>
                          <a:solidFill>
                            <a:srgbClr val="0000CC"/>
                          </a:solidFill>
                          <a:effectLst/>
                          <a:latin typeface="Verdana" pitchFamily="34" charset="0"/>
                          <a:cs typeface="Arial" pitchFamily="34" charset="0"/>
                        </a:rPr>
                        <a:t>rarely     </a:t>
                      </a:r>
                      <a:r>
                        <a:rPr kumimoji="0" lang="ar-SA" sz="1400" b="1" i="0" u="none" strike="noStrike" cap="none" normalizeH="0" baseline="0" smtClean="0">
                          <a:ln>
                            <a:noFill/>
                          </a:ln>
                          <a:solidFill>
                            <a:schemeClr val="tx1"/>
                          </a:solidFill>
                          <a:effectLst/>
                          <a:latin typeface="Verdana" pitchFamily="34" charset="0"/>
                          <a:cs typeface="Arial" pitchFamily="34" charset="0"/>
                        </a:rPr>
                        <a:t> </a:t>
                      </a:r>
                      <a:endParaRPr kumimoji="0" lang="en-US" sz="14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r>
              <a:tr h="724486">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400" b="1" i="0" u="none" strike="noStrike" cap="none" normalizeH="0" baseline="0" smtClean="0">
                          <a:ln>
                            <a:noFill/>
                          </a:ln>
                          <a:solidFill>
                            <a:schemeClr val="tx1"/>
                          </a:solidFill>
                          <a:effectLst/>
                          <a:latin typeface="Verdana" pitchFamily="34" charset="0"/>
                          <a:cs typeface="Arial" pitchFamily="34" charset="0"/>
                        </a:rPr>
                        <a:t>أبداً</a:t>
                      </a:r>
                      <a:r>
                        <a:rPr kumimoji="0" lang="ar-BH" sz="1400" b="1" i="0" u="none" strike="noStrike" cap="none" normalizeH="0" baseline="0" smtClean="0">
                          <a:ln>
                            <a:noFill/>
                          </a:ln>
                          <a:solidFill>
                            <a:schemeClr val="tx1"/>
                          </a:solidFill>
                          <a:effectLst/>
                          <a:latin typeface="Verdana" pitchFamily="34" charset="0"/>
                          <a:cs typeface="Arial" pitchFamily="34" charset="0"/>
                        </a:rPr>
                        <a:t>     </a:t>
                      </a:r>
                      <a:r>
                        <a:rPr kumimoji="0" lang="ar-SA" sz="1400" b="1" i="0" u="none" strike="noStrike" cap="none" normalizeH="0" baseline="0" smtClean="0">
                          <a:ln>
                            <a:noFill/>
                          </a:ln>
                          <a:solidFill>
                            <a:schemeClr val="tx1"/>
                          </a:solidFill>
                          <a:effectLst/>
                          <a:latin typeface="Verdana" pitchFamily="34" charset="0"/>
                          <a:cs typeface="Arial" pitchFamily="34" charset="0"/>
                        </a:rPr>
                        <a:t> </a:t>
                      </a:r>
                      <a:r>
                        <a:rPr kumimoji="0" lang="en-US" sz="1400" b="1" i="0" u="none" strike="noStrike" cap="none" normalizeH="0" baseline="0" smtClean="0">
                          <a:ln>
                            <a:noFill/>
                          </a:ln>
                          <a:solidFill>
                            <a:srgbClr val="0000CC"/>
                          </a:solidFill>
                          <a:effectLst/>
                          <a:latin typeface="Verdana" pitchFamily="34" charset="0"/>
                          <a:cs typeface="Arial" pitchFamily="34" charset="0"/>
                        </a:rPr>
                        <a:t>never</a:t>
                      </a:r>
                      <a:r>
                        <a:rPr kumimoji="0" lang="ar-SA" sz="1400" b="1" i="0" u="none" strike="noStrike" cap="none" normalizeH="0" baseline="0" smtClean="0">
                          <a:ln>
                            <a:noFill/>
                          </a:ln>
                          <a:solidFill>
                            <a:schemeClr val="tx1"/>
                          </a:solidFill>
                          <a:effectLst/>
                          <a:latin typeface="Verdana" pitchFamily="34" charset="0"/>
                          <a:cs typeface="Arial" pitchFamily="34" charset="0"/>
                        </a:rPr>
                        <a:t> </a:t>
                      </a:r>
                      <a:endParaRPr kumimoji="0" lang="en-US" sz="14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400" b="1" i="0" u="none" strike="noStrike" cap="none" normalizeH="0" baseline="0" smtClean="0">
                          <a:ln>
                            <a:noFill/>
                          </a:ln>
                          <a:solidFill>
                            <a:schemeClr val="tx1"/>
                          </a:solidFill>
                          <a:effectLst/>
                          <a:latin typeface="Verdana" pitchFamily="34" charset="0"/>
                          <a:cs typeface="Arial" pitchFamily="34" charset="0"/>
                        </a:rPr>
                        <a:t>من حي لآخر </a:t>
                      </a:r>
                      <a:r>
                        <a:rPr kumimoji="0" lang="en-US" sz="1400" b="1" i="0" u="none" strike="noStrike" cap="none" normalizeH="0" baseline="0" smtClean="0">
                          <a:ln>
                            <a:noFill/>
                          </a:ln>
                          <a:solidFill>
                            <a:srgbClr val="0000CC"/>
                          </a:solidFill>
                          <a:effectLst/>
                          <a:latin typeface="Verdana" pitchFamily="34" charset="0"/>
                          <a:cs typeface="Arial" pitchFamily="34" charset="0"/>
                        </a:rPr>
                        <a:t>occasionally</a:t>
                      </a:r>
                      <a:r>
                        <a:rPr kumimoji="0" lang="ar-SA" sz="1400" b="1" i="0" u="none" strike="noStrike" cap="none" normalizeH="0" baseline="0" smtClean="0">
                          <a:ln>
                            <a:noFill/>
                          </a:ln>
                          <a:solidFill>
                            <a:schemeClr val="tx1"/>
                          </a:solidFill>
                          <a:effectLst/>
                          <a:latin typeface="Verdana" pitchFamily="34" charset="0"/>
                          <a:cs typeface="Arial" pitchFamily="34" charset="0"/>
                        </a:rPr>
                        <a:t> </a:t>
                      </a:r>
                      <a:endParaRPr kumimoji="0" lang="en-US" sz="14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CC"/>
                    </a:solidFill>
                  </a:tcPr>
                </a:tc>
              </a:tr>
            </a:tbl>
          </a:graphicData>
        </a:graphic>
      </p:graphicFrame>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7" descr="C:\Users\tuğba\Desktop\Yeni Klasör\954971vmfsomd6x8.gif"/>
          <p:cNvPicPr>
            <a:picLocks noChangeAspect="1" noChangeArrowheads="1" noCrop="1"/>
          </p:cNvPicPr>
          <p:nvPr/>
        </p:nvPicPr>
        <p:blipFill>
          <a:blip r:embed="rId2" cstate="print"/>
          <a:srcRect/>
          <a:stretch>
            <a:fillRect/>
          </a:stretch>
        </p:blipFill>
        <p:spPr bwMode="auto">
          <a:xfrm>
            <a:off x="228600" y="685800"/>
            <a:ext cx="8915400" cy="419100"/>
          </a:xfrm>
          <a:prstGeom prst="rect">
            <a:avLst/>
          </a:prstGeom>
          <a:noFill/>
          <a:ln w="9525">
            <a:noFill/>
            <a:miter lim="800000"/>
            <a:headEnd/>
            <a:tailEnd/>
          </a:ln>
        </p:spPr>
      </p:pic>
      <p:sp>
        <p:nvSpPr>
          <p:cNvPr id="8" name="7 Dikdörtgen"/>
          <p:cNvSpPr/>
          <p:nvPr/>
        </p:nvSpPr>
        <p:spPr>
          <a:xfrm>
            <a:off x="3425411" y="3"/>
            <a:ext cx="2074607" cy="769441"/>
          </a:xfrm>
          <a:prstGeom prst="rect">
            <a:avLst/>
          </a:prstGeom>
          <a:noFill/>
        </p:spPr>
        <p:txBody>
          <a:bodyPr wrap="none">
            <a:spAutoFit/>
          </a:bodyPr>
          <a:lstStyle/>
          <a:p>
            <a:pPr algn="ctr" rtl="0" fontAlgn="auto">
              <a:spcBef>
                <a:spcPts val="0"/>
              </a:spcBef>
              <a:spcAft>
                <a:spcPts val="0"/>
              </a:spcAft>
              <a:defRPr/>
            </a:pPr>
            <a:r>
              <a:rPr lang="tr-TR" sz="4400" b="1" dirty="0">
                <a:ln w="19050">
                  <a:solidFill>
                    <a:schemeClr val="tx2">
                      <a:tint val="1000"/>
                    </a:schemeClr>
                  </a:solidFill>
                  <a:prstDash val="solid"/>
                </a:ln>
                <a:solidFill>
                  <a:srgbClr val="0E535A"/>
                </a:solidFill>
                <a:effectLst>
                  <a:outerShdw blurRad="50000" dist="50800" dir="7500000" algn="tl">
                    <a:srgbClr val="000000">
                      <a:shade val="5000"/>
                      <a:alpha val="35000"/>
                    </a:srgbClr>
                  </a:outerShdw>
                </a:effectLst>
                <a:latin typeface="Century Schoolbook" pitchFamily="18" charset="0"/>
                <a:cs typeface="+mn-cs"/>
              </a:rPr>
              <a:t>FORM</a:t>
            </a:r>
          </a:p>
        </p:txBody>
      </p:sp>
      <p:sp>
        <p:nvSpPr>
          <p:cNvPr id="9" name="8 Metin kutusu"/>
          <p:cNvSpPr txBox="1">
            <a:spLocks noChangeArrowheads="1"/>
          </p:cNvSpPr>
          <p:nvPr/>
        </p:nvSpPr>
        <p:spPr bwMode="auto">
          <a:xfrm>
            <a:off x="685800" y="990602"/>
            <a:ext cx="7162800" cy="523220"/>
          </a:xfrm>
          <a:prstGeom prst="rect">
            <a:avLst/>
          </a:prstGeom>
          <a:noFill/>
          <a:ln w="9525">
            <a:noFill/>
            <a:miter lim="800000"/>
            <a:headEnd/>
            <a:tailEnd/>
          </a:ln>
        </p:spPr>
        <p:txBody>
          <a:bodyPr>
            <a:spAutoFit/>
          </a:bodyPr>
          <a:lstStyle/>
          <a:p>
            <a:pPr algn="l" rtl="0"/>
            <a:r>
              <a:rPr lang="en-US" sz="2800" b="1">
                <a:solidFill>
                  <a:srgbClr val="0E535A"/>
                </a:solidFill>
                <a:latin typeface="Century Schoolbook" pitchFamily="18" charset="0"/>
              </a:rPr>
              <a:t>The position of these adverbs is</a:t>
            </a:r>
            <a:r>
              <a:rPr lang="en-US" sz="2100" b="1">
                <a:solidFill>
                  <a:srgbClr val="0E535A"/>
                </a:solidFill>
                <a:latin typeface="Century Schoolbook" pitchFamily="18" charset="0"/>
              </a:rPr>
              <a:t>:</a:t>
            </a:r>
          </a:p>
        </p:txBody>
      </p:sp>
      <p:sp>
        <p:nvSpPr>
          <p:cNvPr id="10" name="9 Metin kutusu"/>
          <p:cNvSpPr txBox="1">
            <a:spLocks noChangeArrowheads="1"/>
          </p:cNvSpPr>
          <p:nvPr/>
        </p:nvSpPr>
        <p:spPr bwMode="auto">
          <a:xfrm>
            <a:off x="914400" y="1447802"/>
            <a:ext cx="6248400" cy="523220"/>
          </a:xfrm>
          <a:prstGeom prst="rect">
            <a:avLst/>
          </a:prstGeom>
          <a:noFill/>
          <a:ln w="9525">
            <a:noFill/>
            <a:miter lim="800000"/>
            <a:headEnd/>
            <a:tailEnd/>
          </a:ln>
        </p:spPr>
        <p:txBody>
          <a:bodyPr>
            <a:spAutoFit/>
          </a:bodyPr>
          <a:lstStyle/>
          <a:p>
            <a:pPr algn="l" rtl="0">
              <a:buFont typeface="Wingdings" pitchFamily="2" charset="2"/>
              <a:buChar char="Ø"/>
            </a:pPr>
            <a:r>
              <a:rPr lang="tr-TR" sz="2800" b="1">
                <a:solidFill>
                  <a:srgbClr val="0E535A"/>
                </a:solidFill>
                <a:latin typeface="Century Schoolbook" pitchFamily="18" charset="0"/>
              </a:rPr>
              <a:t> </a:t>
            </a:r>
            <a:r>
              <a:rPr lang="en-US" sz="2800" b="1">
                <a:solidFill>
                  <a:srgbClr val="0E535A"/>
                </a:solidFill>
                <a:latin typeface="Century Schoolbook" pitchFamily="18" charset="0"/>
              </a:rPr>
              <a:t>before </a:t>
            </a:r>
            <a:r>
              <a:rPr lang="en-US" sz="2800" b="1">
                <a:solidFill>
                  <a:srgbClr val="C00000"/>
                </a:solidFill>
                <a:latin typeface="Century Schoolbook" pitchFamily="18" charset="0"/>
              </a:rPr>
              <a:t>the main verb </a:t>
            </a:r>
          </a:p>
        </p:txBody>
      </p:sp>
      <p:graphicFrame>
        <p:nvGraphicFramePr>
          <p:cNvPr id="11" name="10 Tablo"/>
          <p:cNvGraphicFramePr>
            <a:graphicFrameLocks noGrp="1"/>
          </p:cNvGraphicFramePr>
          <p:nvPr/>
        </p:nvGraphicFramePr>
        <p:xfrm>
          <a:off x="281354" y="1981201"/>
          <a:ext cx="8381998" cy="4427807"/>
        </p:xfrm>
        <a:graphic>
          <a:graphicData uri="http://schemas.openxmlformats.org/drawingml/2006/table">
            <a:tbl>
              <a:tblPr firstRow="1" bandRow="1">
                <a:tableStyleId>{5940675A-B579-460E-94D1-54222C63F5DA}</a:tableStyleId>
              </a:tblPr>
              <a:tblGrid>
                <a:gridCol w="1341120"/>
                <a:gridCol w="894080"/>
                <a:gridCol w="2346960"/>
                <a:gridCol w="1113301"/>
                <a:gridCol w="2686537"/>
              </a:tblGrid>
              <a:tr h="1568548">
                <a:tc>
                  <a:txBody>
                    <a:bodyPr/>
                    <a:lstStyle/>
                    <a:p>
                      <a:pPr algn="ctr"/>
                      <a:endParaRPr lang="tr-TR" sz="2400" b="1" dirty="0">
                        <a:solidFill>
                          <a:schemeClr val="bg1"/>
                        </a:solidFill>
                      </a:endParaRPr>
                    </a:p>
                  </a:txBody>
                  <a:tcPr/>
                </a:tc>
                <a:tc>
                  <a:txBody>
                    <a:bodyPr/>
                    <a:lstStyle/>
                    <a:p>
                      <a:pPr algn="ctr"/>
                      <a:endParaRPr lang="tr-TR" sz="2400" b="1" dirty="0"/>
                    </a:p>
                  </a:txBody>
                  <a:tcPr/>
                </a:tc>
                <a:tc>
                  <a:txBody>
                    <a:bodyPr/>
                    <a:lstStyle/>
                    <a:p>
                      <a:pPr algn="ctr"/>
                      <a:r>
                        <a:rPr lang="en-US" sz="2400" b="1" noProof="0" dirty="0" smtClean="0">
                          <a:solidFill>
                            <a:srgbClr val="0E535A"/>
                          </a:solidFill>
                        </a:rPr>
                        <a:t>Adverbs</a:t>
                      </a:r>
                      <a:r>
                        <a:rPr lang="en-US" sz="2400" b="1" baseline="0" noProof="0" dirty="0" smtClean="0">
                          <a:solidFill>
                            <a:srgbClr val="0E535A"/>
                          </a:solidFill>
                        </a:rPr>
                        <a:t> of frequency</a:t>
                      </a:r>
                      <a:endParaRPr lang="en-US" sz="2400" b="1" noProof="0" dirty="0">
                        <a:solidFill>
                          <a:srgbClr val="0E535A"/>
                        </a:solidFill>
                        <a:latin typeface="Century Schoolbook" pitchFamily="18" charset="0"/>
                      </a:endParaRPr>
                    </a:p>
                  </a:txBody>
                  <a:tcPr/>
                </a:tc>
                <a:tc>
                  <a:txBody>
                    <a:bodyPr/>
                    <a:lstStyle/>
                    <a:p>
                      <a:pPr algn="ctr"/>
                      <a:r>
                        <a:rPr lang="en-US" sz="2400" b="1" noProof="0" dirty="0" smtClean="0">
                          <a:solidFill>
                            <a:srgbClr val="0E535A"/>
                          </a:solidFill>
                          <a:latin typeface="Century Schoolbook" pitchFamily="18" charset="0"/>
                        </a:rPr>
                        <a:t>verb</a:t>
                      </a:r>
                      <a:endParaRPr lang="en-US" sz="2400" b="1" noProof="0" dirty="0">
                        <a:solidFill>
                          <a:srgbClr val="0E535A"/>
                        </a:solidFill>
                        <a:latin typeface="Century Schoolbook" pitchFamily="18" charset="0"/>
                      </a:endParaRPr>
                    </a:p>
                  </a:txBody>
                  <a:tcPr/>
                </a:tc>
                <a:tc>
                  <a:txBody>
                    <a:bodyPr/>
                    <a:lstStyle/>
                    <a:p>
                      <a:pPr algn="ctr"/>
                      <a:endParaRPr lang="tr-TR" sz="2400" b="1" dirty="0"/>
                    </a:p>
                  </a:txBody>
                  <a:tcPr/>
                </a:tc>
              </a:tr>
              <a:tr h="829994">
                <a:tc>
                  <a:txBody>
                    <a:bodyPr/>
                    <a:lstStyle/>
                    <a:p>
                      <a:pPr algn="ctr"/>
                      <a:r>
                        <a:rPr lang="tr-TR" sz="2400" b="1" noProof="0" dirty="0" smtClean="0">
                          <a:solidFill>
                            <a:schemeClr val="tx1"/>
                          </a:solidFill>
                          <a:latin typeface="Century Schoolbook" pitchFamily="18" charset="0"/>
                        </a:rPr>
                        <a:t>I</a:t>
                      </a:r>
                      <a:r>
                        <a:rPr lang="tr-TR" sz="2400" b="1" noProof="0" dirty="0" smtClean="0">
                          <a:solidFill>
                            <a:srgbClr val="0E535A"/>
                          </a:solidFill>
                          <a:latin typeface="Century Schoolbook" pitchFamily="18" charset="0"/>
                        </a:rPr>
                        <a:t> </a:t>
                      </a:r>
                      <a:endParaRPr lang="en-US" sz="2400" b="1" noProof="0" dirty="0">
                        <a:solidFill>
                          <a:srgbClr val="0E535A"/>
                        </a:solidFill>
                        <a:latin typeface="Century Schoolbook" pitchFamily="18" charset="0"/>
                      </a:endParaRPr>
                    </a:p>
                  </a:txBody>
                  <a:tcPr/>
                </a:tc>
                <a:tc>
                  <a:txBody>
                    <a:bodyPr/>
                    <a:lstStyle/>
                    <a:p>
                      <a:pPr algn="ctr"/>
                      <a:endParaRPr lang="tr-TR" sz="2400" b="1" dirty="0"/>
                    </a:p>
                  </a:txBody>
                  <a:tcPr/>
                </a:tc>
                <a:tc>
                  <a:txBody>
                    <a:bodyPr/>
                    <a:lstStyle/>
                    <a:p>
                      <a:pPr algn="ctr"/>
                      <a:r>
                        <a:rPr lang="en-US" sz="2400" b="1" noProof="0" dirty="0" smtClean="0">
                          <a:solidFill>
                            <a:srgbClr val="0070C0"/>
                          </a:solidFill>
                        </a:rPr>
                        <a:t>always</a:t>
                      </a:r>
                      <a:endParaRPr lang="en-US" sz="2400" b="1" noProof="0" dirty="0">
                        <a:solidFill>
                          <a:srgbClr val="0070C0"/>
                        </a:solidFill>
                      </a:endParaRPr>
                    </a:p>
                  </a:txBody>
                  <a:tcPr/>
                </a:tc>
                <a:tc>
                  <a:txBody>
                    <a:bodyPr/>
                    <a:lstStyle/>
                    <a:p>
                      <a:pPr algn="ctr"/>
                      <a:r>
                        <a:rPr lang="en-US" sz="2400" b="1" noProof="0" dirty="0" smtClean="0"/>
                        <a:t>get up</a:t>
                      </a:r>
                      <a:endParaRPr lang="en-US" sz="2400" b="1" noProof="0" dirty="0"/>
                    </a:p>
                  </a:txBody>
                  <a:tcPr/>
                </a:tc>
                <a:tc>
                  <a:txBody>
                    <a:bodyPr/>
                    <a:lstStyle/>
                    <a:p>
                      <a:pPr algn="ctr"/>
                      <a:r>
                        <a:rPr lang="en-US" sz="2400" b="1" noProof="0" dirty="0" smtClean="0"/>
                        <a:t>at</a:t>
                      </a:r>
                      <a:r>
                        <a:rPr lang="en-US" sz="2400" b="1" baseline="0" noProof="0" dirty="0" smtClean="0"/>
                        <a:t> 6.45.</a:t>
                      </a:r>
                      <a:endParaRPr lang="en-US" sz="2400" b="1" noProof="0" dirty="0"/>
                    </a:p>
                  </a:txBody>
                  <a:tcPr/>
                </a:tc>
              </a:tr>
              <a:tr h="829994">
                <a:tc>
                  <a:txBody>
                    <a:bodyPr/>
                    <a:lstStyle/>
                    <a:p>
                      <a:pPr algn="ctr"/>
                      <a:r>
                        <a:rPr lang="en-US" sz="2400" b="1" dirty="0" smtClean="0"/>
                        <a:t>Ali </a:t>
                      </a:r>
                      <a:endParaRPr lang="tr-TR" sz="2400" b="1" dirty="0"/>
                    </a:p>
                  </a:txBody>
                  <a:tcPr/>
                </a:tc>
                <a:tc>
                  <a:txBody>
                    <a:bodyPr/>
                    <a:lstStyle/>
                    <a:p>
                      <a:pPr algn="ctr"/>
                      <a:r>
                        <a:rPr lang="tr-TR" sz="2400" b="1" dirty="0" smtClean="0"/>
                        <a:t>can</a:t>
                      </a:r>
                      <a:endParaRPr lang="tr-TR" sz="2400" b="1" dirty="0"/>
                    </a:p>
                  </a:txBody>
                  <a:tcPr/>
                </a:tc>
                <a:tc>
                  <a:txBody>
                    <a:bodyPr/>
                    <a:lstStyle/>
                    <a:p>
                      <a:pPr algn="ctr"/>
                      <a:r>
                        <a:rPr lang="en-US" sz="2400" b="1" noProof="0" dirty="0" smtClean="0">
                          <a:solidFill>
                            <a:srgbClr val="0070C0"/>
                          </a:solidFill>
                        </a:rPr>
                        <a:t>usually</a:t>
                      </a:r>
                      <a:endParaRPr lang="en-US" sz="2400" b="1" noProof="0" dirty="0">
                        <a:solidFill>
                          <a:srgbClr val="0070C0"/>
                        </a:solidFill>
                      </a:endParaRPr>
                    </a:p>
                  </a:txBody>
                  <a:tcPr/>
                </a:tc>
                <a:tc>
                  <a:txBody>
                    <a:bodyPr/>
                    <a:lstStyle/>
                    <a:p>
                      <a:pPr algn="ctr"/>
                      <a:r>
                        <a:rPr lang="en-US" sz="2400" b="1" noProof="0" smtClean="0"/>
                        <a:t>play</a:t>
                      </a:r>
                      <a:endParaRPr lang="en-US" sz="2400" b="1" noProof="0"/>
                    </a:p>
                  </a:txBody>
                  <a:tcPr/>
                </a:tc>
                <a:tc>
                  <a:txBody>
                    <a:bodyPr/>
                    <a:lstStyle/>
                    <a:p>
                      <a:pPr algn="ctr"/>
                      <a:r>
                        <a:rPr lang="en-US" sz="2400" b="1" noProof="0" dirty="0" smtClean="0"/>
                        <a:t>football.</a:t>
                      </a:r>
                      <a:endParaRPr lang="en-US" sz="2400" b="1" noProof="0" dirty="0"/>
                    </a:p>
                  </a:txBody>
                  <a:tcPr/>
                </a:tc>
              </a:tr>
              <a:tr h="1199271">
                <a:tc>
                  <a:txBody>
                    <a:bodyPr/>
                    <a:lstStyle/>
                    <a:p>
                      <a:pPr algn="ctr"/>
                      <a:r>
                        <a:rPr lang="en-US" sz="2400" b="1" noProof="0" dirty="0" smtClean="0"/>
                        <a:t>Mandy</a:t>
                      </a:r>
                      <a:r>
                        <a:rPr lang="tr-TR" sz="2400" b="1" dirty="0" smtClean="0"/>
                        <a:t> </a:t>
                      </a:r>
                      <a:endParaRPr lang="tr-TR" sz="2400" b="1" dirty="0"/>
                    </a:p>
                  </a:txBody>
                  <a:tcPr/>
                </a:tc>
                <a:tc>
                  <a:txBody>
                    <a:bodyPr/>
                    <a:lstStyle/>
                    <a:p>
                      <a:pPr algn="ctr"/>
                      <a:r>
                        <a:rPr lang="tr-TR" sz="2400" b="1" dirty="0" smtClean="0"/>
                        <a:t>has</a:t>
                      </a:r>
                      <a:endParaRPr lang="tr-TR" sz="2400" b="1" dirty="0"/>
                    </a:p>
                  </a:txBody>
                  <a:tcPr/>
                </a:tc>
                <a:tc>
                  <a:txBody>
                    <a:bodyPr/>
                    <a:lstStyle/>
                    <a:p>
                      <a:pPr algn="ctr"/>
                      <a:r>
                        <a:rPr lang="en-US" sz="2400" b="1" noProof="0" dirty="0" smtClean="0">
                          <a:solidFill>
                            <a:srgbClr val="0070C0"/>
                          </a:solidFill>
                        </a:rPr>
                        <a:t>sometimes</a:t>
                      </a:r>
                      <a:endParaRPr lang="en-US" sz="2400" b="1" noProof="0" dirty="0">
                        <a:solidFill>
                          <a:srgbClr val="0070C0"/>
                        </a:solidFill>
                      </a:endParaRPr>
                    </a:p>
                  </a:txBody>
                  <a:tcPr/>
                </a:tc>
                <a:tc>
                  <a:txBody>
                    <a:bodyPr/>
                    <a:lstStyle/>
                    <a:p>
                      <a:pPr algn="ctr"/>
                      <a:r>
                        <a:rPr lang="en-US" sz="2400" b="1" noProof="0" dirty="0" smtClean="0"/>
                        <a:t>got</a:t>
                      </a:r>
                      <a:endParaRPr lang="en-US" sz="2400" b="1" noProof="0" dirty="0"/>
                    </a:p>
                  </a:txBody>
                  <a:tcPr/>
                </a:tc>
                <a:tc>
                  <a:txBody>
                    <a:bodyPr/>
                    <a:lstStyle/>
                    <a:p>
                      <a:pPr algn="ctr"/>
                      <a:r>
                        <a:rPr lang="en-US" sz="2400" b="1" noProof="0" dirty="0" smtClean="0"/>
                        <a:t>some homework.</a:t>
                      </a:r>
                      <a:endParaRPr lang="en-US" sz="2400" b="1" noProof="0" dirty="0"/>
                    </a:p>
                  </a:txBody>
                  <a:tcPr/>
                </a:tc>
              </a:tr>
            </a:tbl>
          </a:graphicData>
        </a:graphic>
      </p:graphicFrame>
      <p:sp>
        <p:nvSpPr>
          <p:cNvPr id="12" name="9 Metin kutusu"/>
          <p:cNvSpPr txBox="1">
            <a:spLocks noChangeArrowheads="1"/>
          </p:cNvSpPr>
          <p:nvPr/>
        </p:nvSpPr>
        <p:spPr bwMode="auto">
          <a:xfrm>
            <a:off x="533400" y="4267201"/>
            <a:ext cx="8610600" cy="523220"/>
          </a:xfrm>
          <a:prstGeom prst="rect">
            <a:avLst/>
          </a:prstGeom>
          <a:noFill/>
          <a:ln w="9525">
            <a:noFill/>
            <a:miter lim="800000"/>
            <a:headEnd/>
            <a:tailEnd/>
          </a:ln>
        </p:spPr>
        <p:txBody>
          <a:bodyPr>
            <a:spAutoFit/>
          </a:bodyPr>
          <a:lstStyle/>
          <a:p>
            <a:pPr algn="l" rtl="0">
              <a:buFont typeface="Wingdings" pitchFamily="2" charset="2"/>
              <a:buChar char="Ø"/>
            </a:pPr>
            <a:r>
              <a:rPr lang="tr-TR" sz="2800" b="1" dirty="0">
                <a:solidFill>
                  <a:srgbClr val="0E535A"/>
                </a:solidFill>
                <a:latin typeface="Century Schoolbook" pitchFamily="18" charset="0"/>
              </a:rPr>
              <a:t> </a:t>
            </a:r>
            <a:r>
              <a:rPr lang="en-US" sz="2800" b="1" dirty="0">
                <a:solidFill>
                  <a:srgbClr val="0E535A"/>
                </a:solidFill>
                <a:latin typeface="Century Schoolbook" pitchFamily="18" charset="0"/>
              </a:rPr>
              <a:t>after a form of to be </a:t>
            </a:r>
            <a:r>
              <a:rPr lang="en-US" sz="2800" b="1" dirty="0">
                <a:solidFill>
                  <a:srgbClr val="C00000"/>
                </a:solidFill>
                <a:latin typeface="Century Schoolbook" pitchFamily="18" charset="0"/>
              </a:rPr>
              <a:t>am, are, is (was, were)</a:t>
            </a:r>
          </a:p>
        </p:txBody>
      </p:sp>
      <p:graphicFrame>
        <p:nvGraphicFramePr>
          <p:cNvPr id="13" name="11 Tablo"/>
          <p:cNvGraphicFramePr>
            <a:graphicFrameLocks noGrp="1"/>
          </p:cNvGraphicFramePr>
          <p:nvPr/>
        </p:nvGraphicFramePr>
        <p:xfrm>
          <a:off x="1187624" y="1340768"/>
          <a:ext cx="7033848" cy="4897653"/>
        </p:xfrm>
        <a:graphic>
          <a:graphicData uri="http://schemas.openxmlformats.org/drawingml/2006/table">
            <a:tbl>
              <a:tblPr firstRow="1" bandRow="1">
                <a:tableStyleId>{5940675A-B579-460E-94D1-54222C63F5DA}</a:tableStyleId>
              </a:tblPr>
              <a:tblGrid>
                <a:gridCol w="1897288"/>
                <a:gridCol w="1364788"/>
                <a:gridCol w="1936856"/>
                <a:gridCol w="1834916"/>
              </a:tblGrid>
              <a:tr h="4131760">
                <a:tc>
                  <a:txBody>
                    <a:bodyPr/>
                    <a:lstStyle/>
                    <a:p>
                      <a:endParaRPr lang="en-US" sz="2800" dirty="0"/>
                    </a:p>
                  </a:txBody>
                  <a:tcPr/>
                </a:tc>
                <a:tc>
                  <a:txBody>
                    <a:bodyPr/>
                    <a:lstStyle/>
                    <a:p>
                      <a:pPr algn="ctr"/>
                      <a:r>
                        <a:rPr lang="en-US" sz="2800" b="1" noProof="0" dirty="0" smtClean="0">
                          <a:solidFill>
                            <a:srgbClr val="0E535A"/>
                          </a:solidFill>
                        </a:rPr>
                        <a:t>verb</a:t>
                      </a:r>
                      <a:endParaRPr lang="en-US" sz="2800" b="1" noProof="0" dirty="0">
                        <a:solidFill>
                          <a:srgbClr val="0E535A"/>
                        </a:solidFill>
                      </a:endParaRPr>
                    </a:p>
                  </a:txBody>
                  <a:tcPr/>
                </a:tc>
                <a:tc>
                  <a:txBody>
                    <a:bodyPr/>
                    <a:lstStyle/>
                    <a:p>
                      <a:pPr algn="ctr"/>
                      <a:r>
                        <a:rPr lang="en-US" sz="2800" b="1" noProof="0" dirty="0" smtClean="0">
                          <a:solidFill>
                            <a:srgbClr val="0E535A"/>
                          </a:solidFill>
                        </a:rPr>
                        <a:t>Adverbs of frequency</a:t>
                      </a:r>
                      <a:endParaRPr lang="en-US" sz="2800" b="1" noProof="0" dirty="0">
                        <a:solidFill>
                          <a:srgbClr val="0E535A"/>
                        </a:solidFill>
                      </a:endParaRPr>
                    </a:p>
                  </a:txBody>
                  <a:tcPr/>
                </a:tc>
                <a:tc>
                  <a:txBody>
                    <a:bodyPr/>
                    <a:lstStyle/>
                    <a:p>
                      <a:endParaRPr lang="en-US" sz="2800"/>
                    </a:p>
                  </a:txBody>
                  <a:tcPr/>
                </a:tc>
              </a:tr>
              <a:tr h="765893">
                <a:tc>
                  <a:txBody>
                    <a:bodyPr/>
                    <a:lstStyle/>
                    <a:p>
                      <a:pPr algn="ctr"/>
                      <a:r>
                        <a:rPr lang="en-US" sz="2800" b="1" dirty="0" err="1" smtClean="0"/>
                        <a:t>Laila</a:t>
                      </a:r>
                      <a:endParaRPr lang="en-US" sz="2800" b="1" dirty="0"/>
                    </a:p>
                  </a:txBody>
                  <a:tcPr/>
                </a:tc>
                <a:tc>
                  <a:txBody>
                    <a:bodyPr/>
                    <a:lstStyle/>
                    <a:p>
                      <a:pPr algn="ctr"/>
                      <a:r>
                        <a:rPr lang="tr-TR" sz="2800" b="1" noProof="0" dirty="0" smtClean="0"/>
                        <a:t>is</a:t>
                      </a:r>
                      <a:endParaRPr lang="en-US" sz="2800" b="1" noProof="0" dirty="0"/>
                    </a:p>
                  </a:txBody>
                  <a:tcPr/>
                </a:tc>
                <a:tc>
                  <a:txBody>
                    <a:bodyPr/>
                    <a:lstStyle/>
                    <a:p>
                      <a:pPr algn="ctr"/>
                      <a:r>
                        <a:rPr lang="en-US" sz="2800" b="1" noProof="0" dirty="0" smtClean="0">
                          <a:solidFill>
                            <a:srgbClr val="0070C0"/>
                          </a:solidFill>
                        </a:rPr>
                        <a:t>never</a:t>
                      </a:r>
                      <a:endParaRPr lang="en-US" sz="2800" b="1" noProof="0" dirty="0">
                        <a:solidFill>
                          <a:srgbClr val="0070C0"/>
                        </a:solidFill>
                      </a:endParaRPr>
                    </a:p>
                  </a:txBody>
                  <a:tcPr/>
                </a:tc>
                <a:tc>
                  <a:txBody>
                    <a:bodyPr/>
                    <a:lstStyle/>
                    <a:p>
                      <a:pPr algn="ctr"/>
                      <a:r>
                        <a:rPr lang="en-US" sz="2800" b="1" noProof="0" dirty="0" smtClean="0"/>
                        <a:t>late.</a:t>
                      </a:r>
                      <a:endParaRPr lang="en-US" sz="2800" b="1" noProof="0" dirty="0"/>
                    </a:p>
                  </a:txBody>
                  <a:tcPr/>
                </a:tc>
              </a:tr>
            </a:tbl>
          </a:graphicData>
        </a:graphic>
      </p:graphicFrame>
    </p:spTree>
  </p:cSld>
  <p:clrMapOvr>
    <a:masterClrMapping/>
  </p:clrMapOvr>
  <p:transition>
    <p:cover dir="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2"/>
          </p:nvPr>
        </p:nvSpPr>
        <p:spPr bwMode="auto">
          <a:xfrm>
            <a:off x="1943100" y="6376990"/>
            <a:ext cx="527538" cy="365125"/>
          </a:xfrm>
          <a:prstGeom prst="rect">
            <a:avLst/>
          </a:prstGeom>
          <a:noFill/>
          <a:ln>
            <a:miter lim="800000"/>
            <a:headEnd/>
            <a:tailEnd/>
          </a:ln>
        </p:spPr>
        <p:txBody>
          <a:bodyPr/>
          <a:lstStyle/>
          <a:p>
            <a:fld id="{EABBD256-75CF-4342-81FC-55F22914FC3D}" type="slidenum">
              <a:rPr lang="ar-SA" smtClean="0">
                <a:cs typeface="Arial" pitchFamily="34" charset="0"/>
              </a:rPr>
              <a:pPr/>
              <a:t>43</a:t>
            </a:fld>
            <a:endParaRPr lang="en-US" smtClean="0">
              <a:cs typeface="Arial" pitchFamily="34" charset="0"/>
            </a:endParaRPr>
          </a:p>
        </p:txBody>
      </p:sp>
      <p:sp>
        <p:nvSpPr>
          <p:cNvPr id="3" name="TextBox 2"/>
          <p:cNvSpPr txBox="1"/>
          <p:nvPr/>
        </p:nvSpPr>
        <p:spPr>
          <a:xfrm>
            <a:off x="211016" y="1600202"/>
            <a:ext cx="8651631" cy="4801314"/>
          </a:xfrm>
          <a:prstGeom prst="rect">
            <a:avLst/>
          </a:prstGeom>
          <a:noFill/>
        </p:spPr>
        <p:txBody>
          <a:bodyPr wrap="square" rtlCol="1">
            <a:spAutoFit/>
          </a:bodyPr>
          <a:lstStyle/>
          <a:p>
            <a:pPr algn="l">
              <a:lnSpc>
                <a:spcPct val="150000"/>
              </a:lnSpc>
            </a:pPr>
            <a:r>
              <a:rPr lang="en-US" dirty="0" smtClean="0"/>
              <a:t>   </a:t>
            </a:r>
            <a:r>
              <a:rPr lang="en-US" sz="2000" dirty="0" smtClean="0"/>
              <a:t>Some people go to work each day and then come home. They spend time with their family and friends. Maybe they watch TV or go to a movie. Sometimes they </a:t>
            </a:r>
            <a:r>
              <a:rPr lang="en-US" sz="2000" b="1" u="sng" dirty="0" smtClean="0"/>
              <a:t>exercise</a:t>
            </a:r>
            <a:r>
              <a:rPr lang="en-US" sz="2000" dirty="0" smtClean="0"/>
              <a:t> or read. This is their life. But for other people, this is not enough. They look around their neighborhoods and see people with terrible hardships: sickness, loneness, and homelessness. Other people see problems with the environment. Many people want to help. They </a:t>
            </a:r>
            <a:r>
              <a:rPr lang="en-US" sz="2000" b="1" u="sng" dirty="0" smtClean="0"/>
              <a:t>volunteer</a:t>
            </a:r>
            <a:r>
              <a:rPr lang="en-US" sz="2000" dirty="0" smtClean="0"/>
              <a:t>. They give some of their time to help others.</a:t>
            </a:r>
          </a:p>
          <a:p>
            <a:pPr algn="l">
              <a:lnSpc>
                <a:spcPct val="150000"/>
              </a:lnSpc>
            </a:pPr>
            <a:r>
              <a:rPr lang="en-US" sz="2000" dirty="0" smtClean="0"/>
              <a:t>  Volunteers help in many ways. Some visit sick and lonely people. Some give </a:t>
            </a:r>
            <a:r>
              <a:rPr lang="en-US" sz="2000" b="1" u="sng" dirty="0" smtClean="0"/>
              <a:t>their</a:t>
            </a:r>
            <a:r>
              <a:rPr lang="en-US" sz="2000" dirty="0" smtClean="0"/>
              <a:t> friendship to children without parents. Some build houses for homeless people .</a:t>
            </a:r>
            <a:endParaRPr lang="en-US" sz="2000" b="1" u="sng" dirty="0" smtClean="0"/>
          </a:p>
          <a:p>
            <a:pPr algn="l"/>
            <a:endParaRPr lang="en-US" dirty="0"/>
          </a:p>
          <a:p>
            <a:endParaRPr lang="ar-SA" dirty="0"/>
          </a:p>
        </p:txBody>
      </p:sp>
      <p:sp>
        <p:nvSpPr>
          <p:cNvPr id="6" name="TextBox 5"/>
          <p:cNvSpPr txBox="1"/>
          <p:nvPr/>
        </p:nvSpPr>
        <p:spPr>
          <a:xfrm>
            <a:off x="281354" y="304801"/>
            <a:ext cx="8370277" cy="707886"/>
          </a:xfrm>
          <a:prstGeom prst="rect">
            <a:avLst/>
          </a:prstGeom>
          <a:noFill/>
        </p:spPr>
        <p:txBody>
          <a:bodyPr wrap="square" rtlCol="1">
            <a:spAutoFit/>
          </a:bodyPr>
          <a:lstStyle/>
          <a:p>
            <a:pPr algn="l"/>
            <a:r>
              <a:rPr lang="en-US" sz="2000" b="1" dirty="0" smtClean="0">
                <a:solidFill>
                  <a:srgbClr val="C00000"/>
                </a:solidFill>
              </a:rPr>
              <a:t>Read the following essay ,then answer the questions that follow </a:t>
            </a:r>
          </a:p>
          <a:p>
            <a:pPr algn="l"/>
            <a:r>
              <a:rPr lang="en-US" sz="2000" b="1" dirty="0" smtClean="0">
                <a:solidFill>
                  <a:schemeClr val="accent6">
                    <a:lumMod val="75000"/>
                  </a:schemeClr>
                </a:solidFill>
              </a:rPr>
              <a:t>                                                                                                              </a:t>
            </a:r>
            <a:r>
              <a:rPr lang="en-US" b="1" dirty="0" smtClean="0"/>
              <a:t>page 128</a:t>
            </a:r>
            <a:endParaRPr lang="ar-SA" sz="2400" b="1" dirty="0">
              <a:solidFill>
                <a:schemeClr val="accent6">
                  <a:lumMod val="75000"/>
                </a:schemeClr>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5" name="Rectangle 3"/>
          <p:cNvSpPr txBox="1">
            <a:spLocks noChangeArrowheads="1"/>
          </p:cNvSpPr>
          <p:nvPr/>
        </p:nvSpPr>
        <p:spPr bwMode="auto">
          <a:xfrm>
            <a:off x="1809751" y="2962276"/>
            <a:ext cx="6202972" cy="134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80000"/>
              </a:lnSpc>
              <a:spcBef>
                <a:spcPct val="20000"/>
              </a:spcBef>
              <a:spcAft>
                <a:spcPct val="0"/>
              </a:spcAft>
              <a:buClrTx/>
              <a:buSzTx/>
              <a:buFontTx/>
              <a:buNone/>
              <a:tabLst/>
              <a:defRPr/>
            </a:pPr>
            <a:r>
              <a:rPr kumimoji="0" lang="ar-SA" sz="1900" b="0" i="0" u="none" strike="noStrike" kern="1200" cap="none" spc="0" normalizeH="0" baseline="0" noProof="0" dirty="0" smtClean="0">
                <a:ln>
                  <a:noFill/>
                </a:ln>
                <a:solidFill>
                  <a:schemeClr val="tx1"/>
                </a:solidFill>
                <a:effectLst/>
                <a:uLnTx/>
                <a:uFillTx/>
                <a:latin typeface="+mn-lt"/>
                <a:ea typeface="+mn-ea"/>
                <a:cs typeface="Arial" charset="0"/>
              </a:rPr>
              <a:t>يستخدم هذا الزمن للتعبير عن فعل وقع في الماضي  أثناء وقوع فعل أخر .</a:t>
            </a:r>
            <a:endParaRPr kumimoji="0" lang="en-US" sz="19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80000"/>
              </a:lnSpc>
              <a:spcBef>
                <a:spcPct val="20000"/>
              </a:spcBef>
              <a:spcAft>
                <a:spcPct val="0"/>
              </a:spcAft>
              <a:buClrTx/>
              <a:buSzTx/>
              <a:buFontTx/>
              <a:buNone/>
              <a:tabLst/>
              <a:defRPr/>
            </a:pPr>
            <a:r>
              <a:rPr kumimoji="0" lang="ar-SA" sz="1900" b="0" i="0" u="none" strike="noStrike" kern="1200" cap="none" spc="0" normalizeH="0" baseline="0" noProof="0" dirty="0" smtClean="0">
                <a:ln>
                  <a:noFill/>
                </a:ln>
                <a:solidFill>
                  <a:schemeClr val="tx1"/>
                </a:solidFill>
                <a:effectLst/>
                <a:uLnTx/>
                <a:uFillTx/>
                <a:latin typeface="+mn-lt"/>
                <a:ea typeface="+mn-ea"/>
                <a:cs typeface="Arial" charset="0"/>
              </a:rPr>
              <a:t>يتكون هذا الزمن من :</a:t>
            </a:r>
          </a:p>
          <a:p>
            <a:pPr marL="342900" marR="0" lvl="0" indent="-342900" algn="r" defTabSz="914400" rtl="0" eaLnBrk="0" fontAlgn="base" latinLnBrk="0" hangingPunct="0">
              <a:lnSpc>
                <a:spcPct val="80000"/>
              </a:lnSpc>
              <a:spcBef>
                <a:spcPct val="20000"/>
              </a:spcBef>
              <a:spcAft>
                <a:spcPct val="0"/>
              </a:spcAft>
              <a:buClrTx/>
              <a:buSzTx/>
              <a:buFontTx/>
              <a:buNone/>
              <a:tabLst/>
              <a:defRPr/>
            </a:pPr>
            <a:endParaRPr kumimoji="0" lang="en-US" sz="19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80000"/>
              </a:lnSpc>
              <a:spcBef>
                <a:spcPct val="20000"/>
              </a:spcBef>
              <a:spcAft>
                <a:spcPct val="0"/>
              </a:spcAft>
              <a:buClrTx/>
              <a:buSzTx/>
              <a:buFontTx/>
              <a:buNone/>
              <a:tabLst/>
              <a:defRPr/>
            </a:pPr>
            <a:r>
              <a:rPr kumimoji="0" lang="ar-SA" sz="1900" b="0" i="0" u="none" strike="noStrike" kern="1200" cap="none" spc="0" normalizeH="0" baseline="0" noProof="0" dirty="0" smtClean="0">
                <a:ln>
                  <a:noFill/>
                </a:ln>
                <a:solidFill>
                  <a:schemeClr val="tx1"/>
                </a:solidFill>
                <a:effectLst/>
                <a:uLnTx/>
                <a:uFillTx/>
                <a:latin typeface="+mn-lt"/>
                <a:ea typeface="+mn-ea"/>
                <a:cs typeface="Arial" charset="0"/>
              </a:rPr>
              <a:t>يأتي هذا الزمن عادة مع كلمات مثل :</a:t>
            </a:r>
          </a:p>
          <a:p>
            <a:pPr marL="342900" marR="0" lvl="0" indent="-342900" algn="r" defTabSz="914400" rtl="0" eaLnBrk="0" fontAlgn="base" latinLnBrk="0" hangingPunct="0">
              <a:lnSpc>
                <a:spcPct val="80000"/>
              </a:lnSpc>
              <a:spcBef>
                <a:spcPct val="20000"/>
              </a:spcBef>
              <a:spcAft>
                <a:spcPct val="0"/>
              </a:spcAft>
              <a:buClrTx/>
              <a:buSzTx/>
              <a:buFontTx/>
              <a:buNone/>
              <a:tabLst/>
              <a:defRPr/>
            </a:pPr>
            <a:endParaRPr kumimoji="0" lang="ar-SA" sz="19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80000"/>
              </a:lnSpc>
              <a:spcBef>
                <a:spcPct val="20000"/>
              </a:spcBef>
              <a:spcAft>
                <a:spcPct val="0"/>
              </a:spcAft>
              <a:buClrTx/>
              <a:buSzTx/>
              <a:buFontTx/>
              <a:buNone/>
              <a:tabLst/>
              <a:defRPr/>
            </a:pPr>
            <a:endParaRPr kumimoji="0" lang="ar-SA" sz="1900" b="0" i="0" u="none" strike="noStrike" kern="1200" cap="none" spc="0" normalizeH="0" baseline="0" noProof="0" dirty="0" smtClean="0">
              <a:ln>
                <a:noFill/>
              </a:ln>
              <a:solidFill>
                <a:schemeClr val="tx1"/>
              </a:solidFill>
              <a:effectLst/>
              <a:uLnTx/>
              <a:uFillTx/>
              <a:latin typeface="+mn-lt"/>
              <a:ea typeface="+mn-ea"/>
              <a:cs typeface="Arial" charset="0"/>
            </a:endParaRPr>
          </a:p>
          <a:p>
            <a:pPr algn="ctr">
              <a:spcBef>
                <a:spcPts val="456"/>
              </a:spcBef>
              <a:spcAft>
                <a:spcPts val="0"/>
              </a:spcAft>
            </a:pPr>
            <a:r>
              <a:rPr lang="ar-SA" sz="1900" dirty="0" smtClean="0">
                <a:latin typeface="Verdana"/>
                <a:cs typeface="Arial"/>
              </a:rPr>
              <a:t>عندما </a:t>
            </a:r>
            <a:r>
              <a:rPr lang="ar-BH" sz="1900" dirty="0" smtClean="0">
                <a:latin typeface="Verdana"/>
                <a:cs typeface="Verdana"/>
              </a:rPr>
              <a:t>   </a:t>
            </a:r>
            <a:r>
              <a:rPr lang="en-US" sz="1900" dirty="0" smtClean="0">
                <a:solidFill>
                  <a:srgbClr val="0000CC"/>
                </a:solidFill>
                <a:latin typeface="Verdana"/>
                <a:cs typeface="Arial"/>
              </a:rPr>
              <a:t>when</a:t>
            </a:r>
            <a:endParaRPr lang="en-US" dirty="0" smtClean="0">
              <a:latin typeface="Arial"/>
            </a:endParaRPr>
          </a:p>
          <a:p>
            <a:pPr algn="ctr">
              <a:spcBef>
                <a:spcPts val="456"/>
              </a:spcBef>
              <a:spcAft>
                <a:spcPts val="0"/>
              </a:spcAft>
            </a:pPr>
            <a:r>
              <a:rPr lang="ar-SA" sz="1900" dirty="0" smtClean="0">
                <a:latin typeface="Verdana"/>
                <a:cs typeface="Arial"/>
              </a:rPr>
              <a:t>بينما</a:t>
            </a:r>
            <a:r>
              <a:rPr lang="ar-BH" sz="1900" dirty="0" smtClean="0">
                <a:latin typeface="Verdana"/>
                <a:cs typeface="Verdana"/>
              </a:rPr>
              <a:t>  </a:t>
            </a:r>
            <a:r>
              <a:rPr lang="ar-SA" sz="1900" dirty="0" smtClean="0">
                <a:latin typeface="Verdana"/>
                <a:cs typeface="Verdana"/>
              </a:rPr>
              <a:t> </a:t>
            </a:r>
            <a:r>
              <a:rPr lang="en-US" sz="1900" dirty="0" smtClean="0">
                <a:solidFill>
                  <a:srgbClr val="0000CC"/>
                </a:solidFill>
                <a:latin typeface="Verdana"/>
                <a:cs typeface="Arial"/>
              </a:rPr>
              <a:t>while</a:t>
            </a:r>
            <a:endParaRPr lang="en-US" sz="1900" dirty="0" smtClean="0">
              <a:latin typeface="Verdana"/>
              <a:cs typeface="Arial"/>
            </a:endParaRPr>
          </a:p>
          <a:p>
            <a:pPr algn="ctr">
              <a:spcBef>
                <a:spcPts val="456"/>
              </a:spcBef>
              <a:spcAft>
                <a:spcPts val="0"/>
              </a:spcAft>
            </a:pPr>
            <a:r>
              <a:rPr lang="ar-SA" sz="1900" dirty="0" smtClean="0">
                <a:latin typeface="Verdana"/>
                <a:cs typeface="Arial"/>
              </a:rPr>
              <a:t>حيث أن </a:t>
            </a:r>
            <a:r>
              <a:rPr lang="ar-BH" sz="1900" dirty="0" smtClean="0">
                <a:latin typeface="Verdana"/>
                <a:cs typeface="Verdana"/>
              </a:rPr>
              <a:t>    </a:t>
            </a:r>
            <a:r>
              <a:rPr lang="en-US" sz="1900" dirty="0" smtClean="0">
                <a:solidFill>
                  <a:srgbClr val="0000CC"/>
                </a:solidFill>
                <a:latin typeface="Verdana"/>
                <a:cs typeface="Arial"/>
              </a:rPr>
              <a:t>as</a:t>
            </a:r>
            <a:r>
              <a:rPr lang="ar-SA" sz="1900" dirty="0" smtClean="0">
                <a:latin typeface="Verdana"/>
                <a:cs typeface="Verdana"/>
              </a:rPr>
              <a:t> </a:t>
            </a:r>
            <a:endParaRPr lang="en-US" sz="1900" dirty="0" smtClean="0">
              <a:latin typeface="Verdana"/>
              <a:cs typeface="Arial"/>
            </a:endParaRPr>
          </a:p>
          <a:p>
            <a:pPr algn="ctr">
              <a:spcBef>
                <a:spcPts val="456"/>
              </a:spcBef>
              <a:spcAft>
                <a:spcPts val="0"/>
              </a:spcAft>
            </a:pPr>
            <a:r>
              <a:rPr lang="ar-SA" sz="1900" dirty="0" smtClean="0">
                <a:latin typeface="Verdana"/>
                <a:cs typeface="Arial"/>
              </a:rPr>
              <a:t>لأن </a:t>
            </a:r>
            <a:r>
              <a:rPr lang="en-US" sz="1900" dirty="0" smtClean="0">
                <a:solidFill>
                  <a:srgbClr val="0000CC"/>
                </a:solidFill>
                <a:latin typeface="Verdana"/>
                <a:cs typeface="Arial"/>
              </a:rPr>
              <a:t>because</a:t>
            </a:r>
            <a:r>
              <a:rPr lang="en-US" sz="1900" dirty="0" smtClean="0">
                <a:latin typeface="Verdana"/>
                <a:cs typeface="Arial"/>
              </a:rPr>
              <a:t>   </a:t>
            </a:r>
            <a:endParaRPr lang="en-US" dirty="0" smtClean="0">
              <a:latin typeface="Arial"/>
            </a:endParaRPr>
          </a:p>
          <a:p>
            <a:pPr marL="342900" marR="0" lvl="0" indent="-342900" algn="r" defTabSz="914400" rtl="0" eaLnBrk="0" fontAlgn="base" latinLnBrk="0" hangingPunct="0">
              <a:lnSpc>
                <a:spcPct val="80000"/>
              </a:lnSpc>
              <a:spcBef>
                <a:spcPct val="20000"/>
              </a:spcBef>
              <a:spcAft>
                <a:spcPct val="0"/>
              </a:spcAft>
              <a:buClrTx/>
              <a:buSzTx/>
              <a:buFontTx/>
              <a:buNone/>
              <a:tabLst/>
              <a:defRPr/>
            </a:pPr>
            <a:endParaRPr kumimoji="0" lang="ar-SA" sz="19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80000"/>
              </a:lnSpc>
              <a:spcBef>
                <a:spcPct val="20000"/>
              </a:spcBef>
              <a:spcAft>
                <a:spcPct val="0"/>
              </a:spcAft>
              <a:buClrTx/>
              <a:buSzTx/>
              <a:buFontTx/>
              <a:buNone/>
              <a:tabLst/>
              <a:defRPr/>
            </a:pPr>
            <a:endParaRPr kumimoji="0" lang="en-US" sz="19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80000"/>
              </a:lnSpc>
              <a:spcBef>
                <a:spcPct val="20000"/>
              </a:spcBef>
              <a:spcAft>
                <a:spcPct val="0"/>
              </a:spcAft>
              <a:buClrTx/>
              <a:buSzTx/>
              <a:buFont typeface="Wingdings" pitchFamily="2" charset="2"/>
              <a:buNone/>
              <a:tabLst/>
              <a:defRPr/>
            </a:pPr>
            <a:endParaRPr kumimoji="0" lang="en-US" sz="19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AutoShape 57"/>
          <p:cNvSpPr>
            <a:spLocks noChangeArrowheads="1"/>
          </p:cNvSpPr>
          <p:nvPr/>
        </p:nvSpPr>
        <p:spPr bwMode="auto">
          <a:xfrm>
            <a:off x="1828800" y="1600200"/>
            <a:ext cx="5345723" cy="990600"/>
          </a:xfrm>
          <a:prstGeom prst="roundRect">
            <a:avLst>
              <a:gd name="adj" fmla="val 16667"/>
            </a:avLst>
          </a:prstGeom>
          <a:solidFill>
            <a:schemeClr val="accent1"/>
          </a:solidFill>
          <a:ln w="9525">
            <a:solidFill>
              <a:schemeClr val="tx1"/>
            </a:solidFill>
            <a:round/>
            <a:headEnd/>
            <a:tailEnd/>
          </a:ln>
          <a:effectLst>
            <a:outerShdw dist="107763" dir="2700000" algn="ctr" rotWithShape="0">
              <a:srgbClr val="000000">
                <a:alpha val="50000"/>
              </a:srgbClr>
            </a:outerShdw>
          </a:effectLst>
        </p:spPr>
        <p:txBody>
          <a:bodyPr wrap="none" anchor="ctr"/>
          <a:lstStyle/>
          <a:p>
            <a:pPr marL="342900" indent="-342900" algn="ctr" eaLnBrk="1" hangingPunct="1">
              <a:buFontTx/>
              <a:buAutoNum type="arabicPeriod" startAt="5"/>
            </a:pPr>
            <a:r>
              <a:rPr lang="en-US" sz="1800" b="1" dirty="0">
                <a:solidFill>
                  <a:srgbClr val="000066"/>
                </a:solidFill>
                <a:latin typeface="Tahoma" pitchFamily="34" charset="0"/>
              </a:rPr>
              <a:t>Past Continuous Tense </a:t>
            </a:r>
            <a:r>
              <a:rPr lang="ar-SA" sz="1800" b="1" dirty="0">
                <a:solidFill>
                  <a:srgbClr val="000066"/>
                </a:solidFill>
                <a:cs typeface="Arial" pitchFamily="34" charset="0"/>
              </a:rPr>
              <a:t>الماضي المستمر</a:t>
            </a:r>
            <a:r>
              <a:rPr lang="ar-SA" sz="1800" b="1" dirty="0">
                <a:solidFill>
                  <a:srgbClr val="000066"/>
                </a:solidFill>
                <a:latin typeface="Tahoma" pitchFamily="34" charset="0"/>
              </a:rPr>
              <a:t> </a:t>
            </a:r>
            <a:endParaRPr lang="ar-BH" sz="1800" b="1" dirty="0">
              <a:solidFill>
                <a:srgbClr val="000066"/>
              </a:solidFill>
              <a:latin typeface="Tahoma" pitchFamily="34" charset="0"/>
              <a:cs typeface="Tahoma" pitchFamily="34" charset="0"/>
            </a:endParaRPr>
          </a:p>
          <a:p>
            <a:pPr marL="342900" indent="-342900" algn="ctr" eaLnBrk="1" hangingPunct="1"/>
            <a:r>
              <a:rPr lang="ar-SA" sz="1800" b="1" dirty="0">
                <a:solidFill>
                  <a:srgbClr val="000066"/>
                </a:solidFill>
                <a:latin typeface="Tahoma" pitchFamily="34" charset="0"/>
              </a:rPr>
              <a:t> </a:t>
            </a:r>
            <a:r>
              <a:rPr lang="en-US" sz="1800" b="1" dirty="0">
                <a:solidFill>
                  <a:srgbClr val="000066"/>
                </a:solidFill>
                <a:latin typeface="Tahoma" pitchFamily="34" charset="0"/>
                <a:cs typeface="Tahoma" pitchFamily="34" charset="0"/>
              </a:rPr>
              <a:t>(What was happening?</a:t>
            </a:r>
            <a:r>
              <a:rPr lang="en-US" sz="1800" b="1" i="1" dirty="0">
                <a:solidFill>
                  <a:srgbClr val="000066"/>
                </a:solidFill>
                <a:latin typeface="Tahoma" pitchFamily="34" charset="0"/>
                <a:cs typeface="Tahoma" pitchFamily="34" charset="0"/>
              </a:rPr>
              <a:t>…</a:t>
            </a:r>
            <a:r>
              <a:rPr lang="en-US" sz="1800" b="1" dirty="0">
                <a:solidFill>
                  <a:srgbClr val="000066"/>
                </a:solidFill>
                <a:latin typeface="Tahoma" pitchFamily="34" charset="0"/>
                <a:cs typeface="Tahoma" pitchFamily="34" charset="0"/>
              </a:rPr>
              <a:t>)</a:t>
            </a:r>
          </a:p>
        </p:txBody>
      </p:sp>
      <p:sp>
        <p:nvSpPr>
          <p:cNvPr id="7" name="Text Box 17"/>
          <p:cNvSpPr txBox="1">
            <a:spLocks noChangeArrowheads="1"/>
          </p:cNvSpPr>
          <p:nvPr/>
        </p:nvSpPr>
        <p:spPr bwMode="auto">
          <a:xfrm>
            <a:off x="3151696" y="3276600"/>
            <a:ext cx="2649764" cy="400110"/>
          </a:xfrm>
          <a:prstGeom prst="rect">
            <a:avLst/>
          </a:prstGeom>
          <a:solidFill>
            <a:schemeClr val="tx1"/>
          </a:solidFill>
          <a:ln w="9525" algn="ctr">
            <a:noFill/>
            <a:miter lim="800000"/>
            <a:headEnd/>
            <a:tailEnd/>
          </a:ln>
          <a:effectLst/>
        </p:spPr>
        <p:txBody>
          <a:bodyPr wrap="none">
            <a:spAutoFit/>
          </a:bodyPr>
          <a:lstStyle/>
          <a:p>
            <a:pPr eaLnBrk="1" hangingPunct="1"/>
            <a:r>
              <a:rPr lang="en-US" sz="2000" dirty="0">
                <a:solidFill>
                  <a:srgbClr val="CC3300"/>
                </a:solidFill>
                <a:latin typeface="Tahoma" pitchFamily="34" charset="0"/>
              </a:rPr>
              <a:t>was / were </a:t>
            </a:r>
            <a:r>
              <a:rPr lang="ar-SA" sz="2000" dirty="0">
                <a:solidFill>
                  <a:srgbClr val="CC3300"/>
                </a:solidFill>
                <a:latin typeface="Tahoma" pitchFamily="34" charset="0"/>
              </a:rPr>
              <a:t>فعل+</a:t>
            </a:r>
            <a:r>
              <a:rPr lang="en-US" sz="2000" dirty="0">
                <a:solidFill>
                  <a:srgbClr val="CC3300"/>
                </a:solidFill>
                <a:latin typeface="Tahoma" pitchFamily="34" charset="0"/>
              </a:rPr>
              <a:t> + </a:t>
            </a:r>
            <a:r>
              <a:rPr lang="en-US" sz="2000" dirty="0" err="1">
                <a:solidFill>
                  <a:srgbClr val="CC3300"/>
                </a:solidFill>
                <a:latin typeface="Tahoma" pitchFamily="34" charset="0"/>
              </a:rPr>
              <a:t>ing</a:t>
            </a:r>
            <a:endParaRPr lang="en-US" sz="2000" dirty="0">
              <a:solidFill>
                <a:srgbClr val="CC3300"/>
              </a:solidFill>
              <a:latin typeface="Tahoma" pitchFamily="34" charset="0"/>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80000"/>
              </a:lnSpc>
            </a:pPr>
            <a:r>
              <a:rPr lang="ar-SA" sz="2500" dirty="0" smtClean="0"/>
              <a:t>ملحوظة:</a:t>
            </a:r>
            <a:br>
              <a:rPr lang="ar-SA" sz="2500" dirty="0" smtClean="0"/>
            </a:br>
            <a:r>
              <a:rPr lang="ar-SA" sz="2500" dirty="0" smtClean="0"/>
              <a:t>هذا الزمن عادة ما يأتي معه زمن الماضي البسيط </a:t>
            </a:r>
            <a:r>
              <a:rPr lang="ar-SA" sz="2500" dirty="0" err="1" smtClean="0"/>
              <a:t>و</a:t>
            </a:r>
            <a:r>
              <a:rPr lang="ar-SA" sz="2500" dirty="0" smtClean="0"/>
              <a:t> الذي تخلل الماضي المستمر أي الذي وقع أثناء حدوثه.</a:t>
            </a:r>
            <a:r>
              <a:rPr lang="en-US" sz="2500" dirty="0" smtClean="0"/>
              <a:t/>
            </a:r>
            <a:br>
              <a:rPr lang="en-US" sz="2500" dirty="0" smtClean="0"/>
            </a:br>
            <a:endParaRPr lang="en-US" sz="2500" dirty="0"/>
          </a:p>
        </p:txBody>
      </p:sp>
      <p:sp>
        <p:nvSpPr>
          <p:cNvPr id="3" name="Content Placeholder 2"/>
          <p:cNvSpPr>
            <a:spLocks noGrp="1"/>
          </p:cNvSpPr>
          <p:nvPr>
            <p:ph idx="1"/>
          </p:nvPr>
        </p:nvSpPr>
        <p:spPr/>
        <p:txBody>
          <a:bodyPr/>
          <a:lstStyle/>
          <a:p>
            <a:endParaRPr lang="en-US" dirty="0"/>
          </a:p>
        </p:txBody>
      </p:sp>
      <p:sp>
        <p:nvSpPr>
          <p:cNvPr id="5" name="Rectangle 4"/>
          <p:cNvSpPr txBox="1">
            <a:spLocks noChangeArrowheads="1"/>
          </p:cNvSpPr>
          <p:nvPr/>
        </p:nvSpPr>
        <p:spPr bwMode="auto">
          <a:xfrm>
            <a:off x="1929912" y="2749550"/>
            <a:ext cx="6082811" cy="3048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533400" marR="0" lvl="0" indent="-533400" algn="ctr" defTabSz="914400" rtl="0" eaLnBrk="0" fontAlgn="base" latinLnBrk="0" hangingPunct="0">
              <a:lnSpc>
                <a:spcPct val="80000"/>
              </a:lnSpc>
              <a:spcBef>
                <a:spcPct val="20000"/>
              </a:spcBef>
              <a:spcAft>
                <a:spcPct val="0"/>
              </a:spcAft>
              <a:buClrTx/>
              <a:buSzTx/>
              <a:buFontTx/>
              <a:buNone/>
              <a:tabLst/>
              <a:defRPr/>
            </a:pPr>
            <a:r>
              <a:rPr kumimoji="0" lang="ar-SA" sz="3300" b="0" i="0" u="sng" strike="noStrike" kern="1200" cap="none" spc="0" normalizeH="0" baseline="0" noProof="0" dirty="0" smtClean="0">
                <a:ln>
                  <a:noFill/>
                </a:ln>
                <a:solidFill>
                  <a:schemeClr val="tx1"/>
                </a:solidFill>
                <a:effectLst/>
                <a:uLnTx/>
                <a:uFillTx/>
                <a:latin typeface="+mn-lt"/>
                <a:ea typeface="+mn-ea"/>
                <a:cs typeface="Arial" charset="0"/>
              </a:rPr>
              <a:t>أمثلــــــــــــــــــــــة</a:t>
            </a:r>
            <a:endParaRPr kumimoji="0" lang="ar-SA" sz="2100" b="0" i="0" u="sng" strike="noStrike" kern="1200" cap="none" spc="0" normalizeH="0" baseline="0" noProof="0" dirty="0" smtClean="0">
              <a:ln>
                <a:noFill/>
              </a:ln>
              <a:solidFill>
                <a:schemeClr val="tx1"/>
              </a:solidFill>
              <a:effectLst/>
              <a:uLnTx/>
              <a:uFillTx/>
              <a:latin typeface="+mn-lt"/>
              <a:ea typeface="+mn-ea"/>
              <a:cs typeface="Arial" charset="0"/>
            </a:endParaRPr>
          </a:p>
          <a:p>
            <a:pPr marL="533400" marR="0" lvl="0" indent="-533400" algn="r" defTabSz="914400" rtl="0" eaLnBrk="0" fontAlgn="base" latinLnBrk="0" hangingPunct="0">
              <a:lnSpc>
                <a:spcPct val="80000"/>
              </a:lnSpc>
              <a:spcBef>
                <a:spcPct val="20000"/>
              </a:spcBef>
              <a:spcAft>
                <a:spcPct val="0"/>
              </a:spcAft>
              <a:buClrTx/>
              <a:buSzTx/>
              <a:buFontTx/>
              <a:buNone/>
              <a:tabLst/>
              <a:defRPr/>
            </a:pPr>
            <a:r>
              <a:rPr kumimoji="0" lang="ar-SA" sz="2100" b="0" i="0" u="none" strike="noStrike" kern="1200" cap="none" spc="0" normalizeH="0" baseline="0" noProof="0" dirty="0" smtClean="0">
                <a:ln>
                  <a:noFill/>
                </a:ln>
                <a:solidFill>
                  <a:schemeClr val="tx1"/>
                </a:solidFill>
                <a:effectLst/>
                <a:uLnTx/>
                <a:uFillTx/>
                <a:latin typeface="+mn-lt"/>
                <a:ea typeface="+mn-ea"/>
                <a:cs typeface="Arial" charset="0"/>
              </a:rPr>
              <a:t>ملاحظة: يمكن وضع أداة الربط وسط الجملة دون أن يتغير المعنى فتصبح الجملتان السابقة كما يلي :</a:t>
            </a:r>
          </a:p>
          <a:p>
            <a:pPr marL="533400" marR="0" lvl="0" indent="-533400" algn="r" defTabSz="914400" rtl="0" eaLnBrk="0" fontAlgn="base" latinLnBrk="0" hangingPunct="0">
              <a:lnSpc>
                <a:spcPct val="80000"/>
              </a:lnSpc>
              <a:spcBef>
                <a:spcPct val="20000"/>
              </a:spcBef>
              <a:spcAft>
                <a:spcPct val="0"/>
              </a:spcAft>
              <a:buClrTx/>
              <a:buSzTx/>
              <a:buFontTx/>
              <a:buNone/>
              <a:tabLst/>
              <a:defRPr/>
            </a:pPr>
            <a:endParaRPr kumimoji="0" lang="ar-SA" sz="2100" b="0" i="0" u="none" strike="noStrike" kern="1200" cap="none" spc="0" normalizeH="0" baseline="0" noProof="0" dirty="0" smtClean="0">
              <a:ln>
                <a:noFill/>
              </a:ln>
              <a:solidFill>
                <a:schemeClr val="tx1"/>
              </a:solidFill>
              <a:effectLst/>
              <a:uLnTx/>
              <a:uFillTx/>
              <a:latin typeface="+mn-lt"/>
              <a:ea typeface="+mn-ea"/>
              <a:cs typeface="Arial" charset="0"/>
            </a:endParaRPr>
          </a:p>
          <a:p>
            <a:pPr marL="533400" marR="0" lvl="0" indent="-533400" algn="ctr" defTabSz="914400" rtl="0" eaLnBrk="0" fontAlgn="base" latinLnBrk="0" hangingPunct="0">
              <a:lnSpc>
                <a:spcPct val="80000"/>
              </a:lnSpc>
              <a:spcBef>
                <a:spcPct val="20000"/>
              </a:spcBef>
              <a:spcAft>
                <a:spcPct val="0"/>
              </a:spcAft>
              <a:buClrTx/>
              <a:buSzTx/>
              <a:buFontTx/>
              <a:buNone/>
              <a:tabLst/>
              <a:defRPr/>
            </a:pPr>
            <a:r>
              <a:rPr kumimoji="0" lang="en-US" sz="2100" b="0" i="0" u="none" strike="noStrike" kern="1200" cap="none" spc="0" normalizeH="0" baseline="0" noProof="0" dirty="0" smtClean="0">
                <a:ln>
                  <a:noFill/>
                </a:ln>
                <a:solidFill>
                  <a:schemeClr val="tx1"/>
                </a:solidFill>
                <a:effectLst/>
                <a:uLnTx/>
                <a:uFillTx/>
                <a:latin typeface="+mn-lt"/>
                <a:ea typeface="+mn-ea"/>
                <a:cs typeface="Arial" charset="0"/>
              </a:rPr>
              <a:t>A thief  </a:t>
            </a:r>
            <a:r>
              <a:rPr kumimoji="0" lang="en-US" sz="2100" b="0" i="0" u="sng" strike="noStrike" kern="1200" cap="none" spc="0" normalizeH="0" baseline="0" noProof="0" dirty="0" smtClean="0">
                <a:ln>
                  <a:noFill/>
                </a:ln>
                <a:solidFill>
                  <a:srgbClr val="CC3300"/>
                </a:solidFill>
                <a:effectLst/>
                <a:uLnTx/>
                <a:uFillTx/>
                <a:latin typeface="+mn-lt"/>
                <a:ea typeface="+mn-ea"/>
                <a:cs typeface="Arial" charset="0"/>
              </a:rPr>
              <a:t>entered</a:t>
            </a:r>
            <a:r>
              <a:rPr kumimoji="0" lang="en-US" sz="2100" b="0" i="0" u="none" strike="noStrike" kern="1200" cap="none" spc="0" normalizeH="0" baseline="0" noProof="0" dirty="0" smtClean="0">
                <a:ln>
                  <a:noFill/>
                </a:ln>
                <a:solidFill>
                  <a:srgbClr val="CC3300"/>
                </a:solidFill>
                <a:effectLst/>
                <a:uLnTx/>
                <a:uFillTx/>
                <a:latin typeface="+mn-lt"/>
                <a:ea typeface="+mn-ea"/>
                <a:cs typeface="Arial" charset="0"/>
              </a:rPr>
              <a:t> </a:t>
            </a:r>
            <a:r>
              <a:rPr kumimoji="0" lang="en-US" sz="2100" b="0" i="0" u="none" strike="noStrike" kern="1200" cap="none" spc="0" normalizeH="0" baseline="0" noProof="0" dirty="0" smtClean="0">
                <a:ln>
                  <a:noFill/>
                </a:ln>
                <a:solidFill>
                  <a:srgbClr val="0000CC"/>
                </a:solidFill>
                <a:effectLst/>
                <a:uLnTx/>
                <a:uFillTx/>
                <a:latin typeface="+mn-lt"/>
                <a:ea typeface="+mn-ea"/>
                <a:cs typeface="Arial" charset="0"/>
              </a:rPr>
              <a:t>while</a:t>
            </a:r>
            <a:r>
              <a:rPr kumimoji="0" lang="en-US" sz="2100" b="0" i="0" u="none" strike="noStrike" kern="1200" cap="none" spc="0" normalizeH="0" baseline="0" noProof="0" dirty="0" smtClean="0">
                <a:ln>
                  <a:noFill/>
                </a:ln>
                <a:solidFill>
                  <a:srgbClr val="FFFF00"/>
                </a:solidFill>
                <a:effectLst/>
                <a:uLnTx/>
                <a:uFillTx/>
                <a:latin typeface="+mn-lt"/>
                <a:ea typeface="+mn-ea"/>
                <a:cs typeface="Arial" charset="0"/>
              </a:rPr>
              <a:t> </a:t>
            </a:r>
            <a:r>
              <a:rPr kumimoji="0" lang="en-US" sz="2100" b="0" i="0" u="none" strike="noStrike" kern="1200" cap="none" spc="0" normalizeH="0" baseline="0" noProof="0" dirty="0" smtClean="0">
                <a:ln>
                  <a:noFill/>
                </a:ln>
                <a:solidFill>
                  <a:schemeClr val="tx1"/>
                </a:solidFill>
                <a:effectLst/>
                <a:uLnTx/>
                <a:uFillTx/>
                <a:latin typeface="+mn-lt"/>
                <a:ea typeface="+mn-ea"/>
                <a:cs typeface="Arial" charset="0"/>
              </a:rPr>
              <a:t>I</a:t>
            </a:r>
            <a:r>
              <a:rPr kumimoji="0" lang="en-US" sz="2100" b="0" i="0" u="none" strike="noStrike" kern="1200" cap="none" spc="0" normalizeH="0" baseline="0" noProof="0" dirty="0" smtClean="0">
                <a:ln>
                  <a:noFill/>
                </a:ln>
                <a:solidFill>
                  <a:srgbClr val="FFFF00"/>
                </a:solidFill>
                <a:effectLst/>
                <a:uLnTx/>
                <a:uFillTx/>
                <a:latin typeface="+mn-lt"/>
                <a:ea typeface="+mn-ea"/>
                <a:cs typeface="Arial" charset="0"/>
              </a:rPr>
              <a:t>  </a:t>
            </a:r>
            <a:r>
              <a:rPr kumimoji="0" lang="en-US" sz="2100" b="0" i="0" u="sng" strike="noStrike" kern="1200" cap="none" spc="0" normalizeH="0" baseline="0" noProof="0" dirty="0" smtClean="0">
                <a:ln>
                  <a:noFill/>
                </a:ln>
                <a:solidFill>
                  <a:srgbClr val="CC3300"/>
                </a:solidFill>
                <a:effectLst/>
                <a:uLnTx/>
                <a:uFillTx/>
                <a:latin typeface="+mn-lt"/>
                <a:ea typeface="+mn-ea"/>
                <a:cs typeface="Arial" charset="0"/>
              </a:rPr>
              <a:t>was sleeping</a:t>
            </a:r>
            <a:r>
              <a:rPr kumimoji="0" lang="en-US" sz="2100" b="0" i="0" u="none" strike="noStrike" kern="1200" cap="none" spc="0" normalizeH="0" baseline="0" noProof="0" dirty="0" smtClean="0">
                <a:ln>
                  <a:noFill/>
                </a:ln>
                <a:solidFill>
                  <a:srgbClr val="CC3300"/>
                </a:solidFill>
                <a:effectLst/>
                <a:uLnTx/>
                <a:uFillTx/>
                <a:latin typeface="+mn-lt"/>
                <a:ea typeface="+mn-ea"/>
                <a:cs typeface="Arial" charset="0"/>
              </a:rPr>
              <a:t> .</a:t>
            </a:r>
            <a:endParaRPr kumimoji="0" lang="ar-SA" sz="2100" b="0" i="0" u="none" strike="noStrike" kern="1200" cap="none" spc="0" normalizeH="0" baseline="0" noProof="0" dirty="0" smtClean="0">
              <a:ln>
                <a:noFill/>
              </a:ln>
              <a:solidFill>
                <a:srgbClr val="CC3300"/>
              </a:solidFill>
              <a:effectLst/>
              <a:uLnTx/>
              <a:uFillTx/>
              <a:latin typeface="+mn-lt"/>
              <a:ea typeface="+mn-ea"/>
              <a:cs typeface="Arial" charset="0"/>
            </a:endParaRPr>
          </a:p>
          <a:p>
            <a:pPr marL="533400" marR="0" lvl="0" indent="-533400" algn="r" defTabSz="914400" rtl="0" eaLnBrk="0" fontAlgn="base" latinLnBrk="0" hangingPunct="0">
              <a:lnSpc>
                <a:spcPct val="80000"/>
              </a:lnSpc>
              <a:spcBef>
                <a:spcPct val="20000"/>
              </a:spcBef>
              <a:spcAft>
                <a:spcPct val="0"/>
              </a:spcAft>
              <a:buClrTx/>
              <a:buSzTx/>
              <a:buFontTx/>
              <a:buNone/>
              <a:tabLst/>
              <a:defRPr/>
            </a:pPr>
            <a:endParaRPr kumimoji="0" lang="ar-SA" sz="2100" b="0" i="0" u="none" strike="noStrike" kern="1200" cap="none" spc="0" normalizeH="0" baseline="0" noProof="0" dirty="0" smtClean="0">
              <a:ln>
                <a:noFill/>
              </a:ln>
              <a:solidFill>
                <a:schemeClr val="tx1"/>
              </a:solidFill>
              <a:effectLst/>
              <a:uLnTx/>
              <a:uFillTx/>
              <a:latin typeface="+mn-lt"/>
              <a:ea typeface="+mn-ea"/>
              <a:cs typeface="Arial" charset="0"/>
            </a:endParaRPr>
          </a:p>
          <a:p>
            <a:pPr marL="533400" marR="0" lvl="0" indent="-533400" algn="r" defTabSz="914400" rtl="0" eaLnBrk="0" fontAlgn="base" latinLnBrk="0" hangingPunct="0">
              <a:lnSpc>
                <a:spcPct val="80000"/>
              </a:lnSpc>
              <a:spcBef>
                <a:spcPct val="20000"/>
              </a:spcBef>
              <a:spcAft>
                <a:spcPct val="0"/>
              </a:spcAft>
              <a:buClrTx/>
              <a:buSzTx/>
              <a:buFontTx/>
              <a:buNone/>
              <a:tabLst/>
              <a:defRPr/>
            </a:pPr>
            <a:r>
              <a:rPr kumimoji="0" lang="ar-SA" sz="2100" b="0" i="0" u="none" strike="noStrike" kern="1200" cap="none" spc="0" normalizeH="0" baseline="0" noProof="0" dirty="0" smtClean="0">
                <a:ln>
                  <a:noFill/>
                </a:ln>
                <a:solidFill>
                  <a:schemeClr val="tx1"/>
                </a:solidFill>
                <a:effectLst/>
                <a:uLnTx/>
                <a:uFillTx/>
                <a:latin typeface="+mn-lt"/>
                <a:ea typeface="+mn-ea"/>
                <a:cs typeface="Arial" charset="0"/>
              </a:rPr>
              <a:t>دخل لص غرفتي بينما كنت نائماً </a:t>
            </a:r>
            <a:endParaRPr kumimoji="0" lang="en-US" sz="2100" b="0" i="0" u="none" strike="noStrike" kern="1200" cap="none" spc="0" normalizeH="0" baseline="0" noProof="0" dirty="0" smtClean="0">
              <a:ln>
                <a:noFill/>
              </a:ln>
              <a:solidFill>
                <a:schemeClr val="tx1"/>
              </a:solidFill>
              <a:effectLst/>
              <a:uLnTx/>
              <a:uFillTx/>
              <a:latin typeface="+mn-lt"/>
              <a:ea typeface="+mn-ea"/>
              <a:cs typeface="Arial" charset="0"/>
            </a:endParaRPr>
          </a:p>
          <a:p>
            <a:pPr marL="533400" marR="0" lvl="0" indent="-533400" algn="r" defTabSz="914400" rtl="0" eaLnBrk="0" fontAlgn="base" latinLnBrk="0" hangingPunct="0">
              <a:lnSpc>
                <a:spcPct val="80000"/>
              </a:lnSpc>
              <a:spcBef>
                <a:spcPct val="20000"/>
              </a:spcBef>
              <a:spcAft>
                <a:spcPct val="0"/>
              </a:spcAft>
              <a:buClrTx/>
              <a:buSzTx/>
              <a:buFontTx/>
              <a:buNone/>
              <a:tabLst/>
              <a:defRPr/>
            </a:pPr>
            <a:endParaRPr kumimoji="0" lang="en-US" sz="2100" b="0" i="0" u="none" strike="noStrike" kern="1200" cap="none" spc="0" normalizeH="0" baseline="0" noProof="0" dirty="0" smtClean="0">
              <a:ln>
                <a:noFill/>
              </a:ln>
              <a:solidFill>
                <a:srgbClr val="FFFF00"/>
              </a:solidFill>
              <a:effectLst/>
              <a:uLnTx/>
              <a:uFillTx/>
              <a:latin typeface="+mn-lt"/>
              <a:ea typeface="+mn-ea"/>
              <a:cs typeface="Arial" charset="0"/>
            </a:endParaRPr>
          </a:p>
          <a:p>
            <a:pPr marL="533400" marR="0" lvl="0" indent="-533400" algn="ctr" defTabSz="914400" rtl="0" eaLnBrk="0" fontAlgn="base" latinLnBrk="0" hangingPunct="0">
              <a:lnSpc>
                <a:spcPct val="80000"/>
              </a:lnSpc>
              <a:spcBef>
                <a:spcPct val="20000"/>
              </a:spcBef>
              <a:spcAft>
                <a:spcPct val="0"/>
              </a:spcAft>
              <a:buClrTx/>
              <a:buSzTx/>
              <a:buFontTx/>
              <a:buNone/>
              <a:tabLst/>
              <a:defRPr/>
            </a:pPr>
            <a:r>
              <a:rPr kumimoji="0" lang="en-US" sz="2100" b="0" i="0" u="none" strike="noStrike" kern="1200" cap="none" spc="0" normalizeH="0" baseline="0" noProof="0" dirty="0" smtClean="0">
                <a:ln>
                  <a:noFill/>
                </a:ln>
                <a:solidFill>
                  <a:schemeClr val="tx1"/>
                </a:solidFill>
                <a:effectLst/>
                <a:uLnTx/>
                <a:uFillTx/>
                <a:latin typeface="+mn-lt"/>
                <a:ea typeface="+mn-ea"/>
                <a:cs typeface="Arial" charset="0"/>
              </a:rPr>
              <a:t>My father </a:t>
            </a:r>
            <a:r>
              <a:rPr kumimoji="0" lang="en-US" sz="2100" b="0" i="0" u="sng" strike="noStrike" kern="1200" cap="none" spc="0" normalizeH="0" baseline="0" noProof="0" dirty="0" smtClean="0">
                <a:ln>
                  <a:noFill/>
                </a:ln>
                <a:solidFill>
                  <a:srgbClr val="CC3300"/>
                </a:solidFill>
                <a:effectLst/>
                <a:uLnTx/>
                <a:uFillTx/>
                <a:latin typeface="+mn-lt"/>
                <a:ea typeface="+mn-ea"/>
                <a:cs typeface="Arial" charset="0"/>
              </a:rPr>
              <a:t>came</a:t>
            </a:r>
            <a:r>
              <a:rPr kumimoji="0" lang="en-US" sz="2100" b="0" i="0" u="none" strike="noStrike" kern="1200" cap="none" spc="0" normalizeH="0" baseline="0" noProof="0" dirty="0" smtClean="0">
                <a:ln>
                  <a:noFill/>
                </a:ln>
                <a:solidFill>
                  <a:srgbClr val="CC3300"/>
                </a:solidFill>
                <a:effectLst/>
                <a:uLnTx/>
                <a:uFillTx/>
                <a:latin typeface="+mn-lt"/>
                <a:ea typeface="+mn-ea"/>
                <a:cs typeface="Arial" charset="0"/>
              </a:rPr>
              <a:t> </a:t>
            </a:r>
            <a:r>
              <a:rPr kumimoji="0" lang="en-US" sz="2100" b="0" i="0" u="none" strike="noStrike" kern="1200" cap="none" spc="0" normalizeH="0" baseline="0" noProof="0" dirty="0" smtClean="0">
                <a:ln>
                  <a:noFill/>
                </a:ln>
                <a:solidFill>
                  <a:srgbClr val="0000CC"/>
                </a:solidFill>
                <a:effectLst/>
                <a:uLnTx/>
                <a:uFillTx/>
                <a:latin typeface="+mn-lt"/>
                <a:ea typeface="+mn-ea"/>
                <a:cs typeface="Arial" charset="0"/>
              </a:rPr>
              <a:t>when</a:t>
            </a:r>
            <a:r>
              <a:rPr kumimoji="0" lang="en-US" sz="2100" b="0" i="0" u="none" strike="noStrike" kern="1200" cap="none" spc="0" normalizeH="0" baseline="0" noProof="0" dirty="0" smtClean="0">
                <a:ln>
                  <a:noFill/>
                </a:ln>
                <a:solidFill>
                  <a:schemeClr val="tx1"/>
                </a:solidFill>
                <a:effectLst/>
                <a:uLnTx/>
                <a:uFillTx/>
                <a:latin typeface="+mn-lt"/>
                <a:ea typeface="+mn-ea"/>
                <a:cs typeface="Arial" charset="0"/>
              </a:rPr>
              <a:t> we </a:t>
            </a:r>
            <a:r>
              <a:rPr kumimoji="0" lang="en-US" sz="2100" b="0" i="0" u="sng" strike="noStrike" kern="1200" cap="none" spc="0" normalizeH="0" baseline="0" noProof="0" dirty="0" smtClean="0">
                <a:ln>
                  <a:noFill/>
                </a:ln>
                <a:solidFill>
                  <a:srgbClr val="CC3300"/>
                </a:solidFill>
                <a:effectLst/>
                <a:uLnTx/>
                <a:uFillTx/>
                <a:latin typeface="+mn-lt"/>
                <a:ea typeface="+mn-ea"/>
                <a:cs typeface="Arial" charset="0"/>
              </a:rPr>
              <a:t>were eating</a:t>
            </a:r>
            <a:r>
              <a:rPr kumimoji="0" lang="en-US" sz="2100" b="0" i="0" u="none" strike="noStrike" kern="1200" cap="none" spc="0" normalizeH="0" baseline="0" noProof="0" dirty="0" smtClean="0">
                <a:ln>
                  <a:noFill/>
                </a:ln>
                <a:solidFill>
                  <a:schemeClr val="tx1"/>
                </a:solidFill>
                <a:effectLst/>
                <a:uLnTx/>
                <a:uFillTx/>
                <a:latin typeface="+mn-lt"/>
                <a:ea typeface="+mn-ea"/>
                <a:cs typeface="Arial" charset="0"/>
              </a:rPr>
              <a:t> .</a:t>
            </a:r>
          </a:p>
          <a:p>
            <a:pPr marL="533400" marR="0" lvl="0" indent="-533400" algn="ctr" defTabSz="914400" rtl="0" eaLnBrk="0" fontAlgn="base" latinLnBrk="0" hangingPunct="0">
              <a:lnSpc>
                <a:spcPct val="80000"/>
              </a:lnSpc>
              <a:spcBef>
                <a:spcPct val="20000"/>
              </a:spcBef>
              <a:spcAft>
                <a:spcPct val="0"/>
              </a:spcAft>
              <a:buClrTx/>
              <a:buSzTx/>
              <a:buFontTx/>
              <a:buNone/>
              <a:tabLst/>
              <a:defRPr/>
            </a:pPr>
            <a:endParaRPr kumimoji="0" lang="ar-SA" sz="2100" b="0" i="0" u="none" strike="noStrike" kern="1200" cap="none" spc="0" normalizeH="0" baseline="0" noProof="0" dirty="0" smtClean="0">
              <a:ln>
                <a:noFill/>
              </a:ln>
              <a:solidFill>
                <a:schemeClr val="tx1"/>
              </a:solidFill>
              <a:effectLst/>
              <a:uLnTx/>
              <a:uFillTx/>
              <a:latin typeface="+mn-lt"/>
              <a:ea typeface="+mn-ea"/>
              <a:cs typeface="Arial" charset="0"/>
            </a:endParaRPr>
          </a:p>
          <a:p>
            <a:pPr marL="533400" marR="0" lvl="0" indent="-533400" algn="r" defTabSz="914400" rtl="0" eaLnBrk="0" fontAlgn="base" latinLnBrk="0" hangingPunct="0">
              <a:lnSpc>
                <a:spcPct val="80000"/>
              </a:lnSpc>
              <a:spcBef>
                <a:spcPct val="20000"/>
              </a:spcBef>
              <a:spcAft>
                <a:spcPct val="0"/>
              </a:spcAft>
              <a:buClrTx/>
              <a:buSzTx/>
              <a:buFontTx/>
              <a:buNone/>
              <a:tabLst/>
              <a:defRPr/>
            </a:pPr>
            <a:r>
              <a:rPr kumimoji="0" lang="ar-SA" sz="2100" b="0" i="0" u="none" strike="noStrike" kern="1200" cap="none" spc="0" normalizeH="0" baseline="0" noProof="0" dirty="0" smtClean="0">
                <a:ln>
                  <a:noFill/>
                </a:ln>
                <a:solidFill>
                  <a:schemeClr val="tx1"/>
                </a:solidFill>
                <a:effectLst/>
                <a:uLnTx/>
                <a:uFillTx/>
                <a:latin typeface="+mn-lt"/>
                <a:ea typeface="+mn-ea"/>
                <a:cs typeface="Arial" charset="0"/>
              </a:rPr>
              <a:t>جاء والدي بينما كنا نأكل</a:t>
            </a:r>
            <a:endParaRPr kumimoji="0" lang="en-US" sz="2100" b="0" i="0" u="none" strike="noStrike" kern="1200" cap="none" spc="0" normalizeH="0" baseline="0" noProof="0" dirty="0">
              <a:ln>
                <a:noFill/>
              </a:ln>
              <a:solidFill>
                <a:schemeClr val="tx1"/>
              </a:solidFill>
              <a:effectLst/>
              <a:uLnTx/>
              <a:uFillTx/>
              <a:latin typeface="+mn-lt"/>
              <a:ea typeface="+mn-ea"/>
              <a:cs typeface="Arial" charset="0"/>
            </a:endParaRPr>
          </a:p>
        </p:txBody>
      </p:sp>
      <p:sp>
        <p:nvSpPr>
          <p:cNvPr id="6" name="Text Box 5"/>
          <p:cNvSpPr txBox="1">
            <a:spLocks noChangeArrowheads="1"/>
          </p:cNvSpPr>
          <p:nvPr/>
        </p:nvSpPr>
        <p:spPr bwMode="auto">
          <a:xfrm>
            <a:off x="2391508" y="2057401"/>
            <a:ext cx="4572000" cy="369332"/>
          </a:xfrm>
          <a:prstGeom prst="rect">
            <a:avLst/>
          </a:prstGeom>
          <a:noFill/>
          <a:ln w="9525">
            <a:noFill/>
            <a:miter lim="800000"/>
            <a:headEnd/>
            <a:tailEnd/>
          </a:ln>
          <a:effectLst/>
        </p:spPr>
        <p:txBody>
          <a:bodyPr>
            <a:spAutoFit/>
          </a:bodyPr>
          <a:lstStyle/>
          <a:p>
            <a:pPr eaLnBrk="1" hangingPunct="1"/>
            <a:endParaRPr lang="en-US" sz="1800">
              <a:solidFill>
                <a:srgbClr val="000066"/>
              </a:solidFill>
              <a:latin typeface="Tahoma" pitchFamily="34" charset="0"/>
            </a:endParaRPr>
          </a:p>
        </p:txBody>
      </p:sp>
      <p:sp>
        <p:nvSpPr>
          <p:cNvPr id="7" name="Text Box 6"/>
          <p:cNvSpPr txBox="1">
            <a:spLocks noChangeArrowheads="1"/>
          </p:cNvSpPr>
          <p:nvPr/>
        </p:nvSpPr>
        <p:spPr bwMode="auto">
          <a:xfrm>
            <a:off x="5556739" y="4419600"/>
            <a:ext cx="1688123" cy="369332"/>
          </a:xfrm>
          <a:prstGeom prst="rect">
            <a:avLst/>
          </a:prstGeom>
          <a:noFill/>
          <a:ln w="9525" algn="ctr">
            <a:noFill/>
            <a:miter lim="800000"/>
            <a:headEnd/>
            <a:tailEnd/>
          </a:ln>
          <a:effectLst/>
        </p:spPr>
        <p:txBody>
          <a:bodyPr>
            <a:spAutoFit/>
          </a:bodyPr>
          <a:lstStyle/>
          <a:p>
            <a:pPr algn="ctr" eaLnBrk="1" hangingPunct="1">
              <a:spcBef>
                <a:spcPct val="50000"/>
              </a:spcBef>
            </a:pPr>
            <a:r>
              <a:rPr lang="ar-SA">
                <a:latin typeface="Tahoma" pitchFamily="34" charset="0"/>
              </a:rPr>
              <a:t>ماضي مستمر</a:t>
            </a:r>
            <a:endParaRPr lang="en-US">
              <a:latin typeface="Tahoma" pitchFamily="34" charset="0"/>
            </a:endParaRPr>
          </a:p>
        </p:txBody>
      </p:sp>
      <p:sp>
        <p:nvSpPr>
          <p:cNvPr id="8" name="Text Box 7"/>
          <p:cNvSpPr txBox="1">
            <a:spLocks noChangeArrowheads="1"/>
          </p:cNvSpPr>
          <p:nvPr/>
        </p:nvSpPr>
        <p:spPr bwMode="auto">
          <a:xfrm>
            <a:off x="3235570" y="4343400"/>
            <a:ext cx="1617784" cy="369332"/>
          </a:xfrm>
          <a:prstGeom prst="rect">
            <a:avLst/>
          </a:prstGeom>
          <a:noFill/>
          <a:ln w="9525" algn="ctr">
            <a:noFill/>
            <a:miter lim="800000"/>
            <a:headEnd/>
            <a:tailEnd/>
          </a:ln>
          <a:effectLst/>
        </p:spPr>
        <p:txBody>
          <a:bodyPr>
            <a:spAutoFit/>
          </a:bodyPr>
          <a:lstStyle/>
          <a:p>
            <a:pPr algn="ctr" eaLnBrk="1" hangingPunct="1">
              <a:spcBef>
                <a:spcPct val="50000"/>
              </a:spcBef>
            </a:pPr>
            <a:r>
              <a:rPr lang="ar-SA">
                <a:latin typeface="Tahoma" pitchFamily="34" charset="0"/>
              </a:rPr>
              <a:t>ماضي بسيط</a:t>
            </a:r>
            <a:endParaRPr lang="en-US">
              <a:latin typeface="Tahoma" pitchFamily="34" charset="0"/>
            </a:endParaRPr>
          </a:p>
        </p:txBody>
      </p:sp>
      <p:sp>
        <p:nvSpPr>
          <p:cNvPr id="9" name="Text Box 9"/>
          <p:cNvSpPr txBox="1">
            <a:spLocks noChangeArrowheads="1"/>
          </p:cNvSpPr>
          <p:nvPr/>
        </p:nvSpPr>
        <p:spPr bwMode="auto">
          <a:xfrm>
            <a:off x="3446585" y="5638800"/>
            <a:ext cx="1406769" cy="369332"/>
          </a:xfrm>
          <a:prstGeom prst="rect">
            <a:avLst/>
          </a:prstGeom>
          <a:noFill/>
          <a:ln w="9525" algn="ctr">
            <a:noFill/>
            <a:miter lim="800000"/>
            <a:headEnd/>
            <a:tailEnd/>
          </a:ln>
          <a:effectLst/>
        </p:spPr>
        <p:txBody>
          <a:bodyPr>
            <a:spAutoFit/>
          </a:bodyPr>
          <a:lstStyle/>
          <a:p>
            <a:pPr algn="ctr" eaLnBrk="1" hangingPunct="1">
              <a:spcBef>
                <a:spcPct val="50000"/>
              </a:spcBef>
            </a:pPr>
            <a:r>
              <a:rPr lang="ar-SA">
                <a:latin typeface="Tahoma" pitchFamily="34" charset="0"/>
              </a:rPr>
              <a:t>ماضي بسيط</a:t>
            </a:r>
            <a:endParaRPr lang="en-US">
              <a:latin typeface="Tahoma" pitchFamily="34" charset="0"/>
            </a:endParaRPr>
          </a:p>
        </p:txBody>
      </p:sp>
      <p:sp>
        <p:nvSpPr>
          <p:cNvPr id="14" name="Text Box 15"/>
          <p:cNvSpPr txBox="1">
            <a:spLocks noChangeArrowheads="1"/>
          </p:cNvSpPr>
          <p:nvPr/>
        </p:nvSpPr>
        <p:spPr bwMode="auto">
          <a:xfrm>
            <a:off x="5556738" y="5638800"/>
            <a:ext cx="1828800" cy="369332"/>
          </a:xfrm>
          <a:prstGeom prst="rect">
            <a:avLst/>
          </a:prstGeom>
          <a:noFill/>
          <a:ln w="9525" algn="ctr">
            <a:noFill/>
            <a:miter lim="800000"/>
            <a:headEnd/>
            <a:tailEnd/>
          </a:ln>
          <a:effectLst/>
        </p:spPr>
        <p:txBody>
          <a:bodyPr>
            <a:spAutoFit/>
          </a:bodyPr>
          <a:lstStyle/>
          <a:p>
            <a:pPr algn="ctr" eaLnBrk="1" hangingPunct="1">
              <a:spcBef>
                <a:spcPct val="50000"/>
              </a:spcBef>
            </a:pPr>
            <a:r>
              <a:rPr lang="ar-SA">
                <a:latin typeface="Tahoma" pitchFamily="34" charset="0"/>
              </a:rPr>
              <a:t>ماضي مستمر</a:t>
            </a:r>
            <a:endParaRPr lang="en-US" sz="1600">
              <a:latin typeface="Tahoma" pitchFamily="34" charset="0"/>
            </a:endParaRPr>
          </a:p>
        </p:txBody>
      </p:sp>
      <p:sp>
        <p:nvSpPr>
          <p:cNvPr id="15" name="AutoShape 16"/>
          <p:cNvSpPr>
            <a:spLocks noChangeArrowheads="1"/>
          </p:cNvSpPr>
          <p:nvPr/>
        </p:nvSpPr>
        <p:spPr bwMode="auto">
          <a:xfrm>
            <a:off x="1758462" y="2057400"/>
            <a:ext cx="5345723" cy="533400"/>
          </a:xfrm>
          <a:prstGeom prst="roundRect">
            <a:avLst>
              <a:gd name="adj" fmla="val 16667"/>
            </a:avLst>
          </a:prstGeom>
          <a:solidFill>
            <a:schemeClr val="accent1"/>
          </a:solidFill>
          <a:ln w="9525">
            <a:solidFill>
              <a:schemeClr val="tx1"/>
            </a:solidFill>
            <a:round/>
            <a:headEnd/>
            <a:tailEnd/>
          </a:ln>
          <a:effectLst>
            <a:outerShdw dist="107763" dir="2700000" algn="ctr" rotWithShape="0">
              <a:srgbClr val="000000">
                <a:alpha val="50000"/>
              </a:srgbClr>
            </a:outerShdw>
          </a:effectLst>
        </p:spPr>
        <p:txBody>
          <a:bodyPr wrap="none" anchor="ctr"/>
          <a:lstStyle/>
          <a:p>
            <a:pPr algn="ctr" eaLnBrk="1" hangingPunct="1"/>
            <a:r>
              <a:rPr lang="en-US" sz="1800" b="1" dirty="0" smtClean="0">
                <a:solidFill>
                  <a:srgbClr val="000066"/>
                </a:solidFill>
                <a:latin typeface="Tahoma" pitchFamily="34" charset="0"/>
              </a:rPr>
              <a:t>Past </a:t>
            </a:r>
            <a:r>
              <a:rPr lang="en-US" sz="1800" b="1" dirty="0">
                <a:solidFill>
                  <a:srgbClr val="000066"/>
                </a:solidFill>
                <a:latin typeface="Tahoma" pitchFamily="34" charset="0"/>
              </a:rPr>
              <a:t>Continuous Tense         </a:t>
            </a:r>
            <a:r>
              <a:rPr lang="ar-SA" sz="1800" b="1" dirty="0">
                <a:solidFill>
                  <a:srgbClr val="000066"/>
                </a:solidFill>
                <a:latin typeface="Tahoma" pitchFamily="34" charset="0"/>
              </a:rPr>
              <a:t>   الماضي المستمر</a:t>
            </a:r>
            <a:endParaRPr lang="en-US" sz="1800" b="1" dirty="0">
              <a:solidFill>
                <a:srgbClr val="000066"/>
              </a:solidFill>
              <a:latin typeface="Tahoma" pitchFamily="34" charset="0"/>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81353" y="304800"/>
            <a:ext cx="8229600" cy="1143000"/>
          </a:xfrm>
        </p:spPr>
        <p:txBody>
          <a:bodyPr/>
          <a:lstStyle/>
          <a:p>
            <a:pPr algn="l" eaLnBrk="1" hangingPunct="1">
              <a:defRPr/>
            </a:pPr>
            <a:r>
              <a:rPr lang="en-US" sz="4000" b="1" dirty="0" smtClean="0">
                <a:solidFill>
                  <a:srgbClr val="FF0000"/>
                </a:solidFill>
              </a:rPr>
              <a:t> Vocabulary Previewing </a:t>
            </a:r>
            <a:r>
              <a:rPr lang="en-US" sz="1600" dirty="0" smtClean="0">
                <a:solidFill>
                  <a:schemeClr val="tx1"/>
                </a:solidFill>
                <a:latin typeface="Arial Black" pitchFamily="34" charset="0"/>
              </a:rPr>
              <a:t>( pages 147/ 50/ 152 /160) ) </a:t>
            </a:r>
            <a:endParaRPr lang="en-US" sz="1800" dirty="0">
              <a:solidFill>
                <a:schemeClr val="tx1"/>
              </a:solidFill>
            </a:endParaRPr>
          </a:p>
        </p:txBody>
      </p:sp>
      <p:sp>
        <p:nvSpPr>
          <p:cNvPr id="7171" name="Text Placeholder 5"/>
          <p:cNvSpPr>
            <a:spLocks noGrp="1"/>
          </p:cNvSpPr>
          <p:nvPr>
            <p:ph idx="1"/>
          </p:nvPr>
        </p:nvSpPr>
        <p:spPr>
          <a:xfrm>
            <a:off x="351692" y="1447802"/>
            <a:ext cx="8581292"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sp>
        <p:nvSpPr>
          <p:cNvPr id="7172" name="Slide Number Placeholder 3"/>
          <p:cNvSpPr>
            <a:spLocks noGrp="1"/>
          </p:cNvSpPr>
          <p:nvPr>
            <p:ph type="sldNum" sz="quarter" idx="12"/>
          </p:nvPr>
        </p:nvSpPr>
        <p:spPr bwMode="auto">
          <a:xfrm>
            <a:off x="1943100" y="6376990"/>
            <a:ext cx="527538" cy="365125"/>
          </a:xfrm>
          <a:prstGeom prst="rect">
            <a:avLst/>
          </a:prstGeom>
          <a:noFill/>
          <a:ln>
            <a:miter lim="800000"/>
            <a:headEnd/>
            <a:tailEnd/>
          </a:ln>
        </p:spPr>
        <p:txBody>
          <a:bodyPr/>
          <a:lstStyle/>
          <a:p>
            <a:fld id="{20AAC894-F906-4C60-B31D-FC7493A50C40}" type="slidenum">
              <a:rPr lang="ar-SA" smtClean="0">
                <a:cs typeface="Arial" pitchFamily="34" charset="0"/>
              </a:rPr>
              <a:pPr/>
              <a:t>46</a:t>
            </a:fld>
            <a:endParaRPr lang="en-US" smtClean="0">
              <a:cs typeface="Arial" pitchFamily="34" charset="0"/>
            </a:endParaRPr>
          </a:p>
        </p:txBody>
      </p:sp>
      <p:graphicFrame>
        <p:nvGraphicFramePr>
          <p:cNvPr id="5" name="Table 4"/>
          <p:cNvGraphicFramePr>
            <a:graphicFrameLocks noGrp="1"/>
          </p:cNvGraphicFramePr>
          <p:nvPr/>
        </p:nvGraphicFramePr>
        <p:xfrm>
          <a:off x="351693" y="1524002"/>
          <a:ext cx="7807570" cy="9267095"/>
        </p:xfrm>
        <a:graphic>
          <a:graphicData uri="http://schemas.openxmlformats.org/drawingml/2006/table">
            <a:tbl>
              <a:tblPr rtl="1" firstRow="1" bandRow="1">
                <a:tableStyleId>{5C22544A-7EE6-4342-B048-85BDC9FD1C3A}</a:tableStyleId>
              </a:tblPr>
              <a:tblGrid>
                <a:gridCol w="4933395"/>
                <a:gridCol w="2107189"/>
                <a:gridCol w="766986"/>
              </a:tblGrid>
              <a:tr h="703385">
                <a:tc>
                  <a:txBody>
                    <a:bodyPr/>
                    <a:lstStyle/>
                    <a:p>
                      <a:pPr rtl="1"/>
                      <a:r>
                        <a:rPr lang="en-US" sz="2000" b="1" dirty="0" smtClean="0">
                          <a:solidFill>
                            <a:schemeClr val="tx1"/>
                          </a:solidFill>
                        </a:rPr>
                        <a:t>meanings</a:t>
                      </a:r>
                      <a:endParaRPr lang="ar-SA" sz="2000" b="1" dirty="0">
                        <a:solidFill>
                          <a:schemeClr val="tx1"/>
                        </a:solidFill>
                      </a:endParaRPr>
                    </a:p>
                  </a:txBody>
                  <a:tcPr marL="84407" marR="84407"/>
                </a:tc>
                <a:tc>
                  <a:txBody>
                    <a:bodyPr/>
                    <a:lstStyle/>
                    <a:p>
                      <a:pPr rtl="1"/>
                      <a:r>
                        <a:rPr lang="en-US" sz="2000" b="1" dirty="0" smtClean="0">
                          <a:solidFill>
                            <a:schemeClr val="tx1"/>
                          </a:solidFill>
                        </a:rPr>
                        <a:t>New words</a:t>
                      </a:r>
                      <a:endParaRPr lang="ar-SA" sz="2000" b="1" dirty="0">
                        <a:solidFill>
                          <a:schemeClr val="tx1"/>
                        </a:solidFill>
                      </a:endParaRPr>
                    </a:p>
                  </a:txBody>
                  <a:tcPr marL="84407" marR="84407"/>
                </a:tc>
                <a:tc>
                  <a:txBody>
                    <a:bodyPr/>
                    <a:lstStyle/>
                    <a:p>
                      <a:pPr rtl="1"/>
                      <a:r>
                        <a:rPr lang="en-US" sz="2000" b="1" dirty="0" smtClean="0">
                          <a:solidFill>
                            <a:schemeClr val="tx1"/>
                          </a:solidFill>
                        </a:rPr>
                        <a:t>No.</a:t>
                      </a:r>
                      <a:endParaRPr lang="ar-SA" sz="2000" b="1" dirty="0">
                        <a:solidFill>
                          <a:schemeClr val="tx1"/>
                        </a:solidFill>
                      </a:endParaRPr>
                    </a:p>
                  </a:txBody>
                  <a:tcPr marL="84407" marR="84407"/>
                </a:tc>
              </a:tr>
              <a:tr h="1009357">
                <a:tc>
                  <a:txBody>
                    <a:bodyPr/>
                    <a:lstStyle/>
                    <a:p>
                      <a:pPr rtl="1"/>
                      <a:r>
                        <a:rPr lang="en-US" sz="2000" b="1" dirty="0" smtClean="0"/>
                        <a:t>Very beautiful</a:t>
                      </a:r>
                      <a:endParaRPr lang="ar-SA" sz="2000" b="1" dirty="0"/>
                    </a:p>
                  </a:txBody>
                  <a:tcPr marL="84407" marR="84407"/>
                </a:tc>
                <a:tc>
                  <a:txBody>
                    <a:bodyPr/>
                    <a:lstStyle/>
                    <a:p>
                      <a:pPr rtl="1"/>
                      <a:r>
                        <a:rPr lang="en-US" sz="2000" b="1" dirty="0" smtClean="0"/>
                        <a:t>Attractive      ( </a:t>
                      </a:r>
                      <a:r>
                        <a:rPr lang="en-US" sz="2000" b="1" dirty="0" err="1" smtClean="0"/>
                        <a:t>Adj</a:t>
                      </a:r>
                      <a:r>
                        <a:rPr lang="en-US" sz="2000" b="1" dirty="0" smtClean="0"/>
                        <a:t> ) </a:t>
                      </a:r>
                      <a:endParaRPr lang="ar-SA" sz="2000" b="1" dirty="0"/>
                    </a:p>
                  </a:txBody>
                  <a:tcPr marL="84407" marR="84407"/>
                </a:tc>
                <a:tc>
                  <a:txBody>
                    <a:bodyPr/>
                    <a:lstStyle/>
                    <a:p>
                      <a:pPr rtl="1"/>
                      <a:r>
                        <a:rPr lang="en-US" sz="2000" b="1" dirty="0" smtClean="0"/>
                        <a:t>1</a:t>
                      </a:r>
                      <a:endParaRPr lang="ar-SA" sz="2000" b="1" dirty="0"/>
                    </a:p>
                  </a:txBody>
                  <a:tcPr marL="84407" marR="84407"/>
                </a:tc>
              </a:tr>
              <a:tr h="703385">
                <a:tc>
                  <a:txBody>
                    <a:bodyPr/>
                    <a:lstStyle/>
                    <a:p>
                      <a:pPr rtl="1"/>
                      <a:r>
                        <a:rPr lang="en-US" sz="2000" b="1" dirty="0" smtClean="0"/>
                        <a:t>Special food for sick or for</a:t>
                      </a:r>
                      <a:r>
                        <a:rPr lang="en-US" sz="2000" b="1" baseline="0" dirty="0" smtClean="0"/>
                        <a:t> slimming </a:t>
                      </a:r>
                      <a:endParaRPr lang="ar-SA" sz="2000" b="1" dirty="0"/>
                    </a:p>
                  </a:txBody>
                  <a:tcPr marL="84407" marR="84407"/>
                </a:tc>
                <a:tc>
                  <a:txBody>
                    <a:bodyPr/>
                    <a:lstStyle/>
                    <a:p>
                      <a:pPr rtl="1"/>
                      <a:r>
                        <a:rPr lang="en-US" sz="2000" b="1" dirty="0" smtClean="0"/>
                        <a:t>Diet                  ( N )</a:t>
                      </a:r>
                      <a:endParaRPr lang="ar-SA" sz="2000" b="1" dirty="0"/>
                    </a:p>
                  </a:txBody>
                  <a:tcPr marL="84407" marR="84407"/>
                </a:tc>
                <a:tc>
                  <a:txBody>
                    <a:bodyPr/>
                    <a:lstStyle/>
                    <a:p>
                      <a:pPr rtl="1"/>
                      <a:r>
                        <a:rPr lang="en-US" sz="2000" b="1" dirty="0" smtClean="0"/>
                        <a:t>2</a:t>
                      </a:r>
                      <a:endParaRPr lang="ar-SA" sz="2000" b="1" dirty="0"/>
                    </a:p>
                  </a:txBody>
                  <a:tcPr marL="84407" marR="84407"/>
                </a:tc>
              </a:tr>
              <a:tr h="1009357">
                <a:tc>
                  <a:txBody>
                    <a:bodyPr/>
                    <a:lstStyle/>
                    <a:p>
                      <a:pPr rtl="1"/>
                      <a:r>
                        <a:rPr lang="en-US" sz="2000" b="1" dirty="0" smtClean="0"/>
                        <a:t>Not cooked</a:t>
                      </a:r>
                      <a:endParaRPr lang="ar-SA" sz="2000" b="1" dirty="0"/>
                    </a:p>
                  </a:txBody>
                  <a:tcPr marL="84407" marR="84407"/>
                </a:tc>
                <a:tc>
                  <a:txBody>
                    <a:bodyPr/>
                    <a:lstStyle/>
                    <a:p>
                      <a:pPr rtl="1"/>
                      <a:r>
                        <a:rPr lang="en-US" sz="2000" b="1" dirty="0" smtClean="0"/>
                        <a:t> Raw                (</a:t>
                      </a:r>
                      <a:r>
                        <a:rPr lang="en-US" sz="2000" b="1" dirty="0" err="1" smtClean="0"/>
                        <a:t>Adj</a:t>
                      </a:r>
                      <a:r>
                        <a:rPr lang="en-US" sz="2000" b="1" dirty="0" smtClean="0"/>
                        <a:t> ) </a:t>
                      </a:r>
                      <a:endParaRPr lang="ar-SA" sz="2000" b="1" dirty="0"/>
                    </a:p>
                  </a:txBody>
                  <a:tcPr marL="84407" marR="84407"/>
                </a:tc>
                <a:tc>
                  <a:txBody>
                    <a:bodyPr/>
                    <a:lstStyle/>
                    <a:p>
                      <a:pPr rtl="1"/>
                      <a:r>
                        <a:rPr lang="en-US" sz="2000" b="1" dirty="0" smtClean="0"/>
                        <a:t>3</a:t>
                      </a:r>
                      <a:endParaRPr lang="ar-SA" sz="2000" b="1" dirty="0"/>
                    </a:p>
                  </a:txBody>
                  <a:tcPr marL="84407" marR="84407"/>
                </a:tc>
              </a:tr>
              <a:tr h="1009357">
                <a:tc>
                  <a:txBody>
                    <a:bodyPr/>
                    <a:lstStyle/>
                    <a:p>
                      <a:pPr rtl="1"/>
                      <a:r>
                        <a:rPr lang="en-US" sz="2000" b="1" dirty="0" smtClean="0"/>
                        <a:t>thin in an attractive way </a:t>
                      </a:r>
                      <a:endParaRPr lang="ar-SA" sz="2000" b="1" dirty="0"/>
                    </a:p>
                  </a:txBody>
                  <a:tcPr marL="84407" marR="84407"/>
                </a:tc>
                <a:tc>
                  <a:txBody>
                    <a:bodyPr/>
                    <a:lstStyle/>
                    <a:p>
                      <a:pPr rtl="1"/>
                      <a:r>
                        <a:rPr lang="en-US" sz="2000" b="1" dirty="0" smtClean="0"/>
                        <a:t>Slim                 ( </a:t>
                      </a:r>
                      <a:r>
                        <a:rPr lang="en-US" sz="2000" b="1" dirty="0" err="1" smtClean="0"/>
                        <a:t>Adj</a:t>
                      </a:r>
                      <a:r>
                        <a:rPr lang="en-US" sz="2000" b="1" dirty="0" smtClean="0"/>
                        <a:t> ) </a:t>
                      </a:r>
                      <a:endParaRPr lang="ar-SA" sz="2000" b="1" dirty="0"/>
                    </a:p>
                  </a:txBody>
                  <a:tcPr marL="84407" marR="84407"/>
                </a:tc>
                <a:tc>
                  <a:txBody>
                    <a:bodyPr/>
                    <a:lstStyle/>
                    <a:p>
                      <a:pPr rtl="1"/>
                      <a:r>
                        <a:rPr lang="en-US" sz="2000" b="1" dirty="0" smtClean="0"/>
                        <a:t>4</a:t>
                      </a:r>
                      <a:endParaRPr lang="ar-SA" sz="2000" b="1" dirty="0"/>
                    </a:p>
                  </a:txBody>
                  <a:tcPr marL="84407" marR="84407"/>
                </a:tc>
              </a:tr>
              <a:tr h="703385">
                <a:tc>
                  <a:txBody>
                    <a:bodyPr/>
                    <a:lstStyle/>
                    <a:p>
                      <a:pPr rtl="1"/>
                      <a:r>
                        <a:rPr lang="en-US" sz="2000" b="1" dirty="0" smtClean="0"/>
                        <a:t>Win or get something</a:t>
                      </a:r>
                      <a:endParaRPr lang="ar-SA" sz="2000" b="1" dirty="0"/>
                    </a:p>
                  </a:txBody>
                  <a:tcPr marL="84407" marR="84407"/>
                </a:tc>
                <a:tc>
                  <a:txBody>
                    <a:bodyPr/>
                    <a:lstStyle/>
                    <a:p>
                      <a:pPr rtl="1"/>
                      <a:r>
                        <a:rPr lang="en-US" sz="2000" b="1" dirty="0" smtClean="0"/>
                        <a:t>Gain                 ( V)</a:t>
                      </a:r>
                      <a:endParaRPr lang="ar-SA" sz="2000" b="1" dirty="0"/>
                    </a:p>
                  </a:txBody>
                  <a:tcPr marL="84407" marR="84407"/>
                </a:tc>
                <a:tc>
                  <a:txBody>
                    <a:bodyPr/>
                    <a:lstStyle/>
                    <a:p>
                      <a:pPr rtl="1"/>
                      <a:r>
                        <a:rPr lang="en-US" sz="2000" b="1" dirty="0" smtClean="0"/>
                        <a:t>5</a:t>
                      </a:r>
                      <a:endParaRPr lang="ar-SA" sz="2000" b="1" dirty="0"/>
                    </a:p>
                  </a:txBody>
                  <a:tcPr marL="84407" marR="84407"/>
                </a:tc>
              </a:tr>
              <a:tr h="703385">
                <a:tc>
                  <a:txBody>
                    <a:bodyPr/>
                    <a:lstStyle/>
                    <a:p>
                      <a:pPr rtl="1"/>
                      <a:r>
                        <a:rPr lang="en-US" sz="2000" b="1" dirty="0" smtClean="0"/>
                        <a:t>Meet or unite</a:t>
                      </a:r>
                      <a:endParaRPr lang="ar-SA" sz="2000" b="1" dirty="0"/>
                    </a:p>
                  </a:txBody>
                  <a:tcPr marL="84407" marR="84407"/>
                </a:tc>
                <a:tc>
                  <a:txBody>
                    <a:bodyPr/>
                    <a:lstStyle/>
                    <a:p>
                      <a:pPr rtl="1"/>
                      <a:r>
                        <a:rPr lang="en-US" sz="2000" b="1" dirty="0" smtClean="0"/>
                        <a:t> join                 ( V )</a:t>
                      </a:r>
                      <a:endParaRPr lang="ar-SA" sz="2000" b="1" dirty="0"/>
                    </a:p>
                  </a:txBody>
                  <a:tcPr marL="84407" marR="84407"/>
                </a:tc>
                <a:tc>
                  <a:txBody>
                    <a:bodyPr/>
                    <a:lstStyle/>
                    <a:p>
                      <a:pPr rtl="1"/>
                      <a:r>
                        <a:rPr lang="en-US" sz="2000" b="1" dirty="0" smtClean="0"/>
                        <a:t>6</a:t>
                      </a:r>
                      <a:endParaRPr lang="ar-SA" sz="2000" b="1" dirty="0"/>
                    </a:p>
                  </a:txBody>
                  <a:tcPr marL="84407" marR="84407"/>
                </a:tc>
              </a:tr>
              <a:tr h="1009357">
                <a:tc>
                  <a:txBody>
                    <a:bodyPr/>
                    <a:lstStyle/>
                    <a:p>
                      <a:pPr rtl="1"/>
                      <a:r>
                        <a:rPr lang="en-US" sz="2000" b="1" dirty="0" smtClean="0"/>
                        <a:t>Fat – the opposite of slim or thin</a:t>
                      </a:r>
                      <a:endParaRPr lang="ar-SA" sz="2000" b="1" dirty="0"/>
                    </a:p>
                  </a:txBody>
                  <a:tcPr marL="84407" marR="84407"/>
                </a:tc>
                <a:tc>
                  <a:txBody>
                    <a:bodyPr/>
                    <a:lstStyle/>
                    <a:p>
                      <a:pPr rtl="1"/>
                      <a:r>
                        <a:rPr lang="en-US" sz="2000" b="1" dirty="0" smtClean="0"/>
                        <a:t>Overweight   ( </a:t>
                      </a:r>
                      <a:r>
                        <a:rPr lang="en-US" sz="2000" b="1" dirty="0" err="1" smtClean="0"/>
                        <a:t>Adj</a:t>
                      </a:r>
                      <a:r>
                        <a:rPr lang="en-US" sz="2000" b="1" dirty="0" smtClean="0"/>
                        <a:t>)</a:t>
                      </a:r>
                      <a:endParaRPr lang="ar-SA" sz="2000" b="1" dirty="0"/>
                    </a:p>
                  </a:txBody>
                  <a:tcPr marL="84407" marR="84407"/>
                </a:tc>
                <a:tc>
                  <a:txBody>
                    <a:bodyPr/>
                    <a:lstStyle/>
                    <a:p>
                      <a:pPr rtl="1"/>
                      <a:r>
                        <a:rPr lang="en-US" sz="2000" b="1" dirty="0" smtClean="0"/>
                        <a:t>7</a:t>
                      </a:r>
                      <a:endParaRPr lang="ar-SA" sz="2000" b="1" dirty="0"/>
                    </a:p>
                  </a:txBody>
                  <a:tcPr marL="84407" marR="84407"/>
                </a:tc>
              </a:tr>
              <a:tr h="1009357">
                <a:tc>
                  <a:txBody>
                    <a:bodyPr/>
                    <a:lstStyle/>
                    <a:p>
                      <a:pPr rtl="1"/>
                      <a:r>
                        <a:rPr lang="en-US" sz="2000" b="1" dirty="0" smtClean="0"/>
                        <a:t>during</a:t>
                      </a:r>
                      <a:endParaRPr lang="ar-SA" sz="2000" b="1" dirty="0"/>
                    </a:p>
                  </a:txBody>
                  <a:tcPr marL="84407" marR="84407"/>
                </a:tc>
                <a:tc>
                  <a:txBody>
                    <a:bodyPr/>
                    <a:lstStyle/>
                    <a:p>
                      <a:pPr rtl="1"/>
                      <a:r>
                        <a:rPr lang="en-US" sz="2000" b="1" dirty="0" smtClean="0"/>
                        <a:t>While              ( conj) </a:t>
                      </a:r>
                      <a:endParaRPr lang="ar-SA" sz="2000" b="1" dirty="0"/>
                    </a:p>
                  </a:txBody>
                  <a:tcPr marL="84407" marR="84407"/>
                </a:tc>
                <a:tc>
                  <a:txBody>
                    <a:bodyPr/>
                    <a:lstStyle/>
                    <a:p>
                      <a:pPr rtl="1"/>
                      <a:r>
                        <a:rPr lang="en-US" sz="2000" b="1" dirty="0" smtClean="0"/>
                        <a:t>8</a:t>
                      </a:r>
                      <a:endParaRPr lang="ar-SA" sz="2000" b="1" dirty="0"/>
                    </a:p>
                  </a:txBody>
                  <a:tcPr marL="84407" marR="84407"/>
                </a:tc>
              </a:tr>
              <a:tr h="703385">
                <a:tc>
                  <a:txBody>
                    <a:bodyPr/>
                    <a:lstStyle/>
                    <a:p>
                      <a:pPr rtl="1"/>
                      <a:r>
                        <a:rPr lang="en-US" sz="2000" b="1" dirty="0" smtClean="0"/>
                        <a:t>Do / succeed/ have a job</a:t>
                      </a:r>
                      <a:endParaRPr lang="ar-SA" sz="2000" b="1" dirty="0"/>
                    </a:p>
                  </a:txBody>
                  <a:tcPr marL="84407" marR="84407"/>
                </a:tc>
                <a:tc>
                  <a:txBody>
                    <a:bodyPr/>
                    <a:lstStyle/>
                    <a:p>
                      <a:pPr rtl="1"/>
                      <a:r>
                        <a:rPr lang="en-US" sz="2000" b="1" dirty="0" smtClean="0"/>
                        <a:t>Work               ( V) </a:t>
                      </a:r>
                      <a:endParaRPr lang="ar-SA" sz="2000" b="1" dirty="0"/>
                    </a:p>
                  </a:txBody>
                  <a:tcPr marL="84407" marR="84407"/>
                </a:tc>
                <a:tc>
                  <a:txBody>
                    <a:bodyPr/>
                    <a:lstStyle/>
                    <a:p>
                      <a:pPr rtl="1"/>
                      <a:r>
                        <a:rPr lang="en-US" sz="2000" b="1" dirty="0" smtClean="0"/>
                        <a:t>9</a:t>
                      </a:r>
                      <a:endParaRPr lang="ar-SA" sz="2000" b="1" dirty="0"/>
                    </a:p>
                  </a:txBody>
                  <a:tcPr marL="84407" marR="84407"/>
                </a:tc>
              </a:tr>
              <a:tr h="703385">
                <a:tc>
                  <a:txBody>
                    <a:bodyPr/>
                    <a:lstStyle/>
                    <a:p>
                      <a:pPr rtl="1"/>
                      <a:r>
                        <a:rPr lang="en-US" sz="2000" b="1" dirty="0" smtClean="0"/>
                        <a:t> a small or light meal between main meals</a:t>
                      </a:r>
                      <a:endParaRPr lang="ar-SA" sz="2000" b="1" dirty="0"/>
                    </a:p>
                  </a:txBody>
                  <a:tcPr marL="84407" marR="84407"/>
                </a:tc>
                <a:tc>
                  <a:txBody>
                    <a:bodyPr/>
                    <a:lstStyle/>
                    <a:p>
                      <a:pPr rtl="1"/>
                      <a:r>
                        <a:rPr lang="en-US" sz="2000" b="1" dirty="0" smtClean="0"/>
                        <a:t>Snack               ( N)</a:t>
                      </a:r>
                      <a:endParaRPr lang="ar-SA" sz="2000" b="1" dirty="0"/>
                    </a:p>
                  </a:txBody>
                  <a:tcPr marL="84407" marR="84407"/>
                </a:tc>
                <a:tc>
                  <a:txBody>
                    <a:bodyPr/>
                    <a:lstStyle/>
                    <a:p>
                      <a:pPr rtl="1"/>
                      <a:r>
                        <a:rPr lang="en-US" sz="2000" b="1" dirty="0" smtClean="0"/>
                        <a:t>10</a:t>
                      </a:r>
                      <a:endParaRPr lang="ar-SA" sz="2000" b="1" dirty="0"/>
                    </a:p>
                  </a:txBody>
                  <a:tcPr marL="84407" marR="84407"/>
                </a:tc>
              </a:tr>
            </a:tbl>
          </a:graphicData>
        </a:graphic>
      </p:graphicFrame>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81353" y="304800"/>
            <a:ext cx="8229600" cy="1143000"/>
          </a:xfrm>
        </p:spPr>
        <p:txBody>
          <a:bodyPr/>
          <a:lstStyle/>
          <a:p>
            <a:pPr algn="l" eaLnBrk="1" hangingPunct="1">
              <a:defRPr/>
            </a:pPr>
            <a:r>
              <a:rPr lang="en-US" sz="4000" b="1" dirty="0" smtClean="0">
                <a:solidFill>
                  <a:srgbClr val="FF0000"/>
                </a:solidFill>
              </a:rPr>
              <a:t>Vocabulary Previewing </a:t>
            </a:r>
            <a:r>
              <a:rPr lang="en-US" sz="1600" dirty="0" smtClean="0">
                <a:solidFill>
                  <a:schemeClr val="tx1"/>
                </a:solidFill>
                <a:latin typeface="Arial Black" pitchFamily="34" charset="0"/>
              </a:rPr>
              <a:t>( pages 147/ 50/ 152 /160) ) </a:t>
            </a:r>
            <a:endParaRPr lang="en-US" sz="1800" dirty="0">
              <a:solidFill>
                <a:schemeClr val="tx1"/>
              </a:solidFill>
            </a:endParaRPr>
          </a:p>
        </p:txBody>
      </p:sp>
      <p:sp>
        <p:nvSpPr>
          <p:cNvPr id="7171" name="Text Placeholder 5"/>
          <p:cNvSpPr>
            <a:spLocks noGrp="1"/>
          </p:cNvSpPr>
          <p:nvPr>
            <p:ph idx="1"/>
          </p:nvPr>
        </p:nvSpPr>
        <p:spPr>
          <a:xfrm>
            <a:off x="351692" y="1447802"/>
            <a:ext cx="8581292"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sp>
        <p:nvSpPr>
          <p:cNvPr id="7172" name="Slide Number Placeholder 3"/>
          <p:cNvSpPr>
            <a:spLocks noGrp="1"/>
          </p:cNvSpPr>
          <p:nvPr>
            <p:ph type="sldNum" sz="quarter" idx="12"/>
          </p:nvPr>
        </p:nvSpPr>
        <p:spPr bwMode="auto">
          <a:xfrm>
            <a:off x="1943100" y="6376990"/>
            <a:ext cx="527538" cy="365125"/>
          </a:xfrm>
          <a:prstGeom prst="rect">
            <a:avLst/>
          </a:prstGeom>
          <a:noFill/>
          <a:ln>
            <a:miter lim="800000"/>
            <a:headEnd/>
            <a:tailEnd/>
          </a:ln>
        </p:spPr>
        <p:txBody>
          <a:bodyPr/>
          <a:lstStyle/>
          <a:p>
            <a:fld id="{20AAC894-F906-4C60-B31D-FC7493A50C40}" type="slidenum">
              <a:rPr lang="ar-SA" smtClean="0">
                <a:cs typeface="Arial" pitchFamily="34" charset="0"/>
              </a:rPr>
              <a:pPr/>
              <a:t>47</a:t>
            </a:fld>
            <a:endParaRPr lang="en-US" smtClean="0">
              <a:cs typeface="Arial" pitchFamily="34" charset="0"/>
            </a:endParaRPr>
          </a:p>
        </p:txBody>
      </p:sp>
      <p:graphicFrame>
        <p:nvGraphicFramePr>
          <p:cNvPr id="5" name="Table 4"/>
          <p:cNvGraphicFramePr>
            <a:graphicFrameLocks noGrp="1"/>
          </p:cNvGraphicFramePr>
          <p:nvPr/>
        </p:nvGraphicFramePr>
        <p:xfrm>
          <a:off x="451140" y="1524002"/>
          <a:ext cx="7708124" cy="6850967"/>
        </p:xfrm>
        <a:graphic>
          <a:graphicData uri="http://schemas.openxmlformats.org/drawingml/2006/table">
            <a:tbl>
              <a:tblPr rtl="1" firstRow="1" bandRow="1">
                <a:tableStyleId>{5C22544A-7EE6-4342-B048-85BDC9FD1C3A}</a:tableStyleId>
              </a:tblPr>
              <a:tblGrid>
                <a:gridCol w="4933395"/>
                <a:gridCol w="2107189"/>
                <a:gridCol w="667540"/>
              </a:tblGrid>
              <a:tr h="703385">
                <a:tc>
                  <a:txBody>
                    <a:bodyPr/>
                    <a:lstStyle/>
                    <a:p>
                      <a:pPr rtl="1"/>
                      <a:r>
                        <a:rPr lang="en-US" sz="2000" b="1" dirty="0" smtClean="0">
                          <a:solidFill>
                            <a:schemeClr val="tx1"/>
                          </a:solidFill>
                        </a:rPr>
                        <a:t>meanings</a:t>
                      </a:r>
                      <a:endParaRPr lang="ar-SA" sz="2000" b="1" dirty="0">
                        <a:solidFill>
                          <a:schemeClr val="tx1"/>
                        </a:solidFill>
                      </a:endParaRPr>
                    </a:p>
                  </a:txBody>
                  <a:tcPr marL="84407" marR="84407"/>
                </a:tc>
                <a:tc>
                  <a:txBody>
                    <a:bodyPr/>
                    <a:lstStyle/>
                    <a:p>
                      <a:pPr rtl="1"/>
                      <a:r>
                        <a:rPr lang="en-US" sz="2000" b="1" dirty="0" smtClean="0">
                          <a:solidFill>
                            <a:schemeClr val="tx1"/>
                          </a:solidFill>
                        </a:rPr>
                        <a:t>New words</a:t>
                      </a:r>
                      <a:endParaRPr lang="ar-SA" sz="2000" b="1" dirty="0">
                        <a:solidFill>
                          <a:schemeClr val="tx1"/>
                        </a:solidFill>
                      </a:endParaRPr>
                    </a:p>
                  </a:txBody>
                  <a:tcPr marL="84407" marR="84407"/>
                </a:tc>
                <a:tc>
                  <a:txBody>
                    <a:bodyPr/>
                    <a:lstStyle/>
                    <a:p>
                      <a:pPr rtl="1"/>
                      <a:r>
                        <a:rPr lang="en-US" sz="2000" b="1" dirty="0" smtClean="0">
                          <a:solidFill>
                            <a:schemeClr val="tx1"/>
                          </a:solidFill>
                        </a:rPr>
                        <a:t>No.</a:t>
                      </a:r>
                      <a:endParaRPr lang="ar-SA" sz="2000" b="1" dirty="0">
                        <a:solidFill>
                          <a:schemeClr val="tx1"/>
                        </a:solidFill>
                      </a:endParaRPr>
                    </a:p>
                  </a:txBody>
                  <a:tcPr marL="84407" marR="84407"/>
                </a:tc>
              </a:tr>
              <a:tr h="703385">
                <a:tc>
                  <a:txBody>
                    <a:bodyPr/>
                    <a:lstStyle/>
                    <a:p>
                      <a:pPr rtl="1"/>
                      <a:r>
                        <a:rPr lang="en-US" sz="2000" b="1" dirty="0" smtClean="0"/>
                        <a:t>Heat with</a:t>
                      </a:r>
                      <a:r>
                        <a:rPr lang="en-US" sz="2000" b="1" baseline="0" dirty="0" smtClean="0"/>
                        <a:t> fire</a:t>
                      </a:r>
                      <a:endParaRPr lang="ar-SA" sz="2000" b="1" dirty="0"/>
                    </a:p>
                  </a:txBody>
                  <a:tcPr marL="84407" marR="84407"/>
                </a:tc>
                <a:tc>
                  <a:txBody>
                    <a:bodyPr/>
                    <a:lstStyle/>
                    <a:p>
                      <a:pPr rtl="1"/>
                      <a:r>
                        <a:rPr lang="en-US" sz="2000" b="1" dirty="0" smtClean="0"/>
                        <a:t>Bake                 ( V)</a:t>
                      </a:r>
                      <a:endParaRPr lang="ar-SA" sz="2000" b="1" dirty="0"/>
                    </a:p>
                  </a:txBody>
                  <a:tcPr marL="84407" marR="84407"/>
                </a:tc>
                <a:tc>
                  <a:txBody>
                    <a:bodyPr/>
                    <a:lstStyle/>
                    <a:p>
                      <a:r>
                        <a:rPr lang="en-US" sz="1800" b="1" dirty="0" smtClean="0"/>
                        <a:t>11</a:t>
                      </a:r>
                      <a:endParaRPr lang="ar-SA" sz="1800" b="1" dirty="0"/>
                    </a:p>
                  </a:txBody>
                  <a:tcPr marL="84407" marR="84407"/>
                </a:tc>
              </a:tr>
              <a:tr h="1009357">
                <a:tc>
                  <a:txBody>
                    <a:bodyPr/>
                    <a:lstStyle/>
                    <a:p>
                      <a:pPr rtl="1"/>
                      <a:r>
                        <a:rPr lang="en-US" sz="2000" b="1" dirty="0" smtClean="0"/>
                        <a:t>Heat in water</a:t>
                      </a:r>
                      <a:endParaRPr lang="ar-SA" sz="2000" b="1" dirty="0"/>
                    </a:p>
                  </a:txBody>
                  <a:tcPr marL="84407" marR="84407"/>
                </a:tc>
                <a:tc>
                  <a:txBody>
                    <a:bodyPr/>
                    <a:lstStyle/>
                    <a:p>
                      <a:pPr rtl="1"/>
                      <a:r>
                        <a:rPr lang="en-US" sz="2000" b="1" dirty="0" smtClean="0"/>
                        <a:t>Boil                       ( V)</a:t>
                      </a:r>
                      <a:endParaRPr lang="ar-SA" sz="2000" b="1" dirty="0"/>
                    </a:p>
                  </a:txBody>
                  <a:tcPr marL="84407" marR="84407"/>
                </a:tc>
                <a:tc>
                  <a:txBody>
                    <a:bodyPr/>
                    <a:lstStyle/>
                    <a:p>
                      <a:pPr rtl="1"/>
                      <a:r>
                        <a:rPr lang="en-US" sz="2000" b="1" dirty="0" smtClean="0"/>
                        <a:t>12</a:t>
                      </a:r>
                      <a:endParaRPr lang="ar-SA" sz="2000" b="1" dirty="0"/>
                    </a:p>
                  </a:txBody>
                  <a:tcPr marL="84407" marR="84407"/>
                </a:tc>
              </a:tr>
              <a:tr h="1009357">
                <a:tc>
                  <a:txBody>
                    <a:bodyPr/>
                    <a:lstStyle/>
                    <a:p>
                      <a:pPr rtl="1"/>
                      <a:r>
                        <a:rPr lang="en-US" sz="2000" b="1" dirty="0" smtClean="0"/>
                        <a:t>Heat in oil</a:t>
                      </a:r>
                      <a:endParaRPr lang="ar-SA" sz="2000" b="1" dirty="0"/>
                    </a:p>
                  </a:txBody>
                  <a:tcPr marL="84407" marR="84407"/>
                </a:tc>
                <a:tc>
                  <a:txBody>
                    <a:bodyPr/>
                    <a:lstStyle/>
                    <a:p>
                      <a:pPr rtl="1"/>
                      <a:r>
                        <a:rPr lang="en-US" sz="2000" b="1" dirty="0" smtClean="0"/>
                        <a:t>Fry                        ( V)</a:t>
                      </a:r>
                      <a:endParaRPr lang="ar-SA" sz="2000" b="1" dirty="0"/>
                    </a:p>
                  </a:txBody>
                  <a:tcPr marL="84407" marR="84407"/>
                </a:tc>
                <a:tc>
                  <a:txBody>
                    <a:bodyPr/>
                    <a:lstStyle/>
                    <a:p>
                      <a:pPr rtl="1"/>
                      <a:r>
                        <a:rPr lang="en-US" sz="2000" b="1" dirty="0" smtClean="0"/>
                        <a:t>13</a:t>
                      </a:r>
                      <a:endParaRPr lang="ar-SA" sz="2000" b="1" dirty="0"/>
                    </a:p>
                  </a:txBody>
                  <a:tcPr marL="84407" marR="84407"/>
                </a:tc>
              </a:tr>
              <a:tr h="1009357">
                <a:tc>
                  <a:txBody>
                    <a:bodyPr/>
                    <a:lstStyle/>
                    <a:p>
                      <a:pPr rtl="1"/>
                      <a:r>
                        <a:rPr lang="en-US" sz="2000" b="1" dirty="0" smtClean="0"/>
                        <a:t>Old, smelly and bad</a:t>
                      </a:r>
                      <a:endParaRPr lang="ar-SA" sz="2000" b="1" dirty="0"/>
                    </a:p>
                  </a:txBody>
                  <a:tcPr marL="84407" marR="84407"/>
                </a:tc>
                <a:tc>
                  <a:txBody>
                    <a:bodyPr/>
                    <a:lstStyle/>
                    <a:p>
                      <a:pPr rtl="1"/>
                      <a:r>
                        <a:rPr lang="en-US" sz="2000" b="1" dirty="0" smtClean="0"/>
                        <a:t>Disgusting        ( </a:t>
                      </a:r>
                      <a:r>
                        <a:rPr lang="en-US" sz="2000" b="1" dirty="0" err="1" smtClean="0"/>
                        <a:t>adj</a:t>
                      </a:r>
                      <a:r>
                        <a:rPr lang="en-US" sz="2000" b="1" dirty="0" smtClean="0"/>
                        <a:t>)</a:t>
                      </a:r>
                      <a:endParaRPr lang="ar-SA" sz="2000" b="1" dirty="0"/>
                    </a:p>
                  </a:txBody>
                  <a:tcPr marL="84407" marR="84407"/>
                </a:tc>
                <a:tc>
                  <a:txBody>
                    <a:bodyPr/>
                    <a:lstStyle/>
                    <a:p>
                      <a:pPr rtl="1"/>
                      <a:r>
                        <a:rPr lang="en-US" sz="2000" b="1" dirty="0" smtClean="0"/>
                        <a:t>14</a:t>
                      </a:r>
                      <a:endParaRPr lang="ar-SA" sz="2000" b="1" dirty="0"/>
                    </a:p>
                  </a:txBody>
                  <a:tcPr marL="84407" marR="84407"/>
                </a:tc>
              </a:tr>
              <a:tr h="1009357">
                <a:tc>
                  <a:txBody>
                    <a:bodyPr/>
                    <a:lstStyle/>
                    <a:p>
                      <a:pPr rtl="1"/>
                      <a:r>
                        <a:rPr lang="en-US" sz="2000" b="1" dirty="0" smtClean="0"/>
                        <a:t>Very pleasant taste</a:t>
                      </a:r>
                      <a:endParaRPr lang="ar-SA" sz="2000" b="1" dirty="0"/>
                    </a:p>
                  </a:txBody>
                  <a:tcPr marL="84407" marR="84407"/>
                </a:tc>
                <a:tc>
                  <a:txBody>
                    <a:bodyPr/>
                    <a:lstStyle/>
                    <a:p>
                      <a:pPr rtl="1"/>
                      <a:r>
                        <a:rPr lang="en-US" sz="2000" b="1" dirty="0" smtClean="0"/>
                        <a:t>Delicious          ( </a:t>
                      </a:r>
                      <a:r>
                        <a:rPr lang="en-US" sz="2000" b="1" dirty="0" err="1" smtClean="0"/>
                        <a:t>adj</a:t>
                      </a:r>
                      <a:r>
                        <a:rPr lang="en-US" sz="2000" b="1" dirty="0" smtClean="0"/>
                        <a:t>)</a:t>
                      </a:r>
                      <a:endParaRPr lang="ar-SA" sz="2000" b="1" dirty="0"/>
                    </a:p>
                  </a:txBody>
                  <a:tcPr marL="84407" marR="84407"/>
                </a:tc>
                <a:tc>
                  <a:txBody>
                    <a:bodyPr/>
                    <a:lstStyle/>
                    <a:p>
                      <a:pPr rtl="1"/>
                      <a:r>
                        <a:rPr lang="en-US" sz="2000" b="1" dirty="0" smtClean="0"/>
                        <a:t>15</a:t>
                      </a:r>
                      <a:endParaRPr lang="ar-SA" sz="2000" b="1" dirty="0"/>
                    </a:p>
                  </a:txBody>
                  <a:tcPr marL="84407" marR="84407"/>
                </a:tc>
              </a:tr>
              <a:tr h="1009357">
                <a:tc>
                  <a:txBody>
                    <a:bodyPr/>
                    <a:lstStyle/>
                    <a:p>
                      <a:pPr rtl="1"/>
                      <a:r>
                        <a:rPr lang="en-US" sz="2000" b="1" dirty="0" smtClean="0"/>
                        <a:t>Apart from </a:t>
                      </a:r>
                      <a:endParaRPr lang="ar-SA" sz="2000" b="1" dirty="0"/>
                    </a:p>
                  </a:txBody>
                  <a:tcPr marL="84407" marR="84407"/>
                </a:tc>
                <a:tc>
                  <a:txBody>
                    <a:bodyPr/>
                    <a:lstStyle/>
                    <a:p>
                      <a:pPr rtl="1"/>
                      <a:r>
                        <a:rPr lang="en-US" sz="2000" b="1" dirty="0" smtClean="0"/>
                        <a:t>Except            ( Conj)</a:t>
                      </a:r>
                      <a:endParaRPr lang="ar-SA" sz="2000" b="1" dirty="0"/>
                    </a:p>
                  </a:txBody>
                  <a:tcPr marL="84407" marR="84407"/>
                </a:tc>
                <a:tc>
                  <a:txBody>
                    <a:bodyPr/>
                    <a:lstStyle/>
                    <a:p>
                      <a:pPr rtl="1"/>
                      <a:r>
                        <a:rPr lang="en-US" sz="2000" b="1" dirty="0" smtClean="0"/>
                        <a:t>16</a:t>
                      </a:r>
                      <a:endParaRPr lang="ar-SA" sz="2000" b="1" dirty="0"/>
                    </a:p>
                  </a:txBody>
                  <a:tcPr marL="84407" marR="84407"/>
                </a:tc>
              </a:tr>
              <a:tr h="397412">
                <a:tc>
                  <a:txBody>
                    <a:bodyPr/>
                    <a:lstStyle/>
                    <a:p>
                      <a:pPr rtl="1"/>
                      <a:endParaRPr lang="ar-SA" sz="2000" b="1" dirty="0"/>
                    </a:p>
                  </a:txBody>
                  <a:tcPr marL="84407" marR="84407"/>
                </a:tc>
                <a:tc>
                  <a:txBody>
                    <a:bodyPr/>
                    <a:lstStyle/>
                    <a:p>
                      <a:pPr rtl="1"/>
                      <a:endParaRPr lang="ar-SA" sz="2000" b="1" dirty="0"/>
                    </a:p>
                  </a:txBody>
                  <a:tcPr marL="84407" marR="84407"/>
                </a:tc>
                <a:tc>
                  <a:txBody>
                    <a:bodyPr/>
                    <a:lstStyle/>
                    <a:p>
                      <a:pPr rtl="1"/>
                      <a:endParaRPr lang="ar-SA" sz="2000" b="1" dirty="0"/>
                    </a:p>
                  </a:txBody>
                  <a:tcPr marL="84407" marR="84407"/>
                </a:tc>
              </a:tr>
            </a:tbl>
          </a:graphicData>
        </a:graphic>
      </p:graphicFrame>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Parts of Speech </a:t>
            </a:r>
            <a:endParaRPr lang="en-US" dirty="0"/>
          </a:p>
        </p:txBody>
      </p:sp>
      <p:sp>
        <p:nvSpPr>
          <p:cNvPr id="3" name="Content Placeholder 2"/>
          <p:cNvSpPr>
            <a:spLocks noGrp="1"/>
          </p:cNvSpPr>
          <p:nvPr>
            <p:ph idx="1"/>
          </p:nvPr>
        </p:nvSpPr>
        <p:spPr/>
        <p:txBody>
          <a:bodyPr/>
          <a:lstStyle/>
          <a:p>
            <a:endParaRPr lang="en-US" dirty="0"/>
          </a:p>
        </p:txBody>
      </p:sp>
      <p:graphicFrame>
        <p:nvGraphicFramePr>
          <p:cNvPr id="5" name="Group 175"/>
          <p:cNvGraphicFramePr>
            <a:graphicFrameLocks/>
          </p:cNvGraphicFramePr>
          <p:nvPr/>
        </p:nvGraphicFramePr>
        <p:xfrm>
          <a:off x="1264628" y="1827214"/>
          <a:ext cx="6751026" cy="5201046"/>
        </p:xfrm>
        <a:graphic>
          <a:graphicData uri="http://schemas.openxmlformats.org/drawingml/2006/table">
            <a:tbl>
              <a:tblPr/>
              <a:tblGrid>
                <a:gridCol w="1364272"/>
                <a:gridCol w="2659674"/>
                <a:gridCol w="2727080"/>
              </a:tblGrid>
              <a:tr h="528638">
                <a:tc>
                  <a:txBody>
                    <a:bodyPr/>
                    <a:lstStyle/>
                    <a:p>
                      <a:pPr marL="0" marR="0" lvl="0" indent="0" algn="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300" b="0" i="0" u="none" strike="noStrike" cap="none" normalizeH="0" baseline="0" dirty="0" smtClean="0">
                        <a:ln>
                          <a:noFill/>
                        </a:ln>
                        <a:solidFill>
                          <a:srgbClr val="FFFF00"/>
                        </a:solidFill>
                        <a:effectLst/>
                        <a:latin typeface="Verdana" pitchFamily="34" charset="0"/>
                        <a:cs typeface="Arial" pitchFamily="34" charset="0"/>
                      </a:endParaRP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2100" b="1" i="0" u="none" strike="noStrike" cap="none" normalizeH="0" baseline="0" smtClean="0">
                          <a:ln>
                            <a:noFill/>
                          </a:ln>
                          <a:solidFill>
                            <a:schemeClr val="tx1"/>
                          </a:solidFill>
                          <a:effectLst/>
                          <a:latin typeface="Verdana" pitchFamily="34" charset="0"/>
                          <a:cs typeface="Arial" pitchFamily="34" charset="0"/>
                        </a:rPr>
                        <a:t>تعريف</a:t>
                      </a:r>
                      <a:endParaRPr kumimoji="0" lang="en-US" sz="21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2100" b="1" i="0" u="none" strike="noStrike" cap="none" normalizeH="0" baseline="0" smtClean="0">
                          <a:ln>
                            <a:noFill/>
                          </a:ln>
                          <a:solidFill>
                            <a:schemeClr val="tx1"/>
                          </a:solidFill>
                          <a:effectLst/>
                          <a:latin typeface="Verdana" pitchFamily="34" charset="0"/>
                          <a:cs typeface="Arial" pitchFamily="34" charset="0"/>
                        </a:rPr>
                        <a:t>مثال</a:t>
                      </a:r>
                      <a:endParaRPr kumimoji="0" lang="en-US" sz="21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r>
              <a:tr h="628650">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1D3C69"/>
                          </a:solidFill>
                          <a:effectLst/>
                          <a:latin typeface="Verdana" pitchFamily="34" charset="0"/>
                          <a:cs typeface="Arial" pitchFamily="34" charset="0"/>
                        </a:rPr>
                        <a:t>Noun</a:t>
                      </a: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500" b="1" i="0" u="none" strike="noStrike" cap="none" normalizeH="0" baseline="0" smtClean="0">
                          <a:ln>
                            <a:noFill/>
                          </a:ln>
                          <a:solidFill>
                            <a:srgbClr val="1D3C69"/>
                          </a:solidFill>
                          <a:effectLst/>
                          <a:latin typeface="Verdana" pitchFamily="34" charset="0"/>
                          <a:cs typeface="Arial" pitchFamily="34" charset="0"/>
                        </a:rPr>
                        <a:t>  اسم</a:t>
                      </a:r>
                      <a:endParaRPr kumimoji="0" lang="en-US" sz="1500" b="1" i="0" u="none" strike="noStrike" cap="none" normalizeH="0" baseline="0" smtClean="0">
                        <a:ln>
                          <a:noFill/>
                        </a:ln>
                        <a:solidFill>
                          <a:srgbClr val="1D3C69"/>
                        </a:solidFill>
                        <a:effectLst/>
                        <a:latin typeface="Verdana" pitchFamily="34" charset="0"/>
                        <a:cs typeface="Arial" pitchFamily="34" charset="0"/>
                      </a:endParaRP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500" b="0" i="0" u="none" strike="noStrike" cap="none" normalizeH="0" baseline="0" smtClean="0">
                        <a:ln>
                          <a:noFill/>
                        </a:ln>
                        <a:solidFill>
                          <a:schemeClr val="tx1"/>
                        </a:solidFill>
                        <a:effectLst/>
                        <a:latin typeface="Verdana" pitchFamily="34"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500" b="0"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Ahmed, book</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787791">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1D3C69"/>
                          </a:solidFill>
                          <a:effectLst/>
                          <a:latin typeface="Verdana" pitchFamily="34" charset="0"/>
                          <a:cs typeface="Arial" pitchFamily="34" charset="0"/>
                        </a:rPr>
                        <a:t>Pronoun </a:t>
                      </a:r>
                      <a:r>
                        <a:rPr kumimoji="0" lang="ar-SA" sz="1500" b="1" i="0" u="none" strike="noStrike" cap="none" normalizeH="0" baseline="0" smtClean="0">
                          <a:ln>
                            <a:noFill/>
                          </a:ln>
                          <a:solidFill>
                            <a:srgbClr val="1D3C69"/>
                          </a:solidFill>
                          <a:effectLst/>
                          <a:latin typeface="Verdana" pitchFamily="34" charset="0"/>
                          <a:cs typeface="Arial" pitchFamily="34" charset="0"/>
                        </a:rPr>
                        <a:t>ضمير</a:t>
                      </a:r>
                      <a:endParaRPr kumimoji="0" lang="en-US" sz="1500" b="1" i="0" u="none" strike="noStrike" cap="none" normalizeH="0" baseline="0" smtClean="0">
                        <a:ln>
                          <a:noFill/>
                        </a:ln>
                        <a:solidFill>
                          <a:srgbClr val="1D3C69"/>
                        </a:solidFill>
                        <a:effectLst/>
                        <a:latin typeface="Verdana" pitchFamily="34" charset="0"/>
                        <a:cs typeface="Arial" pitchFamily="34" charset="0"/>
                      </a:endParaRP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500" b="1" i="0" u="none" strike="noStrike" cap="none" normalizeH="0" baseline="0" smtClean="0">
                          <a:ln>
                            <a:noFill/>
                          </a:ln>
                          <a:solidFill>
                            <a:schemeClr val="tx1"/>
                          </a:solidFill>
                          <a:effectLst/>
                          <a:latin typeface="Verdana" pitchFamily="34" charset="0"/>
                          <a:cs typeface="Arial" pitchFamily="34" charset="0"/>
                        </a:rPr>
                        <a:t>هو ما يدل على اسم أو يحل محله</a:t>
                      </a:r>
                      <a:endParaRPr kumimoji="0" lang="en-US" sz="15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I, he, she, it, etc. </a:t>
                      </a:r>
                      <a:r>
                        <a:rPr kumimoji="0" lang="en-US" sz="1300" b="1" i="0" u="none" strike="noStrike" cap="none" normalizeH="0" baseline="0" smtClean="0">
                          <a:ln>
                            <a:noFill/>
                          </a:ln>
                          <a:solidFill>
                            <a:schemeClr val="tx1"/>
                          </a:solidFill>
                          <a:effectLst/>
                          <a:latin typeface="Arial"/>
                          <a:cs typeface="Arial" pitchFamily="34" charset="0"/>
                        </a:rPr>
                        <a:t>……</a:t>
                      </a:r>
                      <a:r>
                        <a:rPr kumimoji="0" lang="en-US" sz="1300" b="1" i="0" u="none" strike="noStrike" cap="none" normalizeH="0" baseline="0" smtClean="0">
                          <a:ln>
                            <a:noFill/>
                          </a:ln>
                          <a:solidFill>
                            <a:schemeClr val="tx1"/>
                          </a:solidFill>
                          <a:effectLst/>
                          <a:latin typeface="Verdana" pitchFamily="34" charset="0"/>
                          <a:cs typeface="Arial" pitchFamily="34" charset="0"/>
                        </a:rPr>
                        <a:t>..</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787791">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1D3C69"/>
                          </a:solidFill>
                          <a:effectLst/>
                          <a:latin typeface="Verdana" pitchFamily="34" charset="0"/>
                          <a:cs typeface="Arial" pitchFamily="34" charset="0"/>
                        </a:rPr>
                        <a:t>Verb</a:t>
                      </a: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500" b="1" i="0" u="none" strike="noStrike" cap="none" normalizeH="0" baseline="0" smtClean="0">
                          <a:ln>
                            <a:noFill/>
                          </a:ln>
                          <a:solidFill>
                            <a:srgbClr val="1D3C69"/>
                          </a:solidFill>
                          <a:effectLst/>
                          <a:latin typeface="Verdana" pitchFamily="34" charset="0"/>
                          <a:cs typeface="Arial" pitchFamily="34" charset="0"/>
                        </a:rPr>
                        <a:t>فعل</a:t>
                      </a:r>
                      <a:endParaRPr kumimoji="0" lang="en-US" sz="1500" b="1" i="0" u="none" strike="noStrike" cap="none" normalizeH="0" baseline="0" smtClean="0">
                        <a:ln>
                          <a:noFill/>
                        </a:ln>
                        <a:solidFill>
                          <a:srgbClr val="1D3C69"/>
                        </a:solidFill>
                        <a:effectLst/>
                        <a:latin typeface="Verdana" pitchFamily="34" charset="0"/>
                        <a:cs typeface="Arial" pitchFamily="34" charset="0"/>
                      </a:endParaRP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500" b="1" i="0" u="none" strike="noStrike" cap="none" normalizeH="0" baseline="0" smtClean="0">
                          <a:ln>
                            <a:noFill/>
                          </a:ln>
                          <a:solidFill>
                            <a:schemeClr val="tx1"/>
                          </a:solidFill>
                          <a:effectLst/>
                          <a:latin typeface="Verdana" pitchFamily="34" charset="0"/>
                          <a:cs typeface="Arial" pitchFamily="34" charset="0"/>
                        </a:rPr>
                        <a:t>هو ما يدل على حدوث شيء في وقت ما</a:t>
                      </a:r>
                      <a:endParaRPr kumimoji="0" lang="en-US" sz="15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Play, played, will play</a:t>
                      </a: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1534785">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1D3C69"/>
                          </a:solidFill>
                          <a:effectLst/>
                          <a:latin typeface="Verdana" pitchFamily="34" charset="0"/>
                          <a:cs typeface="Arial" pitchFamily="34" charset="0"/>
                        </a:rPr>
                        <a:t>Adjective    </a:t>
                      </a:r>
                      <a:r>
                        <a:rPr kumimoji="0" lang="ar-SA" sz="1500" b="1" i="0" u="none" strike="noStrike" cap="none" normalizeH="0" baseline="0" smtClean="0">
                          <a:ln>
                            <a:noFill/>
                          </a:ln>
                          <a:solidFill>
                            <a:srgbClr val="1D3C69"/>
                          </a:solidFill>
                          <a:effectLst/>
                          <a:latin typeface="Verdana" pitchFamily="34" charset="0"/>
                          <a:cs typeface="Arial" pitchFamily="34" charset="0"/>
                        </a:rPr>
                        <a:t>صفة</a:t>
                      </a:r>
                      <a:endParaRPr kumimoji="0" lang="en-US" sz="1500" b="1" i="0" u="none" strike="noStrike" cap="none" normalizeH="0" baseline="0" smtClean="0">
                        <a:ln>
                          <a:noFill/>
                        </a:ln>
                        <a:solidFill>
                          <a:srgbClr val="1D3C69"/>
                        </a:solidFill>
                        <a:effectLst/>
                        <a:latin typeface="Verdana" pitchFamily="34" charset="0"/>
                        <a:cs typeface="Arial" pitchFamily="34" charset="0"/>
                      </a:endParaRP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500" b="1" i="0" u="none" strike="noStrike" cap="none" normalizeH="0" baseline="0" smtClean="0">
                          <a:ln>
                            <a:noFill/>
                          </a:ln>
                          <a:solidFill>
                            <a:schemeClr val="tx1"/>
                          </a:solidFill>
                          <a:effectLst/>
                          <a:latin typeface="Verdana" pitchFamily="34" charset="0"/>
                          <a:cs typeface="Arial" pitchFamily="34" charset="0"/>
                        </a:rPr>
                        <a:t>هو عبارة عن كلمة تصف الاسم وتكون قبله</a:t>
                      </a:r>
                      <a:endParaRPr kumimoji="0" lang="en-US" sz="15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rgbClr val="CC3300"/>
                          </a:solidFill>
                          <a:effectLst/>
                          <a:latin typeface="Verdana" pitchFamily="34" charset="0"/>
                          <a:cs typeface="Arial" pitchFamily="34" charset="0"/>
                        </a:rPr>
                        <a:t>rich</a:t>
                      </a:r>
                      <a:r>
                        <a:rPr kumimoji="0" lang="en-US" sz="1300" b="1" i="0" u="none" strike="noStrike" cap="none" normalizeH="0" baseline="0" smtClean="0">
                          <a:ln>
                            <a:noFill/>
                          </a:ln>
                          <a:solidFill>
                            <a:schemeClr val="tx1"/>
                          </a:solidFill>
                          <a:effectLst/>
                          <a:latin typeface="Verdana" pitchFamily="34" charset="0"/>
                          <a:cs typeface="Arial" pitchFamily="34" charset="0"/>
                        </a:rPr>
                        <a:t> man</a:t>
                      </a:r>
                      <a:r>
                        <a:rPr kumimoji="0" lang="ar-SA" sz="1300" b="1" i="0" u="none" strike="noStrike" cap="none" normalizeH="0" baseline="0" smtClean="0">
                          <a:ln>
                            <a:noFill/>
                          </a:ln>
                          <a:solidFill>
                            <a:schemeClr val="tx1"/>
                          </a:solidFill>
                          <a:effectLst/>
                          <a:latin typeface="Verdana" pitchFamily="34" charset="0"/>
                          <a:cs typeface="Arial" pitchFamily="34" charset="0"/>
                        </a:rPr>
                        <a:t>  </a:t>
                      </a:r>
                      <a:r>
                        <a:rPr kumimoji="0" lang="en-US" sz="1300" b="1" i="0" u="none" strike="noStrike" cap="none" normalizeH="0" baseline="0" smtClean="0">
                          <a:ln>
                            <a:noFill/>
                          </a:ln>
                          <a:solidFill>
                            <a:schemeClr val="tx1"/>
                          </a:solidFill>
                          <a:effectLst/>
                          <a:latin typeface="Verdana" pitchFamily="34" charset="0"/>
                          <a:cs typeface="Arial" pitchFamily="34" charset="0"/>
                        </a:rPr>
                        <a:t> </a:t>
                      </a:r>
                      <a:r>
                        <a:rPr kumimoji="0" lang="ar-SA" sz="1300" b="1" i="0" u="none" strike="noStrike" cap="none" normalizeH="0" baseline="0" smtClean="0">
                          <a:ln>
                            <a:noFill/>
                          </a:ln>
                          <a:solidFill>
                            <a:schemeClr val="tx1"/>
                          </a:solidFill>
                          <a:effectLst/>
                          <a:latin typeface="Verdana" pitchFamily="34" charset="0"/>
                          <a:cs typeface="Arial" pitchFamily="34" charset="0"/>
                        </a:rPr>
                        <a:t>رجل غني </a:t>
                      </a:r>
                      <a:endParaRPr kumimoji="0" lang="en-US" sz="1300" b="1" i="0" u="none" strike="noStrike" cap="none" normalizeH="0" baseline="0" smtClean="0">
                        <a:ln>
                          <a:noFill/>
                        </a:ln>
                        <a:solidFill>
                          <a:schemeClr val="tx1"/>
                        </a:solidFill>
                        <a:effectLst/>
                        <a:latin typeface="Verdana" pitchFamily="34"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300" b="1" i="0" u="none" strike="noStrike" cap="none" normalizeH="0" baseline="0" smtClean="0">
                          <a:ln>
                            <a:noFill/>
                          </a:ln>
                          <a:solidFill>
                            <a:schemeClr val="tx1"/>
                          </a:solidFill>
                          <a:effectLst/>
                          <a:latin typeface="Verdana" pitchFamily="34" charset="0"/>
                          <a:cs typeface="Arial" pitchFamily="34" charset="0"/>
                        </a:rPr>
                        <a:t>لاحظ أن الصفة هنا سبقت الاسم الموصوف بعكس اللغة العربية التي تكون فيها الصفة بعد الاسم الموصوف</a:t>
                      </a:r>
                      <a:endParaRPr kumimoji="0" lang="en-US" sz="13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933391">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1D3C69"/>
                          </a:solidFill>
                          <a:effectLst/>
                          <a:latin typeface="Verdana" pitchFamily="34" charset="0"/>
                          <a:cs typeface="Arial" pitchFamily="34" charset="0"/>
                        </a:rPr>
                        <a:t>Adverb</a:t>
                      </a: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500" b="1" i="0" u="none" strike="noStrike" cap="none" normalizeH="0" baseline="0" smtClean="0">
                          <a:ln>
                            <a:noFill/>
                          </a:ln>
                          <a:solidFill>
                            <a:srgbClr val="1D3C69"/>
                          </a:solidFill>
                          <a:effectLst/>
                          <a:latin typeface="Verdana" pitchFamily="34" charset="0"/>
                          <a:cs typeface="Arial" pitchFamily="34" charset="0"/>
                        </a:rPr>
                        <a:t>حال</a:t>
                      </a:r>
                      <a:endParaRPr kumimoji="0" lang="en-US" sz="1500" b="1" i="0" u="none" strike="noStrike" cap="none" normalizeH="0" baseline="0" smtClean="0">
                        <a:ln>
                          <a:noFill/>
                        </a:ln>
                        <a:solidFill>
                          <a:srgbClr val="1D3C69"/>
                        </a:solidFill>
                        <a:effectLst/>
                        <a:latin typeface="Verdana" pitchFamily="34" charset="0"/>
                        <a:cs typeface="Arial" pitchFamily="34" charset="0"/>
                      </a:endParaRP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500" b="1" i="0" u="none" strike="noStrike" cap="none" normalizeH="0" baseline="0" smtClean="0">
                          <a:ln>
                            <a:noFill/>
                          </a:ln>
                          <a:solidFill>
                            <a:schemeClr val="tx1"/>
                          </a:solidFill>
                          <a:effectLst/>
                          <a:latin typeface="Verdana" pitchFamily="34" charset="0"/>
                          <a:cs typeface="Arial" pitchFamily="34" charset="0"/>
                        </a:rPr>
                        <a:t>هو عبارة عن كلمة تصف الفعل أو تزيد الصفة وضوحاً</a:t>
                      </a:r>
                      <a:endParaRPr kumimoji="0" lang="en-US" sz="15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dirty="0" smtClean="0">
                          <a:ln>
                            <a:noFill/>
                          </a:ln>
                          <a:solidFill>
                            <a:schemeClr val="tx1"/>
                          </a:solidFill>
                          <a:effectLst/>
                          <a:latin typeface="Verdana" pitchFamily="34" charset="0"/>
                          <a:cs typeface="Arial" pitchFamily="34" charset="0"/>
                        </a:rPr>
                        <a:t>Ahmed writes </a:t>
                      </a:r>
                      <a:r>
                        <a:rPr kumimoji="0" lang="en-US" sz="1300" b="1" i="0" u="none" strike="noStrike" cap="none" normalizeH="0" baseline="0" dirty="0" smtClean="0">
                          <a:ln>
                            <a:noFill/>
                          </a:ln>
                          <a:solidFill>
                            <a:srgbClr val="CC3300"/>
                          </a:solidFill>
                          <a:effectLst/>
                          <a:latin typeface="Verdana" pitchFamily="34" charset="0"/>
                          <a:cs typeface="Arial" pitchFamily="34" charset="0"/>
                        </a:rPr>
                        <a:t>quickly.</a:t>
                      </a: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dirty="0" smtClean="0">
                          <a:ln>
                            <a:noFill/>
                          </a:ln>
                          <a:solidFill>
                            <a:schemeClr val="tx1"/>
                          </a:solidFill>
                          <a:effectLst/>
                          <a:latin typeface="Verdana" pitchFamily="34" charset="0"/>
                          <a:cs typeface="Arial" pitchFamily="34" charset="0"/>
                        </a:rPr>
                        <a:t>             </a:t>
                      </a:r>
                      <a:r>
                        <a:rPr kumimoji="0" lang="ar-SA" sz="1300" b="1" i="0" u="none" strike="noStrike" cap="none" normalizeH="0" baseline="0" dirty="0" smtClean="0">
                          <a:ln>
                            <a:noFill/>
                          </a:ln>
                          <a:solidFill>
                            <a:schemeClr val="tx1"/>
                          </a:solidFill>
                          <a:effectLst/>
                          <a:latin typeface="Verdana" pitchFamily="34" charset="0"/>
                          <a:cs typeface="Arial" pitchFamily="34" charset="0"/>
                        </a:rPr>
                        <a:t>  </a:t>
                      </a:r>
                      <a:r>
                        <a:rPr kumimoji="0" lang="en-US" sz="1300" b="1" i="0" u="none" strike="noStrike" cap="none" normalizeH="0" baseline="0" dirty="0" smtClean="0">
                          <a:ln>
                            <a:noFill/>
                          </a:ln>
                          <a:solidFill>
                            <a:schemeClr val="tx1"/>
                          </a:solidFill>
                          <a:effectLst/>
                          <a:latin typeface="Verdana" pitchFamily="34" charset="0"/>
                          <a:cs typeface="Arial" pitchFamily="34" charset="0"/>
                        </a:rPr>
                        <a:t> </a:t>
                      </a:r>
                      <a:r>
                        <a:rPr kumimoji="0" lang="ar-SA" sz="1300" b="1" i="0" u="none" strike="noStrike" cap="none" normalizeH="0" baseline="0" dirty="0" smtClean="0">
                          <a:ln>
                            <a:noFill/>
                          </a:ln>
                          <a:solidFill>
                            <a:schemeClr val="tx1"/>
                          </a:solidFill>
                          <a:effectLst/>
                          <a:latin typeface="Verdana" pitchFamily="34" charset="0"/>
                          <a:cs typeface="Arial" pitchFamily="34" charset="0"/>
                        </a:rPr>
                        <a:t>أحمد يكتب بسرعة.</a:t>
                      </a:r>
                      <a:endParaRPr kumimoji="0" lang="en-US" sz="1300" b="1" i="0" u="none" strike="noStrike" cap="none" normalizeH="0" baseline="0" dirty="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r>
            </a:tbl>
          </a:graphicData>
        </a:graphic>
      </p:graphicFrame>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Parts of Speech </a:t>
            </a:r>
            <a:endParaRPr lang="en-US" dirty="0"/>
          </a:p>
        </p:txBody>
      </p:sp>
      <p:sp>
        <p:nvSpPr>
          <p:cNvPr id="3" name="Content Placeholder 2"/>
          <p:cNvSpPr>
            <a:spLocks noGrp="1"/>
          </p:cNvSpPr>
          <p:nvPr>
            <p:ph idx="1"/>
          </p:nvPr>
        </p:nvSpPr>
        <p:spPr/>
        <p:txBody>
          <a:bodyPr/>
          <a:lstStyle/>
          <a:p>
            <a:endParaRPr lang="en-US" dirty="0"/>
          </a:p>
        </p:txBody>
      </p:sp>
      <p:graphicFrame>
        <p:nvGraphicFramePr>
          <p:cNvPr id="5" name="Group 136"/>
          <p:cNvGraphicFramePr>
            <a:graphicFrameLocks/>
          </p:cNvGraphicFramePr>
          <p:nvPr/>
        </p:nvGraphicFramePr>
        <p:xfrm>
          <a:off x="1264628" y="1827213"/>
          <a:ext cx="6751026" cy="4770048"/>
        </p:xfrm>
        <a:graphic>
          <a:graphicData uri="http://schemas.openxmlformats.org/drawingml/2006/table">
            <a:tbl>
              <a:tblPr/>
              <a:tblGrid>
                <a:gridCol w="1364272"/>
                <a:gridCol w="2659674"/>
                <a:gridCol w="2727080"/>
              </a:tblGrid>
              <a:tr h="528638">
                <a:tc>
                  <a:txBody>
                    <a:bodyPr/>
                    <a:lstStyle/>
                    <a:p>
                      <a:pPr marL="0" marR="0" lvl="0" indent="0" algn="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300" b="0" i="0" u="none" strike="noStrike" cap="none" normalizeH="0" baseline="0" dirty="0" smtClean="0">
                        <a:ln>
                          <a:noFill/>
                        </a:ln>
                        <a:solidFill>
                          <a:srgbClr val="FFFF00"/>
                        </a:solidFill>
                        <a:effectLst/>
                        <a:latin typeface="Verdana" pitchFamily="34" charset="0"/>
                        <a:cs typeface="Arial" pitchFamily="34" charset="0"/>
                      </a:endParaRP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2100" b="1" i="0" u="none" strike="noStrike" cap="none" normalizeH="0" baseline="0" dirty="0" smtClean="0">
                          <a:ln>
                            <a:noFill/>
                          </a:ln>
                          <a:solidFill>
                            <a:schemeClr val="tx1"/>
                          </a:solidFill>
                          <a:effectLst/>
                          <a:latin typeface="Verdana" pitchFamily="34" charset="0"/>
                          <a:cs typeface="Arial" pitchFamily="34" charset="0"/>
                        </a:rPr>
                        <a:t>تعريف</a:t>
                      </a:r>
                      <a:endParaRPr kumimoji="0" lang="en-US" sz="2100" b="1" i="0" u="none" strike="noStrike" cap="none" normalizeH="0" baseline="0" dirty="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2100" b="1" i="0" u="none" strike="noStrike" cap="none" normalizeH="0" baseline="0" smtClean="0">
                          <a:ln>
                            <a:noFill/>
                          </a:ln>
                          <a:solidFill>
                            <a:schemeClr val="tx1"/>
                          </a:solidFill>
                          <a:effectLst/>
                          <a:latin typeface="Verdana" pitchFamily="34" charset="0"/>
                          <a:cs typeface="Arial" pitchFamily="34" charset="0"/>
                        </a:rPr>
                        <a:t>مثال</a:t>
                      </a:r>
                      <a:endParaRPr kumimoji="0" lang="en-US" sz="21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r>
              <a:tr h="1655064">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1D3C69"/>
                          </a:solidFill>
                          <a:effectLst/>
                          <a:latin typeface="Verdana" pitchFamily="34" charset="0"/>
                          <a:cs typeface="Arial" pitchFamily="34" charset="0"/>
                        </a:rPr>
                        <a:t>Preposition      </a:t>
                      </a:r>
                      <a:r>
                        <a:rPr kumimoji="0" lang="ar-SA" sz="1500" b="1" i="0" u="none" strike="noStrike" cap="none" normalizeH="0" baseline="0" smtClean="0">
                          <a:ln>
                            <a:noFill/>
                          </a:ln>
                          <a:solidFill>
                            <a:srgbClr val="1D3C69"/>
                          </a:solidFill>
                          <a:effectLst/>
                          <a:latin typeface="Verdana" pitchFamily="34" charset="0"/>
                          <a:cs typeface="Arial" pitchFamily="34" charset="0"/>
                        </a:rPr>
                        <a:t>حرف الجر</a:t>
                      </a:r>
                    </a:p>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500" b="1" i="0" u="none" strike="noStrike" cap="none" normalizeH="0" baseline="0" smtClean="0">
                        <a:ln>
                          <a:noFill/>
                        </a:ln>
                        <a:solidFill>
                          <a:srgbClr val="1D3C69"/>
                        </a:solidFill>
                        <a:effectLst/>
                        <a:latin typeface="Verdana" pitchFamily="34" charset="0"/>
                        <a:cs typeface="Arial" pitchFamily="34" charset="0"/>
                      </a:endParaRP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500" b="1" i="0" u="none" strike="noStrike" cap="none" normalizeH="0" baseline="0" smtClean="0">
                          <a:ln>
                            <a:noFill/>
                          </a:ln>
                          <a:solidFill>
                            <a:schemeClr val="tx1"/>
                          </a:solidFill>
                          <a:effectLst/>
                          <a:latin typeface="Verdana" pitchFamily="34" charset="0"/>
                          <a:cs typeface="Arial" pitchFamily="34" charset="0"/>
                        </a:rPr>
                        <a:t>هو كلمة تأتي مع الاسم أو الضمير لتبين علاقته بكلمة أخرى</a:t>
                      </a:r>
                    </a:p>
                    <a:p>
                      <a:pPr marL="0" marR="0" lvl="0" indent="0" algn="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500" b="1" i="0" u="none" strike="noStrike" cap="none" normalizeH="0" baseline="0" smtClean="0">
                          <a:ln>
                            <a:noFill/>
                          </a:ln>
                          <a:solidFill>
                            <a:schemeClr val="tx1"/>
                          </a:solidFill>
                          <a:effectLst/>
                          <a:latin typeface="Verdana" pitchFamily="34" charset="0"/>
                          <a:cs typeface="Arial" pitchFamily="34" charset="0"/>
                        </a:rPr>
                        <a:t>       </a:t>
                      </a:r>
                      <a:endParaRPr kumimoji="0" lang="en-US" sz="1500" b="1" i="0" u="none" strike="noStrike" cap="none" normalizeH="0" baseline="0" smtClean="0">
                        <a:ln>
                          <a:noFill/>
                        </a:ln>
                        <a:solidFill>
                          <a:srgbClr val="CC3300"/>
                        </a:solidFill>
                        <a:effectLst/>
                        <a:latin typeface="Verdana" pitchFamily="34" charset="0"/>
                        <a:cs typeface="Arial" pitchFamily="34" charset="0"/>
                      </a:endParaRPr>
                    </a:p>
                    <a:p>
                      <a:pPr marL="0" marR="0" lvl="0" indent="0" algn="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5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Ahmed goes </a:t>
                      </a:r>
                      <a:r>
                        <a:rPr kumimoji="0" lang="en-US" sz="1300" b="1" i="0" u="none" strike="noStrike" cap="none" normalizeH="0" baseline="0" smtClean="0">
                          <a:ln>
                            <a:noFill/>
                          </a:ln>
                          <a:solidFill>
                            <a:srgbClr val="CC3300"/>
                          </a:solidFill>
                          <a:effectLst/>
                          <a:latin typeface="Verdana" pitchFamily="34" charset="0"/>
                          <a:cs typeface="Arial" pitchFamily="34" charset="0"/>
                        </a:rPr>
                        <a:t>to </a:t>
                      </a:r>
                      <a:r>
                        <a:rPr kumimoji="0" lang="en-US" sz="1300" b="1" i="0" u="none" strike="noStrike" cap="none" normalizeH="0" baseline="0" smtClean="0">
                          <a:ln>
                            <a:noFill/>
                          </a:ln>
                          <a:solidFill>
                            <a:schemeClr val="tx1"/>
                          </a:solidFill>
                          <a:effectLst/>
                          <a:latin typeface="Verdana" pitchFamily="34" charset="0"/>
                          <a:cs typeface="Arial" pitchFamily="34" charset="0"/>
                        </a:rPr>
                        <a:t>school. </a:t>
                      </a:r>
                    </a:p>
                    <a:p>
                      <a:pPr marL="0" marR="0" lvl="0" indent="0" algn="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300" b="1" i="0" u="none" strike="noStrike" cap="none" normalizeH="0" baseline="0" smtClean="0">
                          <a:ln>
                            <a:noFill/>
                          </a:ln>
                          <a:solidFill>
                            <a:schemeClr val="tx1"/>
                          </a:solidFill>
                          <a:effectLst/>
                          <a:latin typeface="Verdana" pitchFamily="34" charset="0"/>
                          <a:cs typeface="Arial" pitchFamily="34" charset="0"/>
                        </a:rPr>
                        <a:t>أحمد يذهب </a:t>
                      </a:r>
                      <a:r>
                        <a:rPr kumimoji="0" lang="ar-SA" sz="1300" b="1" i="0" u="none" strike="noStrike" cap="none" normalizeH="0" baseline="0" smtClean="0">
                          <a:ln>
                            <a:noFill/>
                          </a:ln>
                          <a:solidFill>
                            <a:srgbClr val="CC3300"/>
                          </a:solidFill>
                          <a:effectLst/>
                          <a:latin typeface="Verdana" pitchFamily="34" charset="0"/>
                          <a:cs typeface="Arial" pitchFamily="34" charset="0"/>
                        </a:rPr>
                        <a:t>إلى</a:t>
                      </a:r>
                      <a:r>
                        <a:rPr kumimoji="0" lang="ar-SA" sz="1300" b="1" i="0" u="none" strike="noStrike" cap="none" normalizeH="0" baseline="0" smtClean="0">
                          <a:ln>
                            <a:noFill/>
                          </a:ln>
                          <a:solidFill>
                            <a:schemeClr val="tx1"/>
                          </a:solidFill>
                          <a:effectLst/>
                          <a:latin typeface="Verdana" pitchFamily="34" charset="0"/>
                          <a:cs typeface="Arial" pitchFamily="34" charset="0"/>
                        </a:rPr>
                        <a:t> المدرسة</a:t>
                      </a:r>
                      <a:endParaRPr kumimoji="0" lang="en-US" sz="1300" b="1" i="0" u="none" strike="noStrike" cap="none" normalizeH="0" baseline="0" smtClean="0">
                        <a:ln>
                          <a:noFill/>
                        </a:ln>
                        <a:solidFill>
                          <a:schemeClr val="tx1"/>
                        </a:solidFill>
                        <a:effectLst/>
                        <a:latin typeface="Verdana"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300" b="1" i="0" u="none" strike="noStrike" cap="none" normalizeH="0" baseline="0" smtClean="0">
                        <a:ln>
                          <a:noFill/>
                        </a:ln>
                        <a:solidFill>
                          <a:schemeClr val="tx1"/>
                        </a:solidFill>
                        <a:effectLst/>
                        <a:latin typeface="Verdana"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They traveled </a:t>
                      </a:r>
                      <a:r>
                        <a:rPr kumimoji="0" lang="en-US" sz="1300" b="1" i="0" u="none" strike="noStrike" cap="none" normalizeH="0" baseline="0" smtClean="0">
                          <a:ln>
                            <a:noFill/>
                          </a:ln>
                          <a:solidFill>
                            <a:srgbClr val="CC3300"/>
                          </a:solidFill>
                          <a:effectLst/>
                          <a:latin typeface="Verdana" pitchFamily="34" charset="0"/>
                          <a:cs typeface="Arial" pitchFamily="34" charset="0"/>
                        </a:rPr>
                        <a:t>by </a:t>
                      </a:r>
                      <a:r>
                        <a:rPr kumimoji="0" lang="en-US" sz="1300" b="1" i="0" u="none" strike="noStrike" cap="none" normalizeH="0" baseline="0" smtClean="0">
                          <a:ln>
                            <a:noFill/>
                          </a:ln>
                          <a:solidFill>
                            <a:schemeClr val="tx1"/>
                          </a:solidFill>
                          <a:effectLst/>
                          <a:latin typeface="Verdana" pitchFamily="34" charset="0"/>
                          <a:cs typeface="Arial" pitchFamily="34" charset="0"/>
                        </a:rPr>
                        <a:t>plane.</a:t>
                      </a:r>
                    </a:p>
                    <a:p>
                      <a:pPr marL="0" marR="0" lvl="0" indent="0" algn="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 </a:t>
                      </a:r>
                      <a:r>
                        <a:rPr kumimoji="0" lang="ar-SA" sz="1300" b="1" i="0" u="none" strike="noStrike" cap="none" normalizeH="0" baseline="0" smtClean="0">
                          <a:ln>
                            <a:noFill/>
                          </a:ln>
                          <a:solidFill>
                            <a:schemeClr val="tx1"/>
                          </a:solidFill>
                          <a:effectLst/>
                          <a:latin typeface="Verdana" pitchFamily="34" charset="0"/>
                          <a:cs typeface="Arial" pitchFamily="34" charset="0"/>
                        </a:rPr>
                        <a:t>هم سافروا </a:t>
                      </a:r>
                      <a:r>
                        <a:rPr kumimoji="0" lang="ar-SA" sz="1300" b="1" i="0" u="none" strike="noStrike" cap="none" normalizeH="0" baseline="0" smtClean="0">
                          <a:ln>
                            <a:noFill/>
                          </a:ln>
                          <a:solidFill>
                            <a:srgbClr val="CC3300"/>
                          </a:solidFill>
                          <a:effectLst/>
                          <a:latin typeface="Verdana" pitchFamily="34" charset="0"/>
                          <a:cs typeface="Arial" pitchFamily="34" charset="0"/>
                        </a:rPr>
                        <a:t>ب</a:t>
                      </a:r>
                      <a:r>
                        <a:rPr kumimoji="0" lang="ar-SA" sz="1300" b="1" i="0" u="none" strike="noStrike" cap="none" normalizeH="0" baseline="0" smtClean="0">
                          <a:ln>
                            <a:noFill/>
                          </a:ln>
                          <a:solidFill>
                            <a:schemeClr val="tx1"/>
                          </a:solidFill>
                          <a:effectLst/>
                          <a:latin typeface="Verdana" pitchFamily="34" charset="0"/>
                          <a:cs typeface="Arial" pitchFamily="34" charset="0"/>
                        </a:rPr>
                        <a:t>الطائرة</a:t>
                      </a:r>
                      <a:endParaRPr kumimoji="0" lang="en-US" sz="13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1334321">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1D3C69"/>
                          </a:solidFill>
                          <a:effectLst/>
                          <a:latin typeface="Verdana" pitchFamily="34" charset="0"/>
                          <a:cs typeface="Arial" pitchFamily="34" charset="0"/>
                        </a:rPr>
                        <a:t>Conjunction      </a:t>
                      </a:r>
                      <a:r>
                        <a:rPr kumimoji="0" lang="ar-SA" sz="1500" b="1" i="0" u="none" strike="noStrike" cap="none" normalizeH="0" baseline="0" smtClean="0">
                          <a:ln>
                            <a:noFill/>
                          </a:ln>
                          <a:solidFill>
                            <a:srgbClr val="1D3C69"/>
                          </a:solidFill>
                          <a:effectLst/>
                          <a:latin typeface="Verdana" pitchFamily="34" charset="0"/>
                          <a:cs typeface="Arial" pitchFamily="34" charset="0"/>
                        </a:rPr>
                        <a:t>حرف العطف</a:t>
                      </a:r>
                      <a:endParaRPr kumimoji="0" lang="en-US" sz="1500" b="1" i="0" u="none" strike="noStrike" cap="none" normalizeH="0" baseline="0" smtClean="0">
                        <a:ln>
                          <a:noFill/>
                        </a:ln>
                        <a:solidFill>
                          <a:srgbClr val="1D3C69"/>
                        </a:solidFill>
                        <a:effectLst/>
                        <a:latin typeface="Verdana" pitchFamily="34" charset="0"/>
                        <a:cs typeface="Arial" pitchFamily="34" charset="0"/>
                      </a:endParaRP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500" b="1" i="0" u="none" strike="noStrike" cap="none" normalizeH="0" baseline="0" smtClean="0">
                          <a:ln>
                            <a:noFill/>
                          </a:ln>
                          <a:solidFill>
                            <a:schemeClr val="tx1"/>
                          </a:solidFill>
                          <a:effectLst/>
                          <a:latin typeface="Verdana" pitchFamily="34" charset="0"/>
                          <a:cs typeface="Arial" pitchFamily="34" charset="0"/>
                        </a:rPr>
                        <a:t>هو كلمة تصل ما بين كلمة و كلمة أو جملة وجملة . </a:t>
                      </a:r>
                      <a:endParaRPr kumimoji="0" lang="en-US" sz="15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smtClean="0">
                          <a:ln>
                            <a:noFill/>
                          </a:ln>
                          <a:solidFill>
                            <a:schemeClr val="tx1"/>
                          </a:solidFill>
                          <a:effectLst/>
                          <a:latin typeface="Verdana" pitchFamily="34" charset="0"/>
                          <a:cs typeface="Arial" pitchFamily="34" charset="0"/>
                        </a:rPr>
                        <a:t>Ali </a:t>
                      </a:r>
                      <a:r>
                        <a:rPr kumimoji="0" lang="en-US" sz="1300" b="1" i="0" u="none" strike="noStrike" cap="none" normalizeH="0" baseline="0" smtClean="0">
                          <a:ln>
                            <a:noFill/>
                          </a:ln>
                          <a:solidFill>
                            <a:srgbClr val="CC3300"/>
                          </a:solidFill>
                          <a:effectLst/>
                          <a:latin typeface="Verdana" pitchFamily="34" charset="0"/>
                          <a:cs typeface="Arial" pitchFamily="34" charset="0"/>
                        </a:rPr>
                        <a:t>and</a:t>
                      </a:r>
                      <a:r>
                        <a:rPr kumimoji="0" lang="en-US" sz="1300" b="1" i="0" u="none" strike="noStrike" cap="none" normalizeH="0" baseline="0" smtClean="0">
                          <a:ln>
                            <a:noFill/>
                          </a:ln>
                          <a:solidFill>
                            <a:schemeClr val="tx1"/>
                          </a:solidFill>
                          <a:effectLst/>
                          <a:latin typeface="Verdana" pitchFamily="34" charset="0"/>
                          <a:cs typeface="Arial" pitchFamily="34" charset="0"/>
                        </a:rPr>
                        <a:t> Ahmad visited us yesterday.</a:t>
                      </a:r>
                    </a:p>
                    <a:p>
                      <a:pPr marL="0" marR="0" lvl="0" indent="0" algn="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300" b="1" i="0" u="none" strike="noStrike" cap="none" normalizeH="0" baseline="0" smtClean="0">
                          <a:ln>
                            <a:noFill/>
                          </a:ln>
                          <a:solidFill>
                            <a:schemeClr val="tx1"/>
                          </a:solidFill>
                          <a:effectLst/>
                          <a:latin typeface="Verdana" pitchFamily="34" charset="0"/>
                          <a:cs typeface="Arial" pitchFamily="34" charset="0"/>
                        </a:rPr>
                        <a:t> علي </a:t>
                      </a:r>
                      <a:r>
                        <a:rPr kumimoji="0" lang="ar-SA" sz="1300" b="1" i="0" u="none" strike="noStrike" cap="none" normalizeH="0" baseline="0" smtClean="0">
                          <a:ln>
                            <a:noFill/>
                          </a:ln>
                          <a:solidFill>
                            <a:srgbClr val="CC3300"/>
                          </a:solidFill>
                          <a:effectLst/>
                          <a:latin typeface="Verdana" pitchFamily="34" charset="0"/>
                          <a:cs typeface="Arial" pitchFamily="34" charset="0"/>
                        </a:rPr>
                        <a:t>و</a:t>
                      </a:r>
                      <a:r>
                        <a:rPr kumimoji="0" lang="ar-SA" sz="1300" b="1" i="0" u="none" strike="noStrike" cap="none" normalizeH="0" baseline="0" smtClean="0">
                          <a:ln>
                            <a:noFill/>
                          </a:ln>
                          <a:solidFill>
                            <a:schemeClr val="tx1"/>
                          </a:solidFill>
                          <a:effectLst/>
                          <a:latin typeface="Verdana" pitchFamily="34" charset="0"/>
                          <a:cs typeface="Arial" pitchFamily="34" charset="0"/>
                        </a:rPr>
                        <a:t> أحمد زارونا أمس</a:t>
                      </a:r>
                      <a:endParaRPr kumimoji="0" lang="en-US" sz="13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1252025">
                <a:tc>
                  <a:txBody>
                    <a:bodyPr/>
                    <a:lstStyle/>
                    <a:p>
                      <a:pPr marL="0" marR="0" lvl="0" indent="0" algn="ct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500" b="1" i="0" u="none" strike="noStrike" cap="none" normalizeH="0" baseline="0" smtClean="0">
                          <a:ln>
                            <a:noFill/>
                          </a:ln>
                          <a:solidFill>
                            <a:srgbClr val="1D3C69"/>
                          </a:solidFill>
                          <a:effectLst/>
                          <a:latin typeface="Verdana" pitchFamily="34" charset="0"/>
                          <a:cs typeface="Arial" pitchFamily="34" charset="0"/>
                        </a:rPr>
                        <a:t>Interjection   </a:t>
                      </a:r>
                      <a:r>
                        <a:rPr kumimoji="0" lang="ar-SA" sz="1500" b="1" i="0" u="none" strike="noStrike" cap="none" normalizeH="0" baseline="0" smtClean="0">
                          <a:ln>
                            <a:noFill/>
                          </a:ln>
                          <a:solidFill>
                            <a:srgbClr val="1D3C69"/>
                          </a:solidFill>
                          <a:effectLst/>
                          <a:latin typeface="Verdana" pitchFamily="34" charset="0"/>
                          <a:cs typeface="Arial" pitchFamily="34" charset="0"/>
                        </a:rPr>
                        <a:t>حرف تعجب</a:t>
                      </a:r>
                      <a:endParaRPr kumimoji="0" lang="en-US" sz="1500" b="1" i="0" u="none" strike="noStrike" cap="none" normalizeH="0" baseline="0" smtClean="0">
                        <a:ln>
                          <a:noFill/>
                        </a:ln>
                        <a:solidFill>
                          <a:srgbClr val="1D3C69"/>
                        </a:solidFill>
                        <a:effectLst/>
                        <a:latin typeface="Verdana" pitchFamily="34" charset="0"/>
                        <a:cs typeface="Arial" pitchFamily="34" charset="0"/>
                      </a:endParaRPr>
                    </a:p>
                  </a:txBody>
                  <a:tcPr marL="84407" marR="844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r" defTabSz="914400" rtl="1"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ar-SA" sz="1500" b="1" i="0" u="none" strike="noStrike" cap="none" normalizeH="0" baseline="0" smtClean="0">
                          <a:ln>
                            <a:noFill/>
                          </a:ln>
                          <a:solidFill>
                            <a:schemeClr val="tx1"/>
                          </a:solidFill>
                          <a:effectLst/>
                          <a:latin typeface="Verdana" pitchFamily="34" charset="0"/>
                          <a:cs typeface="Arial" pitchFamily="34" charset="0"/>
                        </a:rPr>
                        <a:t>هو عبارة عن أصوات أو صيحات تعبر عن التعجب</a:t>
                      </a:r>
                      <a:endParaRPr kumimoji="0" lang="en-US" sz="1500" b="1" i="0" u="none" strike="noStrike" cap="none" normalizeH="0" baseline="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FF">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dirty="0" smtClean="0">
                          <a:ln>
                            <a:noFill/>
                          </a:ln>
                          <a:solidFill>
                            <a:srgbClr val="CC3300"/>
                          </a:solidFill>
                          <a:effectLst/>
                          <a:latin typeface="Verdana" pitchFamily="34" charset="0"/>
                          <a:cs typeface="Arial" pitchFamily="34" charset="0"/>
                        </a:rPr>
                        <a:t>Alas</a:t>
                      </a:r>
                      <a:r>
                        <a:rPr kumimoji="0" lang="en-US" sz="1300" b="1" i="0" u="none" strike="noStrike" cap="none" normalizeH="0" baseline="0" dirty="0" smtClean="0">
                          <a:ln>
                            <a:noFill/>
                          </a:ln>
                          <a:solidFill>
                            <a:schemeClr val="tx1"/>
                          </a:solidFill>
                          <a:effectLst/>
                          <a:latin typeface="Verdana" pitchFamily="34" charset="0"/>
                          <a:cs typeface="Arial" pitchFamily="34" charset="0"/>
                        </a:rPr>
                        <a:t>! She died.</a:t>
                      </a:r>
                      <a:r>
                        <a:rPr kumimoji="0" lang="ar-SA" sz="1300" b="1" i="0" u="none" strike="noStrike" cap="none" normalizeH="0" baseline="0" dirty="0" smtClean="0">
                          <a:ln>
                            <a:noFill/>
                          </a:ln>
                          <a:solidFill>
                            <a:schemeClr val="tx1"/>
                          </a:solidFill>
                          <a:effectLst/>
                          <a:latin typeface="Verdana" pitchFamily="34" charset="0"/>
                          <a:cs typeface="Arial" pitchFamily="34" charset="0"/>
                        </a:rPr>
                        <a:t>  </a:t>
                      </a:r>
                      <a:endParaRPr kumimoji="0" lang="en-US" sz="1300" b="1" i="0" u="none" strike="noStrike" cap="none" normalizeH="0" baseline="0" dirty="0" smtClean="0">
                        <a:ln>
                          <a:noFill/>
                        </a:ln>
                        <a:solidFill>
                          <a:schemeClr val="tx1"/>
                        </a:solidFill>
                        <a:effectLst/>
                        <a:latin typeface="Verdana" pitchFamily="34" charset="0"/>
                        <a:cs typeface="Arial" pitchFamily="34" charset="0"/>
                      </a:endParaRPr>
                    </a:p>
                    <a:p>
                      <a:pPr marL="0" marR="0" lvl="0" indent="0" algn="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300" b="1" i="0" u="none" strike="noStrike" cap="none" normalizeH="0" baseline="0" dirty="0" smtClean="0">
                          <a:ln>
                            <a:noFill/>
                          </a:ln>
                          <a:solidFill>
                            <a:schemeClr val="tx1"/>
                          </a:solidFill>
                          <a:effectLst/>
                          <a:latin typeface="Verdana" pitchFamily="34" charset="0"/>
                          <a:cs typeface="Arial" pitchFamily="34" charset="0"/>
                        </a:rPr>
                        <a:t> </a:t>
                      </a:r>
                      <a:r>
                        <a:rPr kumimoji="0" lang="ar-SA" sz="1300" b="1" i="0" u="none" strike="noStrike" cap="none" normalizeH="0" baseline="0" dirty="0" smtClean="0">
                          <a:ln>
                            <a:noFill/>
                          </a:ln>
                          <a:solidFill>
                            <a:schemeClr val="tx1"/>
                          </a:solidFill>
                          <a:effectLst/>
                          <a:latin typeface="Verdana" pitchFamily="34" charset="0"/>
                          <a:cs typeface="Arial" pitchFamily="34" charset="0"/>
                        </a:rPr>
                        <a:t>يا للأسف ! لقد ماتت.</a:t>
                      </a:r>
                      <a:endParaRPr kumimoji="0" lang="en-US" sz="1300" b="1" i="0" u="none" strike="noStrike" cap="none" normalizeH="0" baseline="0" dirty="0" smtClean="0">
                        <a:ln>
                          <a:noFill/>
                        </a:ln>
                        <a:solidFill>
                          <a:schemeClr val="tx1"/>
                        </a:solidFill>
                        <a:effectLst/>
                        <a:latin typeface="Verdana" pitchFamily="34" charset="0"/>
                        <a:cs typeface="Arial" pitchFamily="34" charset="0"/>
                      </a:endParaRPr>
                    </a:p>
                  </a:txBody>
                  <a:tcPr marL="84407" marR="844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r>
            </a:tbl>
          </a:graphicData>
        </a:graphic>
      </p:graphicFrame>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b="1" dirty="0" smtClean="0">
                <a:solidFill>
                  <a:srgbClr val="C00000"/>
                </a:solidFill>
              </a:rPr>
              <a:t>Exercise </a:t>
            </a:r>
            <a:endParaRPr lang="en-US" sz="4000" b="1" dirty="0">
              <a:solidFill>
                <a:srgbClr val="C00000"/>
              </a:solidFill>
            </a:endParaRPr>
          </a:p>
        </p:txBody>
      </p:sp>
      <p:sp>
        <p:nvSpPr>
          <p:cNvPr id="7171" name="Text Placeholder 5"/>
          <p:cNvSpPr>
            <a:spLocks noGrp="1"/>
          </p:cNvSpPr>
          <p:nvPr>
            <p:ph idx="1"/>
          </p:nvPr>
        </p:nvSpPr>
        <p:spPr>
          <a:xfrm>
            <a:off x="457200" y="1295402"/>
            <a:ext cx="8229600" cy="4876800"/>
          </a:xfrm>
        </p:spPr>
        <p:txBody>
          <a:bodyPr>
            <a:normAutofit fontScale="70000" lnSpcReduction="20000"/>
          </a:bodyPr>
          <a:lstStyle/>
          <a:p>
            <a:pPr algn="l" rtl="1" eaLnBrk="1" hangingPunct="1"/>
            <a:r>
              <a:rPr lang="en-US" sz="18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Circle the most suitable answer a, b, c or d for each of the following </a:t>
            </a:r>
            <a:endParaRPr lang="en-US" sz="1800" b="1" dirty="0" smtClean="0">
              <a:solidFill>
                <a:srgbClr val="C00000"/>
              </a:solidFill>
              <a:effectLst>
                <a:outerShdw blurRad="38100" dist="38100" dir="2700000" algn="tl">
                  <a:srgbClr val="000000">
                    <a:alpha val="43137"/>
                  </a:srgbClr>
                </a:outerShdw>
              </a:effectLst>
              <a:cs typeface="Arial" pitchFamily="34" charset="0"/>
            </a:endParaRPr>
          </a:p>
          <a:p>
            <a:pPr algn="l" rtl="1" eaLnBrk="1" hangingPunct="1"/>
            <a:r>
              <a:rPr lang="en-US" sz="1800" b="1" spc="300" dirty="0" smtClean="0">
                <a:cs typeface="Arial" pitchFamily="34" charset="0"/>
              </a:rPr>
              <a:t>  </a:t>
            </a:r>
            <a:r>
              <a:rPr lang="en-US" sz="2000" b="1" spc="300" dirty="0" smtClean="0">
                <a:effectLst>
                  <a:outerShdw blurRad="38100" dist="38100" dir="2700000" algn="tl">
                    <a:srgbClr val="000000">
                      <a:alpha val="43137"/>
                    </a:srgbClr>
                  </a:outerShdw>
                </a:effectLst>
                <a:cs typeface="Arial" pitchFamily="34" charset="0"/>
              </a:rPr>
              <a:t>-</a:t>
            </a:r>
            <a:r>
              <a:rPr lang="en-US" sz="2000" b="1" dirty="0" smtClean="0">
                <a:effectLst>
                  <a:outerShdw blurRad="38100" dist="38100" dir="2700000" algn="tl">
                    <a:srgbClr val="000000">
                      <a:alpha val="43137"/>
                    </a:srgbClr>
                  </a:outerShdw>
                </a:effectLst>
                <a:cs typeface="Arial" pitchFamily="34" charset="0"/>
              </a:rPr>
              <a:t> The </a:t>
            </a:r>
            <a:r>
              <a:rPr lang="en-US" sz="2000" b="1" u="sng" dirty="0" smtClean="0">
                <a:effectLst>
                  <a:outerShdw blurRad="38100" dist="38100" dir="2700000" algn="tl">
                    <a:srgbClr val="000000">
                      <a:alpha val="43137"/>
                    </a:srgbClr>
                  </a:outerShdw>
                </a:effectLst>
                <a:cs typeface="Arial" pitchFamily="34" charset="0"/>
              </a:rPr>
              <a:t>final</a:t>
            </a:r>
            <a:r>
              <a:rPr lang="en-US" sz="2000" b="1" dirty="0" smtClean="0">
                <a:effectLst>
                  <a:outerShdw blurRad="38100" dist="38100" dir="2700000" algn="tl">
                    <a:srgbClr val="000000">
                      <a:alpha val="43137"/>
                    </a:srgbClr>
                  </a:outerShdw>
                </a:effectLst>
                <a:cs typeface="Arial" pitchFamily="34" charset="0"/>
              </a:rPr>
              <a:t> test </a:t>
            </a:r>
            <a:r>
              <a:rPr lang="en-US" sz="2000" b="1" u="sng" dirty="0" smtClean="0">
                <a:effectLst>
                  <a:outerShdw blurRad="38100" dist="38100" dir="2700000" algn="tl">
                    <a:srgbClr val="000000">
                      <a:alpha val="43137"/>
                    </a:srgbClr>
                  </a:outerShdw>
                </a:effectLst>
                <a:cs typeface="Arial" pitchFamily="34" charset="0"/>
              </a:rPr>
              <a:t>will</a:t>
            </a:r>
            <a:r>
              <a:rPr lang="en-US" sz="2000" b="1" dirty="0" smtClean="0">
                <a:effectLst>
                  <a:outerShdw blurRad="38100" dist="38100" dir="2700000" algn="tl">
                    <a:srgbClr val="000000">
                      <a:alpha val="43137"/>
                    </a:srgbClr>
                  </a:outerShdw>
                </a:effectLst>
                <a:cs typeface="Arial" pitchFamily="34" charset="0"/>
              </a:rPr>
              <a:t> be similar to the </a:t>
            </a:r>
            <a:r>
              <a:rPr lang="en-US" sz="2000" b="1" u="sng" dirty="0" smtClean="0">
                <a:effectLst>
                  <a:outerShdw blurRad="38100" dist="38100" dir="2700000" algn="tl">
                    <a:srgbClr val="000000">
                      <a:alpha val="43137"/>
                    </a:srgbClr>
                  </a:outerShdw>
                </a:effectLst>
                <a:cs typeface="Arial" pitchFamily="34" charset="0"/>
              </a:rPr>
              <a:t>questions</a:t>
            </a:r>
            <a:r>
              <a:rPr lang="en-US" sz="2000" b="1" dirty="0" smtClean="0">
                <a:effectLst>
                  <a:outerShdw blurRad="38100" dist="38100" dir="2700000" algn="tl">
                    <a:srgbClr val="000000">
                      <a:alpha val="43137"/>
                    </a:srgbClr>
                  </a:outerShdw>
                </a:effectLst>
                <a:cs typeface="Arial" pitchFamily="34" charset="0"/>
              </a:rPr>
              <a:t> </a:t>
            </a:r>
            <a:r>
              <a:rPr lang="en-US" sz="2000" b="1" u="sng" dirty="0" smtClean="0">
                <a:effectLst>
                  <a:outerShdw blurRad="38100" dist="38100" dir="2700000" algn="tl">
                    <a:srgbClr val="000000">
                      <a:alpha val="43137"/>
                    </a:srgbClr>
                  </a:outerShdw>
                </a:effectLst>
                <a:cs typeface="Arial" pitchFamily="34" charset="0"/>
              </a:rPr>
              <a:t>in</a:t>
            </a:r>
            <a:r>
              <a:rPr lang="en-US" sz="2000" b="1" dirty="0" smtClean="0">
                <a:effectLst>
                  <a:outerShdw blurRad="38100" dist="38100" dir="2700000" algn="tl">
                    <a:srgbClr val="000000">
                      <a:alpha val="43137"/>
                    </a:srgbClr>
                  </a:outerShdw>
                </a:effectLst>
                <a:cs typeface="Arial" pitchFamily="34" charset="0"/>
              </a:rPr>
              <a:t> the lectures exercises.</a:t>
            </a:r>
            <a:endParaRPr lang="en-US" sz="1800" b="1" dirty="0" smtClean="0">
              <a:effectLst>
                <a:outerShdw blurRad="38100" dist="38100" dir="2700000" algn="tl">
                  <a:srgbClr val="000000">
                    <a:alpha val="43137"/>
                  </a:srgbClr>
                </a:outerShdw>
              </a:effectLst>
              <a:cs typeface="Arial" pitchFamily="34" charset="0"/>
            </a:endParaRPr>
          </a:p>
          <a:p>
            <a:pPr algn="l" rtl="1" eaLnBrk="1" hangingPunct="1"/>
            <a:r>
              <a:rPr lang="en-US" sz="1800" b="1" dirty="0" smtClean="0">
                <a:solidFill>
                  <a:srgbClr val="0070C0"/>
                </a:solidFill>
                <a:cs typeface="Arial" pitchFamily="34" charset="0"/>
              </a:rPr>
              <a:t>    </a:t>
            </a:r>
            <a:r>
              <a:rPr lang="en-US" sz="2000" b="1" dirty="0" smtClean="0">
                <a:cs typeface="Arial" pitchFamily="34" charset="0"/>
              </a:rPr>
              <a:t>1. The part speech of “ final” is __________________________________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verb                                                                                    B. an adverb</a:t>
            </a:r>
          </a:p>
          <a:p>
            <a:pPr algn="l" rtl="1" eaLnBrk="1" hangingPunct="1"/>
            <a:r>
              <a:rPr lang="en-US" sz="1800" b="1" dirty="0" smtClean="0">
                <a:solidFill>
                  <a:srgbClr val="0070C0"/>
                </a:solidFill>
                <a:cs typeface="Arial" pitchFamily="34" charset="0"/>
              </a:rPr>
              <a:t>         C. a noun                                                                                   </a:t>
            </a:r>
            <a:r>
              <a:rPr lang="en-US" sz="1800" b="1" dirty="0" smtClean="0">
                <a:solidFill>
                  <a:srgbClr val="FF0000"/>
                </a:solidFill>
                <a:cs typeface="Arial" pitchFamily="34" charset="0"/>
              </a:rPr>
              <a:t>D. an adjective    </a:t>
            </a:r>
          </a:p>
          <a:p>
            <a:pPr algn="l" rtl="1" eaLnBrk="1" hangingPunct="1"/>
            <a:r>
              <a:rPr lang="en-US" sz="1800" b="1" dirty="0" smtClean="0">
                <a:cs typeface="Arial" pitchFamily="34" charset="0"/>
              </a:rPr>
              <a:t>   </a:t>
            </a:r>
            <a:r>
              <a:rPr lang="en-US" sz="2000" b="1" dirty="0" smtClean="0">
                <a:cs typeface="Arial" pitchFamily="34" charset="0"/>
              </a:rPr>
              <a:t>2.  The part speech of “ questions ” is 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verb                                                                                   B. an adverb</a:t>
            </a:r>
          </a:p>
          <a:p>
            <a:pPr algn="l" rtl="1" eaLnBrk="1" hangingPunct="1"/>
            <a:r>
              <a:rPr lang="en-US" sz="1800" b="1" dirty="0" smtClean="0">
                <a:solidFill>
                  <a:srgbClr val="0070C0"/>
                </a:solidFill>
                <a:cs typeface="Arial" pitchFamily="34" charset="0"/>
              </a:rPr>
              <a:t>    </a:t>
            </a:r>
            <a:r>
              <a:rPr lang="en-US" sz="1800" b="1" dirty="0" smtClean="0">
                <a:solidFill>
                  <a:srgbClr val="FF0000"/>
                </a:solidFill>
                <a:cs typeface="Arial" pitchFamily="34" charset="0"/>
              </a:rPr>
              <a:t>     C. a noun                                                                                  </a:t>
            </a:r>
            <a:r>
              <a:rPr lang="en-US" sz="1800" b="1" dirty="0" smtClean="0">
                <a:solidFill>
                  <a:srgbClr val="0070C0"/>
                </a:solidFill>
                <a:cs typeface="Arial" pitchFamily="34" charset="0"/>
              </a:rPr>
              <a:t>D. an adjective    </a:t>
            </a:r>
          </a:p>
          <a:p>
            <a:pPr algn="l" rtl="1" eaLnBrk="1" hangingPunct="1"/>
            <a:r>
              <a:rPr lang="en-US" sz="1800" b="1" dirty="0" smtClean="0">
                <a:cs typeface="Arial" pitchFamily="34" charset="0"/>
              </a:rPr>
              <a:t>   </a:t>
            </a:r>
            <a:r>
              <a:rPr lang="en-US" sz="2000" b="1" dirty="0" smtClean="0">
                <a:cs typeface="Arial" pitchFamily="34" charset="0"/>
              </a:rPr>
              <a:t>3. The part speech of “ will” is __________________________________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main verb                                                                        B. a verb to be</a:t>
            </a:r>
          </a:p>
          <a:p>
            <a:pPr algn="l" rtl="1" eaLnBrk="1" hangingPunct="1"/>
            <a:r>
              <a:rPr lang="en-US" sz="1800" b="1" dirty="0" smtClean="0">
                <a:solidFill>
                  <a:srgbClr val="0070C0"/>
                </a:solidFill>
                <a:cs typeface="Arial" pitchFamily="34" charset="0"/>
              </a:rPr>
              <a:t>         C. a modal                                                                               D. a preposition</a:t>
            </a:r>
          </a:p>
          <a:p>
            <a:pPr algn="l" rtl="1" eaLnBrk="1" hangingPunct="1"/>
            <a:r>
              <a:rPr lang="en-US" sz="1800" b="1" dirty="0" smtClean="0">
                <a:cs typeface="Arial" pitchFamily="34" charset="0"/>
              </a:rPr>
              <a:t>   </a:t>
            </a:r>
            <a:r>
              <a:rPr lang="en-US" sz="2000" b="1" dirty="0" smtClean="0">
                <a:cs typeface="Arial" pitchFamily="34" charset="0"/>
              </a:rPr>
              <a:t>4. The part speech of “ in” is ___________________________________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verb                                                                                  B. a preposition</a:t>
            </a:r>
          </a:p>
          <a:p>
            <a:pPr algn="l" rtl="1" eaLnBrk="1" hangingPunct="1"/>
            <a:r>
              <a:rPr lang="en-US" sz="1800" b="1" dirty="0" smtClean="0">
                <a:solidFill>
                  <a:srgbClr val="0070C0"/>
                </a:solidFill>
                <a:cs typeface="Arial" pitchFamily="34" charset="0"/>
              </a:rPr>
              <a:t>         C. a noun                                                                                 D. an adjective    </a:t>
            </a:r>
          </a:p>
          <a:p>
            <a:pPr algn="l" rtl="1" eaLnBrk="1" hangingPunct="1"/>
            <a:r>
              <a:rPr lang="en-US" sz="1800" b="1" dirty="0" smtClean="0">
                <a:cs typeface="Arial" pitchFamily="34" charset="0"/>
              </a:rPr>
              <a:t>          </a:t>
            </a:r>
            <a:endParaRPr lang="en-US" b="1" dirty="0" smtClean="0">
              <a:cs typeface="Arial" pitchFamily="34" charset="0"/>
            </a:endParaRP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2"/>
          </p:nvPr>
        </p:nvSpPr>
        <p:spPr bwMode="auto">
          <a:xfrm>
            <a:off x="1943100" y="6376990"/>
            <a:ext cx="527538" cy="365125"/>
          </a:xfrm>
          <a:prstGeom prst="rect">
            <a:avLst/>
          </a:prstGeom>
          <a:noFill/>
          <a:ln>
            <a:miter lim="800000"/>
            <a:headEnd/>
            <a:tailEnd/>
          </a:ln>
        </p:spPr>
        <p:txBody>
          <a:bodyPr/>
          <a:lstStyle/>
          <a:p>
            <a:fld id="{20AAC894-F906-4C60-B31D-FC7493A50C40}" type="slidenum">
              <a:rPr lang="ar-SA" smtClean="0">
                <a:cs typeface="Arial" pitchFamily="34" charset="0"/>
              </a:rPr>
              <a:pPr/>
              <a:t>50</a:t>
            </a:fld>
            <a:endParaRPr lang="en-US" smtClean="0">
              <a:cs typeface="Arial" pitchFamily="34" charset="0"/>
            </a:endParaRPr>
          </a:p>
        </p:txBody>
      </p:sp>
    </p:spTree>
  </p:cSld>
  <p:clrMapOvr>
    <a:masterClrMapping/>
  </p:clrMapOvr>
  <p:transition advTm="234"/>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26"/>
          <p:cNvSpPr>
            <a:spLocks noGrp="1" noChangeArrowheads="1"/>
          </p:cNvSpPr>
          <p:nvPr>
            <p:ph type="title"/>
          </p:nvPr>
        </p:nvSpPr>
        <p:spPr>
          <a:xfrm>
            <a:off x="0" y="304800"/>
            <a:ext cx="7391400" cy="1143000"/>
          </a:xfrm>
        </p:spPr>
        <p:txBody>
          <a:bodyPr/>
          <a:lstStyle/>
          <a:p>
            <a:pPr algn="ctr"/>
            <a:r>
              <a:rPr lang="pl-PL" dirty="0"/>
              <a:t>Summary comparison</a:t>
            </a:r>
            <a:endParaRPr lang="en-US" dirty="0"/>
          </a:p>
        </p:txBody>
      </p:sp>
      <p:sp>
        <p:nvSpPr>
          <p:cNvPr id="40964" name="Text Box 1028"/>
          <p:cNvSpPr txBox="1">
            <a:spLocks noChangeArrowheads="1"/>
          </p:cNvSpPr>
          <p:nvPr/>
        </p:nvSpPr>
        <p:spPr bwMode="auto">
          <a:xfrm>
            <a:off x="4914900" y="2424116"/>
            <a:ext cx="1441451" cy="584775"/>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long</a:t>
            </a:r>
            <a:endParaRPr lang="en-US" sz="3200">
              <a:effectLst>
                <a:outerShdw blurRad="38100" dist="38100" dir="2700000" algn="tl">
                  <a:srgbClr val="000000"/>
                </a:outerShdw>
              </a:effectLst>
              <a:latin typeface="Trebuchet MS" pitchFamily="34" charset="0"/>
            </a:endParaRPr>
          </a:p>
        </p:txBody>
      </p:sp>
      <p:sp>
        <p:nvSpPr>
          <p:cNvPr id="40965" name="Text Box 1029"/>
          <p:cNvSpPr txBox="1">
            <a:spLocks noChangeArrowheads="1"/>
          </p:cNvSpPr>
          <p:nvPr/>
        </p:nvSpPr>
        <p:spPr bwMode="auto">
          <a:xfrm>
            <a:off x="5667376" y="2424116"/>
            <a:ext cx="776288" cy="584775"/>
          </a:xfrm>
          <a:prstGeom prst="rect">
            <a:avLst/>
          </a:prstGeom>
          <a:noFill/>
          <a:ln w="9525">
            <a:noFill/>
            <a:miter lim="800000"/>
            <a:headEnd/>
            <a:tailEnd/>
          </a:ln>
          <a:effectLst/>
        </p:spPr>
        <p:txBody>
          <a:bodyPr>
            <a:spAutoFit/>
          </a:bodyPr>
          <a:lstStyle/>
          <a:p>
            <a:pPr algn="l"/>
            <a:r>
              <a:rPr lang="pl-PL" sz="3200">
                <a:solidFill>
                  <a:srgbClr val="FF3300"/>
                </a:solidFill>
                <a:effectLst>
                  <a:outerShdw blurRad="38100" dist="38100" dir="2700000" algn="tl">
                    <a:srgbClr val="000000"/>
                  </a:outerShdw>
                </a:effectLst>
                <a:latin typeface="Trebuchet MS" pitchFamily="34" charset="0"/>
              </a:rPr>
              <a:t>est</a:t>
            </a:r>
            <a:endParaRPr lang="en-US" sz="3200">
              <a:solidFill>
                <a:srgbClr val="FF3300"/>
              </a:solidFill>
              <a:effectLst>
                <a:outerShdw blurRad="38100" dist="38100" dir="2700000" algn="tl">
                  <a:srgbClr val="000000"/>
                </a:outerShdw>
              </a:effectLst>
              <a:latin typeface="Trebuchet MS" pitchFamily="34" charset="0"/>
            </a:endParaRPr>
          </a:p>
        </p:txBody>
      </p:sp>
      <p:sp>
        <p:nvSpPr>
          <p:cNvPr id="40968" name="Text Box 1032"/>
          <p:cNvSpPr txBox="1">
            <a:spLocks noChangeArrowheads="1"/>
          </p:cNvSpPr>
          <p:nvPr/>
        </p:nvSpPr>
        <p:spPr bwMode="auto">
          <a:xfrm>
            <a:off x="5695950" y="3359152"/>
            <a:ext cx="1219200" cy="584775"/>
          </a:xfrm>
          <a:prstGeom prst="rect">
            <a:avLst/>
          </a:prstGeom>
          <a:noFill/>
          <a:ln w="9525">
            <a:noFill/>
            <a:miter lim="800000"/>
            <a:headEnd/>
            <a:tailEnd/>
          </a:ln>
          <a:effectLst/>
        </p:spPr>
        <p:txBody>
          <a:bodyPr>
            <a:spAutoFit/>
          </a:bodyPr>
          <a:lstStyle/>
          <a:p>
            <a:pPr algn="l"/>
            <a:r>
              <a:rPr lang="pl-PL" sz="3200">
                <a:solidFill>
                  <a:srgbClr val="FF3300"/>
                </a:solidFill>
                <a:effectLst>
                  <a:outerShdw blurRad="38100" dist="38100" dir="2700000" algn="tl">
                    <a:srgbClr val="000000"/>
                  </a:outerShdw>
                </a:effectLst>
                <a:latin typeface="Trebuchet MS" pitchFamily="34" charset="0"/>
              </a:rPr>
              <a:t>iest</a:t>
            </a:r>
            <a:endParaRPr lang="en-US" sz="3200">
              <a:solidFill>
                <a:srgbClr val="FF3300"/>
              </a:solidFill>
              <a:effectLst>
                <a:outerShdw blurRad="38100" dist="38100" dir="2700000" algn="tl">
                  <a:srgbClr val="000000"/>
                </a:outerShdw>
              </a:effectLst>
              <a:latin typeface="Trebuchet MS" pitchFamily="34" charset="0"/>
            </a:endParaRPr>
          </a:p>
        </p:txBody>
      </p:sp>
      <p:sp>
        <p:nvSpPr>
          <p:cNvPr id="40969" name="Text Box 1033"/>
          <p:cNvSpPr txBox="1">
            <a:spLocks noChangeArrowheads="1"/>
          </p:cNvSpPr>
          <p:nvPr/>
        </p:nvSpPr>
        <p:spPr bwMode="auto">
          <a:xfrm>
            <a:off x="4853355" y="3352801"/>
            <a:ext cx="1498600" cy="584775"/>
          </a:xfrm>
          <a:prstGeom prst="rect">
            <a:avLst/>
          </a:prstGeom>
          <a:noFill/>
          <a:ln w="9525">
            <a:noFill/>
            <a:miter lim="800000"/>
            <a:headEnd/>
            <a:tailEnd/>
          </a:ln>
          <a:effectLst/>
        </p:spPr>
        <p:txBody>
          <a:bodyPr>
            <a:spAutoFit/>
          </a:bodyPr>
          <a:lstStyle/>
          <a:p>
            <a:pPr algn="l"/>
            <a:r>
              <a:rPr lang="pl-PL" sz="3200" dirty="0" smtClean="0">
                <a:effectLst>
                  <a:outerShdw blurRad="38100" dist="38100" dir="2700000" algn="tl">
                    <a:srgbClr val="000000"/>
                  </a:outerShdw>
                </a:effectLst>
                <a:latin typeface="Trebuchet MS" pitchFamily="34" charset="0"/>
              </a:rPr>
              <a:t>funn</a:t>
            </a:r>
            <a:r>
              <a:rPr lang="en-US" sz="3200" dirty="0" smtClean="0">
                <a:effectLst>
                  <a:outerShdw blurRad="38100" dist="38100" dir="2700000" algn="tl">
                    <a:srgbClr val="000000"/>
                  </a:outerShdw>
                </a:effectLst>
                <a:latin typeface="Trebuchet MS" pitchFamily="34" charset="0"/>
              </a:rPr>
              <a:t> </a:t>
            </a:r>
            <a:endParaRPr lang="en-US" sz="3200" dirty="0">
              <a:effectLst>
                <a:outerShdw blurRad="38100" dist="38100" dir="2700000" algn="tl">
                  <a:srgbClr val="000000"/>
                </a:outerShdw>
              </a:effectLst>
              <a:latin typeface="Trebuchet MS" pitchFamily="34" charset="0"/>
            </a:endParaRPr>
          </a:p>
        </p:txBody>
      </p:sp>
      <p:sp>
        <p:nvSpPr>
          <p:cNvPr id="40971" name="Text Box 1035"/>
          <p:cNvSpPr txBox="1">
            <a:spLocks noChangeArrowheads="1"/>
          </p:cNvSpPr>
          <p:nvPr/>
        </p:nvSpPr>
        <p:spPr bwMode="auto">
          <a:xfrm>
            <a:off x="5815015" y="4294191"/>
            <a:ext cx="1570036" cy="584775"/>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modern</a:t>
            </a:r>
            <a:endParaRPr lang="en-US" sz="3200">
              <a:effectLst>
                <a:outerShdw blurRad="38100" dist="38100" dir="2700000" algn="tl">
                  <a:srgbClr val="000000"/>
                </a:outerShdw>
              </a:effectLst>
              <a:latin typeface="Trebuchet MS" pitchFamily="34" charset="0"/>
            </a:endParaRPr>
          </a:p>
        </p:txBody>
      </p:sp>
      <p:sp>
        <p:nvSpPr>
          <p:cNvPr id="40972" name="Text Box 1036"/>
          <p:cNvSpPr txBox="1">
            <a:spLocks noChangeArrowheads="1"/>
          </p:cNvSpPr>
          <p:nvPr/>
        </p:nvSpPr>
        <p:spPr bwMode="auto">
          <a:xfrm>
            <a:off x="4886325" y="4294191"/>
            <a:ext cx="1441451" cy="584775"/>
          </a:xfrm>
          <a:prstGeom prst="rect">
            <a:avLst/>
          </a:prstGeom>
          <a:noFill/>
          <a:ln w="9525">
            <a:noFill/>
            <a:miter lim="800000"/>
            <a:headEnd/>
            <a:tailEnd/>
          </a:ln>
          <a:effectLst/>
        </p:spPr>
        <p:txBody>
          <a:bodyPr>
            <a:spAutoFit/>
          </a:bodyPr>
          <a:lstStyle/>
          <a:p>
            <a:pPr algn="l"/>
            <a:r>
              <a:rPr lang="pl-PL" sz="3200">
                <a:solidFill>
                  <a:srgbClr val="FF3300"/>
                </a:solidFill>
                <a:effectLst>
                  <a:outerShdw blurRad="38100" dist="38100" dir="2700000" algn="tl">
                    <a:srgbClr val="000000"/>
                  </a:outerShdw>
                </a:effectLst>
                <a:latin typeface="Trebuchet MS" pitchFamily="34" charset="0"/>
              </a:rPr>
              <a:t>most</a:t>
            </a:r>
            <a:endParaRPr lang="en-US" sz="3200">
              <a:solidFill>
                <a:srgbClr val="FF3300"/>
              </a:solidFill>
              <a:effectLst>
                <a:outerShdw blurRad="38100" dist="38100" dir="2700000" algn="tl">
                  <a:srgbClr val="000000"/>
                </a:outerShdw>
              </a:effectLst>
              <a:latin typeface="Trebuchet MS" pitchFamily="34" charset="0"/>
            </a:endParaRPr>
          </a:p>
        </p:txBody>
      </p:sp>
      <p:sp>
        <p:nvSpPr>
          <p:cNvPr id="40974" name="Text Box 1038"/>
          <p:cNvSpPr txBox="1">
            <a:spLocks noChangeArrowheads="1"/>
          </p:cNvSpPr>
          <p:nvPr/>
        </p:nvSpPr>
        <p:spPr bwMode="auto">
          <a:xfrm>
            <a:off x="4886326" y="5230816"/>
            <a:ext cx="1084263" cy="584775"/>
          </a:xfrm>
          <a:prstGeom prst="rect">
            <a:avLst/>
          </a:prstGeom>
          <a:noFill/>
          <a:ln w="9525">
            <a:noFill/>
            <a:miter lim="800000"/>
            <a:headEnd/>
            <a:tailEnd/>
          </a:ln>
          <a:effectLst/>
        </p:spPr>
        <p:txBody>
          <a:bodyPr>
            <a:spAutoFit/>
          </a:bodyPr>
          <a:lstStyle/>
          <a:p>
            <a:pPr algn="l"/>
            <a:r>
              <a:rPr lang="pl-PL" sz="3200">
                <a:solidFill>
                  <a:srgbClr val="FF3300"/>
                </a:solidFill>
                <a:effectLst>
                  <a:outerShdw blurRad="38100" dist="38100" dir="2700000" algn="tl">
                    <a:srgbClr val="000000"/>
                  </a:outerShdw>
                </a:effectLst>
                <a:latin typeface="Trebuchet MS" pitchFamily="34" charset="0"/>
              </a:rPr>
              <a:t>best</a:t>
            </a:r>
            <a:endParaRPr lang="en-US" sz="3200">
              <a:solidFill>
                <a:srgbClr val="FF3300"/>
              </a:solidFill>
              <a:effectLst>
                <a:outerShdw blurRad="38100" dist="38100" dir="2700000" algn="tl">
                  <a:srgbClr val="000000"/>
                </a:outerShdw>
              </a:effectLst>
              <a:latin typeface="Trebuchet MS" pitchFamily="34" charset="0"/>
            </a:endParaRPr>
          </a:p>
        </p:txBody>
      </p:sp>
      <p:sp>
        <p:nvSpPr>
          <p:cNvPr id="40976" name="Text Box 1040"/>
          <p:cNvSpPr txBox="1">
            <a:spLocks noChangeArrowheads="1"/>
          </p:cNvSpPr>
          <p:nvPr/>
        </p:nvSpPr>
        <p:spPr bwMode="auto">
          <a:xfrm>
            <a:off x="2219325" y="2424116"/>
            <a:ext cx="1441451" cy="584775"/>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long</a:t>
            </a:r>
            <a:endParaRPr lang="en-US" sz="3200">
              <a:effectLst>
                <a:outerShdw blurRad="38100" dist="38100" dir="2700000" algn="tl">
                  <a:srgbClr val="000000"/>
                </a:outerShdw>
              </a:effectLst>
              <a:latin typeface="Trebuchet MS" pitchFamily="34" charset="0"/>
            </a:endParaRPr>
          </a:p>
        </p:txBody>
      </p:sp>
      <p:sp>
        <p:nvSpPr>
          <p:cNvPr id="40977" name="Text Box 1041"/>
          <p:cNvSpPr txBox="1">
            <a:spLocks noChangeArrowheads="1"/>
          </p:cNvSpPr>
          <p:nvPr/>
        </p:nvSpPr>
        <p:spPr bwMode="auto">
          <a:xfrm>
            <a:off x="2986090" y="2424116"/>
            <a:ext cx="590550" cy="584775"/>
          </a:xfrm>
          <a:prstGeom prst="rect">
            <a:avLst/>
          </a:prstGeom>
          <a:noFill/>
          <a:ln w="9525">
            <a:noFill/>
            <a:miter lim="800000"/>
            <a:headEnd/>
            <a:tailEnd/>
          </a:ln>
          <a:effectLst/>
        </p:spPr>
        <p:txBody>
          <a:bodyPr>
            <a:spAutoFit/>
          </a:bodyPr>
          <a:lstStyle/>
          <a:p>
            <a:pPr algn="l"/>
            <a:r>
              <a:rPr lang="pl-PL" sz="3200">
                <a:solidFill>
                  <a:srgbClr val="FF9900"/>
                </a:solidFill>
                <a:effectLst>
                  <a:outerShdw blurRad="38100" dist="38100" dir="2700000" algn="tl">
                    <a:srgbClr val="000000"/>
                  </a:outerShdw>
                </a:effectLst>
                <a:latin typeface="Trebuchet MS" pitchFamily="34" charset="0"/>
              </a:rPr>
              <a:t>er</a:t>
            </a:r>
            <a:endParaRPr lang="en-US" sz="3200">
              <a:solidFill>
                <a:srgbClr val="FF9900"/>
              </a:solidFill>
              <a:effectLst>
                <a:outerShdw blurRad="38100" dist="38100" dir="2700000" algn="tl">
                  <a:srgbClr val="000000"/>
                </a:outerShdw>
              </a:effectLst>
              <a:latin typeface="Trebuchet MS" pitchFamily="34" charset="0"/>
            </a:endParaRPr>
          </a:p>
        </p:txBody>
      </p:sp>
      <p:sp>
        <p:nvSpPr>
          <p:cNvPr id="40978" name="Text Box 1042"/>
          <p:cNvSpPr txBox="1">
            <a:spLocks noChangeArrowheads="1"/>
          </p:cNvSpPr>
          <p:nvPr/>
        </p:nvSpPr>
        <p:spPr bwMode="auto">
          <a:xfrm>
            <a:off x="3043239" y="3359151"/>
            <a:ext cx="890588" cy="584775"/>
          </a:xfrm>
          <a:prstGeom prst="rect">
            <a:avLst/>
          </a:prstGeom>
          <a:noFill/>
          <a:ln w="9525">
            <a:noFill/>
            <a:miter lim="800000"/>
            <a:headEnd/>
            <a:tailEnd/>
          </a:ln>
          <a:effectLst/>
        </p:spPr>
        <p:txBody>
          <a:bodyPr>
            <a:spAutoFit/>
          </a:bodyPr>
          <a:lstStyle/>
          <a:p>
            <a:pPr algn="l"/>
            <a:r>
              <a:rPr lang="pl-PL" sz="3200">
                <a:solidFill>
                  <a:srgbClr val="FF9900"/>
                </a:solidFill>
                <a:effectLst>
                  <a:outerShdw blurRad="38100" dist="38100" dir="2700000" algn="tl">
                    <a:srgbClr val="000000"/>
                  </a:outerShdw>
                </a:effectLst>
                <a:latin typeface="Trebuchet MS" pitchFamily="34" charset="0"/>
              </a:rPr>
              <a:t>iest</a:t>
            </a:r>
            <a:endParaRPr lang="en-US" sz="3200">
              <a:solidFill>
                <a:srgbClr val="FF9900"/>
              </a:solidFill>
              <a:effectLst>
                <a:outerShdw blurRad="38100" dist="38100" dir="2700000" algn="tl">
                  <a:srgbClr val="000000"/>
                </a:outerShdw>
              </a:effectLst>
              <a:latin typeface="Trebuchet MS" pitchFamily="34" charset="0"/>
            </a:endParaRPr>
          </a:p>
        </p:txBody>
      </p:sp>
      <p:sp>
        <p:nvSpPr>
          <p:cNvPr id="40979" name="Text Box 1043"/>
          <p:cNvSpPr txBox="1">
            <a:spLocks noChangeArrowheads="1"/>
          </p:cNvSpPr>
          <p:nvPr/>
        </p:nvSpPr>
        <p:spPr bwMode="auto">
          <a:xfrm>
            <a:off x="2147889" y="3359151"/>
            <a:ext cx="1069976" cy="584775"/>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funn</a:t>
            </a:r>
            <a:endParaRPr lang="en-US" sz="3200">
              <a:effectLst>
                <a:outerShdw blurRad="38100" dist="38100" dir="2700000" algn="tl">
                  <a:srgbClr val="000000"/>
                </a:outerShdw>
              </a:effectLst>
              <a:latin typeface="Trebuchet MS" pitchFamily="34" charset="0"/>
            </a:endParaRPr>
          </a:p>
        </p:txBody>
      </p:sp>
      <p:sp>
        <p:nvSpPr>
          <p:cNvPr id="40980" name="Text Box 1044"/>
          <p:cNvSpPr txBox="1">
            <a:spLocks noChangeArrowheads="1"/>
          </p:cNvSpPr>
          <p:nvPr/>
        </p:nvSpPr>
        <p:spPr bwMode="auto">
          <a:xfrm>
            <a:off x="3230563" y="4294191"/>
            <a:ext cx="1941512" cy="584775"/>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modern</a:t>
            </a:r>
            <a:endParaRPr lang="en-US" sz="3200">
              <a:effectLst>
                <a:outerShdw blurRad="38100" dist="38100" dir="2700000" algn="tl">
                  <a:srgbClr val="000000"/>
                </a:outerShdw>
              </a:effectLst>
              <a:latin typeface="Trebuchet MS" pitchFamily="34" charset="0"/>
            </a:endParaRPr>
          </a:p>
        </p:txBody>
      </p:sp>
      <p:sp>
        <p:nvSpPr>
          <p:cNvPr id="40981" name="Text Box 1045"/>
          <p:cNvSpPr txBox="1">
            <a:spLocks noChangeArrowheads="1"/>
          </p:cNvSpPr>
          <p:nvPr/>
        </p:nvSpPr>
        <p:spPr bwMode="auto">
          <a:xfrm>
            <a:off x="2225676" y="4294191"/>
            <a:ext cx="1174751" cy="584775"/>
          </a:xfrm>
          <a:prstGeom prst="rect">
            <a:avLst/>
          </a:prstGeom>
          <a:noFill/>
          <a:ln w="9525">
            <a:noFill/>
            <a:miter lim="800000"/>
            <a:headEnd/>
            <a:tailEnd/>
          </a:ln>
          <a:effectLst/>
        </p:spPr>
        <p:txBody>
          <a:bodyPr>
            <a:spAutoFit/>
          </a:bodyPr>
          <a:lstStyle/>
          <a:p>
            <a:pPr algn="l"/>
            <a:r>
              <a:rPr lang="pl-PL" sz="3200">
                <a:solidFill>
                  <a:srgbClr val="FF9900"/>
                </a:solidFill>
                <a:effectLst>
                  <a:outerShdw blurRad="38100" dist="38100" dir="2700000" algn="tl">
                    <a:srgbClr val="000000"/>
                  </a:outerShdw>
                </a:effectLst>
                <a:latin typeface="Trebuchet MS" pitchFamily="34" charset="0"/>
              </a:rPr>
              <a:t>more</a:t>
            </a:r>
            <a:endParaRPr lang="en-US" sz="3200">
              <a:solidFill>
                <a:srgbClr val="FF9900"/>
              </a:solidFill>
              <a:effectLst>
                <a:outerShdw blurRad="38100" dist="38100" dir="2700000" algn="tl">
                  <a:srgbClr val="000000"/>
                </a:outerShdw>
              </a:effectLst>
              <a:latin typeface="Trebuchet MS" pitchFamily="34" charset="0"/>
            </a:endParaRPr>
          </a:p>
        </p:txBody>
      </p:sp>
      <p:sp>
        <p:nvSpPr>
          <p:cNvPr id="40982" name="Text Box 1046"/>
          <p:cNvSpPr txBox="1">
            <a:spLocks noChangeArrowheads="1"/>
          </p:cNvSpPr>
          <p:nvPr/>
        </p:nvSpPr>
        <p:spPr bwMode="auto">
          <a:xfrm>
            <a:off x="2220913" y="5230816"/>
            <a:ext cx="1365251" cy="584775"/>
          </a:xfrm>
          <a:prstGeom prst="rect">
            <a:avLst/>
          </a:prstGeom>
          <a:noFill/>
          <a:ln w="9525">
            <a:noFill/>
            <a:miter lim="800000"/>
            <a:headEnd/>
            <a:tailEnd/>
          </a:ln>
          <a:effectLst/>
        </p:spPr>
        <p:txBody>
          <a:bodyPr>
            <a:spAutoFit/>
          </a:bodyPr>
          <a:lstStyle/>
          <a:p>
            <a:pPr algn="l"/>
            <a:r>
              <a:rPr lang="pl-PL" sz="3200">
                <a:solidFill>
                  <a:srgbClr val="FF9900"/>
                </a:solidFill>
                <a:effectLst>
                  <a:outerShdw blurRad="38100" dist="38100" dir="2700000" algn="tl">
                    <a:srgbClr val="000000"/>
                  </a:outerShdw>
                </a:effectLst>
                <a:latin typeface="Trebuchet MS" pitchFamily="34" charset="0"/>
              </a:rPr>
              <a:t>better</a:t>
            </a:r>
            <a:endParaRPr lang="en-US" sz="3200">
              <a:solidFill>
                <a:srgbClr val="FF9900"/>
              </a:solidFill>
              <a:effectLst>
                <a:outerShdw blurRad="38100" dist="38100" dir="2700000" algn="tl">
                  <a:srgbClr val="000000"/>
                </a:outerShdw>
              </a:effectLst>
              <a:latin typeface="Trebuchet MS" pitchFamily="34" charset="0"/>
            </a:endParaRPr>
          </a:p>
        </p:txBody>
      </p:sp>
      <p:sp>
        <p:nvSpPr>
          <p:cNvPr id="40983" name="Text Box 1047"/>
          <p:cNvSpPr txBox="1">
            <a:spLocks noChangeArrowheads="1"/>
          </p:cNvSpPr>
          <p:nvPr/>
        </p:nvSpPr>
        <p:spPr bwMode="auto">
          <a:xfrm>
            <a:off x="419100" y="2424116"/>
            <a:ext cx="1441451" cy="584775"/>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long</a:t>
            </a:r>
            <a:endParaRPr lang="en-US" sz="3200">
              <a:effectLst>
                <a:outerShdw blurRad="38100" dist="38100" dir="2700000" algn="tl">
                  <a:srgbClr val="000000"/>
                </a:outerShdw>
              </a:effectLst>
              <a:latin typeface="Trebuchet MS" pitchFamily="34" charset="0"/>
            </a:endParaRPr>
          </a:p>
        </p:txBody>
      </p:sp>
      <p:sp>
        <p:nvSpPr>
          <p:cNvPr id="40984" name="Text Box 1048"/>
          <p:cNvSpPr txBox="1">
            <a:spLocks noChangeArrowheads="1"/>
          </p:cNvSpPr>
          <p:nvPr/>
        </p:nvSpPr>
        <p:spPr bwMode="auto">
          <a:xfrm>
            <a:off x="290513" y="3359151"/>
            <a:ext cx="1327151" cy="584775"/>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funny</a:t>
            </a:r>
            <a:endParaRPr lang="en-US" sz="3200">
              <a:effectLst>
                <a:outerShdw blurRad="38100" dist="38100" dir="2700000" algn="tl">
                  <a:srgbClr val="000000"/>
                </a:outerShdw>
              </a:effectLst>
              <a:latin typeface="Trebuchet MS" pitchFamily="34" charset="0"/>
            </a:endParaRPr>
          </a:p>
        </p:txBody>
      </p:sp>
      <p:sp>
        <p:nvSpPr>
          <p:cNvPr id="40985" name="Text Box 1049"/>
          <p:cNvSpPr txBox="1">
            <a:spLocks noChangeArrowheads="1"/>
          </p:cNvSpPr>
          <p:nvPr/>
        </p:nvSpPr>
        <p:spPr bwMode="auto">
          <a:xfrm>
            <a:off x="449263" y="4294191"/>
            <a:ext cx="1679576" cy="584775"/>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modern</a:t>
            </a:r>
            <a:endParaRPr lang="en-US" sz="3200">
              <a:effectLst>
                <a:outerShdw blurRad="38100" dist="38100" dir="2700000" algn="tl">
                  <a:srgbClr val="000000"/>
                </a:outerShdw>
              </a:effectLst>
              <a:latin typeface="Trebuchet MS" pitchFamily="34" charset="0"/>
            </a:endParaRPr>
          </a:p>
        </p:txBody>
      </p:sp>
      <p:sp>
        <p:nvSpPr>
          <p:cNvPr id="40986" name="Line 1050"/>
          <p:cNvSpPr>
            <a:spLocks noChangeShapeType="1"/>
          </p:cNvSpPr>
          <p:nvPr/>
        </p:nvSpPr>
        <p:spPr bwMode="auto">
          <a:xfrm>
            <a:off x="2228850" y="1571628"/>
            <a:ext cx="0" cy="4772025"/>
          </a:xfrm>
          <a:prstGeom prst="line">
            <a:avLst/>
          </a:prstGeom>
          <a:noFill/>
          <a:ln w="9525">
            <a:solidFill>
              <a:schemeClr val="tx1"/>
            </a:solidFill>
            <a:round/>
            <a:headEnd/>
            <a:tailEnd/>
          </a:ln>
          <a:effectLst/>
        </p:spPr>
        <p:txBody>
          <a:bodyPr wrap="none"/>
          <a:lstStyle/>
          <a:p>
            <a:pPr algn="l"/>
            <a:endParaRPr lang="en-US"/>
          </a:p>
        </p:txBody>
      </p:sp>
      <p:sp>
        <p:nvSpPr>
          <p:cNvPr id="40987" name="Line 1051"/>
          <p:cNvSpPr>
            <a:spLocks noChangeShapeType="1"/>
          </p:cNvSpPr>
          <p:nvPr/>
        </p:nvSpPr>
        <p:spPr bwMode="auto">
          <a:xfrm>
            <a:off x="4872037" y="1571628"/>
            <a:ext cx="0" cy="4772025"/>
          </a:xfrm>
          <a:prstGeom prst="line">
            <a:avLst/>
          </a:prstGeom>
          <a:noFill/>
          <a:ln w="9525">
            <a:solidFill>
              <a:schemeClr val="tx1"/>
            </a:solidFill>
            <a:round/>
            <a:headEnd/>
            <a:tailEnd/>
          </a:ln>
          <a:effectLst/>
        </p:spPr>
        <p:txBody>
          <a:bodyPr wrap="none"/>
          <a:lstStyle/>
          <a:p>
            <a:pPr algn="l"/>
            <a:endParaRPr lang="en-US"/>
          </a:p>
        </p:txBody>
      </p:sp>
      <p:sp>
        <p:nvSpPr>
          <p:cNvPr id="40988" name="Text Box 1052"/>
          <p:cNvSpPr txBox="1">
            <a:spLocks noChangeArrowheads="1"/>
          </p:cNvSpPr>
          <p:nvPr/>
        </p:nvSpPr>
        <p:spPr bwMode="auto">
          <a:xfrm>
            <a:off x="463551" y="5230816"/>
            <a:ext cx="1365251" cy="584775"/>
          </a:xfrm>
          <a:prstGeom prst="rect">
            <a:avLst/>
          </a:prstGeom>
          <a:noFill/>
          <a:ln w="9525">
            <a:noFill/>
            <a:miter lim="800000"/>
            <a:headEnd/>
            <a:tailEnd/>
          </a:ln>
          <a:effectLst/>
        </p:spPr>
        <p:txBody>
          <a:bodyPr>
            <a:spAutoFit/>
          </a:bodyPr>
          <a:lstStyle/>
          <a:p>
            <a:pPr algn="l"/>
            <a:r>
              <a:rPr lang="pl-PL" sz="3200">
                <a:effectLst>
                  <a:outerShdw blurRad="38100" dist="38100" dir="2700000" algn="tl">
                    <a:srgbClr val="000000"/>
                  </a:outerShdw>
                </a:effectLst>
                <a:latin typeface="Trebuchet MS" pitchFamily="34" charset="0"/>
              </a:rPr>
              <a:t>good</a:t>
            </a:r>
            <a:endParaRPr lang="en-US" sz="3200">
              <a:effectLst>
                <a:outerShdw blurRad="38100" dist="38100" dir="2700000" algn="tl">
                  <a:srgbClr val="000000"/>
                </a:outerShdw>
              </a:effectLst>
              <a:latin typeface="Trebuchet MS" pitchFamily="34" charset="0"/>
            </a:endParaRPr>
          </a:p>
        </p:txBody>
      </p:sp>
      <p:sp>
        <p:nvSpPr>
          <p:cNvPr id="40990" name="Line 1054"/>
          <p:cNvSpPr>
            <a:spLocks noChangeShapeType="1"/>
          </p:cNvSpPr>
          <p:nvPr/>
        </p:nvSpPr>
        <p:spPr bwMode="auto">
          <a:xfrm>
            <a:off x="471488" y="2286000"/>
            <a:ext cx="6858000" cy="0"/>
          </a:xfrm>
          <a:prstGeom prst="line">
            <a:avLst/>
          </a:prstGeom>
          <a:noFill/>
          <a:ln w="9525">
            <a:solidFill>
              <a:schemeClr val="tx1"/>
            </a:solidFill>
            <a:round/>
            <a:headEnd/>
            <a:tailEnd/>
          </a:ln>
          <a:effectLst/>
        </p:spPr>
        <p:txBody>
          <a:bodyPr wrap="none"/>
          <a:lstStyle/>
          <a:p>
            <a:pPr algn="l"/>
            <a:endParaRPr lang="en-US"/>
          </a:p>
        </p:txBody>
      </p:sp>
      <p:sp>
        <p:nvSpPr>
          <p:cNvPr id="40991" name="Line 1055"/>
          <p:cNvSpPr>
            <a:spLocks noChangeShapeType="1"/>
          </p:cNvSpPr>
          <p:nvPr/>
        </p:nvSpPr>
        <p:spPr bwMode="auto">
          <a:xfrm>
            <a:off x="500064" y="5986463"/>
            <a:ext cx="6843712" cy="0"/>
          </a:xfrm>
          <a:prstGeom prst="line">
            <a:avLst/>
          </a:prstGeom>
          <a:noFill/>
          <a:ln w="9525">
            <a:solidFill>
              <a:schemeClr val="tx1"/>
            </a:solidFill>
            <a:round/>
            <a:headEnd/>
            <a:tailEnd/>
          </a:ln>
          <a:effectLst/>
        </p:spPr>
        <p:txBody>
          <a:bodyPr wrap="none"/>
          <a:lstStyle/>
          <a:p>
            <a:pPr algn="l"/>
            <a:endParaRPr lang="en-US"/>
          </a:p>
        </p:txBody>
      </p:sp>
      <p:sp>
        <p:nvSpPr>
          <p:cNvPr id="40992" name="Line 1056"/>
          <p:cNvSpPr>
            <a:spLocks noChangeShapeType="1"/>
          </p:cNvSpPr>
          <p:nvPr/>
        </p:nvSpPr>
        <p:spPr bwMode="auto">
          <a:xfrm>
            <a:off x="485775" y="3209925"/>
            <a:ext cx="6858000" cy="0"/>
          </a:xfrm>
          <a:prstGeom prst="line">
            <a:avLst/>
          </a:prstGeom>
          <a:noFill/>
          <a:ln w="9525">
            <a:solidFill>
              <a:schemeClr val="tx1"/>
            </a:solidFill>
            <a:round/>
            <a:headEnd/>
            <a:tailEnd/>
          </a:ln>
          <a:effectLst/>
        </p:spPr>
        <p:txBody>
          <a:bodyPr wrap="none"/>
          <a:lstStyle/>
          <a:p>
            <a:pPr algn="l"/>
            <a:endParaRPr lang="en-US"/>
          </a:p>
        </p:txBody>
      </p:sp>
      <p:sp>
        <p:nvSpPr>
          <p:cNvPr id="40993" name="Line 1057"/>
          <p:cNvSpPr>
            <a:spLocks noChangeShapeType="1"/>
          </p:cNvSpPr>
          <p:nvPr/>
        </p:nvSpPr>
        <p:spPr bwMode="auto">
          <a:xfrm>
            <a:off x="500064" y="4135438"/>
            <a:ext cx="6843712" cy="0"/>
          </a:xfrm>
          <a:prstGeom prst="line">
            <a:avLst/>
          </a:prstGeom>
          <a:noFill/>
          <a:ln w="9525">
            <a:solidFill>
              <a:schemeClr val="tx1"/>
            </a:solidFill>
            <a:round/>
            <a:headEnd/>
            <a:tailEnd/>
          </a:ln>
          <a:effectLst/>
        </p:spPr>
        <p:txBody>
          <a:bodyPr wrap="none"/>
          <a:lstStyle/>
          <a:p>
            <a:pPr algn="l"/>
            <a:endParaRPr lang="en-US"/>
          </a:p>
        </p:txBody>
      </p:sp>
      <p:sp>
        <p:nvSpPr>
          <p:cNvPr id="40994" name="Line 1058"/>
          <p:cNvSpPr>
            <a:spLocks noChangeShapeType="1"/>
          </p:cNvSpPr>
          <p:nvPr/>
        </p:nvSpPr>
        <p:spPr bwMode="auto">
          <a:xfrm>
            <a:off x="500064" y="5060950"/>
            <a:ext cx="6843712" cy="0"/>
          </a:xfrm>
          <a:prstGeom prst="line">
            <a:avLst/>
          </a:prstGeom>
          <a:noFill/>
          <a:ln w="9525">
            <a:solidFill>
              <a:schemeClr val="tx1"/>
            </a:solidFill>
            <a:round/>
            <a:headEnd/>
            <a:tailEnd/>
          </a:ln>
          <a:effectLst/>
        </p:spPr>
        <p:txBody>
          <a:bodyPr wrap="none"/>
          <a:lstStyle/>
          <a:p>
            <a:pPr algn="l"/>
            <a:endParaRPr lang="en-US"/>
          </a:p>
        </p:txBody>
      </p:sp>
      <p:sp>
        <p:nvSpPr>
          <p:cNvPr id="40995" name="Text Box 1059"/>
          <p:cNvSpPr txBox="1">
            <a:spLocks noChangeArrowheads="1"/>
          </p:cNvSpPr>
          <p:nvPr/>
        </p:nvSpPr>
        <p:spPr bwMode="auto">
          <a:xfrm>
            <a:off x="2305050" y="1630363"/>
            <a:ext cx="2141538" cy="369332"/>
          </a:xfrm>
          <a:prstGeom prst="rect">
            <a:avLst/>
          </a:prstGeom>
          <a:noFill/>
          <a:ln w="9525">
            <a:noFill/>
            <a:miter lim="800000"/>
            <a:headEnd/>
            <a:tailEnd/>
          </a:ln>
          <a:effectLst/>
        </p:spPr>
        <p:txBody>
          <a:bodyPr>
            <a:spAutoFit/>
          </a:bodyPr>
          <a:lstStyle/>
          <a:p>
            <a:pPr algn="l"/>
            <a:r>
              <a:rPr lang="pl-PL">
                <a:solidFill>
                  <a:srgbClr val="FF9900"/>
                </a:solidFill>
                <a:effectLst>
                  <a:outerShdw blurRad="38100" dist="38100" dir="2700000" algn="tl">
                    <a:srgbClr val="000000"/>
                  </a:outerShdw>
                </a:effectLst>
                <a:latin typeface="Trebuchet MS" pitchFamily="34" charset="0"/>
              </a:rPr>
              <a:t>comparative</a:t>
            </a:r>
            <a:endParaRPr lang="en-US">
              <a:solidFill>
                <a:srgbClr val="FF9900"/>
              </a:solidFill>
              <a:effectLst>
                <a:outerShdw blurRad="38100" dist="38100" dir="2700000" algn="tl">
                  <a:srgbClr val="000000"/>
                </a:outerShdw>
              </a:effectLst>
              <a:latin typeface="Trebuchet MS" pitchFamily="34" charset="0"/>
            </a:endParaRPr>
          </a:p>
        </p:txBody>
      </p:sp>
      <p:sp>
        <p:nvSpPr>
          <p:cNvPr id="40996" name="Text Box 1060"/>
          <p:cNvSpPr txBox="1">
            <a:spLocks noChangeArrowheads="1"/>
          </p:cNvSpPr>
          <p:nvPr/>
        </p:nvSpPr>
        <p:spPr bwMode="auto">
          <a:xfrm>
            <a:off x="4972050" y="1630363"/>
            <a:ext cx="1970088" cy="369332"/>
          </a:xfrm>
          <a:prstGeom prst="rect">
            <a:avLst/>
          </a:prstGeom>
          <a:noFill/>
          <a:ln w="9525">
            <a:noFill/>
            <a:miter lim="800000"/>
            <a:headEnd/>
            <a:tailEnd/>
          </a:ln>
          <a:effectLst/>
        </p:spPr>
        <p:txBody>
          <a:bodyPr>
            <a:spAutoFit/>
          </a:bodyPr>
          <a:lstStyle/>
          <a:p>
            <a:pPr algn="l"/>
            <a:r>
              <a:rPr lang="pl-PL">
                <a:solidFill>
                  <a:srgbClr val="FF3300"/>
                </a:solidFill>
                <a:effectLst>
                  <a:outerShdw blurRad="38100" dist="38100" dir="2700000" algn="tl">
                    <a:srgbClr val="000000"/>
                  </a:outerShdw>
                </a:effectLst>
                <a:latin typeface="Trebuchet MS" pitchFamily="34" charset="0"/>
              </a:rPr>
              <a:t>superlative</a:t>
            </a:r>
            <a:endParaRPr lang="en-US">
              <a:solidFill>
                <a:srgbClr val="FF3300"/>
              </a:solidFill>
              <a:effectLst>
                <a:outerShdw blurRad="38100" dist="38100" dir="2700000" algn="tl">
                  <a:srgbClr val="000000"/>
                </a:outerShdw>
              </a:effectLst>
              <a:latin typeface="Trebuchet MS" pitchFamily="34" charset="0"/>
            </a:endParaRPr>
          </a:p>
        </p:txBody>
      </p:sp>
      <p:sp>
        <p:nvSpPr>
          <p:cNvPr id="40997" name="Rectangle 1061"/>
          <p:cNvSpPr>
            <a:spLocks noChangeArrowheads="1"/>
          </p:cNvSpPr>
          <p:nvPr/>
        </p:nvSpPr>
        <p:spPr bwMode="auto">
          <a:xfrm>
            <a:off x="2328865" y="1643066"/>
            <a:ext cx="1857375" cy="466725"/>
          </a:xfrm>
          <a:prstGeom prst="rect">
            <a:avLst/>
          </a:prstGeom>
          <a:noFill/>
          <a:ln w="28575">
            <a:solidFill>
              <a:schemeClr val="tx2"/>
            </a:solidFill>
            <a:miter lim="800000"/>
            <a:headEnd/>
            <a:tailEnd/>
          </a:ln>
          <a:effectLst/>
        </p:spPr>
        <p:txBody>
          <a:bodyPr wrap="none" anchor="ctr"/>
          <a:lstStyle/>
          <a:p>
            <a:pPr algn="l"/>
            <a:endParaRPr lang="en-US"/>
          </a:p>
        </p:txBody>
      </p:sp>
      <p:sp>
        <p:nvSpPr>
          <p:cNvPr id="40998" name="Rectangle 1062"/>
          <p:cNvSpPr>
            <a:spLocks noChangeArrowheads="1"/>
          </p:cNvSpPr>
          <p:nvPr/>
        </p:nvSpPr>
        <p:spPr bwMode="auto">
          <a:xfrm>
            <a:off x="4995866" y="1638303"/>
            <a:ext cx="1657350" cy="466725"/>
          </a:xfrm>
          <a:prstGeom prst="rect">
            <a:avLst/>
          </a:prstGeom>
          <a:noFill/>
          <a:ln w="28575">
            <a:solidFill>
              <a:schemeClr val="tx2"/>
            </a:solidFill>
            <a:miter lim="800000"/>
            <a:headEnd/>
            <a:tailEnd/>
          </a:ln>
          <a:effectLst/>
        </p:spPr>
        <p:txBody>
          <a:bodyPr wrap="none" anchor="ctr"/>
          <a:lstStyle/>
          <a:p>
            <a:pPr algn="l"/>
            <a:endParaRPr lang="en-US"/>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solidFill>
                  <a:srgbClr val="FF0000"/>
                </a:solidFill>
              </a:rPr>
              <a:t>PAY ATTENTION</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lvl="0" algn="l"/>
            <a:r>
              <a:rPr lang="en-US" sz="2000" dirty="0" smtClean="0">
                <a:solidFill>
                  <a:srgbClr val="000000"/>
                </a:solidFill>
                <a:cs typeface="Lucida Sans Unicode" pitchFamily="34" charset="0"/>
              </a:rPr>
              <a:t>What is the comparative of "hot"?</a:t>
            </a:r>
          </a:p>
          <a:p>
            <a:pPr lvl="1" algn="l">
              <a:buFontTx/>
              <a:buAutoNum type="arabicPeriod"/>
            </a:pPr>
            <a:r>
              <a:rPr lang="en-US" sz="2000" dirty="0" smtClean="0">
                <a:solidFill>
                  <a:srgbClr val="000000"/>
                </a:solidFill>
                <a:cs typeface="Lucida Sans Unicode" pitchFamily="34" charset="0"/>
              </a:rPr>
              <a:t>  </a:t>
            </a:r>
            <a:r>
              <a:rPr lang="en-US" sz="2000" dirty="0" err="1" smtClean="0">
                <a:solidFill>
                  <a:srgbClr val="000000"/>
                </a:solidFill>
                <a:cs typeface="Lucida Sans Unicode" pitchFamily="34" charset="0"/>
              </a:rPr>
              <a:t>hoter</a:t>
            </a:r>
            <a:endParaRPr lang="en-US" sz="2000" dirty="0" smtClean="0">
              <a:solidFill>
                <a:srgbClr val="000000"/>
              </a:solidFill>
              <a:cs typeface="Lucida Sans Unicode" pitchFamily="34" charset="0"/>
            </a:endParaRPr>
          </a:p>
          <a:p>
            <a:pPr lvl="1" algn="l">
              <a:buFontTx/>
              <a:buAutoNum type="arabicPeriod" startAt="2"/>
            </a:pPr>
            <a:r>
              <a:rPr lang="en-US" sz="2000" b="1" u="sng" dirty="0" smtClean="0">
                <a:solidFill>
                  <a:srgbClr val="000000"/>
                </a:solidFill>
                <a:cs typeface="Lucida Sans Unicode" pitchFamily="34" charset="0"/>
              </a:rPr>
              <a:t>  hotter</a:t>
            </a:r>
          </a:p>
          <a:p>
            <a:pPr lvl="1" algn="l">
              <a:buFontTx/>
              <a:buAutoNum type="arabicPeriod" startAt="3"/>
            </a:pPr>
            <a:r>
              <a:rPr lang="en-US" sz="2000" dirty="0" smtClean="0">
                <a:solidFill>
                  <a:srgbClr val="000000"/>
                </a:solidFill>
                <a:cs typeface="Lucida Sans Unicode" pitchFamily="34" charset="0"/>
              </a:rPr>
              <a:t>  </a:t>
            </a:r>
            <a:r>
              <a:rPr lang="en-US" sz="2000" dirty="0" err="1" smtClean="0">
                <a:solidFill>
                  <a:srgbClr val="000000"/>
                </a:solidFill>
                <a:cs typeface="Lucida Sans Unicode" pitchFamily="34" charset="0"/>
              </a:rPr>
              <a:t>hotest</a:t>
            </a:r>
            <a:endParaRPr lang="en-US" sz="2000" dirty="0" smtClean="0">
              <a:solidFill>
                <a:srgbClr val="000000"/>
              </a:solidFill>
              <a:cs typeface="Lucida Sans Unicode" pitchFamily="34" charset="0"/>
            </a:endParaRPr>
          </a:p>
          <a:p>
            <a:pPr lvl="1" algn="l">
              <a:buFontTx/>
              <a:buAutoNum type="arabicPeriod" startAt="4"/>
            </a:pPr>
            <a:r>
              <a:rPr lang="en-US" sz="2000" b="1" u="sng" dirty="0" smtClean="0">
                <a:solidFill>
                  <a:srgbClr val="000000"/>
                </a:solidFill>
                <a:cs typeface="Lucida Sans Unicode" pitchFamily="34" charset="0"/>
              </a:rPr>
              <a:t>  hottest </a:t>
            </a:r>
            <a:r>
              <a:rPr lang="en-US" sz="2000" b="1" u="sng" dirty="0" smtClean="0">
                <a:solidFill>
                  <a:srgbClr val="FF0000"/>
                </a:solidFill>
                <a:cs typeface="Lucida Sans Unicode" pitchFamily="34" charset="0"/>
              </a:rPr>
              <a:t>(incorrect)</a:t>
            </a:r>
          </a:p>
          <a:p>
            <a:pPr lvl="0" algn="l"/>
            <a:r>
              <a:rPr lang="en-US" sz="2000" dirty="0" smtClean="0">
                <a:solidFill>
                  <a:srgbClr val="000000"/>
                </a:solidFill>
                <a:cs typeface="Lucida Sans Unicode" pitchFamily="34" charset="0"/>
              </a:rPr>
              <a:t>What is the superlative of "unpleasant"?</a:t>
            </a:r>
          </a:p>
          <a:p>
            <a:pPr lvl="1" algn="l">
              <a:buFontTx/>
              <a:buAutoNum type="arabicPeriod"/>
            </a:pPr>
            <a:r>
              <a:rPr lang="en-US" sz="2000" dirty="0" smtClean="0">
                <a:solidFill>
                  <a:srgbClr val="000000"/>
                </a:solidFill>
                <a:cs typeface="Lucida Sans Unicode" pitchFamily="34" charset="0"/>
              </a:rPr>
              <a:t>  unpleasant</a:t>
            </a:r>
          </a:p>
          <a:p>
            <a:pPr lvl="1" algn="l">
              <a:buFontTx/>
              <a:buAutoNum type="arabicPeriod" startAt="2"/>
            </a:pPr>
            <a:r>
              <a:rPr lang="en-US" sz="2000" b="1" u="sng" dirty="0" smtClean="0">
                <a:solidFill>
                  <a:srgbClr val="000000"/>
                </a:solidFill>
                <a:cs typeface="Lucida Sans Unicode" pitchFamily="34" charset="0"/>
              </a:rPr>
              <a:t>  most unpleasant</a:t>
            </a:r>
          </a:p>
          <a:p>
            <a:pPr lvl="1" algn="l">
              <a:buFontTx/>
              <a:buAutoNum type="arabicPeriod" startAt="3"/>
            </a:pPr>
            <a:r>
              <a:rPr lang="en-US" sz="2000" b="1" u="sng" dirty="0" smtClean="0">
                <a:solidFill>
                  <a:srgbClr val="000000"/>
                </a:solidFill>
                <a:cs typeface="Lucida Sans Unicode" pitchFamily="34" charset="0"/>
              </a:rPr>
              <a:t>  more unpleasant </a:t>
            </a:r>
            <a:r>
              <a:rPr lang="en-US" sz="2000" b="1" u="sng" dirty="0" smtClean="0">
                <a:solidFill>
                  <a:srgbClr val="FF0000"/>
                </a:solidFill>
                <a:cs typeface="Lucida Sans Unicode" pitchFamily="34" charset="0"/>
              </a:rPr>
              <a:t>(Incorrect)</a:t>
            </a:r>
          </a:p>
          <a:p>
            <a:pPr lvl="1" algn="l">
              <a:buFontTx/>
              <a:buAutoNum type="arabicPeriod" startAt="4"/>
            </a:pPr>
            <a:r>
              <a:rPr lang="en-US" sz="2000" dirty="0" smtClean="0">
                <a:solidFill>
                  <a:srgbClr val="000000"/>
                </a:solidFill>
                <a:cs typeface="Lucida Sans Unicode" pitchFamily="34" charset="0"/>
              </a:rPr>
              <a:t>  </a:t>
            </a:r>
            <a:r>
              <a:rPr lang="en-US" sz="2000" dirty="0" err="1" smtClean="0">
                <a:solidFill>
                  <a:srgbClr val="000000"/>
                </a:solidFill>
                <a:cs typeface="Lucida Sans Unicode" pitchFamily="34" charset="0"/>
              </a:rPr>
              <a:t>unpleasantest</a:t>
            </a:r>
            <a:endParaRPr lang="en-US" sz="2000" dirty="0" smtClean="0">
              <a:solidFill>
                <a:srgbClr val="000000"/>
              </a:solidFill>
              <a:cs typeface="Lucida Sans Unicode" pitchFamily="34" charset="0"/>
            </a:endParaRPr>
          </a:p>
          <a:p>
            <a:pPr marL="0" lvl="1" indent="0" algn="l">
              <a:buNone/>
            </a:pPr>
            <a:r>
              <a:rPr lang="en-US" sz="2000" dirty="0" smtClean="0"/>
              <a:t>Al has the……  clothes. (colorful) --</a:t>
            </a:r>
            <a:r>
              <a:rPr lang="en-US" sz="2000" dirty="0" smtClean="0">
                <a:solidFill>
                  <a:srgbClr val="FF0000"/>
                </a:solidFill>
              </a:rPr>
              <a:t> The most colorful  (if we compare three of more(</a:t>
            </a:r>
          </a:p>
          <a:p>
            <a:pPr marL="0" lvl="1" indent="0" algn="l">
              <a:buNone/>
            </a:pPr>
            <a:r>
              <a:rPr lang="en-US" sz="2000" b="1" u="sng" dirty="0" smtClean="0">
                <a:solidFill>
                  <a:srgbClr val="FF0000"/>
                </a:solidFill>
                <a:cs typeface="Lucida Sans Unicode" pitchFamily="34" charset="0"/>
              </a:rPr>
              <a:t>Or (the more colorful) if we compare between two persons or things</a:t>
            </a:r>
          </a:p>
          <a:p>
            <a:endParaRPr lang="en-US" sz="2000" dirty="0"/>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116013" y="260352"/>
            <a:ext cx="7772400" cy="739775"/>
          </a:xfrm>
        </p:spPr>
        <p:txBody>
          <a:bodyPr/>
          <a:lstStyle/>
          <a:p>
            <a:pPr algn="l"/>
            <a:r>
              <a:rPr lang="es-ES" sz="4000" b="1" dirty="0" err="1"/>
              <a:t>Using</a:t>
            </a:r>
            <a:r>
              <a:rPr lang="es-ES" sz="4000" b="1" dirty="0"/>
              <a:t> </a:t>
            </a:r>
            <a:r>
              <a:rPr lang="es-ES" sz="4000" b="1" dirty="0" err="1"/>
              <a:t>Articles</a:t>
            </a:r>
            <a:endParaRPr lang="es-ES" sz="4000" b="1" dirty="0"/>
          </a:p>
        </p:txBody>
      </p:sp>
      <p:sp>
        <p:nvSpPr>
          <p:cNvPr id="3075" name="Rectangle 3"/>
          <p:cNvSpPr>
            <a:spLocks noGrp="1" noChangeArrowheads="1"/>
          </p:cNvSpPr>
          <p:nvPr>
            <p:ph idx="1"/>
          </p:nvPr>
        </p:nvSpPr>
        <p:spPr>
          <a:xfrm>
            <a:off x="633047" y="1447801"/>
            <a:ext cx="7772400" cy="4538662"/>
          </a:xfrm>
        </p:spPr>
        <p:txBody>
          <a:bodyPr/>
          <a:lstStyle/>
          <a:p>
            <a:pPr algn="l">
              <a:lnSpc>
                <a:spcPct val="90000"/>
              </a:lnSpc>
            </a:pPr>
            <a:r>
              <a:rPr lang="es-ES" sz="2400" dirty="0" err="1">
                <a:solidFill>
                  <a:schemeClr val="tx2"/>
                </a:solidFill>
              </a:rPr>
              <a:t>What</a:t>
            </a:r>
            <a:r>
              <a:rPr lang="es-ES" sz="2400" dirty="0">
                <a:solidFill>
                  <a:schemeClr val="tx2"/>
                </a:solidFill>
              </a:rPr>
              <a:t> </a:t>
            </a:r>
            <a:r>
              <a:rPr lang="es-ES" sz="2400" dirty="0" err="1">
                <a:solidFill>
                  <a:schemeClr val="tx2"/>
                </a:solidFill>
              </a:rPr>
              <a:t>is</a:t>
            </a:r>
            <a:r>
              <a:rPr lang="es-ES" sz="2400" dirty="0">
                <a:solidFill>
                  <a:schemeClr val="tx2"/>
                </a:solidFill>
              </a:rPr>
              <a:t> </a:t>
            </a:r>
            <a:r>
              <a:rPr lang="es-ES" sz="2400" dirty="0" err="1">
                <a:solidFill>
                  <a:schemeClr val="tx2"/>
                </a:solidFill>
              </a:rPr>
              <a:t>an</a:t>
            </a:r>
            <a:r>
              <a:rPr lang="es-ES" sz="2400" dirty="0">
                <a:solidFill>
                  <a:schemeClr val="tx2"/>
                </a:solidFill>
              </a:rPr>
              <a:t> </a:t>
            </a:r>
            <a:r>
              <a:rPr lang="es-ES" sz="2400" dirty="0" err="1">
                <a:solidFill>
                  <a:schemeClr val="tx2"/>
                </a:solidFill>
              </a:rPr>
              <a:t>article</a:t>
            </a:r>
            <a:r>
              <a:rPr lang="es-ES" sz="2400" dirty="0">
                <a:solidFill>
                  <a:schemeClr val="tx2"/>
                </a:solidFill>
              </a:rPr>
              <a:t>? </a:t>
            </a:r>
            <a:r>
              <a:rPr lang="es-ES" sz="2400" dirty="0" err="1">
                <a:solidFill>
                  <a:schemeClr val="tx2"/>
                </a:solidFill>
              </a:rPr>
              <a:t>Basically</a:t>
            </a:r>
            <a:r>
              <a:rPr lang="es-ES" sz="2400" dirty="0">
                <a:solidFill>
                  <a:schemeClr val="tx2"/>
                </a:solidFill>
              </a:rPr>
              <a:t>, </a:t>
            </a:r>
            <a:r>
              <a:rPr lang="es-ES" sz="2400" dirty="0" err="1">
                <a:solidFill>
                  <a:schemeClr val="tx2"/>
                </a:solidFill>
              </a:rPr>
              <a:t>an</a:t>
            </a:r>
            <a:r>
              <a:rPr lang="es-ES" sz="2400" dirty="0">
                <a:solidFill>
                  <a:schemeClr val="tx2"/>
                </a:solidFill>
              </a:rPr>
              <a:t> </a:t>
            </a:r>
            <a:r>
              <a:rPr lang="es-ES" sz="2400" dirty="0" err="1">
                <a:solidFill>
                  <a:schemeClr val="tx2"/>
                </a:solidFill>
              </a:rPr>
              <a:t>article</a:t>
            </a:r>
            <a:r>
              <a:rPr lang="es-ES" sz="2400" dirty="0">
                <a:solidFill>
                  <a:schemeClr val="tx2"/>
                </a:solidFill>
              </a:rPr>
              <a:t> </a:t>
            </a:r>
            <a:r>
              <a:rPr lang="es-ES" sz="2400" dirty="0" err="1">
                <a:solidFill>
                  <a:schemeClr val="tx2"/>
                </a:solidFill>
              </a:rPr>
              <a:t>is</a:t>
            </a:r>
            <a:r>
              <a:rPr lang="es-ES" sz="2400" dirty="0">
                <a:solidFill>
                  <a:schemeClr val="tx2"/>
                </a:solidFill>
              </a:rPr>
              <a:t> </a:t>
            </a:r>
            <a:r>
              <a:rPr lang="es-ES" sz="2400" dirty="0" err="1">
                <a:solidFill>
                  <a:schemeClr val="tx2"/>
                </a:solidFill>
              </a:rPr>
              <a:t>an</a:t>
            </a:r>
            <a:r>
              <a:rPr lang="es-ES" sz="2400" dirty="0">
                <a:solidFill>
                  <a:schemeClr val="tx2"/>
                </a:solidFill>
              </a:rPr>
              <a:t> </a:t>
            </a:r>
            <a:r>
              <a:rPr lang="es-ES" sz="2400" dirty="0" err="1">
                <a:solidFill>
                  <a:schemeClr val="tx2"/>
                </a:solidFill>
              </a:rPr>
              <a:t>adjective</a:t>
            </a:r>
            <a:r>
              <a:rPr lang="es-ES" sz="2400" dirty="0">
                <a:solidFill>
                  <a:schemeClr val="tx2"/>
                </a:solidFill>
              </a:rPr>
              <a:t>. </a:t>
            </a:r>
            <a:r>
              <a:rPr lang="es-ES" sz="2400" dirty="0" err="1">
                <a:solidFill>
                  <a:schemeClr val="tx2"/>
                </a:solidFill>
              </a:rPr>
              <a:t>Like</a:t>
            </a:r>
            <a:r>
              <a:rPr lang="es-ES" sz="2400" dirty="0">
                <a:solidFill>
                  <a:schemeClr val="tx2"/>
                </a:solidFill>
              </a:rPr>
              <a:t> </a:t>
            </a:r>
            <a:r>
              <a:rPr lang="es-ES" sz="2400" dirty="0" err="1">
                <a:solidFill>
                  <a:schemeClr val="tx2"/>
                </a:solidFill>
              </a:rPr>
              <a:t>adjectives</a:t>
            </a:r>
            <a:r>
              <a:rPr lang="es-ES" sz="2400" dirty="0">
                <a:solidFill>
                  <a:schemeClr val="tx2"/>
                </a:solidFill>
              </a:rPr>
              <a:t>, </a:t>
            </a:r>
            <a:r>
              <a:rPr lang="es-ES" sz="2400" dirty="0" err="1">
                <a:solidFill>
                  <a:schemeClr val="tx2"/>
                </a:solidFill>
              </a:rPr>
              <a:t>articles</a:t>
            </a:r>
            <a:r>
              <a:rPr lang="es-ES" sz="2400" dirty="0">
                <a:solidFill>
                  <a:schemeClr val="tx2"/>
                </a:solidFill>
              </a:rPr>
              <a:t> </a:t>
            </a:r>
            <a:r>
              <a:rPr lang="es-ES" sz="2400" dirty="0" err="1">
                <a:solidFill>
                  <a:schemeClr val="tx2"/>
                </a:solidFill>
              </a:rPr>
              <a:t>modify</a:t>
            </a:r>
            <a:r>
              <a:rPr lang="es-ES" sz="2400" dirty="0">
                <a:solidFill>
                  <a:schemeClr val="tx2"/>
                </a:solidFill>
              </a:rPr>
              <a:t> </a:t>
            </a:r>
            <a:r>
              <a:rPr lang="es-ES" sz="2400" dirty="0" err="1">
                <a:solidFill>
                  <a:schemeClr val="tx2"/>
                </a:solidFill>
              </a:rPr>
              <a:t>nouns</a:t>
            </a:r>
            <a:r>
              <a:rPr lang="es-ES" sz="2400" dirty="0">
                <a:solidFill>
                  <a:schemeClr val="tx2"/>
                </a:solidFill>
              </a:rPr>
              <a:t>.</a:t>
            </a:r>
          </a:p>
          <a:p>
            <a:pPr algn="l">
              <a:lnSpc>
                <a:spcPct val="90000"/>
              </a:lnSpc>
            </a:pPr>
            <a:r>
              <a:rPr lang="es-ES" sz="2400" dirty="0" err="1"/>
              <a:t>English</a:t>
            </a:r>
            <a:r>
              <a:rPr lang="es-ES" sz="2400" dirty="0"/>
              <a:t> has </a:t>
            </a:r>
            <a:r>
              <a:rPr lang="es-ES" sz="2400" dirty="0" err="1"/>
              <a:t>two</a:t>
            </a:r>
            <a:r>
              <a:rPr lang="es-ES" sz="2400" dirty="0"/>
              <a:t> </a:t>
            </a:r>
            <a:r>
              <a:rPr lang="es-ES" sz="2400" dirty="0" err="1"/>
              <a:t>articles</a:t>
            </a:r>
            <a:r>
              <a:rPr lang="es-ES" sz="2400" dirty="0"/>
              <a:t>: </a:t>
            </a:r>
            <a:r>
              <a:rPr lang="es-ES" sz="2400" b="1" dirty="0" err="1"/>
              <a:t>the</a:t>
            </a:r>
            <a:r>
              <a:rPr lang="es-ES" sz="2400" dirty="0"/>
              <a:t> and </a:t>
            </a:r>
            <a:r>
              <a:rPr lang="es-ES" sz="2400" b="1" dirty="0"/>
              <a:t>a/</a:t>
            </a:r>
            <a:r>
              <a:rPr lang="es-ES" sz="2400" b="1" dirty="0" err="1"/>
              <a:t>an</a:t>
            </a:r>
            <a:r>
              <a:rPr lang="es-ES" sz="2400" dirty="0"/>
              <a:t>. </a:t>
            </a:r>
            <a:r>
              <a:rPr lang="es-ES" sz="2400" b="1" dirty="0" err="1"/>
              <a:t>The</a:t>
            </a:r>
            <a:r>
              <a:rPr lang="es-ES" sz="2400" dirty="0"/>
              <a:t> </a:t>
            </a:r>
            <a:r>
              <a:rPr lang="es-ES" sz="2400" dirty="0" err="1"/>
              <a:t>is</a:t>
            </a:r>
            <a:r>
              <a:rPr lang="es-ES" sz="2400" dirty="0"/>
              <a:t> </a:t>
            </a:r>
            <a:r>
              <a:rPr lang="es-ES" sz="2400" dirty="0" err="1"/>
              <a:t>used</a:t>
            </a:r>
            <a:r>
              <a:rPr lang="es-ES" sz="2400" dirty="0"/>
              <a:t> </a:t>
            </a:r>
            <a:r>
              <a:rPr lang="es-ES" sz="2400" dirty="0" err="1"/>
              <a:t>to</a:t>
            </a:r>
            <a:r>
              <a:rPr lang="es-ES" sz="2400" dirty="0"/>
              <a:t> </a:t>
            </a:r>
            <a:r>
              <a:rPr lang="es-ES" sz="2400" dirty="0" err="1"/>
              <a:t>refer</a:t>
            </a:r>
            <a:r>
              <a:rPr lang="es-ES" sz="2400" dirty="0"/>
              <a:t> </a:t>
            </a:r>
            <a:r>
              <a:rPr lang="es-ES" sz="2400" dirty="0" err="1"/>
              <a:t>to</a:t>
            </a:r>
            <a:r>
              <a:rPr lang="es-ES" sz="2400" dirty="0"/>
              <a:t> </a:t>
            </a:r>
            <a:r>
              <a:rPr lang="es-ES" sz="2400" dirty="0" err="1"/>
              <a:t>specific</a:t>
            </a:r>
            <a:r>
              <a:rPr lang="es-ES" sz="2400" dirty="0"/>
              <a:t> </a:t>
            </a:r>
            <a:r>
              <a:rPr lang="es-ES" sz="2400" dirty="0" err="1"/>
              <a:t>or</a:t>
            </a:r>
            <a:r>
              <a:rPr lang="es-ES" sz="2400" dirty="0"/>
              <a:t> particular </a:t>
            </a:r>
            <a:r>
              <a:rPr lang="es-ES" sz="2400" dirty="0" err="1"/>
              <a:t>nouns</a:t>
            </a:r>
            <a:r>
              <a:rPr lang="es-ES" sz="2400" dirty="0"/>
              <a:t>; </a:t>
            </a:r>
            <a:r>
              <a:rPr lang="es-ES" sz="2400" b="1" dirty="0"/>
              <a:t>a/</a:t>
            </a:r>
            <a:r>
              <a:rPr lang="es-ES" sz="2400" b="1" dirty="0" err="1"/>
              <a:t>an</a:t>
            </a:r>
            <a:r>
              <a:rPr lang="es-ES" sz="2400" dirty="0"/>
              <a:t> </a:t>
            </a:r>
            <a:r>
              <a:rPr lang="es-ES" sz="2400" dirty="0" err="1"/>
              <a:t>is</a:t>
            </a:r>
            <a:r>
              <a:rPr lang="es-ES" sz="2400" dirty="0"/>
              <a:t> </a:t>
            </a:r>
            <a:r>
              <a:rPr lang="es-ES" sz="2400" dirty="0" err="1"/>
              <a:t>used</a:t>
            </a:r>
            <a:r>
              <a:rPr lang="es-ES" sz="2400" dirty="0"/>
              <a:t> </a:t>
            </a:r>
            <a:r>
              <a:rPr lang="es-ES" sz="2400" dirty="0" err="1"/>
              <a:t>to</a:t>
            </a:r>
            <a:r>
              <a:rPr lang="es-ES" sz="2400" dirty="0"/>
              <a:t> </a:t>
            </a:r>
            <a:r>
              <a:rPr lang="es-ES" sz="2400" dirty="0" err="1"/>
              <a:t>modify</a:t>
            </a:r>
            <a:r>
              <a:rPr lang="es-ES" sz="2400" dirty="0"/>
              <a:t> non-</a:t>
            </a:r>
            <a:r>
              <a:rPr lang="es-ES" sz="2400" dirty="0" err="1"/>
              <a:t>specific</a:t>
            </a:r>
            <a:r>
              <a:rPr lang="es-ES" sz="2400" dirty="0"/>
              <a:t> </a:t>
            </a:r>
            <a:r>
              <a:rPr lang="es-ES" sz="2400" dirty="0" err="1"/>
              <a:t>or</a:t>
            </a:r>
            <a:r>
              <a:rPr lang="es-ES" sz="2400" dirty="0"/>
              <a:t> non-particular </a:t>
            </a:r>
            <a:r>
              <a:rPr lang="es-ES" sz="2400" dirty="0" err="1"/>
              <a:t>nouns</a:t>
            </a:r>
            <a:r>
              <a:rPr lang="es-ES" sz="2400" dirty="0"/>
              <a:t>. </a:t>
            </a:r>
            <a:r>
              <a:rPr lang="es-ES" sz="2400" dirty="0" err="1"/>
              <a:t>We</a:t>
            </a:r>
            <a:r>
              <a:rPr lang="es-ES" sz="2400" dirty="0"/>
              <a:t> </a:t>
            </a:r>
            <a:r>
              <a:rPr lang="es-ES" sz="2400" dirty="0" err="1"/>
              <a:t>call</a:t>
            </a:r>
            <a:r>
              <a:rPr lang="es-ES" sz="2400" dirty="0"/>
              <a:t> </a:t>
            </a:r>
            <a:r>
              <a:rPr lang="es-ES" sz="2400" b="1" dirty="0" err="1"/>
              <a:t>the</a:t>
            </a:r>
            <a:r>
              <a:rPr lang="es-ES" sz="2400" dirty="0"/>
              <a:t> </a:t>
            </a:r>
            <a:r>
              <a:rPr lang="es-ES" sz="2400" dirty="0" err="1"/>
              <a:t>the</a:t>
            </a:r>
            <a:r>
              <a:rPr lang="es-ES" sz="2400" dirty="0"/>
              <a:t> </a:t>
            </a:r>
            <a:r>
              <a:rPr lang="es-ES" sz="2400" i="1" dirty="0" err="1"/>
              <a:t>definite</a:t>
            </a:r>
            <a:r>
              <a:rPr lang="es-ES" sz="2400" dirty="0"/>
              <a:t> </a:t>
            </a:r>
            <a:r>
              <a:rPr lang="es-ES" sz="2400" dirty="0" err="1"/>
              <a:t>article</a:t>
            </a:r>
            <a:r>
              <a:rPr lang="es-ES" sz="2400" dirty="0"/>
              <a:t> and </a:t>
            </a:r>
            <a:r>
              <a:rPr lang="es-ES" sz="2400" b="1" dirty="0"/>
              <a:t>a/</a:t>
            </a:r>
            <a:r>
              <a:rPr lang="es-ES" sz="2400" b="1" dirty="0" err="1"/>
              <a:t>an</a:t>
            </a:r>
            <a:r>
              <a:rPr lang="es-ES" sz="2400" dirty="0"/>
              <a:t> </a:t>
            </a:r>
            <a:r>
              <a:rPr lang="es-ES" sz="2400" dirty="0" err="1"/>
              <a:t>the</a:t>
            </a:r>
            <a:r>
              <a:rPr lang="es-ES" sz="2400" dirty="0"/>
              <a:t> </a:t>
            </a:r>
            <a:r>
              <a:rPr lang="es-ES" sz="2400" i="1" dirty="0" err="1"/>
              <a:t>indefinite</a:t>
            </a:r>
            <a:r>
              <a:rPr lang="es-ES" sz="2400" dirty="0"/>
              <a:t> </a:t>
            </a:r>
            <a:r>
              <a:rPr lang="es-ES" sz="2400" dirty="0" err="1"/>
              <a:t>article</a:t>
            </a:r>
            <a:r>
              <a:rPr lang="es-ES" sz="2400" dirty="0"/>
              <a:t>.</a:t>
            </a:r>
          </a:p>
          <a:p>
            <a:pPr lvl="2" algn="l">
              <a:lnSpc>
                <a:spcPct val="90000"/>
              </a:lnSpc>
            </a:pPr>
            <a:r>
              <a:rPr lang="es-ES" sz="2000" dirty="0" err="1"/>
              <a:t>the</a:t>
            </a:r>
            <a:r>
              <a:rPr lang="es-ES" sz="2000" dirty="0"/>
              <a:t> = </a:t>
            </a:r>
            <a:r>
              <a:rPr lang="es-ES" sz="2000" dirty="0" err="1"/>
              <a:t>definite</a:t>
            </a:r>
            <a:r>
              <a:rPr lang="es-ES" sz="2000" dirty="0"/>
              <a:t> </a:t>
            </a:r>
            <a:r>
              <a:rPr lang="es-ES" sz="2000" dirty="0" err="1"/>
              <a:t>article</a:t>
            </a:r>
            <a:endParaRPr lang="es-ES" sz="2000" dirty="0"/>
          </a:p>
          <a:p>
            <a:pPr lvl="2" algn="l">
              <a:lnSpc>
                <a:spcPct val="90000"/>
              </a:lnSpc>
            </a:pPr>
            <a:r>
              <a:rPr lang="es-ES" sz="2000" dirty="0"/>
              <a:t>a/</a:t>
            </a:r>
            <a:r>
              <a:rPr lang="es-ES" sz="2000" dirty="0" err="1"/>
              <a:t>an</a:t>
            </a:r>
            <a:r>
              <a:rPr lang="es-ES" sz="2000" dirty="0"/>
              <a:t> = </a:t>
            </a:r>
            <a:r>
              <a:rPr lang="es-ES" sz="2000" dirty="0" err="1"/>
              <a:t>indefinite</a:t>
            </a:r>
            <a:r>
              <a:rPr lang="es-ES" sz="2000" dirty="0"/>
              <a:t> </a:t>
            </a:r>
            <a:r>
              <a:rPr lang="es-ES" sz="2000" dirty="0" err="1"/>
              <a:t>article</a:t>
            </a:r>
            <a:endParaRPr lang="es-ES" sz="2000" dirty="0"/>
          </a:p>
          <a:p>
            <a:pPr algn="l">
              <a:lnSpc>
                <a:spcPct val="90000"/>
              </a:lnSpc>
            </a:pPr>
            <a:r>
              <a:rPr lang="es-ES" sz="2400" dirty="0" err="1">
                <a:solidFill>
                  <a:srgbClr val="009900"/>
                </a:solidFill>
              </a:rPr>
              <a:t>For</a:t>
            </a:r>
            <a:r>
              <a:rPr lang="es-ES" sz="2400" dirty="0">
                <a:solidFill>
                  <a:srgbClr val="009900"/>
                </a:solidFill>
              </a:rPr>
              <a:t> </a:t>
            </a:r>
            <a:r>
              <a:rPr lang="es-ES" sz="2400" dirty="0" err="1">
                <a:solidFill>
                  <a:srgbClr val="009900"/>
                </a:solidFill>
              </a:rPr>
              <a:t>example</a:t>
            </a:r>
            <a:r>
              <a:rPr lang="es-ES" sz="2400" dirty="0">
                <a:solidFill>
                  <a:srgbClr val="009900"/>
                </a:solidFill>
              </a:rPr>
              <a:t>, </a:t>
            </a:r>
            <a:r>
              <a:rPr lang="es-ES" sz="2400" dirty="0" err="1">
                <a:solidFill>
                  <a:srgbClr val="009900"/>
                </a:solidFill>
              </a:rPr>
              <a:t>if</a:t>
            </a:r>
            <a:r>
              <a:rPr lang="es-ES" sz="2400" dirty="0">
                <a:solidFill>
                  <a:srgbClr val="009900"/>
                </a:solidFill>
              </a:rPr>
              <a:t> I </a:t>
            </a:r>
            <a:r>
              <a:rPr lang="es-ES" sz="2400" dirty="0" err="1">
                <a:solidFill>
                  <a:srgbClr val="009900"/>
                </a:solidFill>
              </a:rPr>
              <a:t>say</a:t>
            </a:r>
            <a:r>
              <a:rPr lang="es-ES" sz="2400" dirty="0">
                <a:solidFill>
                  <a:srgbClr val="009900"/>
                </a:solidFill>
              </a:rPr>
              <a:t>, "</a:t>
            </a:r>
            <a:r>
              <a:rPr lang="es-ES" sz="2400" dirty="0" err="1">
                <a:solidFill>
                  <a:srgbClr val="009900"/>
                </a:solidFill>
              </a:rPr>
              <a:t>Let's</a:t>
            </a:r>
            <a:r>
              <a:rPr lang="es-ES" sz="2400" dirty="0">
                <a:solidFill>
                  <a:srgbClr val="009900"/>
                </a:solidFill>
              </a:rPr>
              <a:t> </a:t>
            </a:r>
            <a:r>
              <a:rPr lang="es-ES" sz="2400" dirty="0" err="1">
                <a:solidFill>
                  <a:srgbClr val="009900"/>
                </a:solidFill>
              </a:rPr>
              <a:t>read</a:t>
            </a:r>
            <a:r>
              <a:rPr lang="es-ES" sz="2400" dirty="0">
                <a:solidFill>
                  <a:srgbClr val="009900"/>
                </a:solidFill>
              </a:rPr>
              <a:t> </a:t>
            </a:r>
            <a:r>
              <a:rPr lang="es-ES" sz="2400" b="1" dirty="0" err="1">
                <a:solidFill>
                  <a:srgbClr val="009900"/>
                </a:solidFill>
              </a:rPr>
              <a:t>the</a:t>
            </a:r>
            <a:r>
              <a:rPr lang="es-ES" sz="2400" dirty="0">
                <a:solidFill>
                  <a:srgbClr val="009900"/>
                </a:solidFill>
              </a:rPr>
              <a:t> </a:t>
            </a:r>
            <a:r>
              <a:rPr lang="es-ES" sz="2400" dirty="0" err="1">
                <a:solidFill>
                  <a:srgbClr val="009900"/>
                </a:solidFill>
              </a:rPr>
              <a:t>book</a:t>
            </a:r>
            <a:r>
              <a:rPr lang="es-ES" sz="2400" dirty="0">
                <a:solidFill>
                  <a:srgbClr val="009900"/>
                </a:solidFill>
              </a:rPr>
              <a:t>," I mean a </a:t>
            </a:r>
            <a:r>
              <a:rPr lang="es-ES" sz="2400" i="1" dirty="0" err="1">
                <a:solidFill>
                  <a:srgbClr val="009900"/>
                </a:solidFill>
              </a:rPr>
              <a:t>specific</a:t>
            </a:r>
            <a:r>
              <a:rPr lang="es-ES" sz="2400" dirty="0">
                <a:solidFill>
                  <a:srgbClr val="009900"/>
                </a:solidFill>
              </a:rPr>
              <a:t> </a:t>
            </a:r>
            <a:r>
              <a:rPr lang="es-ES" sz="2400" dirty="0" err="1">
                <a:solidFill>
                  <a:srgbClr val="009900"/>
                </a:solidFill>
              </a:rPr>
              <a:t>book</a:t>
            </a:r>
            <a:r>
              <a:rPr lang="es-ES" sz="2400" dirty="0">
                <a:solidFill>
                  <a:srgbClr val="009900"/>
                </a:solidFill>
              </a:rPr>
              <a:t>. </a:t>
            </a:r>
            <a:r>
              <a:rPr lang="es-ES" sz="2400" dirty="0" err="1">
                <a:solidFill>
                  <a:srgbClr val="009900"/>
                </a:solidFill>
              </a:rPr>
              <a:t>If</a:t>
            </a:r>
            <a:r>
              <a:rPr lang="es-ES" sz="2400" dirty="0">
                <a:solidFill>
                  <a:srgbClr val="009900"/>
                </a:solidFill>
              </a:rPr>
              <a:t> I </a:t>
            </a:r>
            <a:r>
              <a:rPr lang="es-ES" sz="2400" dirty="0" err="1">
                <a:solidFill>
                  <a:srgbClr val="009900"/>
                </a:solidFill>
              </a:rPr>
              <a:t>say</a:t>
            </a:r>
            <a:r>
              <a:rPr lang="es-ES" sz="2400" dirty="0">
                <a:solidFill>
                  <a:srgbClr val="009900"/>
                </a:solidFill>
              </a:rPr>
              <a:t>, "</a:t>
            </a:r>
            <a:r>
              <a:rPr lang="es-ES" sz="2400" dirty="0" err="1">
                <a:solidFill>
                  <a:srgbClr val="009900"/>
                </a:solidFill>
              </a:rPr>
              <a:t>Let's</a:t>
            </a:r>
            <a:r>
              <a:rPr lang="es-ES" sz="2400" dirty="0">
                <a:solidFill>
                  <a:srgbClr val="009900"/>
                </a:solidFill>
              </a:rPr>
              <a:t> </a:t>
            </a:r>
            <a:r>
              <a:rPr lang="es-ES" sz="2400" dirty="0" err="1">
                <a:solidFill>
                  <a:srgbClr val="009900"/>
                </a:solidFill>
              </a:rPr>
              <a:t>read</a:t>
            </a:r>
            <a:r>
              <a:rPr lang="es-ES" sz="2400" dirty="0">
                <a:solidFill>
                  <a:srgbClr val="009900"/>
                </a:solidFill>
              </a:rPr>
              <a:t> </a:t>
            </a:r>
            <a:r>
              <a:rPr lang="es-ES" sz="2400" b="1" dirty="0">
                <a:solidFill>
                  <a:srgbClr val="009900"/>
                </a:solidFill>
              </a:rPr>
              <a:t>a</a:t>
            </a:r>
            <a:r>
              <a:rPr lang="es-ES" sz="2400" dirty="0">
                <a:solidFill>
                  <a:srgbClr val="009900"/>
                </a:solidFill>
              </a:rPr>
              <a:t> </a:t>
            </a:r>
            <a:r>
              <a:rPr lang="es-ES" sz="2400" dirty="0" err="1">
                <a:solidFill>
                  <a:srgbClr val="009900"/>
                </a:solidFill>
              </a:rPr>
              <a:t>book</a:t>
            </a:r>
            <a:r>
              <a:rPr lang="es-ES" sz="2400" dirty="0">
                <a:solidFill>
                  <a:srgbClr val="009900"/>
                </a:solidFill>
              </a:rPr>
              <a:t>," I mean </a:t>
            </a:r>
            <a:r>
              <a:rPr lang="es-ES" sz="2400" i="1" dirty="0" err="1">
                <a:solidFill>
                  <a:srgbClr val="009900"/>
                </a:solidFill>
              </a:rPr>
              <a:t>any</a:t>
            </a:r>
            <a:r>
              <a:rPr lang="es-ES" sz="2400" dirty="0">
                <a:solidFill>
                  <a:srgbClr val="009900"/>
                </a:solidFill>
              </a:rPr>
              <a:t> </a:t>
            </a:r>
            <a:r>
              <a:rPr lang="es-ES" sz="2400" dirty="0" err="1">
                <a:solidFill>
                  <a:srgbClr val="009900"/>
                </a:solidFill>
              </a:rPr>
              <a:t>book</a:t>
            </a:r>
            <a:r>
              <a:rPr lang="es-ES" sz="2400" dirty="0">
                <a:solidFill>
                  <a:srgbClr val="009900"/>
                </a:solidFill>
              </a:rPr>
              <a:t> </a:t>
            </a:r>
            <a:r>
              <a:rPr lang="es-ES" sz="2400" dirty="0" err="1">
                <a:solidFill>
                  <a:srgbClr val="009900"/>
                </a:solidFill>
              </a:rPr>
              <a:t>rather</a:t>
            </a:r>
            <a:r>
              <a:rPr lang="es-ES" sz="2400" dirty="0">
                <a:solidFill>
                  <a:srgbClr val="009900"/>
                </a:solidFill>
              </a:rPr>
              <a:t> </a:t>
            </a:r>
            <a:r>
              <a:rPr lang="es-ES" sz="2400" dirty="0" err="1">
                <a:solidFill>
                  <a:srgbClr val="009900"/>
                </a:solidFill>
              </a:rPr>
              <a:t>than</a:t>
            </a:r>
            <a:r>
              <a:rPr lang="es-ES" sz="2400" dirty="0">
                <a:solidFill>
                  <a:srgbClr val="009900"/>
                </a:solidFill>
              </a:rPr>
              <a:t> a </a:t>
            </a:r>
            <a:r>
              <a:rPr lang="es-ES" sz="2400" dirty="0" err="1">
                <a:solidFill>
                  <a:srgbClr val="009900"/>
                </a:solidFill>
              </a:rPr>
              <a:t>specific</a:t>
            </a:r>
            <a:r>
              <a:rPr lang="es-ES" sz="2400" dirty="0">
                <a:solidFill>
                  <a:srgbClr val="009900"/>
                </a:solidFill>
              </a:rPr>
              <a:t> </a:t>
            </a:r>
            <a:r>
              <a:rPr lang="es-ES" sz="2400" dirty="0" err="1">
                <a:solidFill>
                  <a:srgbClr val="009900"/>
                </a:solidFill>
              </a:rPr>
              <a:t>book</a:t>
            </a:r>
            <a:r>
              <a:rPr lang="es-ES" sz="2400" dirty="0">
                <a:solidFill>
                  <a:srgbClr val="009900"/>
                </a:solidFill>
              </a:rPr>
              <a:t>.</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type="title"/>
          </p:nvPr>
        </p:nvSpPr>
        <p:spPr>
          <a:xfrm rot="10800000" flipV="1">
            <a:off x="0" y="0"/>
            <a:ext cx="9144000" cy="6453336"/>
          </a:xfrm>
        </p:spPr>
        <p:txBody>
          <a:bodyPr/>
          <a:lstStyle/>
          <a:p>
            <a:pPr algn="ctr"/>
            <a:r>
              <a:rPr lang="ar-SA" sz="2400" dirty="0" smtClean="0">
                <a:solidFill>
                  <a:srgbClr val="FFFFFF"/>
                </a:solidFill>
              </a:rPr>
              <a:t/>
            </a:r>
            <a:br>
              <a:rPr lang="ar-SA" sz="2400" dirty="0" smtClean="0">
                <a:solidFill>
                  <a:srgbClr val="FFFFFF"/>
                </a:solidFill>
              </a:rPr>
            </a:br>
            <a:r>
              <a:rPr lang="ar-SA" sz="2800" dirty="0" smtClean="0">
                <a:solidFill>
                  <a:srgbClr val="FFFFFF"/>
                </a:solidFill>
              </a:rPr>
              <a:t>أخواني وأخواتي :</a:t>
            </a:r>
            <a:br>
              <a:rPr lang="ar-SA" sz="2800" dirty="0" smtClean="0">
                <a:solidFill>
                  <a:srgbClr val="FFFFFF"/>
                </a:solidFill>
              </a:rPr>
            </a:br>
            <a:r>
              <a:rPr lang="ar-SA" sz="2800" dirty="0" smtClean="0">
                <a:solidFill>
                  <a:srgbClr val="FFFFFF"/>
                </a:solidFill>
              </a:rPr>
              <a:t>ها نحن الآن نصل إلى نهاية هذا الـتـرم  ..جمعتني بكم روابط أخوة في الله </a:t>
            </a:r>
            <a:br>
              <a:rPr lang="ar-SA" sz="2800" dirty="0" smtClean="0">
                <a:solidFill>
                  <a:srgbClr val="FFFFFF"/>
                </a:solidFill>
              </a:rPr>
            </a:br>
            <a:r>
              <a:rPr lang="ar-SA" sz="2800" dirty="0" smtClean="0">
                <a:solidFill>
                  <a:srgbClr val="FFFFFF"/>
                </a:solidFill>
              </a:rPr>
              <a:t>وقد نفترق .. لا نعلم إذا اسـتمرينا بالأعوام الأخرى أم أخذنا الأجل وطوتنا صفحة النسيان </a:t>
            </a:r>
            <a:br>
              <a:rPr lang="ar-SA" sz="2800" dirty="0" smtClean="0">
                <a:solidFill>
                  <a:srgbClr val="FFFFFF"/>
                </a:solidFill>
              </a:rPr>
            </a:br>
            <a:r>
              <a:rPr lang="ar-SA" sz="2800" u="sng" dirty="0" smtClean="0">
                <a:solidFill>
                  <a:srgbClr val="FFFFFF"/>
                </a:solidFill>
              </a:rPr>
              <a:t>أرجوكم ..</a:t>
            </a:r>
            <a:r>
              <a:rPr lang="ar-SA" sz="2800" dirty="0" smtClean="0">
                <a:solidFill>
                  <a:srgbClr val="FFFFFF"/>
                </a:solidFill>
              </a:rPr>
              <a:t/>
            </a:r>
            <a:br>
              <a:rPr lang="ar-SA" sz="2800" dirty="0" smtClean="0">
                <a:solidFill>
                  <a:srgbClr val="FFFFFF"/>
                </a:solidFill>
              </a:rPr>
            </a:br>
            <a:r>
              <a:rPr lang="ar-SA" sz="2800" dirty="0" smtClean="0">
                <a:solidFill>
                  <a:srgbClr val="FFFFFF"/>
                </a:solidFill>
              </a:rPr>
              <a:t>من أخطأت في حقه يوم من الأيام فـالـ يسامحني ويصفح عني ..</a:t>
            </a:r>
            <a:br>
              <a:rPr lang="ar-SA" sz="2800" dirty="0" smtClean="0">
                <a:solidFill>
                  <a:srgbClr val="FFFFFF"/>
                </a:solidFill>
              </a:rPr>
            </a:br>
            <a:r>
              <a:rPr lang="ar-SA" sz="2800" dirty="0" smtClean="0">
                <a:solidFill>
                  <a:srgbClr val="FFFFFF"/>
                </a:solidFill>
              </a:rPr>
              <a:t>ومن أخطأ بحقي فقد صفحت عنه لوجه الله</a:t>
            </a:r>
            <a:br>
              <a:rPr lang="ar-SA" sz="2800" dirty="0" smtClean="0">
                <a:solidFill>
                  <a:srgbClr val="FFFFFF"/>
                </a:solidFill>
              </a:rPr>
            </a:br>
            <a:r>
              <a:rPr lang="ar-SA" sz="2800" dirty="0" smtClean="0">
                <a:solidFill>
                  <a:srgbClr val="FFFFFF"/>
                </a:solidFill>
              </a:rPr>
              <a:t>كل ما أريده منكم هي دعوة لي في السر والعلن </a:t>
            </a:r>
            <a:br>
              <a:rPr lang="ar-SA" sz="2800" dirty="0" smtClean="0">
                <a:solidFill>
                  <a:srgbClr val="FFFFFF"/>
                </a:solidFill>
              </a:rPr>
            </a:br>
            <a:r>
              <a:rPr lang="ar-SA" sz="2800" dirty="0" smtClean="0">
                <a:solidFill>
                  <a:srgbClr val="FFFFFF"/>
                </a:solidFill>
              </a:rPr>
              <a:t>بالتوفيق في الدارين وان يغفر لي ربي ويتجاوز عن سيئاتي</a:t>
            </a:r>
            <a:br>
              <a:rPr lang="ar-SA" sz="2800" dirty="0" smtClean="0">
                <a:solidFill>
                  <a:srgbClr val="FFFFFF"/>
                </a:solidFill>
              </a:rPr>
            </a:br>
            <a:r>
              <a:rPr lang="ar-SA" sz="2800" dirty="0" smtClean="0">
                <a:solidFill>
                  <a:srgbClr val="FFFFFF"/>
                </a:solidFill>
              </a:rPr>
              <a:t>لعل اليوم أطلبكم </a:t>
            </a:r>
            <a:br>
              <a:rPr lang="ar-SA" sz="2800" dirty="0" smtClean="0">
                <a:solidFill>
                  <a:srgbClr val="FFFFFF"/>
                </a:solidFill>
              </a:rPr>
            </a:br>
            <a:r>
              <a:rPr lang="ar-SA" sz="2800" dirty="0" smtClean="0">
                <a:solidFill>
                  <a:srgbClr val="FFFFFF"/>
                </a:solidFill>
              </a:rPr>
              <a:t>وغدا لا أستطيع أن أطلبكم ..فقد رفعت الأعمال ..</a:t>
            </a:r>
            <a:br>
              <a:rPr lang="ar-SA" sz="2800" dirty="0" smtClean="0">
                <a:solidFill>
                  <a:srgbClr val="FFFFFF"/>
                </a:solidFill>
              </a:rPr>
            </a:br>
            <a:r>
              <a:rPr lang="ar-SA" sz="2800" dirty="0" smtClean="0">
                <a:solidFill>
                  <a:srgbClr val="FFFFFF"/>
                </a:solidFill>
              </a:rPr>
              <a:t/>
            </a:r>
            <a:br>
              <a:rPr lang="ar-SA" sz="2800" dirty="0" smtClean="0">
                <a:solidFill>
                  <a:srgbClr val="FFFFFF"/>
                </a:solidFill>
              </a:rPr>
            </a:br>
            <a:r>
              <a:rPr lang="ar-SA" sz="2800" dirty="0" smtClean="0">
                <a:solidFill>
                  <a:srgbClr val="FFFFFF"/>
                </a:solidFill>
              </a:rPr>
              <a:t>وفقكم الله وسدد خطاكم </a:t>
            </a:r>
            <a:br>
              <a:rPr lang="ar-SA" sz="2800" dirty="0" smtClean="0">
                <a:solidFill>
                  <a:srgbClr val="FFFFFF"/>
                </a:solidFill>
              </a:rPr>
            </a:br>
            <a:r>
              <a:rPr lang="ar-SA" sz="2800" dirty="0" smtClean="0">
                <a:solidFill>
                  <a:srgbClr val="FFFFFF"/>
                </a:solidFill>
              </a:rPr>
              <a:t>كونوا دائما كما لمست فيكم محبين للتعاون فيما بينكم </a:t>
            </a:r>
            <a:br>
              <a:rPr lang="ar-SA" sz="2800" dirty="0" smtClean="0">
                <a:solidFill>
                  <a:srgbClr val="FFFFFF"/>
                </a:solidFill>
              </a:rPr>
            </a:br>
            <a:r>
              <a:rPr lang="ar-SA" sz="2800" dirty="0" smtClean="0">
                <a:solidFill>
                  <a:srgbClr val="FFFFFF"/>
                </a:solidFill>
              </a:rPr>
              <a:t>:</a:t>
            </a:r>
            <a:br>
              <a:rPr lang="ar-SA" sz="2800" dirty="0" smtClean="0">
                <a:solidFill>
                  <a:srgbClr val="FFFFFF"/>
                </a:solidFill>
              </a:rPr>
            </a:br>
            <a:r>
              <a:rPr lang="ar-SA" sz="2800" dirty="0" smtClean="0">
                <a:solidFill>
                  <a:srgbClr val="FFFFFF"/>
                </a:solidFill>
              </a:rPr>
              <a:t>تقبلوا مني خالص أمنياتي لكم بالتوفيق والنجاح</a:t>
            </a:r>
            <a:endParaRPr lang="ar-SA" sz="2800" dirty="0">
              <a:solidFill>
                <a:srgbClr val="FFFFFF"/>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تمنياتي لكم بالتوفيق بالدارين</a:t>
            </a:r>
            <a:br>
              <a:rPr lang="ar-SA" dirty="0" smtClean="0"/>
            </a:br>
            <a:endParaRPr lang="ar-SA" dirty="0"/>
          </a:p>
        </p:txBody>
      </p:sp>
      <p:sp>
        <p:nvSpPr>
          <p:cNvPr id="3" name="عنوان فرعي 2"/>
          <p:cNvSpPr>
            <a:spLocks noGrp="1"/>
          </p:cNvSpPr>
          <p:nvPr>
            <p:ph type="subTitle" idx="1"/>
          </p:nvPr>
        </p:nvSpPr>
        <p:spPr>
          <a:xfrm>
            <a:off x="533400" y="3228536"/>
            <a:ext cx="3822576" cy="1752600"/>
          </a:xfrm>
        </p:spPr>
        <p:txBody>
          <a:bodyPr>
            <a:normAutofit/>
          </a:bodyPr>
          <a:lstStyle/>
          <a:p>
            <a:r>
              <a:rPr lang="ar-SA" sz="3200" dirty="0" smtClean="0">
                <a:solidFill>
                  <a:srgbClr val="FFFF00"/>
                </a:solidFill>
                <a:latin typeface="Arabic Typesetting" pitchFamily="66" charset="-78"/>
                <a:cs typeface="Arabic Typesetting" pitchFamily="66" charset="-78"/>
              </a:rPr>
              <a:t>لا تنسوني من الدعاء </a:t>
            </a:r>
          </a:p>
          <a:p>
            <a:r>
              <a:rPr lang="ar-SA" sz="3200" dirty="0" smtClean="0">
                <a:solidFill>
                  <a:srgbClr val="FFFF00"/>
                </a:solidFill>
                <a:latin typeface="Arabic Typesetting" pitchFamily="66" charset="-78"/>
                <a:cs typeface="Arabic Typesetting" pitchFamily="66" charset="-78"/>
              </a:rPr>
              <a:t>ولامي الغالية بالرحمة والمغفرة </a:t>
            </a:r>
          </a:p>
          <a:p>
            <a:r>
              <a:rPr lang="ar-SA" sz="3200" dirty="0" smtClean="0">
                <a:solidFill>
                  <a:srgbClr val="FFFF00"/>
                </a:solidFill>
                <a:latin typeface="Arabic Typesetting" pitchFamily="66" charset="-78"/>
                <a:cs typeface="Arabic Typesetting" pitchFamily="66" charset="-78"/>
              </a:rPr>
              <a:t>وداعا </a:t>
            </a:r>
            <a:endParaRPr lang="ar-SA" sz="3200" dirty="0">
              <a:solidFill>
                <a:srgbClr val="FFFF00"/>
              </a:solidFill>
              <a:latin typeface="Arabic Typesetting" pitchFamily="66" charset="-78"/>
              <a:cs typeface="Arabic Typesetting" pitchFamily="66" charset="-78"/>
            </a:endParaRPr>
          </a:p>
        </p:txBody>
      </p:sp>
      <p:sp>
        <p:nvSpPr>
          <p:cNvPr id="4" name="وجه ضاحك 3"/>
          <p:cNvSpPr/>
          <p:nvPr/>
        </p:nvSpPr>
        <p:spPr>
          <a:xfrm>
            <a:off x="2339752" y="4509120"/>
            <a:ext cx="914400" cy="9144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مخصص 4">
      <a:dk1>
        <a:srgbClr val="7030A0"/>
      </a:dk1>
      <a:lt1>
        <a:srgbClr val="D8D8D8"/>
      </a:lt1>
      <a:dk2>
        <a:srgbClr val="E87A89"/>
      </a:dk2>
      <a:lt2>
        <a:srgbClr val="F2F2F2"/>
      </a:lt2>
      <a:accent1>
        <a:srgbClr val="7030A0"/>
      </a:accent1>
      <a:accent2>
        <a:srgbClr val="60B5CC"/>
      </a:accent2>
      <a:accent3>
        <a:srgbClr val="E66C7D"/>
      </a:accent3>
      <a:accent4>
        <a:srgbClr val="6BB76D"/>
      </a:accent4>
      <a:accent5>
        <a:srgbClr val="7030A0"/>
      </a:accent5>
      <a:accent6>
        <a:srgbClr val="E87A89"/>
      </a:accent6>
      <a:hlink>
        <a:srgbClr val="168BBA"/>
      </a:hlink>
      <a:folHlink>
        <a:srgbClr val="68000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25</TotalTime>
  <Words>3235</Words>
  <Application>Microsoft Office PowerPoint</Application>
  <PresentationFormat>عرض على الشاشة (3:4)‏</PresentationFormat>
  <Paragraphs>901</Paragraphs>
  <Slides>55</Slides>
  <Notes>0</Notes>
  <HiddenSlides>0</HiddenSlides>
  <MMClips>0</MMClips>
  <ScaleCrop>false</ScaleCrop>
  <HeadingPairs>
    <vt:vector size="4" baseType="variant">
      <vt:variant>
        <vt:lpstr>سمة</vt:lpstr>
      </vt:variant>
      <vt:variant>
        <vt:i4>1</vt:i4>
      </vt:variant>
      <vt:variant>
        <vt:lpstr>عناوين الشرائح</vt:lpstr>
      </vt:variant>
      <vt:variant>
        <vt:i4>55</vt:i4>
      </vt:variant>
    </vt:vector>
  </HeadingPairs>
  <TitlesOfParts>
    <vt:vector size="56" baseType="lpstr">
      <vt:lpstr>تدفق</vt:lpstr>
      <vt:lpstr>اللغة الانجليزية العامة    الرابعة عشر والاخيرة المحاضرة</vt:lpstr>
      <vt:lpstr>ملحوظة : المحاضرة ماهي الا مراجعة عامة لما سبق دراسته لم أزد كثيرا على شرح الدكتور  من أراد منكم الاستزادة فـ الشروحات السابقة كافية ووافية لجميع المادة </vt:lpstr>
      <vt:lpstr>Verb to be (is, are, am) </vt:lpstr>
      <vt:lpstr>Subject Verb Agreement,  </vt:lpstr>
      <vt:lpstr>Preposition of Place, </vt:lpstr>
      <vt:lpstr>Using Have, Has, Had</vt:lpstr>
      <vt:lpstr>Verb to be (is, are, am) </vt:lpstr>
      <vt:lpstr>SCANNING &amp; SKIMMING المسح والقشط</vt:lpstr>
      <vt:lpstr>الشريحة 9</vt:lpstr>
      <vt:lpstr>الشريحة 10</vt:lpstr>
      <vt:lpstr>Pronouns</vt:lpstr>
      <vt:lpstr>الشريحة 12</vt:lpstr>
      <vt:lpstr>Exercise</vt:lpstr>
      <vt:lpstr>الشريحة 14</vt:lpstr>
      <vt:lpstr>الشريحة 15</vt:lpstr>
      <vt:lpstr>Do, Does, Did, Doing, Done </vt:lpstr>
      <vt:lpstr>Vocabulary  Previewing </vt:lpstr>
      <vt:lpstr>Exercise</vt:lpstr>
      <vt:lpstr>الشريحة 19</vt:lpstr>
      <vt:lpstr>الشريحة 20</vt:lpstr>
      <vt:lpstr> Scanning &amp; Skimming Reading paragraph  ( Interaction, Page 47)</vt:lpstr>
      <vt:lpstr>  Vocabulary  Previewing   ( Interaction- pages 65 / 70  ) </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Using ( many/much/ a few/ a little, some, several…etc )                                                                                 page 195</vt:lpstr>
      <vt:lpstr>Vocabulary  Previewing  ( pages 107 110/ 113 ) </vt:lpstr>
      <vt:lpstr>Scan and Skim the reading passage( page 108/ 109)</vt:lpstr>
      <vt:lpstr>Scan and Skim the reading passage ( page 89)</vt:lpstr>
      <vt:lpstr>Vocabulary  Previewing ( pages 127 / 132 / 139 ) </vt:lpstr>
      <vt:lpstr>Vocabulary  Previewing ( pages 127 / 132 / 139 ) </vt:lpstr>
      <vt:lpstr>Always 100% Usually 80% Often 65% Sometimes 50% Seldom 30% Rarely 15%  Never 0%</vt:lpstr>
      <vt:lpstr>الشريحة 41</vt:lpstr>
      <vt:lpstr>الشريحة 42</vt:lpstr>
      <vt:lpstr>الشريحة 43</vt:lpstr>
      <vt:lpstr>الشريحة 44</vt:lpstr>
      <vt:lpstr>ملحوظة: هذا الزمن عادة ما يأتي معه زمن الماضي البسيط و الذي تخلل الماضي المستمر أي الذي وقع أثناء حدوثه. </vt:lpstr>
      <vt:lpstr> Vocabulary Previewing ( pages 147/ 50/ 152 /160) ) </vt:lpstr>
      <vt:lpstr>Vocabulary Previewing ( pages 147/ 50/ 152 /160) ) </vt:lpstr>
      <vt:lpstr>Parts of Speech </vt:lpstr>
      <vt:lpstr>Parts of Speech </vt:lpstr>
      <vt:lpstr>Exercise </vt:lpstr>
      <vt:lpstr>Summary comparison</vt:lpstr>
      <vt:lpstr>PAY ATTENTION</vt:lpstr>
      <vt:lpstr>Using Articles</vt:lpstr>
      <vt:lpstr> أخواني وأخواتي : ها نحن الآن نصل إلى نهاية هذا الـتـرم  ..جمعتني بكم روابط أخوة في الله  وقد نفترق .. لا نعلم إذا اسـتمرينا بالأعوام الأخرى أم أخذنا الأجل وطوتنا صفحة النسيان  أرجوكم .. من أخطأت في حقه يوم من الأيام فـالـ يسامحني ويصفح عني .. ومن أخطأ بحقي فقد صفحت عنه لوجه الله كل ما أريده منكم هي دعوة لي في السر والعلن  بالتوفيق في الدارين وان يغفر لي ربي ويتجاوز عن سيئاتي لعل اليوم أطلبكم  وغدا لا أستطيع أن أطلبكم ..فقد رفعت الأعمال ..  وفقكم الله وسدد خطاكم  كونوا دائما كما لمست فيكم محبين للتعاون فيما بينكم  : تقبلوا مني خالص أمنياتي لكم بالتوفيق والنجاح</vt:lpstr>
      <vt:lpstr>تمنياتي لكم بالتوفيق بالدارين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win 7</dc:creator>
  <cp:lastModifiedBy>win 7</cp:lastModifiedBy>
  <cp:revision>4</cp:revision>
  <dcterms:created xsi:type="dcterms:W3CDTF">2011-12-11T05:11:15Z</dcterms:created>
  <dcterms:modified xsi:type="dcterms:W3CDTF">2011-12-11T05:37:19Z</dcterms:modified>
</cp:coreProperties>
</file>