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E9B73-C5AE-45B9-90BB-81DD9A0D1126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ECE6E-84DE-465C-B2FA-AF84B7D9A1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28887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E9B73-C5AE-45B9-90BB-81DD9A0D1126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ECE6E-84DE-465C-B2FA-AF84B7D9A1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66566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E9B73-C5AE-45B9-90BB-81DD9A0D1126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ECE6E-84DE-465C-B2FA-AF84B7D9A1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33561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E9B73-C5AE-45B9-90BB-81DD9A0D1126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ECE6E-84DE-465C-B2FA-AF84B7D9A1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87988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E9B73-C5AE-45B9-90BB-81DD9A0D1126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ECE6E-84DE-465C-B2FA-AF84B7D9A1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57929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E9B73-C5AE-45B9-90BB-81DD9A0D1126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ECE6E-84DE-465C-B2FA-AF84B7D9A1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5436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E9B73-C5AE-45B9-90BB-81DD9A0D1126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ECE6E-84DE-465C-B2FA-AF84B7D9A1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3079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E9B73-C5AE-45B9-90BB-81DD9A0D1126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ECE6E-84DE-465C-B2FA-AF84B7D9A1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2082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E9B73-C5AE-45B9-90BB-81DD9A0D1126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ECE6E-84DE-465C-B2FA-AF84B7D9A1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54843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E9B73-C5AE-45B9-90BB-81DD9A0D1126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ECE6E-84DE-465C-B2FA-AF84B7D9A1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6315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E9B73-C5AE-45B9-90BB-81DD9A0D1126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ECE6E-84DE-465C-B2FA-AF84B7D9A1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75024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E9B73-C5AE-45B9-90BB-81DD9A0D1126}" type="datetimeFigureOut">
              <a:rPr lang="ar-SA" smtClean="0"/>
              <a:t>10/08/1433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ECE6E-84DE-465C-B2FA-AF84B7D9A16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49202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4876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 smtClean="0"/>
              <a:t>The past simple tense</a:t>
            </a:r>
          </a:p>
          <a:p>
            <a:pPr algn="ctr"/>
            <a:r>
              <a:rPr lang="ar-SA" sz="2400" b="1" dirty="0" smtClean="0">
                <a:solidFill>
                  <a:srgbClr val="FFFF00"/>
                </a:solidFill>
              </a:rPr>
              <a:t>زمن الماضي البسيط</a:t>
            </a:r>
          </a:p>
          <a:p>
            <a:pPr algn="ctr"/>
            <a:r>
              <a:rPr lang="ar-SA" sz="2400" b="1" dirty="0" smtClean="0"/>
              <a:t>يتكون  من التصريف الثاني للفعل وعاده بإضافة </a:t>
            </a:r>
            <a:r>
              <a:rPr lang="en-US" sz="2400" b="1" dirty="0" smtClean="0"/>
              <a:t>Ed </a:t>
            </a:r>
            <a:r>
              <a:rPr lang="ar-SA" sz="2400" b="1" dirty="0" smtClean="0"/>
              <a:t>لمصدر الفعل</a:t>
            </a:r>
          </a:p>
          <a:p>
            <a:pPr algn="ctr"/>
            <a:r>
              <a:rPr lang="ar-SA" sz="2400" b="1" dirty="0" smtClean="0"/>
              <a:t>ماعدا الافعال الشاذة مثل </a:t>
            </a:r>
          </a:p>
          <a:p>
            <a:pPr algn="ctr"/>
            <a:r>
              <a:rPr lang="en-US" sz="2400" b="1" dirty="0" smtClean="0"/>
              <a:t>Eat  </a:t>
            </a:r>
            <a:r>
              <a:rPr lang="en-US" sz="2400" b="1" dirty="0" smtClean="0">
                <a:solidFill>
                  <a:srgbClr val="FF0000"/>
                </a:solidFill>
              </a:rPr>
              <a:t>ate</a:t>
            </a:r>
            <a:r>
              <a:rPr lang="en-US" sz="2400" b="1" dirty="0" smtClean="0"/>
              <a:t>  eaten </a:t>
            </a:r>
          </a:p>
          <a:p>
            <a:pPr algn="ctr"/>
            <a:r>
              <a:rPr lang="en-US" sz="2400" b="1" dirty="0" smtClean="0"/>
              <a:t>Ate =V2 </a:t>
            </a:r>
          </a:p>
          <a:p>
            <a:pPr algn="ctr"/>
            <a:r>
              <a:rPr lang="ar-SA" sz="2400" b="1" dirty="0" smtClean="0"/>
              <a:t>هو التصريف الثاني</a:t>
            </a:r>
          </a:p>
          <a:p>
            <a:pPr algn="ctr"/>
            <a:r>
              <a:rPr lang="ar-SA" sz="2400" b="1" dirty="0" smtClean="0"/>
              <a:t>استعمالات زمن الماضي البسيط</a:t>
            </a:r>
          </a:p>
          <a:p>
            <a:pPr algn="ctr"/>
            <a:r>
              <a:rPr lang="ar-SA" sz="2400" b="1" dirty="0" smtClean="0"/>
              <a:t>1=حدث تم وانتهى في الماضي</a:t>
            </a:r>
          </a:p>
          <a:p>
            <a:pPr algn="ctr"/>
            <a:r>
              <a:rPr lang="ar-SA" dirty="0" smtClean="0"/>
              <a:t>مثال=</a:t>
            </a:r>
            <a:r>
              <a:rPr lang="en-US" dirty="0" smtClean="0"/>
              <a:t>I </a:t>
            </a:r>
            <a:r>
              <a:rPr lang="en-US" dirty="0" smtClean="0">
                <a:solidFill>
                  <a:srgbClr val="FF0000"/>
                </a:solidFill>
              </a:rPr>
              <a:t>met</a:t>
            </a:r>
            <a:r>
              <a:rPr lang="en-US" dirty="0" smtClean="0"/>
              <a:t> </a:t>
            </a:r>
            <a:r>
              <a:rPr lang="en-US" sz="2400" b="1" dirty="0" smtClean="0"/>
              <a:t>Ahmed Yesterday </a:t>
            </a:r>
            <a:r>
              <a:rPr lang="ar-SA" sz="2400" b="1" dirty="0" smtClean="0"/>
              <a:t> </a:t>
            </a:r>
          </a:p>
          <a:p>
            <a:pPr algn="ctr"/>
            <a:r>
              <a:rPr lang="en-US" sz="2400" b="1" dirty="0" smtClean="0"/>
              <a:t>Met =V2</a:t>
            </a:r>
          </a:p>
          <a:p>
            <a:pPr algn="ctr"/>
            <a:endParaRPr lang="en-US" dirty="0" smtClean="0"/>
          </a:p>
          <a:p>
            <a:pPr algn="ctr"/>
            <a:r>
              <a:rPr lang="en-US" sz="2400" b="1" dirty="0" smtClean="0"/>
              <a:t>-Verb</a:t>
            </a:r>
            <a:r>
              <a:rPr lang="ar-SA" sz="2400" b="1" dirty="0" smtClean="0"/>
              <a:t>فعل </a:t>
            </a:r>
          </a:p>
          <a:p>
            <a:pPr algn="ctr"/>
            <a:r>
              <a:rPr lang="ar-SA" sz="2000" b="1" dirty="0" smtClean="0"/>
              <a:t>مثال على </a:t>
            </a:r>
            <a:r>
              <a:rPr lang="en-US" sz="2000" b="1" dirty="0" smtClean="0"/>
              <a:t>Ed </a:t>
            </a:r>
            <a:r>
              <a:rPr lang="ar-SA" sz="2000" b="1" dirty="0" smtClean="0"/>
              <a:t>في زمن الماضي البسيط</a:t>
            </a:r>
          </a:p>
          <a:p>
            <a:pPr algn="ctr"/>
            <a:r>
              <a:rPr lang="en-US" sz="2000" b="1" dirty="0" smtClean="0"/>
              <a:t>I ask</a:t>
            </a:r>
            <a:r>
              <a:rPr lang="en-US" sz="2000" b="1" dirty="0" smtClean="0">
                <a:solidFill>
                  <a:srgbClr val="FF0000"/>
                </a:solidFill>
              </a:rPr>
              <a:t>ed</a:t>
            </a:r>
            <a:r>
              <a:rPr lang="en-US" sz="2000" b="1" dirty="0" smtClean="0"/>
              <a:t> him Yesterday </a:t>
            </a:r>
            <a:endParaRPr lang="ar-SA" sz="2000" b="1" dirty="0" smtClean="0"/>
          </a:p>
          <a:p>
            <a:pPr algn="ctr"/>
            <a:r>
              <a:rPr lang="ar-SA" sz="2400" b="1" dirty="0" smtClean="0"/>
              <a:t>أنا سألته أمس </a:t>
            </a:r>
          </a:p>
          <a:p>
            <a:pPr algn="ctr"/>
            <a:r>
              <a:rPr lang="ar-SA" sz="2400" b="1" dirty="0" smtClean="0"/>
              <a:t>2</a:t>
            </a:r>
            <a:r>
              <a:rPr lang="en-US" sz="2400" b="1" dirty="0" smtClean="0"/>
              <a:t>=</a:t>
            </a:r>
            <a:r>
              <a:rPr lang="ar-SA" sz="2400" b="1" dirty="0" smtClean="0"/>
              <a:t>عادة بالماضي وانتهت(لم تعد تحدث )</a:t>
            </a:r>
          </a:p>
          <a:p>
            <a:pPr algn="ctr"/>
            <a:r>
              <a:rPr lang="en-US" sz="2400" b="1" dirty="0" smtClean="0"/>
              <a:t>When I was Young, I liv</a:t>
            </a:r>
            <a:r>
              <a:rPr lang="en-US" sz="2400" b="1" dirty="0" smtClean="0">
                <a:solidFill>
                  <a:srgbClr val="FF0000"/>
                </a:solidFill>
              </a:rPr>
              <a:t>ed</a:t>
            </a:r>
            <a:r>
              <a:rPr lang="en-US" sz="2400" b="1" dirty="0" smtClean="0"/>
              <a:t> in Arar </a:t>
            </a:r>
          </a:p>
          <a:p>
            <a:pPr algn="ctr"/>
            <a:r>
              <a:rPr lang="ar-SA" sz="2400" b="1" dirty="0" smtClean="0"/>
              <a:t>عندما كنت صغيرا عشت في عرعر</a:t>
            </a:r>
            <a:r>
              <a:rPr lang="en-US" sz="2400" b="1" dirty="0" smtClean="0"/>
              <a:t> </a:t>
            </a:r>
            <a:endParaRPr lang="ar-SA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38518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540568" y="0"/>
            <a:ext cx="11809312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3=يستخدم في الحالة الثانية من قاعدة </a:t>
            </a:r>
            <a:r>
              <a:rPr lang="en-US" dirty="0" smtClean="0"/>
              <a:t>If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If </a:t>
            </a:r>
            <a:r>
              <a:rPr lang="en-US" dirty="0" smtClean="0"/>
              <a:t>he studi</a:t>
            </a:r>
            <a:r>
              <a:rPr lang="en-US" dirty="0" smtClean="0">
                <a:solidFill>
                  <a:srgbClr val="FF0000"/>
                </a:solidFill>
              </a:rPr>
              <a:t>ed</a:t>
            </a:r>
            <a:r>
              <a:rPr lang="en-US" dirty="0" smtClean="0"/>
              <a:t> hard, he would succeed</a:t>
            </a:r>
          </a:p>
          <a:p>
            <a:pPr algn="ctr"/>
            <a:endParaRPr lang="en-US" dirty="0"/>
          </a:p>
          <a:p>
            <a:pPr algn="ctr"/>
            <a:r>
              <a:rPr lang="ar-SA" dirty="0" smtClean="0"/>
              <a:t>4=يستخدم مع الكلمات التالية </a:t>
            </a:r>
            <a:r>
              <a:rPr lang="en-US" dirty="0" smtClean="0"/>
              <a:t> </a:t>
            </a:r>
          </a:p>
          <a:p>
            <a:pPr algn="ctr"/>
            <a:r>
              <a:rPr lang="en-US" dirty="0" smtClean="0"/>
              <a:t>Yesterday, ago , in the past , in the ancient times ,</a:t>
            </a:r>
          </a:p>
          <a:p>
            <a:pPr algn="ctr"/>
            <a:r>
              <a:rPr lang="en-US" dirty="0" smtClean="0"/>
              <a:t>Last =week , month </a:t>
            </a:r>
          </a:p>
          <a:p>
            <a:pPr algn="ctr"/>
            <a:r>
              <a:rPr lang="ar-SA" dirty="0" smtClean="0"/>
              <a:t>تــأتي بعد </a:t>
            </a:r>
          </a:p>
          <a:p>
            <a:pPr algn="ctr"/>
            <a:r>
              <a:rPr lang="en-US" dirty="0" smtClean="0"/>
              <a:t>If only –I wish </a:t>
            </a:r>
          </a:p>
          <a:p>
            <a:pPr algn="ctr"/>
            <a:r>
              <a:rPr lang="ar-SA" dirty="0" smtClean="0"/>
              <a:t>للتعبير عن أمنية في الوقت الحاضر مطلوبة لكن غير محققة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wish</a:t>
            </a:r>
            <a:r>
              <a:rPr lang="en-US" dirty="0" smtClean="0"/>
              <a:t> I </a:t>
            </a:r>
            <a:r>
              <a:rPr lang="en-US" dirty="0" smtClean="0">
                <a:solidFill>
                  <a:srgbClr val="FF0000"/>
                </a:solidFill>
              </a:rPr>
              <a:t>saw</a:t>
            </a:r>
            <a:r>
              <a:rPr lang="en-US" dirty="0" smtClean="0"/>
              <a:t> Ahmed Now .</a:t>
            </a:r>
            <a:endParaRPr lang="ar-SA" dirty="0" smtClean="0"/>
          </a:p>
          <a:p>
            <a:pPr algn="ctr"/>
            <a:r>
              <a:rPr lang="en-US" dirty="0" smtClean="0"/>
              <a:t>I wish I </a:t>
            </a:r>
            <a:r>
              <a:rPr lang="en-US" dirty="0" smtClean="0">
                <a:solidFill>
                  <a:srgbClr val="FF0000"/>
                </a:solidFill>
              </a:rPr>
              <a:t>were</a:t>
            </a:r>
            <a:r>
              <a:rPr lang="en-US" dirty="0" smtClean="0"/>
              <a:t> a millionaire </a:t>
            </a:r>
          </a:p>
          <a:p>
            <a:pPr algn="ctr"/>
            <a:r>
              <a:rPr lang="ar-SA" dirty="0" smtClean="0"/>
              <a:t>هنا كلمة </a:t>
            </a:r>
            <a:r>
              <a:rPr lang="en-US" dirty="0" smtClean="0"/>
              <a:t>were </a:t>
            </a:r>
            <a:r>
              <a:rPr lang="ar-SA" dirty="0" smtClean="0"/>
              <a:t> نضعها مع </a:t>
            </a:r>
            <a:r>
              <a:rPr lang="en-US" dirty="0" smtClean="0"/>
              <a:t>I </a:t>
            </a:r>
          </a:p>
          <a:p>
            <a:pPr algn="ctr"/>
            <a:r>
              <a:rPr lang="ar-SA" dirty="0" smtClean="0"/>
              <a:t>اذا كانت امنية مستحيلة </a:t>
            </a:r>
          </a:p>
          <a:p>
            <a:pPr algn="ctr"/>
            <a:r>
              <a:rPr lang="ar-SA" dirty="0" smtClean="0"/>
              <a:t>مثل </a:t>
            </a:r>
          </a:p>
          <a:p>
            <a:pPr algn="ctr"/>
            <a:r>
              <a:rPr lang="en-US" dirty="0" smtClean="0"/>
              <a:t>I wish I were a Doctor </a:t>
            </a:r>
          </a:p>
          <a:p>
            <a:pPr algn="ctr"/>
            <a:r>
              <a:rPr lang="ar-SA" dirty="0" smtClean="0"/>
              <a:t>انا الآن لست دكتور ولن اصبح دكتور ؟ لأنها امنيه </a:t>
            </a:r>
          </a:p>
          <a:p>
            <a:pPr algn="ctr"/>
            <a:r>
              <a:rPr lang="ar-SA" dirty="0" smtClean="0"/>
              <a:t>طبعا مع الماضي نقول</a:t>
            </a:r>
          </a:p>
          <a:p>
            <a:pPr algn="ctr"/>
            <a:r>
              <a:rPr lang="en-US" dirty="0" smtClean="0"/>
              <a:t>I was </a:t>
            </a:r>
          </a:p>
          <a:p>
            <a:pPr algn="ctr"/>
            <a:r>
              <a:rPr lang="ar-SA" dirty="0" smtClean="0"/>
              <a:t>لكن مع الاشياء المستحيلة كما ذكرنا نقول </a:t>
            </a:r>
          </a:p>
          <a:p>
            <a:pPr algn="ctr"/>
            <a:r>
              <a:rPr lang="en-US" dirty="0" smtClean="0"/>
              <a:t>Were</a:t>
            </a:r>
          </a:p>
          <a:p>
            <a:pPr algn="ctr"/>
            <a:endParaRPr lang="en-US" dirty="0" smtClean="0"/>
          </a:p>
          <a:p>
            <a:pPr algn="ctr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8868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492896" y="-171400"/>
            <a:ext cx="15553728" cy="73448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5=يأتي قبل أدوات الربط</a:t>
            </a:r>
          </a:p>
          <a:p>
            <a:pPr algn="ctr"/>
            <a:r>
              <a:rPr lang="en-US" dirty="0" smtClean="0"/>
              <a:t>After ---When –As soon As , until </a:t>
            </a:r>
          </a:p>
          <a:p>
            <a:pPr algn="ctr"/>
            <a:r>
              <a:rPr lang="ar-SA" dirty="0" smtClean="0"/>
              <a:t>7=غــالبا ماتستخدم  مع </a:t>
            </a:r>
            <a:r>
              <a:rPr lang="en-US" dirty="0" smtClean="0"/>
              <a:t>Used to </a:t>
            </a:r>
            <a:r>
              <a:rPr lang="en-US" dirty="0"/>
              <a:t> </a:t>
            </a:r>
            <a:r>
              <a:rPr lang="ar-SA" dirty="0"/>
              <a:t> </a:t>
            </a:r>
            <a:r>
              <a:rPr lang="ar-SA" dirty="0" smtClean="0"/>
              <a:t> للتعبير عن عادة كانت بالماضي مثل</a:t>
            </a:r>
          </a:p>
          <a:p>
            <a:pPr algn="ctr"/>
            <a:r>
              <a:rPr lang="en-US" dirty="0" smtClean="0"/>
              <a:t>When I was young , I </a:t>
            </a:r>
            <a:r>
              <a:rPr lang="en-US" dirty="0" smtClean="0">
                <a:solidFill>
                  <a:srgbClr val="FF0000"/>
                </a:solidFill>
              </a:rPr>
              <a:t>used to </a:t>
            </a:r>
            <a:r>
              <a:rPr lang="en-US" dirty="0" smtClean="0"/>
              <a:t>smoke</a:t>
            </a:r>
          </a:p>
          <a:p>
            <a:pPr algn="ctr"/>
            <a:r>
              <a:rPr lang="ar-SA" dirty="0" smtClean="0"/>
              <a:t>عندما كنت صغيرا كنت ادخن (لكن الآن لست مدخن )</a:t>
            </a:r>
          </a:p>
          <a:p>
            <a:pPr algn="ctr"/>
            <a:r>
              <a:rPr lang="en-US" dirty="0" smtClean="0"/>
              <a:t> </a:t>
            </a:r>
            <a:r>
              <a:rPr lang="ar-SA" dirty="0" smtClean="0"/>
              <a:t>6=عند النفي  نستخدم </a:t>
            </a:r>
            <a:r>
              <a:rPr lang="en-US" dirty="0" smtClean="0"/>
              <a:t>didn’t </a:t>
            </a:r>
            <a:r>
              <a:rPr lang="ar-SA" dirty="0" smtClean="0"/>
              <a:t>ونحول الفعل للمصدر</a:t>
            </a:r>
          </a:p>
          <a:p>
            <a:pPr algn="ctr"/>
            <a:r>
              <a:rPr lang="en-US" dirty="0" smtClean="0"/>
              <a:t>He didn’t write the lesson </a:t>
            </a:r>
          </a:p>
          <a:p>
            <a:pPr algn="ctr"/>
            <a:r>
              <a:rPr lang="ar-SA" dirty="0" smtClean="0"/>
              <a:t>الاستفهام</a:t>
            </a:r>
          </a:p>
          <a:p>
            <a:pPr algn="ctr"/>
            <a:r>
              <a:rPr lang="ar-SA" dirty="0" smtClean="0"/>
              <a:t>يتكون الماضي البسيط في الاستفهام من </a:t>
            </a:r>
          </a:p>
          <a:p>
            <a:pPr algn="ctr"/>
            <a:r>
              <a:rPr lang="ar-SA" dirty="0" smtClean="0">
                <a:solidFill>
                  <a:schemeClr val="bg1"/>
                </a:solidFill>
              </a:rPr>
              <a:t> اداة الاستفهام +</a:t>
            </a:r>
            <a:r>
              <a:rPr lang="ar-SA" dirty="0" smtClean="0">
                <a:solidFill>
                  <a:srgbClr val="FF0000"/>
                </a:solidFill>
              </a:rPr>
              <a:t>المصدر</a:t>
            </a:r>
            <a:r>
              <a:rPr lang="ar-SA" dirty="0" smtClean="0">
                <a:solidFill>
                  <a:schemeClr val="bg1"/>
                </a:solidFill>
              </a:rPr>
              <a:t>+  </a:t>
            </a:r>
            <a:r>
              <a:rPr lang="ar-SA" dirty="0" smtClean="0">
                <a:solidFill>
                  <a:srgbClr val="FFFF00"/>
                </a:solidFill>
              </a:rPr>
              <a:t>الفاعل</a:t>
            </a:r>
            <a:r>
              <a:rPr lang="ar-SA" dirty="0" smtClean="0">
                <a:solidFill>
                  <a:schemeClr val="bg1"/>
                </a:solidFill>
              </a:rPr>
              <a:t> +  </a:t>
            </a:r>
            <a:r>
              <a:rPr lang="en-US" dirty="0" smtClean="0">
                <a:solidFill>
                  <a:schemeClr val="bg1"/>
                </a:solidFill>
              </a:rPr>
              <a:t>  </a:t>
            </a:r>
            <a:r>
              <a:rPr lang="en-US" dirty="0" smtClean="0">
                <a:solidFill>
                  <a:schemeClr val="accent1"/>
                </a:solidFill>
              </a:rPr>
              <a:t>Did</a:t>
            </a:r>
            <a:endParaRPr lang="ar-SA" dirty="0" smtClean="0">
              <a:solidFill>
                <a:schemeClr val="accent1"/>
              </a:solidFill>
            </a:endParaRPr>
          </a:p>
          <a:p>
            <a:pPr algn="ctr"/>
            <a:r>
              <a:rPr lang="ar-SA" dirty="0" smtClean="0"/>
              <a:t>  ؟</a:t>
            </a:r>
            <a:r>
              <a:rPr lang="en-US" dirty="0" smtClean="0"/>
              <a:t>How </a:t>
            </a:r>
            <a:r>
              <a:rPr lang="en-US" dirty="0" smtClean="0">
                <a:solidFill>
                  <a:schemeClr val="accent1"/>
                </a:solidFill>
              </a:rPr>
              <a:t>did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FF00"/>
                </a:solidFill>
              </a:rPr>
              <a:t>you</a:t>
            </a:r>
            <a:r>
              <a:rPr lang="en-US" dirty="0" smtClean="0"/>
              <a:t> come to the </a:t>
            </a:r>
            <a:r>
              <a:rPr lang="en-US" dirty="0" smtClean="0">
                <a:solidFill>
                  <a:srgbClr val="FF0000"/>
                </a:solidFill>
              </a:rPr>
              <a:t>club </a:t>
            </a:r>
            <a:endParaRPr lang="ar-SA" dirty="0" smtClean="0">
              <a:solidFill>
                <a:srgbClr val="FF0000"/>
              </a:solidFill>
            </a:endParaRPr>
          </a:p>
          <a:p>
            <a:pPr algn="ctr"/>
            <a:r>
              <a:rPr lang="ar-SA" dirty="0" smtClean="0">
                <a:solidFill>
                  <a:srgbClr val="FF0000"/>
                </a:solidFill>
              </a:rPr>
              <a:t>المصدر =</a:t>
            </a:r>
            <a:r>
              <a:rPr lang="en-US" dirty="0" smtClean="0">
                <a:solidFill>
                  <a:srgbClr val="FF0000"/>
                </a:solidFill>
              </a:rPr>
              <a:t>club </a:t>
            </a:r>
          </a:p>
          <a:p>
            <a:pPr algn="ctr"/>
            <a:r>
              <a:rPr lang="ar-SA" dirty="0" smtClean="0">
                <a:solidFill>
                  <a:srgbClr val="FFFF00"/>
                </a:solidFill>
              </a:rPr>
              <a:t>الفاعل =</a:t>
            </a:r>
            <a:r>
              <a:rPr lang="en-US" dirty="0" smtClean="0">
                <a:solidFill>
                  <a:srgbClr val="FFFF00"/>
                </a:solidFill>
              </a:rPr>
              <a:t>you</a:t>
            </a:r>
          </a:p>
          <a:p>
            <a:pPr algn="ctr"/>
            <a:r>
              <a:rPr lang="en-US" dirty="0" smtClean="0">
                <a:solidFill>
                  <a:schemeClr val="accent1"/>
                </a:solidFill>
              </a:rPr>
              <a:t>Did=did </a:t>
            </a:r>
          </a:p>
          <a:p>
            <a:pPr algn="ctr"/>
            <a:r>
              <a:rPr lang="ar-SA" dirty="0" smtClean="0">
                <a:solidFill>
                  <a:schemeClr val="bg1"/>
                </a:solidFill>
              </a:rPr>
              <a:t>اداة الاستفهام =</a:t>
            </a:r>
            <a:r>
              <a:rPr lang="ar-SA" dirty="0">
                <a:solidFill>
                  <a:schemeClr val="bg1"/>
                </a:solidFill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88735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492896" y="-243408"/>
            <a:ext cx="16057784" cy="741682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 المبني للمجهول :</a:t>
            </a:r>
          </a:p>
          <a:p>
            <a:pPr algn="ctr"/>
            <a:r>
              <a:rPr lang="ar-SA" dirty="0" smtClean="0"/>
              <a:t>يتكون الماضي البسيط في المبني للمجهول </a:t>
            </a:r>
          </a:p>
          <a:p>
            <a:pPr algn="ctr"/>
            <a:r>
              <a:rPr lang="ar-SA" dirty="0" smtClean="0"/>
              <a:t>من </a:t>
            </a:r>
          </a:p>
          <a:p>
            <a:pPr algn="ctr"/>
            <a:r>
              <a:rPr lang="ar-SA" dirty="0" smtClean="0">
                <a:solidFill>
                  <a:schemeClr val="accent5"/>
                </a:solidFill>
              </a:rPr>
              <a:t>الفاعل</a:t>
            </a:r>
            <a:r>
              <a:rPr lang="ar-SA" dirty="0" smtClean="0"/>
              <a:t>  </a:t>
            </a:r>
            <a:r>
              <a:rPr lang="en-US" dirty="0" smtClean="0">
                <a:solidFill>
                  <a:srgbClr val="FF0000"/>
                </a:solidFill>
              </a:rPr>
              <a:t>Was/were</a:t>
            </a:r>
            <a:r>
              <a:rPr lang="en-US" dirty="0" smtClean="0"/>
              <a:t> +</a:t>
            </a:r>
            <a:r>
              <a:rPr lang="en-US" dirty="0" smtClean="0">
                <a:solidFill>
                  <a:schemeClr val="tx2"/>
                </a:solidFill>
              </a:rPr>
              <a:t>p.p+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by</a:t>
            </a:r>
            <a:r>
              <a:rPr lang="ar-SA" dirty="0" smtClean="0"/>
              <a:t>  + </a:t>
            </a:r>
            <a:r>
              <a:rPr lang="ar-SA" dirty="0" smtClean="0">
                <a:solidFill>
                  <a:srgbClr val="FFFF00"/>
                </a:solidFill>
              </a:rPr>
              <a:t>المفعول</a:t>
            </a:r>
          </a:p>
          <a:p>
            <a:pPr algn="ctr"/>
            <a:r>
              <a:rPr lang="en-US" dirty="0" smtClean="0"/>
              <a:t>The </a:t>
            </a:r>
            <a:r>
              <a:rPr lang="en-US" dirty="0" smtClean="0">
                <a:solidFill>
                  <a:srgbClr val="FFFF00"/>
                </a:solidFill>
              </a:rPr>
              <a:t>Car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Was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2"/>
                </a:solidFill>
              </a:rPr>
              <a:t>repaired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by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chemeClr val="accent5"/>
                </a:solidFill>
              </a:rPr>
              <a:t>mechanic</a:t>
            </a:r>
          </a:p>
          <a:p>
            <a:pPr algn="ctr"/>
            <a:r>
              <a:rPr lang="ar-SA" dirty="0" smtClean="0">
                <a:solidFill>
                  <a:schemeClr val="accent5"/>
                </a:solidFill>
              </a:rPr>
              <a:t>انتهـــى الآن الأسئلة  فكر بالجواب بالصفحه التي تليها أجوبة الأسئلة </a:t>
            </a:r>
          </a:p>
          <a:p>
            <a:pPr algn="ctr"/>
            <a:endParaRPr lang="ar-SA" dirty="0">
              <a:solidFill>
                <a:schemeClr val="accent5"/>
              </a:solidFill>
            </a:endParaRP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I------My dinner At eight o’ clock everyday </a:t>
            </a: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Eats      ate   eat   eaten </a:t>
            </a: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My Brother -------The newspaper every morning </a:t>
            </a: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Reads --- Read  --has read ---is reading </a:t>
            </a: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The Earth -----Round  the sun ?</a:t>
            </a: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Moved ---is moving –is moved – moves </a:t>
            </a: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Comes late  </a:t>
            </a:r>
            <a:r>
              <a:rPr lang="ar-SA" dirty="0" smtClean="0">
                <a:solidFill>
                  <a:srgbClr val="FFFF00"/>
                </a:solidFill>
              </a:rPr>
              <a:t>-- </a:t>
            </a:r>
            <a:r>
              <a:rPr lang="en-US" dirty="0" smtClean="0">
                <a:solidFill>
                  <a:srgbClr val="FFFF00"/>
                </a:solidFill>
              </a:rPr>
              <a:t>Mr.Salim----</a:t>
            </a:r>
            <a:endParaRPr lang="ar-SA" dirty="0" smtClean="0">
              <a:solidFill>
                <a:srgbClr val="FFFF00"/>
              </a:solidFill>
            </a:endParaRP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Don’t  --- Doesn’t –Never –Didn’t </a:t>
            </a:r>
          </a:p>
          <a:p>
            <a:pPr algn="ctr"/>
            <a:endParaRPr lang="ar-SA" dirty="0">
              <a:solidFill>
                <a:schemeClr val="accent5"/>
              </a:solidFill>
            </a:endParaRPr>
          </a:p>
          <a:p>
            <a:pPr algn="ctr"/>
            <a:r>
              <a:rPr lang="en-US" dirty="0" smtClean="0">
                <a:solidFill>
                  <a:schemeClr val="accent5"/>
                </a:solidFill>
              </a:rPr>
              <a:t> </a:t>
            </a:r>
            <a:r>
              <a:rPr lang="ar-SA" dirty="0" smtClean="0"/>
              <a:t> </a:t>
            </a:r>
            <a:r>
              <a:rPr lang="en-US" dirty="0" smtClean="0"/>
              <a:t>The Answers have a </a:t>
            </a:r>
            <a:r>
              <a:rPr lang="en-US" dirty="0" smtClean="0">
                <a:solidFill>
                  <a:schemeClr val="tx2"/>
                </a:solidFill>
              </a:rPr>
              <a:t>Blue</a:t>
            </a:r>
            <a:r>
              <a:rPr lang="en-US" dirty="0" smtClean="0"/>
              <a:t> Color Next Page </a:t>
            </a:r>
          </a:p>
        </p:txBody>
      </p:sp>
    </p:spTree>
    <p:extLst>
      <p:ext uri="{BB962C8B-B14F-4D97-AF65-F5344CB8AC3E}">
        <p14:creationId xmlns:p14="http://schemas.microsoft.com/office/powerpoint/2010/main" val="2113455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-3480798" y="-171400"/>
            <a:ext cx="16129792" cy="77048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I------My dinner At eight o’ clock everyday</a:t>
            </a: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Eats      ate   </a:t>
            </a:r>
            <a:r>
              <a:rPr lang="en-US" dirty="0" smtClean="0">
                <a:solidFill>
                  <a:schemeClr val="tx2"/>
                </a:solidFill>
              </a:rPr>
              <a:t>eat</a:t>
            </a:r>
            <a:r>
              <a:rPr lang="en-US" dirty="0" smtClean="0">
                <a:solidFill>
                  <a:srgbClr val="FFFF00"/>
                </a:solidFill>
              </a:rPr>
              <a:t>   eaten </a:t>
            </a:r>
            <a:endParaRPr lang="ar-SA" dirty="0" smtClean="0">
              <a:solidFill>
                <a:srgbClr val="FFFF00"/>
              </a:solidFill>
            </a:endParaRPr>
          </a:p>
          <a:p>
            <a:pPr algn="ctr"/>
            <a:endParaRPr lang="ar-SA" dirty="0" smtClean="0">
              <a:solidFill>
                <a:srgbClr val="FFFF00"/>
              </a:solidFill>
            </a:endParaRP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My Brother -------The newspaper every morning </a:t>
            </a:r>
          </a:p>
          <a:p>
            <a:pPr algn="ctr"/>
            <a:endParaRPr lang="en-US" dirty="0" smtClean="0">
              <a:solidFill>
                <a:srgbClr val="FFFF00"/>
              </a:solidFill>
            </a:endParaRPr>
          </a:p>
          <a:p>
            <a:pPr algn="ctr"/>
            <a:endParaRPr lang="ar-SA" dirty="0" smtClean="0">
              <a:solidFill>
                <a:srgbClr val="FFFF00"/>
              </a:solidFill>
            </a:endParaRP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Reads</a:t>
            </a:r>
            <a:r>
              <a:rPr lang="en-US" dirty="0" smtClean="0">
                <a:solidFill>
                  <a:srgbClr val="FFFF00"/>
                </a:solidFill>
              </a:rPr>
              <a:t> --- Read  --has read ---is reading </a:t>
            </a: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 </a:t>
            </a:r>
            <a:endParaRPr lang="ar-SA" dirty="0" smtClean="0">
              <a:solidFill>
                <a:srgbClr val="FFFF00"/>
              </a:solidFill>
            </a:endParaRPr>
          </a:p>
          <a:p>
            <a:pPr algn="ctr"/>
            <a:endParaRPr lang="en-US" dirty="0" smtClean="0">
              <a:solidFill>
                <a:srgbClr val="FFFF00"/>
              </a:solidFill>
            </a:endParaRP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The Earth -----Round  the sun ?</a:t>
            </a:r>
            <a:endParaRPr lang="ar-SA" dirty="0" smtClean="0">
              <a:solidFill>
                <a:srgbClr val="FFFF00"/>
              </a:solidFill>
            </a:endParaRPr>
          </a:p>
          <a:p>
            <a:pPr algn="ctr"/>
            <a:endParaRPr lang="ar-SA" dirty="0">
              <a:solidFill>
                <a:srgbClr val="FFFF00"/>
              </a:solidFill>
            </a:endParaRP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Moved ---is moving –is moved – </a:t>
            </a:r>
            <a:r>
              <a:rPr lang="en-US" dirty="0" smtClean="0">
                <a:solidFill>
                  <a:schemeClr val="tx2"/>
                </a:solidFill>
              </a:rPr>
              <a:t>moves </a:t>
            </a:r>
            <a:endParaRPr lang="ar-SA" dirty="0" smtClean="0">
              <a:solidFill>
                <a:schemeClr val="tx2"/>
              </a:solidFill>
            </a:endParaRPr>
          </a:p>
          <a:p>
            <a:pPr algn="ctr"/>
            <a:endParaRPr lang="ar-SA" dirty="0">
              <a:solidFill>
                <a:schemeClr val="tx2"/>
              </a:solidFill>
            </a:endParaRP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Comes late  </a:t>
            </a:r>
            <a:r>
              <a:rPr lang="ar-SA" dirty="0" smtClean="0">
                <a:solidFill>
                  <a:srgbClr val="FFFF00"/>
                </a:solidFill>
              </a:rPr>
              <a:t>-- </a:t>
            </a:r>
            <a:r>
              <a:rPr lang="en-US" dirty="0" smtClean="0">
                <a:solidFill>
                  <a:srgbClr val="FFFF00"/>
                </a:solidFill>
              </a:rPr>
              <a:t>Mr.Salim----</a:t>
            </a:r>
            <a:endParaRPr lang="ar-SA" dirty="0" smtClean="0">
              <a:solidFill>
                <a:srgbClr val="FFFF00"/>
              </a:solidFill>
            </a:endParaRPr>
          </a:p>
          <a:p>
            <a:pPr algn="ctr"/>
            <a:endParaRPr lang="ar-SA" dirty="0" smtClean="0">
              <a:solidFill>
                <a:schemeClr val="tx2"/>
              </a:solidFill>
            </a:endParaRPr>
          </a:p>
          <a:p>
            <a:pPr algn="ctr"/>
            <a:endParaRPr lang="en-US" dirty="0" smtClean="0">
              <a:solidFill>
                <a:schemeClr val="tx2"/>
              </a:solidFill>
            </a:endParaRP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Don’t  --- Doesn’t –</a:t>
            </a:r>
            <a:r>
              <a:rPr lang="en-US" dirty="0" smtClean="0">
                <a:solidFill>
                  <a:schemeClr val="tx2"/>
                </a:solidFill>
              </a:rPr>
              <a:t>Never</a:t>
            </a:r>
            <a:r>
              <a:rPr lang="en-US" dirty="0" smtClean="0">
                <a:solidFill>
                  <a:srgbClr val="FFFF00"/>
                </a:solidFill>
              </a:rPr>
              <a:t> –Didn’t </a:t>
            </a:r>
          </a:p>
          <a:p>
            <a:pPr algn="ctr"/>
            <a:endParaRPr lang="en-US" dirty="0" smtClean="0">
              <a:solidFill>
                <a:srgbClr val="FFFF00"/>
              </a:solidFill>
            </a:endParaRPr>
          </a:p>
          <a:p>
            <a:pPr algn="ctr"/>
            <a:endParaRPr lang="en-US" dirty="0" smtClean="0">
              <a:solidFill>
                <a:srgbClr val="FFFF00"/>
              </a:solidFill>
            </a:endParaRP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I Hope It’s useful and helpful For You Guys </a:t>
            </a: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With Pleasure =</a:t>
            </a:r>
            <a:r>
              <a:rPr lang="en-US" dirty="0" smtClean="0">
                <a:solidFill>
                  <a:srgbClr val="C00000"/>
                </a:solidFill>
              </a:rPr>
              <a:t>prestigious </a:t>
            </a:r>
            <a:endParaRPr lang="en-US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44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460</Words>
  <Application>Microsoft Office PowerPoint</Application>
  <PresentationFormat>عرض على الشاشة (3:4)‏</PresentationFormat>
  <Paragraphs>92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Alasria Computer AR 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Naveed Zaman</dc:creator>
  <cp:lastModifiedBy>Naveed Zaman</cp:lastModifiedBy>
  <cp:revision>6</cp:revision>
  <dcterms:created xsi:type="dcterms:W3CDTF">2012-06-29T17:28:34Z</dcterms:created>
  <dcterms:modified xsi:type="dcterms:W3CDTF">2012-06-29T20:54:55Z</dcterms:modified>
</cp:coreProperties>
</file>