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92" r:id="rId13"/>
    <p:sldId id="293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66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624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10" Type="http://schemas.openxmlformats.org/officeDocument/2006/relationships/image" Target="../media/image16.wmf"/><Relationship Id="rId4" Type="http://schemas.openxmlformats.org/officeDocument/2006/relationships/image" Target="../media/image10.wmf"/><Relationship Id="rId9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4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7" Type="http://schemas.openxmlformats.org/officeDocument/2006/relationships/image" Target="../media/image31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4" Type="http://schemas.openxmlformats.org/officeDocument/2006/relationships/image" Target="../media/image4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4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Relationship Id="rId4" Type="http://schemas.openxmlformats.org/officeDocument/2006/relationships/image" Target="../media/image65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4" Type="http://schemas.openxmlformats.org/officeDocument/2006/relationships/image" Target="../media/image69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6" Type="http://schemas.openxmlformats.org/officeDocument/2006/relationships/image" Target="../media/image75.wmf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32.wmf"/><Relationship Id="rId6" Type="http://schemas.openxmlformats.org/officeDocument/2006/relationships/image" Target="../media/image79.wmf"/><Relationship Id="rId5" Type="http://schemas.openxmlformats.org/officeDocument/2006/relationships/image" Target="../media/image78.wmf"/><Relationship Id="rId4" Type="http://schemas.openxmlformats.org/officeDocument/2006/relationships/image" Target="../media/image35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Relationship Id="rId4" Type="http://schemas.openxmlformats.org/officeDocument/2006/relationships/image" Target="../media/image86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5" Type="http://schemas.openxmlformats.org/officeDocument/2006/relationships/image" Target="../media/image91.wmf"/><Relationship Id="rId4" Type="http://schemas.openxmlformats.org/officeDocument/2006/relationships/image" Target="../media/image9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oleObject" Target="../embeddings/oleObject14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8.bin"/><Relationship Id="rId12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6.bin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Relationship Id="rId9" Type="http://schemas.openxmlformats.org/officeDocument/2006/relationships/oleObject" Target="../embeddings/oleObject29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3.bin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3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4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4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51.bin"/><Relationship Id="rId4" Type="http://schemas.openxmlformats.org/officeDocument/2006/relationships/oleObject" Target="../embeddings/oleObject5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5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56.bin"/><Relationship Id="rId4" Type="http://schemas.openxmlformats.org/officeDocument/2006/relationships/oleObject" Target="../embeddings/oleObject5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59.bin"/><Relationship Id="rId4" Type="http://schemas.openxmlformats.org/officeDocument/2006/relationships/oleObject" Target="../embeddings/oleObject5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62.bin"/><Relationship Id="rId4" Type="http://schemas.openxmlformats.org/officeDocument/2006/relationships/oleObject" Target="../embeddings/oleObject6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6.bin"/><Relationship Id="rId5" Type="http://schemas.openxmlformats.org/officeDocument/2006/relationships/oleObject" Target="../embeddings/oleObject65.bin"/><Relationship Id="rId4" Type="http://schemas.openxmlformats.org/officeDocument/2006/relationships/oleObject" Target="../embeddings/oleObject6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70.bin"/><Relationship Id="rId5" Type="http://schemas.openxmlformats.org/officeDocument/2006/relationships/oleObject" Target="../embeddings/oleObject69.bin"/><Relationship Id="rId4" Type="http://schemas.openxmlformats.org/officeDocument/2006/relationships/oleObject" Target="../embeddings/oleObject68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74.bin"/><Relationship Id="rId5" Type="http://schemas.openxmlformats.org/officeDocument/2006/relationships/oleObject" Target="../embeddings/oleObject73.bin"/><Relationship Id="rId4" Type="http://schemas.openxmlformats.org/officeDocument/2006/relationships/oleObject" Target="../embeddings/oleObject7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3" Type="http://schemas.openxmlformats.org/officeDocument/2006/relationships/oleObject" Target="../embeddings/oleObject77.bin"/><Relationship Id="rId7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80.bin"/><Relationship Id="rId5" Type="http://schemas.openxmlformats.org/officeDocument/2006/relationships/oleObject" Target="../embeddings/oleObject79.bin"/><Relationship Id="rId4" Type="http://schemas.openxmlformats.org/officeDocument/2006/relationships/oleObject" Target="../embeddings/oleObject7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oleObject" Target="../embeddings/oleObject85.bin"/><Relationship Id="rId4" Type="http://schemas.openxmlformats.org/officeDocument/2006/relationships/oleObject" Target="../embeddings/oleObject8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89.bin"/><Relationship Id="rId5" Type="http://schemas.openxmlformats.org/officeDocument/2006/relationships/oleObject" Target="../embeddings/oleObject88.bin"/><Relationship Id="rId4" Type="http://schemas.openxmlformats.org/officeDocument/2006/relationships/oleObject" Target="../embeddings/oleObject87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0.bin"/><Relationship Id="rId7" Type="http://schemas.openxmlformats.org/officeDocument/2006/relationships/oleObject" Target="../embeddings/oleObject9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93.bin"/><Relationship Id="rId5" Type="http://schemas.openxmlformats.org/officeDocument/2006/relationships/oleObject" Target="../embeddings/oleObject92.bin"/><Relationship Id="rId4" Type="http://schemas.openxmlformats.org/officeDocument/2006/relationships/oleObject" Target="../embeddings/oleObject9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المحاضرة الثامنة</a:t>
            </a:r>
            <a:endParaRPr lang="en-US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123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النهايات</a:t>
            </a:r>
            <a:endParaRPr lang="en-US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 eaLnBrk="1" hangingPunct="1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Limits</a:t>
            </a:r>
            <a:endParaRPr lang="ar-SA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 eaLnBrk="1" hangingPunct="1">
              <a:lnSpc>
                <a:spcPct val="150000"/>
              </a:lnSpc>
            </a:pPr>
            <a:endParaRPr lang="en-US" sz="4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43326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النهايات:</a:t>
            </a:r>
            <a:endParaRPr lang="en-US" sz="40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مفهوم النهاية: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rtl="1">
              <a:defRPr/>
            </a:pPr>
            <a:r>
              <a:rPr lang="ar-SA" sz="2800" dirty="0" smtClean="0"/>
              <a:t>نهاية  الدالة يقصد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إيجاد قيمة الدالة عندما تقترب قيمة المتغير المستقل من قيمة معينة.  وعادة تكتب النهايات على الصيغة                   وتقرأ</a:t>
            </a:r>
          </a:p>
          <a:p>
            <a:pPr rtl="1">
              <a:defRPr/>
            </a:pPr>
            <a:r>
              <a:rPr lang="ar-SA" sz="2800" dirty="0" smtClean="0"/>
              <a:t>نهاية الدالة </a:t>
            </a:r>
            <a:r>
              <a:rPr lang="en-US" sz="2800" dirty="0" smtClean="0"/>
              <a:t>f(x)</a:t>
            </a:r>
            <a:r>
              <a:rPr lang="ar-SA" sz="2800" dirty="0" smtClean="0"/>
              <a:t> عندما تقترب </a:t>
            </a:r>
            <a:r>
              <a:rPr lang="en-US" sz="2800" dirty="0" smtClean="0"/>
              <a:t> x</a:t>
            </a:r>
            <a:r>
              <a:rPr lang="ar-SA" sz="2800" dirty="0" smtClean="0"/>
              <a:t> من القيمة </a:t>
            </a:r>
            <a:r>
              <a:rPr lang="en-US" sz="2800" dirty="0" smtClean="0"/>
              <a:t>a</a:t>
            </a:r>
            <a:r>
              <a:rPr lang="ar-SA" sz="2800" dirty="0" smtClean="0"/>
              <a:t> (             )      </a:t>
            </a:r>
            <a:endParaRPr lang="en-US" sz="2800" dirty="0" smtClean="0"/>
          </a:p>
          <a:p>
            <a:pPr marL="514350" indent="-514350" rtl="1"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 </a:t>
            </a:r>
            <a:r>
              <a:rPr lang="ar-SA" dirty="0" smtClean="0">
                <a:solidFill>
                  <a:srgbClr val="FF0000"/>
                </a:solidFill>
              </a:rPr>
              <a:t>مثال:</a:t>
            </a:r>
          </a:p>
          <a:p>
            <a:pPr marL="514350" indent="-514350" rtl="1">
              <a:defRPr/>
            </a:pPr>
            <a:r>
              <a:rPr lang="ar-SA" sz="3000" dirty="0" smtClean="0"/>
              <a:t>إذا كانت </a:t>
            </a:r>
            <a:r>
              <a:rPr lang="en-US" sz="3000" dirty="0" smtClean="0"/>
              <a:t>f(x)=2x+1</a:t>
            </a:r>
            <a:r>
              <a:rPr lang="ar-SA" sz="3000" dirty="0" smtClean="0"/>
              <a:t> فان                 يعني إيجاد قيمة الدالة </a:t>
            </a:r>
            <a:r>
              <a:rPr lang="en-US" sz="3000" dirty="0" smtClean="0"/>
              <a:t>f(x)</a:t>
            </a:r>
            <a:r>
              <a:rPr lang="ar-SA" sz="3000" dirty="0" smtClean="0"/>
              <a:t> عندما قيمة </a:t>
            </a:r>
            <a:r>
              <a:rPr lang="en-US" sz="3000" dirty="0" smtClean="0"/>
              <a:t>x </a:t>
            </a:r>
            <a:r>
              <a:rPr lang="ar-SA" sz="3000" dirty="0" smtClean="0"/>
              <a:t> تؤول إلى </a:t>
            </a:r>
            <a:r>
              <a:rPr lang="en-US" sz="3000" dirty="0" smtClean="0"/>
              <a:t>2</a:t>
            </a:r>
            <a:r>
              <a:rPr lang="ar-SA" sz="3000" dirty="0" smtClean="0"/>
              <a:t>.  وتكون قيمة النهاية في هذه الحالة تساوي </a:t>
            </a:r>
            <a:r>
              <a:rPr lang="en-US" sz="3000" dirty="0" smtClean="0"/>
              <a:t>5</a:t>
            </a:r>
            <a:r>
              <a:rPr lang="ar-SA" sz="3000" dirty="0" smtClean="0"/>
              <a:t>.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151" name="Object 17"/>
          <p:cNvGraphicFramePr>
            <a:graphicFrameLocks noChangeAspect="1"/>
          </p:cNvGraphicFramePr>
          <p:nvPr/>
        </p:nvGraphicFramePr>
        <p:xfrm>
          <a:off x="2133600" y="2133600"/>
          <a:ext cx="1484313" cy="725488"/>
        </p:xfrm>
        <a:graphic>
          <a:graphicData uri="http://schemas.openxmlformats.org/presentationml/2006/ole">
            <p:oleObj spid="_x0000_s1107" name="Equation" r:id="rId3" imgW="558800" imgH="368300" progId="Equation.3">
              <p:embed/>
            </p:oleObj>
          </a:graphicData>
        </a:graphic>
      </p:graphicFrame>
      <p:graphicFrame>
        <p:nvGraphicFramePr>
          <p:cNvPr id="6152" name="Object 8"/>
          <p:cNvGraphicFramePr>
            <a:graphicFrameLocks noChangeAspect="1"/>
          </p:cNvGraphicFramePr>
          <p:nvPr/>
        </p:nvGraphicFramePr>
        <p:xfrm>
          <a:off x="3048000" y="2971800"/>
          <a:ext cx="1112838" cy="274638"/>
        </p:xfrm>
        <a:graphic>
          <a:graphicData uri="http://schemas.openxmlformats.org/presentationml/2006/ole">
            <p:oleObj spid="_x0000_s1108" name="Equation" r:id="rId4" imgW="419100" imgH="139700" progId="Equation.3">
              <p:embed/>
            </p:oleObj>
          </a:graphicData>
        </a:graphic>
      </p:graphicFrame>
      <p:graphicFrame>
        <p:nvGraphicFramePr>
          <p:cNvPr id="6153" name="Object 9"/>
          <p:cNvGraphicFramePr>
            <a:graphicFrameLocks noChangeAspect="1"/>
          </p:cNvGraphicFramePr>
          <p:nvPr/>
        </p:nvGraphicFramePr>
        <p:xfrm>
          <a:off x="4764088" y="3770313"/>
          <a:ext cx="1484312" cy="725487"/>
        </p:xfrm>
        <a:graphic>
          <a:graphicData uri="http://schemas.openxmlformats.org/presentationml/2006/ole">
            <p:oleObj spid="_x0000_s1109" name="Equation" r:id="rId5" imgW="558800" imgH="3683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3158790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النهايات: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rgbClr val="FF0000"/>
                </a:solidFill>
              </a:rPr>
              <a:t>جبر النهايات: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2800" dirty="0" smtClean="0"/>
              <a:t>إذا كانت                 ، حيث    عدد حقيقي فان                        لكل عدد حقيقي     .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2800" dirty="0" smtClean="0"/>
              <a:t> إذا كانت                       فان                              لكل عدد حقيقي      .</a:t>
            </a:r>
            <a:endParaRPr lang="en-US" sz="2800" dirty="0" smtClean="0"/>
          </a:p>
          <a:p>
            <a:pPr rtl="1">
              <a:defRPr/>
            </a:pPr>
            <a:r>
              <a:rPr lang="ar-SA" sz="3600" dirty="0" smtClean="0">
                <a:cs typeface="Arial" pitchFamily="34" charset="0"/>
              </a:rPr>
              <a:t>وكذلك اذا كانت                     ، حيث     و     عددان حقيقيان فان     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175" name="Object 2"/>
          <p:cNvGraphicFramePr>
            <a:graphicFrameLocks noChangeAspect="1"/>
          </p:cNvGraphicFramePr>
          <p:nvPr/>
        </p:nvGraphicFramePr>
        <p:xfrm>
          <a:off x="1193800" y="1828800"/>
          <a:ext cx="2159000" cy="725488"/>
        </p:xfrm>
        <a:graphic>
          <a:graphicData uri="http://schemas.openxmlformats.org/presentationml/2006/ole">
            <p:oleObj spid="_x0000_s2298" name="Equation" r:id="rId3" imgW="812447" imgH="368140" progId="Equation.3">
              <p:embed/>
            </p:oleObj>
          </a:graphicData>
        </a:graphic>
      </p:graphicFrame>
      <p:graphicFrame>
        <p:nvGraphicFramePr>
          <p:cNvPr id="7176" name="Object 6"/>
          <p:cNvGraphicFramePr>
            <a:graphicFrameLocks noChangeAspect="1"/>
          </p:cNvGraphicFramePr>
          <p:nvPr/>
        </p:nvGraphicFramePr>
        <p:xfrm>
          <a:off x="6324600" y="1981200"/>
          <a:ext cx="1484313" cy="401638"/>
        </p:xfrm>
        <a:graphic>
          <a:graphicData uri="http://schemas.openxmlformats.org/presentationml/2006/ole">
            <p:oleObj spid="_x0000_s2299" name="Equation" r:id="rId4" imgW="558558" imgH="203112" progId="Equation.3">
              <p:embed/>
            </p:oleObj>
          </a:graphicData>
        </a:graphic>
      </p:graphicFrame>
      <p:graphicFrame>
        <p:nvGraphicFramePr>
          <p:cNvPr id="717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83899108"/>
              </p:ext>
            </p:extLst>
          </p:nvPr>
        </p:nvGraphicFramePr>
        <p:xfrm>
          <a:off x="5183188" y="2085975"/>
          <a:ext cx="303212" cy="276225"/>
        </p:xfrm>
        <a:graphic>
          <a:graphicData uri="http://schemas.openxmlformats.org/presentationml/2006/ole">
            <p:oleObj spid="_x0000_s2300" name="Equation" r:id="rId5" imgW="114201" imgH="139579" progId="Equation.3">
              <p:embed/>
            </p:oleObj>
          </a:graphicData>
        </a:graphic>
      </p:graphicFrame>
      <p:graphicFrame>
        <p:nvGraphicFramePr>
          <p:cNvPr id="717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5108010"/>
              </p:ext>
            </p:extLst>
          </p:nvPr>
        </p:nvGraphicFramePr>
        <p:xfrm>
          <a:off x="7239000" y="2619375"/>
          <a:ext cx="336550" cy="276225"/>
        </p:xfrm>
        <a:graphic>
          <a:graphicData uri="http://schemas.openxmlformats.org/presentationml/2006/ole">
            <p:oleObj spid="_x0000_s2301" name="Equation" r:id="rId6" imgW="126835" imgH="139518" progId="Equation.3">
              <p:embed/>
            </p:oleObj>
          </a:graphicData>
        </a:graphic>
      </p:graphicFrame>
      <p:graphicFrame>
        <p:nvGraphicFramePr>
          <p:cNvPr id="717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446127125"/>
              </p:ext>
            </p:extLst>
          </p:nvPr>
        </p:nvGraphicFramePr>
        <p:xfrm>
          <a:off x="5867400" y="2971800"/>
          <a:ext cx="1517650" cy="401637"/>
        </p:xfrm>
        <a:graphic>
          <a:graphicData uri="http://schemas.openxmlformats.org/presentationml/2006/ole">
            <p:oleObj spid="_x0000_s2302" name="معادلة" r:id="rId7" imgW="571320" imgH="203040" progId="Equation.3">
              <p:embed/>
            </p:oleObj>
          </a:graphicData>
        </a:graphic>
      </p:graphicFrame>
      <p:graphicFrame>
        <p:nvGraphicFramePr>
          <p:cNvPr id="718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29036149"/>
              </p:ext>
            </p:extLst>
          </p:nvPr>
        </p:nvGraphicFramePr>
        <p:xfrm>
          <a:off x="2684462" y="2743200"/>
          <a:ext cx="2192338" cy="725488"/>
        </p:xfrm>
        <a:graphic>
          <a:graphicData uri="http://schemas.openxmlformats.org/presentationml/2006/ole">
            <p:oleObj spid="_x0000_s2303" name="معادلة" r:id="rId8" imgW="825480" imgH="368280" progId="Equation.3">
              <p:embed/>
            </p:oleObj>
          </a:graphicData>
        </a:graphic>
      </p:graphicFrame>
      <p:graphicFrame>
        <p:nvGraphicFramePr>
          <p:cNvPr id="718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28616666"/>
              </p:ext>
            </p:extLst>
          </p:nvPr>
        </p:nvGraphicFramePr>
        <p:xfrm>
          <a:off x="7664450" y="3533775"/>
          <a:ext cx="336550" cy="276225"/>
        </p:xfrm>
        <a:graphic>
          <a:graphicData uri="http://schemas.openxmlformats.org/presentationml/2006/ole">
            <p:oleObj spid="_x0000_s2304" name="Equation" r:id="rId9" imgW="126835" imgH="139518" progId="Equation.3">
              <p:embed/>
            </p:oleObj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55104009"/>
              </p:ext>
            </p:extLst>
          </p:nvPr>
        </p:nvGraphicFramePr>
        <p:xfrm>
          <a:off x="4554538" y="3917950"/>
          <a:ext cx="2360612" cy="501650"/>
        </p:xfrm>
        <a:graphic>
          <a:graphicData uri="http://schemas.openxmlformats.org/presentationml/2006/ole">
            <p:oleObj spid="_x0000_s2305" name="معادلة" r:id="rId10" imgW="888840" imgH="203040" progId="Equation.3">
              <p:embed/>
            </p:oleObj>
          </a:graphicData>
        </a:graphic>
      </p:graphicFrame>
      <p:graphicFrame>
        <p:nvGraphicFramePr>
          <p:cNvPr id="1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0062042"/>
              </p:ext>
            </p:extLst>
          </p:nvPr>
        </p:nvGraphicFramePr>
        <p:xfrm>
          <a:off x="4252913" y="4343400"/>
          <a:ext cx="3036887" cy="725488"/>
        </p:xfrm>
        <a:graphic>
          <a:graphicData uri="http://schemas.openxmlformats.org/presentationml/2006/ole">
            <p:oleObj spid="_x0000_s2306" name="معادلة" r:id="rId11" imgW="1143000" imgH="368280" progId="Equation.3">
              <p:embed/>
            </p:oleObj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2773648"/>
              </p:ext>
            </p:extLst>
          </p:nvPr>
        </p:nvGraphicFramePr>
        <p:xfrm>
          <a:off x="2998788" y="4114800"/>
          <a:ext cx="527050" cy="304800"/>
        </p:xfrm>
        <a:graphic>
          <a:graphicData uri="http://schemas.openxmlformats.org/presentationml/2006/ole">
            <p:oleObj spid="_x0000_s2307" name="معادلة" r:id="rId12" imgW="164880" imgH="139680" progId="Equation.3">
              <p:embed/>
            </p:oleObj>
          </a:graphicData>
        </a:graphic>
      </p:graphicFrame>
      <p:graphicFrame>
        <p:nvGraphicFramePr>
          <p:cNvPr id="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47680066"/>
              </p:ext>
            </p:extLst>
          </p:nvPr>
        </p:nvGraphicFramePr>
        <p:xfrm>
          <a:off x="2209800" y="4038600"/>
          <a:ext cx="412750" cy="352425"/>
        </p:xfrm>
        <a:graphic>
          <a:graphicData uri="http://schemas.openxmlformats.org/presentationml/2006/ole">
            <p:oleObj spid="_x0000_s2308" name="معادلة" r:id="rId13" imgW="126720" imgH="17748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8967371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النهايات: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مثال:</a:t>
            </a:r>
            <a:endParaRPr lang="en-US" dirty="0" smtClean="0">
              <a:solidFill>
                <a:srgbClr val="FF0000"/>
              </a:solidFill>
            </a:endParaRPr>
          </a:p>
          <a:p>
            <a:pPr rtl="1">
              <a:defRPr/>
            </a:pPr>
            <a:r>
              <a:rPr lang="ar-SA" sz="2800" dirty="0" smtClean="0"/>
              <a:t>أوجد قيمة كل مما يأتي: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20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60450573"/>
              </p:ext>
            </p:extLst>
          </p:nvPr>
        </p:nvGraphicFramePr>
        <p:xfrm>
          <a:off x="1447800" y="1981200"/>
          <a:ext cx="1585913" cy="725488"/>
        </p:xfrm>
        <a:graphic>
          <a:graphicData uri="http://schemas.openxmlformats.org/presentationml/2006/ole">
            <p:oleObj spid="_x0000_s3182" name="معادلة" r:id="rId3" imgW="596880" imgH="368280" progId="Equation.3">
              <p:embed/>
            </p:oleObj>
          </a:graphicData>
        </a:graphic>
      </p:graphicFrame>
      <p:graphicFrame>
        <p:nvGraphicFramePr>
          <p:cNvPr id="820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02320291"/>
              </p:ext>
            </p:extLst>
          </p:nvPr>
        </p:nvGraphicFramePr>
        <p:xfrm>
          <a:off x="1447800" y="2779713"/>
          <a:ext cx="1787525" cy="725487"/>
        </p:xfrm>
        <a:graphic>
          <a:graphicData uri="http://schemas.openxmlformats.org/presentationml/2006/ole">
            <p:oleObj spid="_x0000_s3183" name="معادلة" r:id="rId4" imgW="672840" imgH="368280" progId="Equation.3">
              <p:embed/>
            </p:oleObj>
          </a:graphicData>
        </a:graphic>
      </p:graphicFrame>
      <p:graphicFrame>
        <p:nvGraphicFramePr>
          <p:cNvPr id="8202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9611250"/>
              </p:ext>
            </p:extLst>
          </p:nvPr>
        </p:nvGraphicFramePr>
        <p:xfrm>
          <a:off x="1447800" y="3617913"/>
          <a:ext cx="2630488" cy="725487"/>
        </p:xfrm>
        <a:graphic>
          <a:graphicData uri="http://schemas.openxmlformats.org/presentationml/2006/ole">
            <p:oleObj spid="_x0000_s3184" name="Equation" r:id="rId5" imgW="990600" imgH="368300" progId="Equation.3">
              <p:embed/>
            </p:oleObj>
          </a:graphicData>
        </a:graphic>
      </p:graphicFrame>
      <p:graphicFrame>
        <p:nvGraphicFramePr>
          <p:cNvPr id="8203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40564048"/>
              </p:ext>
            </p:extLst>
          </p:nvPr>
        </p:nvGraphicFramePr>
        <p:xfrm>
          <a:off x="1447800" y="4548188"/>
          <a:ext cx="2528888" cy="925512"/>
        </p:xfrm>
        <a:graphic>
          <a:graphicData uri="http://schemas.openxmlformats.org/presentationml/2006/ole">
            <p:oleObj spid="_x0000_s3185" name="Equation" r:id="rId6" imgW="952087" imgH="469696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1174149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النهايات: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الحل:</a:t>
            </a:r>
            <a:endParaRPr lang="en-US" dirty="0" smtClean="0">
              <a:solidFill>
                <a:srgbClr val="FF0000"/>
              </a:solidFill>
            </a:endParaRP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2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58212007"/>
              </p:ext>
            </p:extLst>
          </p:nvPr>
        </p:nvGraphicFramePr>
        <p:xfrm>
          <a:off x="1143000" y="1981200"/>
          <a:ext cx="2193925" cy="725488"/>
        </p:xfrm>
        <a:graphic>
          <a:graphicData uri="http://schemas.openxmlformats.org/presentationml/2006/ole">
            <p:oleObj spid="_x0000_s4206" name="معادلة" r:id="rId3" imgW="825480" imgH="368280" progId="Equation.3">
              <p:embed/>
            </p:oleObj>
          </a:graphicData>
        </a:graphic>
      </p:graphicFrame>
      <p:graphicFrame>
        <p:nvGraphicFramePr>
          <p:cNvPr id="922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40884191"/>
              </p:ext>
            </p:extLst>
          </p:nvPr>
        </p:nvGraphicFramePr>
        <p:xfrm>
          <a:off x="1066800" y="2932113"/>
          <a:ext cx="2632075" cy="725487"/>
        </p:xfrm>
        <a:graphic>
          <a:graphicData uri="http://schemas.openxmlformats.org/presentationml/2006/ole">
            <p:oleObj spid="_x0000_s4207" name="معادلة" r:id="rId4" imgW="990360" imgH="368280" progId="Equation.3">
              <p:embed/>
            </p:oleObj>
          </a:graphicData>
        </a:graphic>
      </p:graphicFrame>
      <p:graphicFrame>
        <p:nvGraphicFramePr>
          <p:cNvPr id="9226" name="Object 4"/>
          <p:cNvGraphicFramePr>
            <a:graphicFrameLocks noChangeAspect="1"/>
          </p:cNvGraphicFramePr>
          <p:nvPr/>
        </p:nvGraphicFramePr>
        <p:xfrm>
          <a:off x="1152525" y="3886200"/>
          <a:ext cx="6238875" cy="725488"/>
        </p:xfrm>
        <a:graphic>
          <a:graphicData uri="http://schemas.openxmlformats.org/presentationml/2006/ole">
            <p:oleObj spid="_x0000_s4208" name="Equation" r:id="rId5" imgW="2349500" imgH="368300" progId="Equation.3">
              <p:embed/>
            </p:oleObj>
          </a:graphicData>
        </a:graphic>
      </p:graphicFrame>
      <p:graphicFrame>
        <p:nvGraphicFramePr>
          <p:cNvPr id="9227" name="Object 5"/>
          <p:cNvGraphicFramePr>
            <a:graphicFrameLocks noChangeAspect="1"/>
          </p:cNvGraphicFramePr>
          <p:nvPr/>
        </p:nvGraphicFramePr>
        <p:xfrm>
          <a:off x="1143000" y="4865688"/>
          <a:ext cx="6170613" cy="925512"/>
        </p:xfrm>
        <a:graphic>
          <a:graphicData uri="http://schemas.openxmlformats.org/presentationml/2006/ole">
            <p:oleObj spid="_x0000_s4209" name="Equation" r:id="rId6" imgW="2324100" imgH="4699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9004265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النهايات: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3"/>
              <a:defRPr/>
            </a:pPr>
            <a:r>
              <a:rPr lang="ar-SA" sz="2800" dirty="0" smtClean="0"/>
              <a:t>إذا كانت                        ، وكانت                         وكانت </a:t>
            </a:r>
            <a:r>
              <a:rPr lang="en-US" sz="2800" dirty="0" smtClean="0"/>
              <a:t>      </a:t>
            </a:r>
            <a:r>
              <a:rPr lang="ar-SA" sz="2800" dirty="0" smtClean="0"/>
              <a:t> أي عدد </a:t>
            </a:r>
            <a:r>
              <a:rPr lang="ar-SA" sz="2800" dirty="0" err="1" smtClean="0"/>
              <a:t>حقيقي</a:t>
            </a:r>
            <a:r>
              <a:rPr lang="ar-SA" sz="2800" dirty="0" smtClean="0"/>
              <a:t> ، فان: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247" name="Object 2"/>
          <p:cNvGraphicFramePr>
            <a:graphicFrameLocks noChangeAspect="1"/>
          </p:cNvGraphicFramePr>
          <p:nvPr/>
        </p:nvGraphicFramePr>
        <p:xfrm>
          <a:off x="2471738" y="1295400"/>
          <a:ext cx="2159000" cy="725488"/>
        </p:xfrm>
        <a:graphic>
          <a:graphicData uri="http://schemas.openxmlformats.org/presentationml/2006/ole">
            <p:oleObj spid="_x0000_s5312" name="Equation" r:id="rId3" imgW="812447" imgH="368140" progId="Equation.3">
              <p:embed/>
            </p:oleObj>
          </a:graphicData>
        </a:graphic>
      </p:graphicFrame>
      <p:graphicFrame>
        <p:nvGraphicFramePr>
          <p:cNvPr id="10248" name="Object 4"/>
          <p:cNvGraphicFramePr>
            <a:graphicFrameLocks noChangeAspect="1"/>
          </p:cNvGraphicFramePr>
          <p:nvPr/>
        </p:nvGraphicFramePr>
        <p:xfrm>
          <a:off x="990600" y="1552575"/>
          <a:ext cx="303213" cy="276225"/>
        </p:xfrm>
        <a:graphic>
          <a:graphicData uri="http://schemas.openxmlformats.org/presentationml/2006/ole">
            <p:oleObj spid="_x0000_s5313" name="Equation" r:id="rId4" imgW="114201" imgH="139579" progId="Equation.3">
              <p:embed/>
            </p:oleObj>
          </a:graphicData>
        </a:graphic>
      </p:graphicFrame>
      <p:graphicFrame>
        <p:nvGraphicFramePr>
          <p:cNvPr id="10249" name="Object 9"/>
          <p:cNvGraphicFramePr>
            <a:graphicFrameLocks noChangeAspect="1"/>
          </p:cNvGraphicFramePr>
          <p:nvPr/>
        </p:nvGraphicFramePr>
        <p:xfrm>
          <a:off x="5791200" y="1295400"/>
          <a:ext cx="2090738" cy="725488"/>
        </p:xfrm>
        <a:graphic>
          <a:graphicData uri="http://schemas.openxmlformats.org/presentationml/2006/ole">
            <p:oleObj spid="_x0000_s5314" name="Equation" r:id="rId5" imgW="787400" imgH="368300" progId="Equation.3">
              <p:embed/>
            </p:oleObj>
          </a:graphicData>
        </a:graphic>
      </p:graphicFrame>
      <p:graphicFrame>
        <p:nvGraphicFramePr>
          <p:cNvPr id="1025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33941927"/>
              </p:ext>
            </p:extLst>
          </p:nvPr>
        </p:nvGraphicFramePr>
        <p:xfrm>
          <a:off x="914400" y="2135188"/>
          <a:ext cx="7418388" cy="927100"/>
        </p:xfrm>
        <a:graphic>
          <a:graphicData uri="http://schemas.openxmlformats.org/presentationml/2006/ole">
            <p:oleObj spid="_x0000_s5315" name="معادلة" r:id="rId6" imgW="2793960" imgH="469800" progId="Equation.3">
              <p:embed/>
            </p:oleObj>
          </a:graphicData>
        </a:graphic>
      </p:graphicFrame>
      <p:graphicFrame>
        <p:nvGraphicFramePr>
          <p:cNvPr id="10251" name="Object 11"/>
          <p:cNvGraphicFramePr>
            <a:graphicFrameLocks noChangeAspect="1"/>
          </p:cNvGraphicFramePr>
          <p:nvPr/>
        </p:nvGraphicFramePr>
        <p:xfrm>
          <a:off x="1066800" y="3124200"/>
          <a:ext cx="4957763" cy="801688"/>
        </p:xfrm>
        <a:graphic>
          <a:graphicData uri="http://schemas.openxmlformats.org/presentationml/2006/ole">
            <p:oleObj spid="_x0000_s5316" name="Equation" r:id="rId7" imgW="1866900" imgH="368300" progId="Equation.3">
              <p:embed/>
            </p:oleObj>
          </a:graphicData>
        </a:graphic>
      </p:graphicFrame>
      <p:graphicFrame>
        <p:nvGraphicFramePr>
          <p:cNvPr id="1025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51461153"/>
              </p:ext>
            </p:extLst>
          </p:nvPr>
        </p:nvGraphicFramePr>
        <p:xfrm>
          <a:off x="1133475" y="4073525"/>
          <a:ext cx="7858125" cy="919163"/>
        </p:xfrm>
        <a:graphic>
          <a:graphicData uri="http://schemas.openxmlformats.org/presentationml/2006/ole">
            <p:oleObj spid="_x0000_s5317" name="معادلة" r:id="rId8" imgW="2958840" imgH="431640" progId="Equation.3">
              <p:embed/>
            </p:oleObj>
          </a:graphicData>
        </a:graphic>
      </p:graphicFrame>
      <p:graphicFrame>
        <p:nvGraphicFramePr>
          <p:cNvPr id="1025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39399789"/>
              </p:ext>
            </p:extLst>
          </p:nvPr>
        </p:nvGraphicFramePr>
        <p:xfrm>
          <a:off x="1143000" y="4856163"/>
          <a:ext cx="5892800" cy="1460500"/>
        </p:xfrm>
        <a:graphic>
          <a:graphicData uri="http://schemas.openxmlformats.org/presentationml/2006/ole">
            <p:oleObj spid="_x0000_s5318" name="معادلة" r:id="rId9" imgW="2082600" imgH="82548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0903615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النهايات: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مثال:</a:t>
            </a:r>
          </a:p>
          <a:p>
            <a:pPr marL="514350" indent="-514350" rtl="1">
              <a:defRPr/>
            </a:pPr>
            <a:r>
              <a:rPr lang="ar-SA" sz="2800" dirty="0" smtClean="0"/>
              <a:t>إذا كانت                        ،                        و</a:t>
            </a:r>
          </a:p>
          <a:p>
            <a:pPr marL="514350" indent="-514350" rtl="1">
              <a:defRPr/>
            </a:pPr>
            <a:r>
              <a:rPr lang="ar-SA" sz="2800" dirty="0" smtClean="0"/>
              <a:t>فأوجد مما يلي:</a:t>
            </a:r>
            <a:endParaRPr lang="en-US" sz="2800" dirty="0" smtClean="0"/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1271" name="Object 2"/>
          <p:cNvGraphicFramePr>
            <a:graphicFrameLocks noChangeAspect="1"/>
          </p:cNvGraphicFramePr>
          <p:nvPr/>
        </p:nvGraphicFramePr>
        <p:xfrm>
          <a:off x="3667125" y="1789113"/>
          <a:ext cx="2360613" cy="725487"/>
        </p:xfrm>
        <a:graphic>
          <a:graphicData uri="http://schemas.openxmlformats.org/presentationml/2006/ole">
            <p:oleObj spid="_x0000_s6308" name="Equation" r:id="rId3" imgW="889000" imgH="368300" progId="Equation.3">
              <p:embed/>
            </p:oleObj>
          </a:graphicData>
        </a:graphic>
      </p:graphicFrame>
      <p:graphicFrame>
        <p:nvGraphicFramePr>
          <p:cNvPr id="11272" name="Object 9"/>
          <p:cNvGraphicFramePr>
            <a:graphicFrameLocks noChangeAspect="1"/>
          </p:cNvGraphicFramePr>
          <p:nvPr/>
        </p:nvGraphicFramePr>
        <p:xfrm>
          <a:off x="6257925" y="1789113"/>
          <a:ext cx="2157413" cy="725487"/>
        </p:xfrm>
        <a:graphic>
          <a:graphicData uri="http://schemas.openxmlformats.org/presentationml/2006/ole">
            <p:oleObj spid="_x0000_s6309" name="Equation" r:id="rId4" imgW="812447" imgH="368140" progId="Equation.3">
              <p:embed/>
            </p:oleObj>
          </a:graphicData>
        </a:graphic>
      </p:graphicFrame>
      <p:graphicFrame>
        <p:nvGraphicFramePr>
          <p:cNvPr id="11273" name="Object 10"/>
          <p:cNvGraphicFramePr>
            <a:graphicFrameLocks noChangeAspect="1"/>
          </p:cNvGraphicFramePr>
          <p:nvPr/>
        </p:nvGraphicFramePr>
        <p:xfrm>
          <a:off x="1263650" y="2779713"/>
          <a:ext cx="2698750" cy="725487"/>
        </p:xfrm>
        <a:graphic>
          <a:graphicData uri="http://schemas.openxmlformats.org/presentationml/2006/ole">
            <p:oleObj spid="_x0000_s6310" name="Equation" r:id="rId5" imgW="1016000" imgH="368300" progId="Equation.3">
              <p:embed/>
            </p:oleObj>
          </a:graphicData>
        </a:graphic>
      </p:graphicFrame>
      <p:graphicFrame>
        <p:nvGraphicFramePr>
          <p:cNvPr id="11274" name="Object 8"/>
          <p:cNvGraphicFramePr>
            <a:graphicFrameLocks noChangeAspect="1"/>
          </p:cNvGraphicFramePr>
          <p:nvPr/>
        </p:nvGraphicFramePr>
        <p:xfrm>
          <a:off x="882650" y="1789113"/>
          <a:ext cx="2562225" cy="725487"/>
        </p:xfrm>
        <a:graphic>
          <a:graphicData uri="http://schemas.openxmlformats.org/presentationml/2006/ole">
            <p:oleObj spid="_x0000_s6311" name="Equation" r:id="rId6" imgW="965200" imgH="368300" progId="Equation.3">
              <p:embed/>
            </p:oleObj>
          </a:graphicData>
        </a:graphic>
      </p:graphicFrame>
      <p:graphicFrame>
        <p:nvGraphicFramePr>
          <p:cNvPr id="11275" name="Object 6"/>
          <p:cNvGraphicFramePr>
            <a:graphicFrameLocks noChangeAspect="1"/>
          </p:cNvGraphicFramePr>
          <p:nvPr/>
        </p:nvGraphicFramePr>
        <p:xfrm>
          <a:off x="1211263" y="3871913"/>
          <a:ext cx="2630487" cy="725487"/>
        </p:xfrm>
        <a:graphic>
          <a:graphicData uri="http://schemas.openxmlformats.org/presentationml/2006/ole">
            <p:oleObj spid="_x0000_s6312" name="Equation" r:id="rId7" imgW="990600" imgH="368300" progId="Equation.3">
              <p:embed/>
            </p:oleObj>
          </a:graphicData>
        </a:graphic>
      </p:graphicFrame>
      <p:graphicFrame>
        <p:nvGraphicFramePr>
          <p:cNvPr id="11276" name="Object 11"/>
          <p:cNvGraphicFramePr>
            <a:graphicFrameLocks noChangeAspect="1"/>
          </p:cNvGraphicFramePr>
          <p:nvPr/>
        </p:nvGraphicFramePr>
        <p:xfrm>
          <a:off x="1201738" y="4876800"/>
          <a:ext cx="1685925" cy="838200"/>
        </p:xfrm>
        <a:graphic>
          <a:graphicData uri="http://schemas.openxmlformats.org/presentationml/2006/ole">
            <p:oleObj spid="_x0000_s6313" name="Equation" r:id="rId8" imgW="634725" imgH="36814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5961857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النهايات: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71500" indent="-571500" algn="l">
              <a:buFont typeface="+mj-lt"/>
              <a:buAutoNum type="romanLcPeriod" startAt="4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4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4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22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62475663"/>
              </p:ext>
            </p:extLst>
          </p:nvPr>
        </p:nvGraphicFramePr>
        <p:xfrm>
          <a:off x="1143000" y="3200400"/>
          <a:ext cx="1679575" cy="903287"/>
        </p:xfrm>
        <a:graphic>
          <a:graphicData uri="http://schemas.openxmlformats.org/presentationml/2006/ole">
            <p:oleObj spid="_x0000_s7270" name="Equation" r:id="rId3" imgW="583947" imgH="418918" progId="Equation.3">
              <p:embed/>
            </p:oleObj>
          </a:graphicData>
        </a:graphic>
      </p:graphicFrame>
      <p:graphicFrame>
        <p:nvGraphicFramePr>
          <p:cNvPr id="1229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04489173"/>
              </p:ext>
            </p:extLst>
          </p:nvPr>
        </p:nvGraphicFramePr>
        <p:xfrm>
          <a:off x="1295400" y="1752601"/>
          <a:ext cx="3810000" cy="838200"/>
        </p:xfrm>
        <a:graphic>
          <a:graphicData uri="http://schemas.openxmlformats.org/presentationml/2006/ole">
            <p:oleObj spid="_x0000_s7271" name="Equation" r:id="rId4" imgW="1435100" imgH="3683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9753210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النهايات: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/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319" name="Object 10"/>
          <p:cNvGraphicFramePr>
            <a:graphicFrameLocks noChangeAspect="1"/>
          </p:cNvGraphicFramePr>
          <p:nvPr/>
        </p:nvGraphicFramePr>
        <p:xfrm>
          <a:off x="1219200" y="1676400"/>
          <a:ext cx="5946775" cy="1303338"/>
        </p:xfrm>
        <a:graphic>
          <a:graphicData uri="http://schemas.openxmlformats.org/presentationml/2006/ole">
            <p:oleObj spid="_x0000_s8275" name="Equation" r:id="rId3" imgW="2298700" imgH="584200" progId="Equation.3">
              <p:embed/>
            </p:oleObj>
          </a:graphicData>
        </a:graphic>
      </p:graphicFrame>
      <p:graphicFrame>
        <p:nvGraphicFramePr>
          <p:cNvPr id="13320" name="Object 6"/>
          <p:cNvGraphicFramePr>
            <a:graphicFrameLocks noChangeAspect="1"/>
          </p:cNvGraphicFramePr>
          <p:nvPr/>
        </p:nvGraphicFramePr>
        <p:xfrm>
          <a:off x="1143000" y="3352800"/>
          <a:ext cx="6208713" cy="1274763"/>
        </p:xfrm>
        <a:graphic>
          <a:graphicData uri="http://schemas.openxmlformats.org/presentationml/2006/ole">
            <p:oleObj spid="_x0000_s8276" name="Equation" r:id="rId4" imgW="2336800" imgH="584200" progId="Equation.3">
              <p:embed/>
            </p:oleObj>
          </a:graphicData>
        </a:graphic>
      </p:graphicFrame>
      <p:graphicFrame>
        <p:nvGraphicFramePr>
          <p:cNvPr id="13321" name="Object 11"/>
          <p:cNvGraphicFramePr>
            <a:graphicFrameLocks noChangeAspect="1"/>
          </p:cNvGraphicFramePr>
          <p:nvPr/>
        </p:nvGraphicFramePr>
        <p:xfrm>
          <a:off x="1143000" y="4800600"/>
          <a:ext cx="5562600" cy="836613"/>
        </p:xfrm>
        <a:graphic>
          <a:graphicData uri="http://schemas.openxmlformats.org/presentationml/2006/ole">
            <p:oleObj spid="_x0000_s8277" name="Equation" r:id="rId5" imgW="2095500" imgH="3683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8665272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النهايات: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/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en-US" sz="2800" dirty="0" smtClean="0"/>
          </a:p>
          <a:p>
            <a:pPr marL="571500" indent="-571500" algn="l">
              <a:buFont typeface="+mj-lt"/>
              <a:buAutoNum type="romanLcPeriod" startAt="4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4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4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4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4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4343" name="Object 7"/>
          <p:cNvGraphicFramePr>
            <a:graphicFrameLocks noChangeAspect="1"/>
          </p:cNvGraphicFramePr>
          <p:nvPr/>
        </p:nvGraphicFramePr>
        <p:xfrm>
          <a:off x="1371600" y="1801813"/>
          <a:ext cx="7315200" cy="1779587"/>
        </p:xfrm>
        <a:graphic>
          <a:graphicData uri="http://schemas.openxmlformats.org/presentationml/2006/ole">
            <p:oleObj spid="_x0000_s9273" name="Equation" r:id="rId3" imgW="3365500" imgH="825500" progId="Equation.3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1384300" y="3549650"/>
          <a:ext cx="5397500" cy="1403350"/>
        </p:xfrm>
        <a:graphic>
          <a:graphicData uri="http://schemas.openxmlformats.org/presentationml/2006/ole">
            <p:oleObj spid="_x0000_s9274" name="Equation" r:id="rId4" imgW="2032000" imgH="7112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9384401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جبر النهايات: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4"/>
              <a:defRPr/>
            </a:pPr>
            <a:r>
              <a:rPr lang="ar-SA" sz="2800" dirty="0" smtClean="0"/>
              <a:t>إذا كانت          </a:t>
            </a:r>
            <a:r>
              <a:rPr lang="ar-SA" sz="2800" dirty="0"/>
              <a:t> </a:t>
            </a:r>
            <a:r>
              <a:rPr lang="ar-SA" sz="2800" dirty="0" smtClean="0"/>
              <a:t>دالة كثيرة حدود ،</a:t>
            </a:r>
          </a:p>
          <a:p>
            <a:pPr marL="0" indent="0" rtl="1">
              <a:defRPr/>
            </a:pPr>
            <a:r>
              <a:rPr lang="ar-SA" sz="2800" dirty="0" smtClean="0"/>
              <a:t>فان           </a:t>
            </a:r>
          </a:p>
          <a:p>
            <a:pPr marL="0" indent="0" rtl="1">
              <a:defRPr/>
            </a:pPr>
            <a:endParaRPr lang="ar-SA" sz="2800" dirty="0" smtClean="0"/>
          </a:p>
          <a:p>
            <a:pPr marL="0" indent="0" rtl="1">
              <a:defRPr/>
            </a:pPr>
            <a:r>
              <a:rPr lang="ar-SA" sz="2800" dirty="0" smtClean="0"/>
              <a:t>مثلاً : 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1008993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717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072359307"/>
              </p:ext>
            </p:extLst>
          </p:nvPr>
        </p:nvGraphicFramePr>
        <p:xfrm>
          <a:off x="6938963" y="1427162"/>
          <a:ext cx="909637" cy="401638"/>
        </p:xfrm>
        <a:graphic>
          <a:graphicData uri="http://schemas.openxmlformats.org/presentationml/2006/ole">
            <p:oleObj spid="_x0000_s23655" name="معادلة" r:id="rId3" imgW="342720" imgH="203040" progId="Equation.3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667386640"/>
              </p:ext>
            </p:extLst>
          </p:nvPr>
        </p:nvGraphicFramePr>
        <p:xfrm>
          <a:off x="647700" y="3352800"/>
          <a:ext cx="6767513" cy="1370013"/>
        </p:xfrm>
        <a:graphic>
          <a:graphicData uri="http://schemas.openxmlformats.org/presentationml/2006/ole">
            <p:oleObj spid="_x0000_s23656" name="معادلة" r:id="rId4" imgW="2400120" imgH="609480" progId="Equation.3">
              <p:embed/>
            </p:oleObj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27606348"/>
              </p:ext>
            </p:extLst>
          </p:nvPr>
        </p:nvGraphicFramePr>
        <p:xfrm>
          <a:off x="914400" y="1445173"/>
          <a:ext cx="3777022" cy="533400"/>
        </p:xfrm>
        <a:graphic>
          <a:graphicData uri="http://schemas.openxmlformats.org/presentationml/2006/ole">
            <p:oleObj spid="_x0000_s23657" name="معادلة" r:id="rId5" imgW="2120760" imgH="241200" progId="Equation.3">
              <p:embed/>
            </p:oleObj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049637115"/>
              </p:ext>
            </p:extLst>
          </p:nvPr>
        </p:nvGraphicFramePr>
        <p:xfrm>
          <a:off x="1022350" y="2209800"/>
          <a:ext cx="6673850" cy="685800"/>
        </p:xfrm>
        <a:graphic>
          <a:graphicData uri="http://schemas.openxmlformats.org/presentationml/2006/ole">
            <p:oleObj spid="_x0000_s23658" name="معادلة" r:id="rId6" imgW="2806560" imgH="29196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5034214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جبر النهايات: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endParaRPr lang="ar-SA" sz="2800" dirty="0" smtClean="0"/>
          </a:p>
          <a:p>
            <a:pPr marL="0" indent="0" rtl="1">
              <a:defRPr/>
            </a:pPr>
            <a:r>
              <a:rPr lang="ar-SA" sz="3600" b="1" dirty="0" smtClean="0">
                <a:solidFill>
                  <a:srgbClr val="FF0000"/>
                </a:solidFill>
              </a:rPr>
              <a:t>ملاحظة:</a:t>
            </a:r>
          </a:p>
          <a:p>
            <a:pPr marL="0" indent="0" rtl="1">
              <a:defRPr/>
            </a:pPr>
            <a:r>
              <a:rPr lang="ar-SA" sz="2800" dirty="0" smtClean="0"/>
              <a:t>  اذا كان                                     فان  </a:t>
            </a:r>
          </a:p>
          <a:p>
            <a:pPr marL="0" indent="0" rtl="1">
              <a:defRPr/>
            </a:pPr>
            <a:r>
              <a:rPr lang="ar-SA" sz="2800" dirty="0" smtClean="0"/>
              <a:t>          </a:t>
            </a:r>
          </a:p>
          <a:p>
            <a:pPr marL="0" indent="0" rtl="1">
              <a:defRPr/>
            </a:pPr>
            <a:endParaRPr lang="ar-SA" sz="2800" dirty="0" smtClean="0"/>
          </a:p>
          <a:p>
            <a:pPr marL="0" indent="0" rtl="1">
              <a:defRPr/>
            </a:pPr>
            <a:endParaRPr lang="ar-SA" sz="2800" dirty="0"/>
          </a:p>
          <a:p>
            <a:pPr marL="0" indent="0" rtl="1">
              <a:defRPr/>
            </a:pPr>
            <a:endParaRPr lang="ar-SA" sz="2800" dirty="0" smtClean="0"/>
          </a:p>
          <a:p>
            <a:pPr marL="0" indent="0" rtl="1">
              <a:defRPr/>
            </a:pPr>
            <a:r>
              <a:rPr lang="ar-SA" sz="2800" dirty="0" smtClean="0"/>
              <a:t> 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717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967878758"/>
              </p:ext>
            </p:extLst>
          </p:nvPr>
        </p:nvGraphicFramePr>
        <p:xfrm>
          <a:off x="3581400" y="3625850"/>
          <a:ext cx="4864100" cy="946150"/>
        </p:xfrm>
        <a:graphic>
          <a:graphicData uri="http://schemas.openxmlformats.org/presentationml/2006/ole">
            <p:oleObj spid="_x0000_s24621" name="معادلة" r:id="rId3" imgW="1803240" imgH="38088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19802419"/>
              </p:ext>
            </p:extLst>
          </p:nvPr>
        </p:nvGraphicFramePr>
        <p:xfrm>
          <a:off x="5257800" y="2286000"/>
          <a:ext cx="2852738" cy="914400"/>
        </p:xfrm>
        <a:graphic>
          <a:graphicData uri="http://schemas.openxmlformats.org/presentationml/2006/ole">
            <p:oleObj spid="_x0000_s24622" name="Equation" r:id="rId4" imgW="787400" imgH="3683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4181859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النهايات: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نظرية:</a:t>
            </a:r>
          </a:p>
          <a:p>
            <a:pPr marL="571500" indent="-571500" rtl="1">
              <a:defRPr/>
            </a:pPr>
            <a:r>
              <a:rPr lang="ar-SA" sz="2800" dirty="0" smtClean="0"/>
              <a:t>إذا كانت النهاية                 موجودة </a:t>
            </a:r>
            <a:r>
              <a:rPr lang="ar-SA" sz="2800" dirty="0" err="1" smtClean="0"/>
              <a:t>و</a:t>
            </a:r>
            <a:r>
              <a:rPr lang="ar-SA" sz="2800" dirty="0" smtClean="0"/>
              <a:t> </a:t>
            </a:r>
            <a:r>
              <a:rPr lang="en-US" sz="2800" dirty="0" smtClean="0"/>
              <a:t>n </a:t>
            </a:r>
            <a:r>
              <a:rPr lang="ar-SA" sz="2800" dirty="0" smtClean="0"/>
              <a:t> عددا صحيحاً موجباً فان</a:t>
            </a:r>
          </a:p>
          <a:p>
            <a:pPr marL="571500" indent="-571500" rtl="1">
              <a:defRPr/>
            </a:pPr>
            <a:endParaRPr lang="ar-SA" sz="4000" dirty="0" smtClean="0">
              <a:cs typeface="Arial" pitchFamily="34" charset="0"/>
            </a:endParaRPr>
          </a:p>
          <a:p>
            <a:pPr marL="571500" indent="-571500" rtl="1">
              <a:defRPr/>
            </a:pP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مثلاً:</a:t>
            </a: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639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38883165"/>
              </p:ext>
            </p:extLst>
          </p:nvPr>
        </p:nvGraphicFramePr>
        <p:xfrm>
          <a:off x="990600" y="2971800"/>
          <a:ext cx="5019675" cy="1143000"/>
        </p:xfrm>
        <a:graphic>
          <a:graphicData uri="http://schemas.openxmlformats.org/presentationml/2006/ole">
            <p:oleObj spid="_x0000_s11348" name="Equation" r:id="rId3" imgW="1574800" imgH="469900" progId="Equation.3">
              <p:embed/>
            </p:oleObj>
          </a:graphicData>
        </a:graphic>
      </p:graphicFrame>
      <p:graphicFrame>
        <p:nvGraphicFramePr>
          <p:cNvPr id="16392" name="Object 12"/>
          <p:cNvGraphicFramePr>
            <a:graphicFrameLocks noChangeAspect="1"/>
          </p:cNvGraphicFramePr>
          <p:nvPr/>
        </p:nvGraphicFramePr>
        <p:xfrm>
          <a:off x="6034088" y="2263775"/>
          <a:ext cx="1585912" cy="784225"/>
        </p:xfrm>
        <a:graphic>
          <a:graphicData uri="http://schemas.openxmlformats.org/presentationml/2006/ole">
            <p:oleObj spid="_x0000_s11349" name="Equation" r:id="rId4" imgW="596900" imgH="368300" progId="Equation.3">
              <p:embed/>
            </p:oleObj>
          </a:graphicData>
        </a:graphic>
      </p:graphicFrame>
      <p:graphicFrame>
        <p:nvGraphicFramePr>
          <p:cNvPr id="16393" name="Object 4"/>
          <p:cNvGraphicFramePr>
            <a:graphicFrameLocks noChangeAspect="1"/>
          </p:cNvGraphicFramePr>
          <p:nvPr/>
        </p:nvGraphicFramePr>
        <p:xfrm>
          <a:off x="533400" y="4343400"/>
          <a:ext cx="8915400" cy="1079500"/>
        </p:xfrm>
        <a:graphic>
          <a:graphicData uri="http://schemas.openxmlformats.org/presentationml/2006/ole">
            <p:oleObj spid="_x0000_s11350" name="Equation" r:id="rId5" imgW="3467100" imgH="4699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9430564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النهايات: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 أمثلة:</a:t>
            </a:r>
          </a:p>
          <a:p>
            <a:pPr rtl="1">
              <a:defRPr/>
            </a:pPr>
            <a:r>
              <a:rPr lang="ar-SA" sz="3000" dirty="0" smtClean="0"/>
              <a:t>أوجد نهاية كل من الدوال التالية:</a:t>
            </a:r>
            <a:endParaRPr lang="en-US" sz="30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6" name="Object 2"/>
          <p:cNvGraphicFramePr>
            <a:graphicFrameLocks noChangeAspect="1"/>
          </p:cNvGraphicFramePr>
          <p:nvPr/>
        </p:nvGraphicFramePr>
        <p:xfrm>
          <a:off x="762000" y="2411413"/>
          <a:ext cx="7162800" cy="1855787"/>
        </p:xfrm>
        <a:graphic>
          <a:graphicData uri="http://schemas.openxmlformats.org/presentationml/2006/ole">
            <p:oleObj spid="_x0000_s12345" name="Equation" r:id="rId3" imgW="2540000" imgH="825500" progId="Equation.3">
              <p:embed/>
            </p:oleObj>
          </a:graphicData>
        </a:graphic>
      </p:graphicFrame>
      <p:graphicFrame>
        <p:nvGraphicFramePr>
          <p:cNvPr id="17417" name="Object 12"/>
          <p:cNvGraphicFramePr>
            <a:graphicFrameLocks noChangeAspect="1"/>
          </p:cNvGraphicFramePr>
          <p:nvPr/>
        </p:nvGraphicFramePr>
        <p:xfrm>
          <a:off x="819150" y="4572000"/>
          <a:ext cx="8570913" cy="1025525"/>
        </p:xfrm>
        <a:graphic>
          <a:graphicData uri="http://schemas.openxmlformats.org/presentationml/2006/ole">
            <p:oleObj spid="_x0000_s12346" name="Equation" r:id="rId4" imgW="3644900" imgH="4191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9954014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النهايات: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كمية غير معينة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4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31838280"/>
              </p:ext>
            </p:extLst>
          </p:nvPr>
        </p:nvGraphicFramePr>
        <p:xfrm>
          <a:off x="700087" y="1676400"/>
          <a:ext cx="4710113" cy="914400"/>
        </p:xfrm>
        <a:graphic>
          <a:graphicData uri="http://schemas.openxmlformats.org/presentationml/2006/ole">
            <p:oleObj spid="_x0000_s13416" name="معادلة" r:id="rId3" imgW="1422360" imgH="368280" progId="Equation.3">
              <p:embed/>
            </p:oleObj>
          </a:graphicData>
        </a:graphic>
      </p:graphicFrame>
      <p:graphicFrame>
        <p:nvGraphicFramePr>
          <p:cNvPr id="1844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1369206"/>
              </p:ext>
            </p:extLst>
          </p:nvPr>
        </p:nvGraphicFramePr>
        <p:xfrm>
          <a:off x="685800" y="2743200"/>
          <a:ext cx="6411913" cy="892175"/>
        </p:xfrm>
        <a:graphic>
          <a:graphicData uri="http://schemas.openxmlformats.org/presentationml/2006/ole">
            <p:oleObj spid="_x0000_s13417" name="معادلة" r:id="rId4" imgW="2387520" imgH="41904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73516392"/>
              </p:ext>
            </p:extLst>
          </p:nvPr>
        </p:nvGraphicFramePr>
        <p:xfrm>
          <a:off x="762000" y="4303713"/>
          <a:ext cx="8610600" cy="877887"/>
        </p:xfrm>
        <a:graphic>
          <a:graphicData uri="http://schemas.openxmlformats.org/presentationml/2006/ole">
            <p:oleObj spid="_x0000_s13418" name="معادلة" r:id="rId5" imgW="3149280" imgH="36828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1616569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النهايات: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46805648"/>
              </p:ext>
            </p:extLst>
          </p:nvPr>
        </p:nvGraphicFramePr>
        <p:xfrm>
          <a:off x="533400" y="1295400"/>
          <a:ext cx="7315200" cy="2057400"/>
        </p:xfrm>
        <a:graphic>
          <a:graphicData uri="http://schemas.openxmlformats.org/presentationml/2006/ole">
            <p:oleObj spid="_x0000_s14440" name="معادلة" r:id="rId3" imgW="2222280" imgH="1041120" progId="Equation.3">
              <p:embed/>
            </p:oleObj>
          </a:graphicData>
        </a:graphic>
      </p:graphicFrame>
      <p:graphicFrame>
        <p:nvGraphicFramePr>
          <p:cNvPr id="1946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72895422"/>
              </p:ext>
            </p:extLst>
          </p:nvPr>
        </p:nvGraphicFramePr>
        <p:xfrm>
          <a:off x="533400" y="3733800"/>
          <a:ext cx="8791575" cy="762000"/>
        </p:xfrm>
        <a:graphic>
          <a:graphicData uri="http://schemas.openxmlformats.org/presentationml/2006/ole">
            <p:oleObj spid="_x0000_s14441" name="معادلة" r:id="rId4" imgW="4051080" imgH="368280" progId="Equation.3">
              <p:embed/>
            </p:oleObj>
          </a:graphicData>
        </a:graphic>
      </p:graphicFrame>
      <p:graphicFrame>
        <p:nvGraphicFramePr>
          <p:cNvPr id="194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39872913"/>
              </p:ext>
            </p:extLst>
          </p:nvPr>
        </p:nvGraphicFramePr>
        <p:xfrm>
          <a:off x="685800" y="4876800"/>
          <a:ext cx="7366000" cy="801688"/>
        </p:xfrm>
        <a:graphic>
          <a:graphicData uri="http://schemas.openxmlformats.org/presentationml/2006/ole">
            <p:oleObj spid="_x0000_s14442" name="معادلة" r:id="rId5" imgW="2514600" imgH="36828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2932384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النهايات: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3"/>
              <a:defRPr/>
            </a:pPr>
            <a:r>
              <a:rPr lang="ar-SA" sz="3000" dirty="0" smtClean="0"/>
              <a:t>إذا كانت الدالة معرفة وفق أكثر من قاعدة مثل:</a:t>
            </a:r>
            <a:endParaRPr lang="en-US" sz="3000" dirty="0" smtClean="0"/>
          </a:p>
          <a:p>
            <a:pPr marL="514350" indent="-514350"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3000" dirty="0" smtClean="0"/>
              <a:t>وأردنا إيجاد                فقد تنشأ إحدى ثلاث حالات:</a:t>
            </a:r>
          </a:p>
          <a:p>
            <a:pPr marL="571500" indent="-571500" rtl="1">
              <a:buFont typeface="+mj-lt"/>
              <a:buAutoNum type="romanLcPeriod"/>
              <a:defRPr/>
            </a:pPr>
            <a:r>
              <a:rPr lang="ar-SA" sz="3000" dirty="0" smtClean="0"/>
              <a:t> تقع     ضمن مجال القاعدة الأولى</a:t>
            </a:r>
          </a:p>
          <a:p>
            <a:pPr marL="571500" indent="-571500" rtl="1">
              <a:defRPr/>
            </a:pPr>
            <a:endParaRPr lang="ar-SA" sz="3000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490" name="Object 5"/>
          <p:cNvGraphicFramePr>
            <a:graphicFrameLocks noChangeAspect="1"/>
          </p:cNvGraphicFramePr>
          <p:nvPr/>
        </p:nvGraphicFramePr>
        <p:xfrm>
          <a:off x="1677988" y="2189163"/>
          <a:ext cx="5180012" cy="2001837"/>
        </p:xfrm>
        <a:graphic>
          <a:graphicData uri="http://schemas.openxmlformats.org/presentationml/2006/ole">
            <p:oleObj spid="_x0000_s15443" name="Equation" r:id="rId3" imgW="1473200" imgH="889000" progId="Equation.3">
              <p:embed/>
            </p:oleObj>
          </a:graphicData>
        </a:graphic>
      </p:graphicFrame>
      <p:graphicFrame>
        <p:nvGraphicFramePr>
          <p:cNvPr id="20491" name="Object 9"/>
          <p:cNvGraphicFramePr>
            <a:graphicFrameLocks noChangeAspect="1"/>
          </p:cNvGraphicFramePr>
          <p:nvPr/>
        </p:nvGraphicFramePr>
        <p:xfrm>
          <a:off x="6415088" y="4303713"/>
          <a:ext cx="1585912" cy="725487"/>
        </p:xfrm>
        <a:graphic>
          <a:graphicData uri="http://schemas.openxmlformats.org/presentationml/2006/ole">
            <p:oleObj spid="_x0000_s15444" name="Equation" r:id="rId4" imgW="596900" imgH="368300" progId="Equation.3">
              <p:embed/>
            </p:oleObj>
          </a:graphicData>
        </a:graphic>
      </p:graphicFrame>
      <p:graphicFrame>
        <p:nvGraphicFramePr>
          <p:cNvPr id="20492" name="Object 5"/>
          <p:cNvGraphicFramePr>
            <a:graphicFrameLocks noChangeAspect="1"/>
          </p:cNvGraphicFramePr>
          <p:nvPr/>
        </p:nvGraphicFramePr>
        <p:xfrm>
          <a:off x="8001000" y="5105400"/>
          <a:ext cx="338138" cy="274638"/>
        </p:xfrm>
        <a:graphic>
          <a:graphicData uri="http://schemas.openxmlformats.org/presentationml/2006/ole">
            <p:oleObj spid="_x0000_s15445" name="Equation" r:id="rId5" imgW="126835" imgH="139518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2671326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النهايات: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71500" indent="-571500" rtl="1">
              <a:buFont typeface="+mj-lt"/>
              <a:buAutoNum type="romanLcPeriod" startAt="2"/>
            </a:pPr>
            <a:r>
              <a:rPr lang="ar-SA" sz="3000" dirty="0" smtClean="0">
                <a:cs typeface="Arial" pitchFamily="34" charset="0"/>
              </a:rPr>
              <a:t>تقع    ضمن مجال القاعدة الثانية</a:t>
            </a:r>
          </a:p>
          <a:p>
            <a:pPr marL="571500" indent="-571500" rtl="1">
              <a:buFont typeface="Calibri" pitchFamily="34" charset="0"/>
              <a:buAutoNum type="romanLcPeriod" startAt="2"/>
            </a:pPr>
            <a:r>
              <a:rPr lang="ar-SA" sz="3000" dirty="0" smtClean="0">
                <a:cs typeface="Arial" pitchFamily="34" charset="0"/>
              </a:rPr>
              <a:t> تقع    على الحد الفاصل بين المجالين</a:t>
            </a:r>
          </a:p>
          <a:p>
            <a:pPr marL="571500" indent="-571500"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مثال:  </a:t>
            </a:r>
            <a:r>
              <a:rPr lang="ar-SA" sz="3000" dirty="0" smtClean="0">
                <a:cs typeface="Arial" pitchFamily="34" charset="0"/>
              </a:rPr>
              <a:t>إذا كانت </a:t>
            </a:r>
          </a:p>
          <a:p>
            <a:pPr marL="571500" indent="-571500" rtl="1"/>
            <a:endParaRPr lang="ar-SA" sz="3000" dirty="0" smtClean="0">
              <a:cs typeface="Arial" pitchFamily="34" charset="0"/>
            </a:endParaRPr>
          </a:p>
          <a:p>
            <a:pPr marL="571500" indent="-571500" rtl="1"/>
            <a:endParaRPr lang="ar-SA" sz="3000" dirty="0" smtClean="0">
              <a:cs typeface="Arial" pitchFamily="34" charset="0"/>
            </a:endParaRPr>
          </a:p>
          <a:p>
            <a:pPr marL="571500" indent="-571500" rtl="1"/>
            <a:endParaRPr lang="ar-SA" sz="3000" dirty="0" smtClean="0">
              <a:cs typeface="Arial" pitchFamily="34" charset="0"/>
            </a:endParaRPr>
          </a:p>
          <a:p>
            <a:pPr marL="571500" indent="-571500"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فأوجد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14" name="Object 9"/>
          <p:cNvGraphicFramePr>
            <a:graphicFrameLocks noChangeAspect="1"/>
          </p:cNvGraphicFramePr>
          <p:nvPr/>
        </p:nvGraphicFramePr>
        <p:xfrm>
          <a:off x="8153400" y="1600200"/>
          <a:ext cx="338138" cy="274638"/>
        </p:xfrm>
        <a:graphic>
          <a:graphicData uri="http://schemas.openxmlformats.org/presentationml/2006/ole">
            <p:oleObj spid="_x0000_s16494" name="Equation" r:id="rId3" imgW="126835" imgH="139518" progId="Equation.3">
              <p:embed/>
            </p:oleObj>
          </a:graphicData>
        </a:graphic>
      </p:graphicFrame>
      <p:graphicFrame>
        <p:nvGraphicFramePr>
          <p:cNvPr id="21515" name="Object 4"/>
          <p:cNvGraphicFramePr>
            <a:graphicFrameLocks noChangeAspect="1"/>
          </p:cNvGraphicFramePr>
          <p:nvPr/>
        </p:nvGraphicFramePr>
        <p:xfrm>
          <a:off x="8001000" y="2133600"/>
          <a:ext cx="338138" cy="274638"/>
        </p:xfrm>
        <a:graphic>
          <a:graphicData uri="http://schemas.openxmlformats.org/presentationml/2006/ole">
            <p:oleObj spid="_x0000_s16495" name="Equation" r:id="rId4" imgW="126835" imgH="139518" progId="Equation.3">
              <p:embed/>
            </p:oleObj>
          </a:graphicData>
        </a:graphic>
      </p:graphicFrame>
      <p:graphicFrame>
        <p:nvGraphicFramePr>
          <p:cNvPr id="21516" name="Object 5"/>
          <p:cNvGraphicFramePr>
            <a:graphicFrameLocks noChangeAspect="1"/>
          </p:cNvGraphicFramePr>
          <p:nvPr/>
        </p:nvGraphicFramePr>
        <p:xfrm>
          <a:off x="2668588" y="2895600"/>
          <a:ext cx="5180012" cy="2001838"/>
        </p:xfrm>
        <a:graphic>
          <a:graphicData uri="http://schemas.openxmlformats.org/presentationml/2006/ole">
            <p:oleObj spid="_x0000_s16496" name="Equation" r:id="rId5" imgW="1473200" imgH="889000" progId="Equation.3">
              <p:embed/>
            </p:oleObj>
          </a:graphicData>
        </a:graphic>
      </p:graphicFrame>
      <p:graphicFrame>
        <p:nvGraphicFramePr>
          <p:cNvPr id="2151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27317402"/>
              </p:ext>
            </p:extLst>
          </p:nvPr>
        </p:nvGraphicFramePr>
        <p:xfrm>
          <a:off x="563563" y="5016500"/>
          <a:ext cx="8021637" cy="927100"/>
        </p:xfrm>
        <a:graphic>
          <a:graphicData uri="http://schemas.openxmlformats.org/presentationml/2006/ole">
            <p:oleObj spid="_x0000_s16497" name="معادلة" r:id="rId6" imgW="3022560" imgH="4698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0681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النهايات: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71500" indent="-571500"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الحل: </a:t>
            </a:r>
          </a:p>
          <a:p>
            <a:pPr marL="571500" indent="-571500" rtl="1">
              <a:buFont typeface="Calibri" pitchFamily="34" charset="0"/>
              <a:buAutoNum type="romanLcPeriod"/>
            </a:pPr>
            <a:r>
              <a:rPr lang="ar-SA" sz="3000" dirty="0" smtClean="0">
                <a:cs typeface="Arial" pitchFamily="34" charset="0"/>
              </a:rPr>
              <a:t>تقع </a:t>
            </a:r>
            <a:r>
              <a:rPr lang="en-US" sz="3000" dirty="0" smtClean="0">
                <a:cs typeface="Arial" pitchFamily="34" charset="0"/>
              </a:rPr>
              <a:t>3</a:t>
            </a:r>
            <a:r>
              <a:rPr lang="ar-SA" sz="3000" dirty="0" smtClean="0">
                <a:cs typeface="Arial" pitchFamily="34" charset="0"/>
              </a:rPr>
              <a:t> ضمن مجال القاعدة الثانية  لان </a:t>
            </a:r>
            <a:r>
              <a:rPr lang="en-US" sz="3000" dirty="0" smtClean="0">
                <a:cs typeface="Arial" pitchFamily="34" charset="0"/>
              </a:rPr>
              <a:t>3 &gt;1   </a:t>
            </a:r>
            <a:endParaRPr lang="ar-SA" sz="3000" dirty="0" smtClean="0">
              <a:cs typeface="Arial" pitchFamily="34" charset="0"/>
            </a:endParaRPr>
          </a:p>
          <a:p>
            <a:pPr marL="571500" indent="-571500" rtl="1"/>
            <a:endParaRPr lang="ar-SA" sz="3000" dirty="0" smtClean="0">
              <a:cs typeface="Arial" pitchFamily="34" charset="0"/>
            </a:endParaRPr>
          </a:p>
          <a:p>
            <a:pPr marL="571500" indent="-571500" rtl="1"/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71500" indent="-571500" rtl="1">
              <a:buFont typeface="Calibri" pitchFamily="34" charset="0"/>
              <a:buAutoNum type="romanLcPeriod" startAt="2"/>
            </a:pPr>
            <a:r>
              <a:rPr lang="ar-SA" sz="3000" dirty="0" smtClean="0">
                <a:cs typeface="Arial" pitchFamily="34" charset="0"/>
              </a:rPr>
              <a:t>تقع       ضمن مجال القاعدة </a:t>
            </a:r>
            <a:r>
              <a:rPr lang="ar-SA" sz="3000" dirty="0" smtClean="0">
                <a:cs typeface="Arial" pitchFamily="34" charset="0"/>
              </a:rPr>
              <a:t>الأولى </a:t>
            </a:r>
            <a:r>
              <a:rPr lang="ar-SA" sz="3000" dirty="0" smtClean="0">
                <a:cs typeface="Arial" pitchFamily="34" charset="0"/>
              </a:rPr>
              <a:t>لان</a:t>
            </a:r>
          </a:p>
          <a:p>
            <a:pPr marL="571500" indent="-571500" rtl="1"/>
            <a:endParaRPr lang="ar-SA" sz="3000" dirty="0" smtClean="0">
              <a:cs typeface="Arial" pitchFamily="34" charset="0"/>
            </a:endParaRPr>
          </a:p>
          <a:p>
            <a:pPr marL="571500" indent="-571500" rtl="1"/>
            <a:endParaRPr lang="ar-SA" sz="3000" dirty="0" smtClean="0">
              <a:cs typeface="Arial" pitchFamily="34" charset="0"/>
            </a:endParaRPr>
          </a:p>
          <a:p>
            <a:pPr marL="571500" indent="-571500"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253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58035150"/>
              </p:ext>
            </p:extLst>
          </p:nvPr>
        </p:nvGraphicFramePr>
        <p:xfrm>
          <a:off x="685800" y="4306888"/>
          <a:ext cx="8861425" cy="1331912"/>
        </p:xfrm>
        <a:graphic>
          <a:graphicData uri="http://schemas.openxmlformats.org/presentationml/2006/ole">
            <p:oleObj spid="_x0000_s17518" name="معادلة" r:id="rId3" imgW="3632040" imgH="520560" progId="Equation.3">
              <p:embed/>
            </p:oleObj>
          </a:graphicData>
        </a:graphic>
      </p:graphicFrame>
      <p:graphicFrame>
        <p:nvGraphicFramePr>
          <p:cNvPr id="2253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07473519"/>
              </p:ext>
            </p:extLst>
          </p:nvPr>
        </p:nvGraphicFramePr>
        <p:xfrm>
          <a:off x="1308100" y="2474913"/>
          <a:ext cx="8089900" cy="954087"/>
        </p:xfrm>
        <a:graphic>
          <a:graphicData uri="http://schemas.openxmlformats.org/presentationml/2006/ole">
            <p:oleObj spid="_x0000_s17519" name="معادلة" r:id="rId4" imgW="3047760" imgH="368280" progId="Equation.3">
              <p:embed/>
            </p:oleObj>
          </a:graphicData>
        </a:graphic>
      </p:graphicFrame>
      <p:graphicFrame>
        <p:nvGraphicFramePr>
          <p:cNvPr id="2254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70249665"/>
              </p:ext>
            </p:extLst>
          </p:nvPr>
        </p:nvGraphicFramePr>
        <p:xfrm>
          <a:off x="8001000" y="3505200"/>
          <a:ext cx="406400" cy="773113"/>
        </p:xfrm>
        <a:graphic>
          <a:graphicData uri="http://schemas.openxmlformats.org/presentationml/2006/ole">
            <p:oleObj spid="_x0000_s17520" name="Equation" r:id="rId5" imgW="152334" imgH="393529" progId="Equation.3">
              <p:embed/>
            </p:oleObj>
          </a:graphicData>
        </a:graphic>
      </p:graphicFrame>
      <p:graphicFrame>
        <p:nvGraphicFramePr>
          <p:cNvPr id="22541" name="Object 8"/>
          <p:cNvGraphicFramePr>
            <a:graphicFrameLocks noChangeAspect="1"/>
          </p:cNvGraphicFramePr>
          <p:nvPr/>
        </p:nvGraphicFramePr>
        <p:xfrm>
          <a:off x="3024174" y="3505200"/>
          <a:ext cx="914400" cy="773113"/>
        </p:xfrm>
        <a:graphic>
          <a:graphicData uri="http://schemas.openxmlformats.org/presentationml/2006/ole">
            <p:oleObj spid="_x0000_s17521" name="Equation" r:id="rId6" imgW="342751" imgH="393529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7354089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النهايات: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71500" indent="-571500" rtl="1">
              <a:buFont typeface="Calibri" pitchFamily="34" charset="0"/>
              <a:buAutoNum type="romanLcPeriod" startAt="3"/>
            </a:pPr>
            <a:r>
              <a:rPr lang="ar-SA" sz="3000" smtClean="0">
                <a:cs typeface="Arial" pitchFamily="34" charset="0"/>
              </a:rPr>
              <a:t>تقع </a:t>
            </a:r>
            <a:r>
              <a:rPr lang="en-US" sz="3000" smtClean="0">
                <a:cs typeface="Arial" pitchFamily="34" charset="0"/>
              </a:rPr>
              <a:t>1</a:t>
            </a:r>
            <a:r>
              <a:rPr lang="ar-SA" sz="3000" smtClean="0">
                <a:cs typeface="Arial" pitchFamily="34" charset="0"/>
              </a:rPr>
              <a:t> على الحد الفاصل بين مجال القاعدتين لذا نحسب النهاية من اليمين( أي                   ) والنهاية من اليسار(أي                )</a:t>
            </a:r>
          </a:p>
          <a:p>
            <a:pPr marL="571500" indent="-571500" rtl="1"/>
            <a:endParaRPr lang="ar-SA" sz="3000" smtClean="0">
              <a:cs typeface="Arial" pitchFamily="34" charset="0"/>
            </a:endParaRPr>
          </a:p>
          <a:p>
            <a:pPr marL="571500" indent="-571500" rtl="1"/>
            <a:endParaRPr lang="ar-SA" sz="3000" smtClean="0">
              <a:solidFill>
                <a:srgbClr val="FF0000"/>
              </a:solidFill>
              <a:cs typeface="Arial" pitchFamily="34" charset="0"/>
            </a:endParaRPr>
          </a:p>
          <a:p>
            <a:pPr marL="571500" indent="-571500" rtl="1"/>
            <a:endParaRPr lang="ar-SA" sz="3000" smtClean="0">
              <a:solidFill>
                <a:srgbClr val="FF0000"/>
              </a:solidFill>
              <a:cs typeface="Arial" pitchFamily="34" charset="0"/>
            </a:endParaRPr>
          </a:p>
          <a:p>
            <a:pPr marL="571500" indent="-571500" rtl="1"/>
            <a:endParaRPr lang="ar-SA" sz="3000" smtClean="0">
              <a:solidFill>
                <a:srgbClr val="FF0000"/>
              </a:solidFill>
              <a:cs typeface="Arial" pitchFamily="34" charset="0"/>
            </a:endParaRPr>
          </a:p>
          <a:p>
            <a:pPr marL="571500" indent="-571500" rtl="1"/>
            <a:endParaRPr lang="ar-SA" sz="3000" smtClean="0">
              <a:solidFill>
                <a:srgbClr val="FF0000"/>
              </a:solidFill>
              <a:cs typeface="Arial" pitchFamily="34" charset="0"/>
            </a:endParaRPr>
          </a:p>
          <a:p>
            <a:pPr marL="571500" indent="-571500" rtl="1"/>
            <a:endParaRPr lang="ar-SA" sz="3000" smtClean="0">
              <a:solidFill>
                <a:srgbClr val="FF0000"/>
              </a:solidFill>
              <a:cs typeface="Arial" pitchFamily="34" charset="0"/>
            </a:endParaRPr>
          </a:p>
          <a:p>
            <a:pPr marL="571500" indent="-571500"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                              </a:t>
            </a:r>
            <a:r>
              <a:rPr lang="ar-SA" sz="3000" smtClean="0">
                <a:cs typeface="Arial" pitchFamily="34" charset="0"/>
              </a:rPr>
              <a:t>غير موجودة 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3562" name="Object 6"/>
          <p:cNvGraphicFramePr>
            <a:graphicFrameLocks noChangeAspect="1"/>
          </p:cNvGraphicFramePr>
          <p:nvPr/>
        </p:nvGraphicFramePr>
        <p:xfrm>
          <a:off x="5791200" y="1752600"/>
          <a:ext cx="1652588" cy="776288"/>
        </p:xfrm>
        <a:graphic>
          <a:graphicData uri="http://schemas.openxmlformats.org/presentationml/2006/ole">
            <p:oleObj spid="_x0000_s18596" name="Equation" r:id="rId3" imgW="622030" imgH="393529" progId="Equation.3">
              <p:embed/>
            </p:oleObj>
          </a:graphicData>
        </a:graphic>
      </p:graphicFrame>
      <p:graphicFrame>
        <p:nvGraphicFramePr>
          <p:cNvPr id="23563" name="Object 6"/>
          <p:cNvGraphicFramePr>
            <a:graphicFrameLocks noChangeAspect="1"/>
          </p:cNvGraphicFramePr>
          <p:nvPr/>
        </p:nvGraphicFramePr>
        <p:xfrm>
          <a:off x="1047750" y="1814513"/>
          <a:ext cx="1619250" cy="776287"/>
        </p:xfrm>
        <a:graphic>
          <a:graphicData uri="http://schemas.openxmlformats.org/presentationml/2006/ole">
            <p:oleObj spid="_x0000_s18597" name="Equation" r:id="rId4" imgW="609336" imgH="393529" progId="Equation.3">
              <p:embed/>
            </p:oleObj>
          </a:graphicData>
        </a:graphic>
      </p:graphicFrame>
      <p:graphicFrame>
        <p:nvGraphicFramePr>
          <p:cNvPr id="2356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052548110"/>
              </p:ext>
            </p:extLst>
          </p:nvPr>
        </p:nvGraphicFramePr>
        <p:xfrm>
          <a:off x="1531938" y="2333625"/>
          <a:ext cx="7215187" cy="1019175"/>
        </p:xfrm>
        <a:graphic>
          <a:graphicData uri="http://schemas.openxmlformats.org/presentationml/2006/ole">
            <p:oleObj spid="_x0000_s18598" name="معادلة" r:id="rId5" imgW="2717640" imgH="393480" progId="Equation.3">
              <p:embed/>
            </p:oleObj>
          </a:graphicData>
        </a:graphic>
      </p:graphicFrame>
      <p:graphicFrame>
        <p:nvGraphicFramePr>
          <p:cNvPr id="2356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9832445"/>
              </p:ext>
            </p:extLst>
          </p:nvPr>
        </p:nvGraphicFramePr>
        <p:xfrm>
          <a:off x="1431925" y="3402013"/>
          <a:ext cx="6724650" cy="941387"/>
        </p:xfrm>
        <a:graphic>
          <a:graphicData uri="http://schemas.openxmlformats.org/presentationml/2006/ole">
            <p:oleObj spid="_x0000_s18599" name="معادلة" r:id="rId6" imgW="2755800" imgH="368280" progId="Equation.3">
              <p:embed/>
            </p:oleObj>
          </a:graphicData>
        </a:graphic>
      </p:graphicFrame>
      <p:graphicFrame>
        <p:nvGraphicFramePr>
          <p:cNvPr id="23566" name="Object 11"/>
          <p:cNvGraphicFramePr>
            <a:graphicFrameLocks noChangeAspect="1"/>
          </p:cNvGraphicFramePr>
          <p:nvPr/>
        </p:nvGraphicFramePr>
        <p:xfrm>
          <a:off x="1524000" y="4314825"/>
          <a:ext cx="3808413" cy="1019175"/>
        </p:xfrm>
        <a:graphic>
          <a:graphicData uri="http://schemas.openxmlformats.org/presentationml/2006/ole">
            <p:oleObj spid="_x0000_s18600" name="Equation" r:id="rId7" imgW="1435100" imgH="393700" progId="Equation.3">
              <p:embed/>
            </p:oleObj>
          </a:graphicData>
        </a:graphic>
      </p:graphicFrame>
      <p:graphicFrame>
        <p:nvGraphicFramePr>
          <p:cNvPr id="23567" name="Object 12"/>
          <p:cNvGraphicFramePr>
            <a:graphicFrameLocks noChangeAspect="1"/>
          </p:cNvGraphicFramePr>
          <p:nvPr/>
        </p:nvGraphicFramePr>
        <p:xfrm>
          <a:off x="2349500" y="5334000"/>
          <a:ext cx="1852613" cy="954088"/>
        </p:xfrm>
        <a:graphic>
          <a:graphicData uri="http://schemas.openxmlformats.org/presentationml/2006/ole">
            <p:oleObj spid="_x0000_s18601" name="Equation" r:id="rId8" imgW="698500" imgH="3683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3231605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تمارين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sz="2800" dirty="0" smtClean="0"/>
              <a:t>إذا كانت                        ،                        و</a:t>
            </a:r>
          </a:p>
          <a:p>
            <a:pPr marL="514350" indent="-514350" rtl="1">
              <a:defRPr/>
            </a:pPr>
            <a:r>
              <a:rPr lang="ar-SA" sz="2800" dirty="0" smtClean="0"/>
              <a:t>فأوجد مما يلي:</a:t>
            </a:r>
            <a:endParaRPr lang="en-US" sz="2800" dirty="0" smtClean="0"/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4583" name="Object 2"/>
          <p:cNvGraphicFramePr>
            <a:graphicFrameLocks noChangeAspect="1"/>
          </p:cNvGraphicFramePr>
          <p:nvPr/>
        </p:nvGraphicFramePr>
        <p:xfrm>
          <a:off x="3200400" y="1828800"/>
          <a:ext cx="2325688" cy="725488"/>
        </p:xfrm>
        <a:graphic>
          <a:graphicData uri="http://schemas.openxmlformats.org/presentationml/2006/ole">
            <p:oleObj spid="_x0000_s19620" name="Equation" r:id="rId3" imgW="889000" imgH="368300" progId="Equation.3">
              <p:embed/>
            </p:oleObj>
          </a:graphicData>
        </a:graphic>
      </p:graphicFrame>
      <p:graphicFrame>
        <p:nvGraphicFramePr>
          <p:cNvPr id="24584" name="Object 9"/>
          <p:cNvGraphicFramePr>
            <a:graphicFrameLocks noChangeAspect="1"/>
          </p:cNvGraphicFramePr>
          <p:nvPr/>
        </p:nvGraphicFramePr>
        <p:xfrm>
          <a:off x="5756275" y="1752600"/>
          <a:ext cx="2157413" cy="725488"/>
        </p:xfrm>
        <a:graphic>
          <a:graphicData uri="http://schemas.openxmlformats.org/presentationml/2006/ole">
            <p:oleObj spid="_x0000_s19621" name="Equation" r:id="rId4" imgW="812447" imgH="368140" progId="Equation.3">
              <p:embed/>
            </p:oleObj>
          </a:graphicData>
        </a:graphic>
      </p:graphicFrame>
      <p:graphicFrame>
        <p:nvGraphicFramePr>
          <p:cNvPr id="24585" name="Object 10"/>
          <p:cNvGraphicFramePr>
            <a:graphicFrameLocks noChangeAspect="1"/>
          </p:cNvGraphicFramePr>
          <p:nvPr/>
        </p:nvGraphicFramePr>
        <p:xfrm>
          <a:off x="1222375" y="2779713"/>
          <a:ext cx="3103563" cy="725487"/>
        </p:xfrm>
        <a:graphic>
          <a:graphicData uri="http://schemas.openxmlformats.org/presentationml/2006/ole">
            <p:oleObj spid="_x0000_s19622" name="Equation" r:id="rId5" imgW="1168400" imgH="368300" progId="Equation.3">
              <p:embed/>
            </p:oleObj>
          </a:graphicData>
        </a:graphic>
      </p:graphicFrame>
      <p:graphicFrame>
        <p:nvGraphicFramePr>
          <p:cNvPr id="24586" name="Object 8"/>
          <p:cNvGraphicFramePr>
            <a:graphicFrameLocks noChangeAspect="1"/>
          </p:cNvGraphicFramePr>
          <p:nvPr/>
        </p:nvGraphicFramePr>
        <p:xfrm>
          <a:off x="533400" y="1828800"/>
          <a:ext cx="2409825" cy="725488"/>
        </p:xfrm>
        <a:graphic>
          <a:graphicData uri="http://schemas.openxmlformats.org/presentationml/2006/ole">
            <p:oleObj spid="_x0000_s19623" name="Equation" r:id="rId6" imgW="965200" imgH="368300" progId="Equation.3">
              <p:embed/>
            </p:oleObj>
          </a:graphicData>
        </a:graphic>
      </p:graphicFrame>
      <p:graphicFrame>
        <p:nvGraphicFramePr>
          <p:cNvPr id="24587" name="Object 6"/>
          <p:cNvGraphicFramePr>
            <a:graphicFrameLocks noChangeAspect="1"/>
          </p:cNvGraphicFramePr>
          <p:nvPr/>
        </p:nvGraphicFramePr>
        <p:xfrm>
          <a:off x="1295400" y="3810000"/>
          <a:ext cx="3406775" cy="850900"/>
        </p:xfrm>
        <a:graphic>
          <a:graphicData uri="http://schemas.openxmlformats.org/presentationml/2006/ole">
            <p:oleObj spid="_x0000_s19624" name="Equation" r:id="rId7" imgW="1282700" imgH="431800" progId="Equation.3">
              <p:embed/>
            </p:oleObj>
          </a:graphicData>
        </a:graphic>
      </p:graphicFrame>
      <p:graphicFrame>
        <p:nvGraphicFramePr>
          <p:cNvPr id="24588" name="Object 7"/>
          <p:cNvGraphicFramePr>
            <a:graphicFrameLocks noChangeAspect="1"/>
          </p:cNvGraphicFramePr>
          <p:nvPr/>
        </p:nvGraphicFramePr>
        <p:xfrm>
          <a:off x="1295400" y="5257800"/>
          <a:ext cx="4754563" cy="725488"/>
        </p:xfrm>
        <a:graphic>
          <a:graphicData uri="http://schemas.openxmlformats.org/presentationml/2006/ole">
            <p:oleObj spid="_x0000_s19625" name="Equation" r:id="rId8" imgW="1790700" imgH="3683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2737762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تمارين: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algn="l">
              <a:buFont typeface="+mj-lt"/>
              <a:buAutoNum type="romanLcPeriod"/>
              <a:defRPr/>
            </a:pPr>
            <a:endParaRPr lang="ar-SA" sz="2800" dirty="0" smtClean="0"/>
          </a:p>
          <a:p>
            <a:pPr marL="571500" indent="-571500" algn="l">
              <a:buFont typeface="+mj-lt"/>
              <a:buAutoNum type="romanLcPeriod" startAt="4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5607" name="Object 11"/>
          <p:cNvGraphicFramePr>
            <a:graphicFrameLocks noChangeAspect="1"/>
          </p:cNvGraphicFramePr>
          <p:nvPr/>
        </p:nvGraphicFramePr>
        <p:xfrm>
          <a:off x="1143000" y="1828800"/>
          <a:ext cx="3946525" cy="838200"/>
        </p:xfrm>
        <a:graphic>
          <a:graphicData uri="http://schemas.openxmlformats.org/presentationml/2006/ole">
            <p:oleObj spid="_x0000_s20563" name="Equation" r:id="rId3" imgW="1485900" imgH="368300" progId="Equation.3">
              <p:embed/>
            </p:oleObj>
          </a:graphicData>
        </a:graphic>
      </p:graphicFrame>
      <p:graphicFrame>
        <p:nvGraphicFramePr>
          <p:cNvPr id="25608" name="Object 9"/>
          <p:cNvGraphicFramePr>
            <a:graphicFrameLocks noChangeAspect="1"/>
          </p:cNvGraphicFramePr>
          <p:nvPr/>
        </p:nvGraphicFramePr>
        <p:xfrm>
          <a:off x="1436688" y="3325813"/>
          <a:ext cx="1744662" cy="827087"/>
        </p:xfrm>
        <a:graphic>
          <a:graphicData uri="http://schemas.openxmlformats.org/presentationml/2006/ole">
            <p:oleObj spid="_x0000_s20564" name="Equation" r:id="rId4" imgW="583947" imgH="418918" progId="Equation.3">
              <p:embed/>
            </p:oleObj>
          </a:graphicData>
        </a:graphic>
      </p:graphicFrame>
      <p:graphicFrame>
        <p:nvGraphicFramePr>
          <p:cNvPr id="25609" name="Object 4"/>
          <p:cNvGraphicFramePr>
            <a:graphicFrameLocks noChangeAspect="1"/>
          </p:cNvGraphicFramePr>
          <p:nvPr/>
        </p:nvGraphicFramePr>
        <p:xfrm>
          <a:off x="1246188" y="4760913"/>
          <a:ext cx="1898650" cy="827087"/>
        </p:xfrm>
        <a:graphic>
          <a:graphicData uri="http://schemas.openxmlformats.org/presentationml/2006/ole">
            <p:oleObj spid="_x0000_s20565" name="Equation" r:id="rId5" imgW="660400" imgH="4191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7175591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تمارين: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cs"/>
              <a:buAutoNum type="arabic2Minus" startAt="2"/>
              <a:defRPr/>
            </a:pPr>
            <a:r>
              <a:rPr lang="ar-SA" sz="2800" dirty="0" smtClean="0"/>
              <a:t>أوجد النهايات التالية إذا وجدت: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6632" name="Object 2"/>
          <p:cNvGraphicFramePr>
            <a:graphicFrameLocks noChangeAspect="1"/>
          </p:cNvGraphicFramePr>
          <p:nvPr/>
        </p:nvGraphicFramePr>
        <p:xfrm>
          <a:off x="1447800" y="2209800"/>
          <a:ext cx="3309938" cy="725488"/>
        </p:xfrm>
        <a:graphic>
          <a:graphicData uri="http://schemas.openxmlformats.org/presentationml/2006/ole">
            <p:oleObj spid="_x0000_s21614" name="Equation" r:id="rId3" imgW="1244600" imgH="368300" progId="Equation.3">
              <p:embed/>
            </p:oleObj>
          </a:graphicData>
        </a:graphic>
      </p:graphicFrame>
      <p:graphicFrame>
        <p:nvGraphicFramePr>
          <p:cNvPr id="26633" name="Object 12"/>
          <p:cNvGraphicFramePr>
            <a:graphicFrameLocks noChangeAspect="1"/>
          </p:cNvGraphicFramePr>
          <p:nvPr/>
        </p:nvGraphicFramePr>
        <p:xfrm>
          <a:off x="1347788" y="3289300"/>
          <a:ext cx="2462212" cy="825500"/>
        </p:xfrm>
        <a:graphic>
          <a:graphicData uri="http://schemas.openxmlformats.org/presentationml/2006/ole">
            <p:oleObj spid="_x0000_s21615" name="Equation" r:id="rId4" imgW="927100" imgH="419100" progId="Equation.3">
              <p:embed/>
            </p:oleObj>
          </a:graphicData>
        </a:graphic>
      </p:graphicFrame>
      <p:graphicFrame>
        <p:nvGraphicFramePr>
          <p:cNvPr id="26634" name="Object 14"/>
          <p:cNvGraphicFramePr>
            <a:graphicFrameLocks noChangeAspect="1"/>
          </p:cNvGraphicFramePr>
          <p:nvPr/>
        </p:nvGraphicFramePr>
        <p:xfrm>
          <a:off x="1362075" y="5218113"/>
          <a:ext cx="1685925" cy="725487"/>
        </p:xfrm>
        <a:graphic>
          <a:graphicData uri="http://schemas.openxmlformats.org/presentationml/2006/ole">
            <p:oleObj spid="_x0000_s21616" name="Equation" r:id="rId5" imgW="634725" imgH="368140" progId="Equation.3">
              <p:embed/>
            </p:oleObj>
          </a:graphicData>
        </a:graphic>
      </p:graphicFrame>
      <p:graphicFrame>
        <p:nvGraphicFramePr>
          <p:cNvPr id="26635" name="Object 5"/>
          <p:cNvGraphicFramePr>
            <a:graphicFrameLocks noChangeAspect="1"/>
          </p:cNvGraphicFramePr>
          <p:nvPr/>
        </p:nvGraphicFramePr>
        <p:xfrm>
          <a:off x="1354138" y="4303713"/>
          <a:ext cx="2597150" cy="776287"/>
        </p:xfrm>
        <a:graphic>
          <a:graphicData uri="http://schemas.openxmlformats.org/presentationml/2006/ole">
            <p:oleObj spid="_x0000_s21617" name="Equation" r:id="rId6" imgW="977476" imgH="393529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5852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تمارين: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7656" name="Object 14"/>
          <p:cNvGraphicFramePr>
            <a:graphicFrameLocks noChangeAspect="1"/>
          </p:cNvGraphicFramePr>
          <p:nvPr/>
        </p:nvGraphicFramePr>
        <p:xfrm>
          <a:off x="944563" y="1524000"/>
          <a:ext cx="3170237" cy="725488"/>
        </p:xfrm>
        <a:graphic>
          <a:graphicData uri="http://schemas.openxmlformats.org/presentationml/2006/ole">
            <p:oleObj spid="_x0000_s22665" name="Equation" r:id="rId3" imgW="1193800" imgH="368300" progId="Equation.3">
              <p:embed/>
            </p:oleObj>
          </a:graphicData>
        </a:graphic>
      </p:graphicFrame>
      <p:graphicFrame>
        <p:nvGraphicFramePr>
          <p:cNvPr id="27657" name="Object 3"/>
          <p:cNvGraphicFramePr>
            <a:graphicFrameLocks noChangeAspect="1"/>
          </p:cNvGraphicFramePr>
          <p:nvPr/>
        </p:nvGraphicFramePr>
        <p:xfrm>
          <a:off x="901700" y="2438400"/>
          <a:ext cx="3136900" cy="725488"/>
        </p:xfrm>
        <a:graphic>
          <a:graphicData uri="http://schemas.openxmlformats.org/presentationml/2006/ole">
            <p:oleObj spid="_x0000_s22666" name="Equation" r:id="rId4" imgW="1181100" imgH="368300" progId="Equation.3">
              <p:embed/>
            </p:oleObj>
          </a:graphicData>
        </a:graphic>
      </p:graphicFrame>
      <p:graphicFrame>
        <p:nvGraphicFramePr>
          <p:cNvPr id="27658" name="Object 2"/>
          <p:cNvGraphicFramePr>
            <a:graphicFrameLocks noChangeAspect="1"/>
          </p:cNvGraphicFramePr>
          <p:nvPr/>
        </p:nvGraphicFramePr>
        <p:xfrm>
          <a:off x="944563" y="4303713"/>
          <a:ext cx="3779837" cy="725487"/>
        </p:xfrm>
        <a:graphic>
          <a:graphicData uri="http://schemas.openxmlformats.org/presentationml/2006/ole">
            <p:oleObj spid="_x0000_s22667" name="Equation" r:id="rId5" imgW="1422400" imgH="368300" progId="Equation.3">
              <p:embed/>
            </p:oleObj>
          </a:graphicData>
        </a:graphic>
      </p:graphicFrame>
      <p:graphicFrame>
        <p:nvGraphicFramePr>
          <p:cNvPr id="27659" name="Object 5"/>
          <p:cNvGraphicFramePr>
            <a:graphicFrameLocks noChangeAspect="1"/>
          </p:cNvGraphicFramePr>
          <p:nvPr/>
        </p:nvGraphicFramePr>
        <p:xfrm>
          <a:off x="914400" y="3313113"/>
          <a:ext cx="2830513" cy="725487"/>
        </p:xfrm>
        <a:graphic>
          <a:graphicData uri="http://schemas.openxmlformats.org/presentationml/2006/ole">
            <p:oleObj spid="_x0000_s22668" name="Equation" r:id="rId6" imgW="1066800" imgH="368300" progId="Equation.3">
              <p:embed/>
            </p:oleObj>
          </a:graphicData>
        </a:graphic>
      </p:graphicFrame>
      <p:graphicFrame>
        <p:nvGraphicFramePr>
          <p:cNvPr id="27660" name="Object 6"/>
          <p:cNvGraphicFramePr>
            <a:graphicFrameLocks noChangeAspect="1"/>
          </p:cNvGraphicFramePr>
          <p:nvPr/>
        </p:nvGraphicFramePr>
        <p:xfrm>
          <a:off x="973138" y="5181600"/>
          <a:ext cx="1922462" cy="725488"/>
        </p:xfrm>
        <a:graphic>
          <a:graphicData uri="http://schemas.openxmlformats.org/presentationml/2006/ole">
            <p:oleObj spid="_x0000_s22669" name="Equation" r:id="rId7" imgW="723586" imgH="36814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9043549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1650</TotalTime>
  <Words>467</Words>
  <Application>Microsoft Office PowerPoint</Application>
  <PresentationFormat>A4 Paper (210x297 mm)‎</PresentationFormat>
  <Paragraphs>283</Paragraphs>
  <Slides>26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26</vt:i4>
      </vt:variant>
    </vt:vector>
  </HeadingPairs>
  <TitlesOfParts>
    <vt:vector size="29" baseType="lpstr">
      <vt:lpstr>Office Theme</vt:lpstr>
      <vt:lpstr>Equation</vt:lpstr>
      <vt:lpstr>معادلة</vt:lpstr>
      <vt:lpstr>الشريحة 1</vt:lpstr>
      <vt:lpstr>المحاضرة الثامنة</vt:lpstr>
      <vt:lpstr>النهايات:</vt:lpstr>
      <vt:lpstr>تابع: النهايات:</vt:lpstr>
      <vt:lpstr>تابع: النهايات:</vt:lpstr>
      <vt:lpstr>تابع: النهايات:</vt:lpstr>
      <vt:lpstr>تابع: النهايات:</vt:lpstr>
      <vt:lpstr>تابع: النهايات:</vt:lpstr>
      <vt:lpstr>تابع: النهايات:</vt:lpstr>
      <vt:lpstr>تابع: النهايات:</vt:lpstr>
      <vt:lpstr>تابع: النهايات:</vt:lpstr>
      <vt:lpstr>تابع: جبر النهايات:</vt:lpstr>
      <vt:lpstr>تابع: جبر النهايات:</vt:lpstr>
      <vt:lpstr>تابع: النهايات:</vt:lpstr>
      <vt:lpstr>تابع: النهايات:</vt:lpstr>
      <vt:lpstr>تابع: النهايات:</vt:lpstr>
      <vt:lpstr>تابع: النهايات:</vt:lpstr>
      <vt:lpstr>تابع: النهايات:</vt:lpstr>
      <vt:lpstr>تابع: النهايات:</vt:lpstr>
      <vt:lpstr>تابع: النهايات:</vt:lpstr>
      <vt:lpstr>تابع: النهايات:</vt:lpstr>
      <vt:lpstr>تمارين</vt:lpstr>
      <vt:lpstr>تابع: تمارين:</vt:lpstr>
      <vt:lpstr>تابع: تمارين:</vt:lpstr>
      <vt:lpstr>تابع: تمارين:</vt:lpstr>
      <vt:lpstr>الشريحة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Start02</cp:lastModifiedBy>
  <cp:revision>139</cp:revision>
  <cp:lastPrinted>2012-02-26T08:45:30Z</cp:lastPrinted>
  <dcterms:created xsi:type="dcterms:W3CDTF">2009-10-14T19:14:34Z</dcterms:created>
  <dcterms:modified xsi:type="dcterms:W3CDTF">2012-03-04T10:57:32Z</dcterms:modified>
</cp:coreProperties>
</file>