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69" r:id="rId3"/>
    <p:sldId id="270" r:id="rId4"/>
    <p:sldId id="271" r:id="rId5"/>
    <p:sldId id="272" r:id="rId6"/>
    <p:sldId id="273" r:id="rId7"/>
    <p:sldId id="274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89" r:id="rId22"/>
    <p:sldId id="290" r:id="rId23"/>
    <p:sldId id="291" r:id="rId24"/>
    <p:sldId id="294" r:id="rId25"/>
    <p:sldId id="299" r:id="rId26"/>
    <p:sldId id="300" r:id="rId27"/>
    <p:sldId id="301" r:id="rId28"/>
    <p:sldId id="296" r:id="rId29"/>
    <p:sldId id="297" r:id="rId30"/>
    <p:sldId id="298" r:id="rId31"/>
    <p:sldId id="266" r:id="rId3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08" autoAdjust="0"/>
    <p:restoredTop sz="94664" autoAdjust="0"/>
  </p:normalViewPr>
  <p:slideViewPr>
    <p:cSldViewPr>
      <p:cViewPr>
        <p:scale>
          <a:sx n="60" d="100"/>
          <a:sy n="60" d="100"/>
        </p:scale>
        <p:origin x="-2880" y="-11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5.wmf"/><Relationship Id="rId1" Type="http://schemas.openxmlformats.org/officeDocument/2006/relationships/image" Target="../media/image23.wmf"/><Relationship Id="rId6" Type="http://schemas.openxmlformats.org/officeDocument/2006/relationships/image" Target="../media/image27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4" Type="http://schemas.openxmlformats.org/officeDocument/2006/relationships/image" Target="../media/image43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Relationship Id="rId4" Type="http://schemas.openxmlformats.org/officeDocument/2006/relationships/image" Target="../media/image54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Relationship Id="rId5" Type="http://schemas.openxmlformats.org/officeDocument/2006/relationships/image" Target="../media/image60.wmf"/><Relationship Id="rId4" Type="http://schemas.openxmlformats.org/officeDocument/2006/relationships/image" Target="../media/image59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wmf"/><Relationship Id="rId1" Type="http://schemas.openxmlformats.org/officeDocument/2006/relationships/image" Target="../media/image62.wmf"/><Relationship Id="rId5" Type="http://schemas.openxmlformats.org/officeDocument/2006/relationships/image" Target="../media/image66.wmf"/><Relationship Id="rId4" Type="http://schemas.openxmlformats.org/officeDocument/2006/relationships/image" Target="../media/image65.w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68.wmf"/><Relationship Id="rId1" Type="http://schemas.openxmlformats.org/officeDocument/2006/relationships/image" Target="../media/image67.w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70.wmf"/><Relationship Id="rId1" Type="http://schemas.openxmlformats.org/officeDocument/2006/relationships/image" Target="../media/image69.w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72.wmf"/><Relationship Id="rId1" Type="http://schemas.openxmlformats.org/officeDocument/2006/relationships/image" Target="../media/image7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8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9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2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5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8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19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2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13" Type="http://schemas.openxmlformats.org/officeDocument/2006/relationships/oleObject" Target="../embeddings/oleObject26.bin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12" Type="http://schemas.openxmlformats.org/officeDocument/2006/relationships/image" Target="../media/image2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25.bin"/><Relationship Id="rId5" Type="http://schemas.openxmlformats.org/officeDocument/2006/relationships/oleObject" Target="../embeddings/oleObject22.bin"/><Relationship Id="rId15" Type="http://schemas.openxmlformats.org/officeDocument/2006/relationships/image" Target="../media/image27.wmf"/><Relationship Id="rId10" Type="http://schemas.openxmlformats.org/officeDocument/2006/relationships/image" Target="../media/image25.wmf"/><Relationship Id="rId4" Type="http://schemas.openxmlformats.org/officeDocument/2006/relationships/image" Target="../media/image23.wmf"/><Relationship Id="rId9" Type="http://schemas.openxmlformats.org/officeDocument/2006/relationships/oleObject" Target="../embeddings/oleObject24.bin"/><Relationship Id="rId14" Type="http://schemas.openxmlformats.org/officeDocument/2006/relationships/oleObject" Target="../embeddings/oleObject27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oleObject" Target="../embeddings/oleObject28.bin"/><Relationship Id="rId7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28.wmf"/><Relationship Id="rId9" Type="http://schemas.openxmlformats.org/officeDocument/2006/relationships/oleObject" Target="../embeddings/oleObject31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30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32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34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39.bin"/><Relationship Id="rId4" Type="http://schemas.openxmlformats.org/officeDocument/2006/relationships/image" Target="../media/image36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38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43.bin"/><Relationship Id="rId10" Type="http://schemas.openxmlformats.org/officeDocument/2006/relationships/image" Target="../media/image43.wmf"/><Relationship Id="rId4" Type="http://schemas.openxmlformats.org/officeDocument/2006/relationships/image" Target="../media/image40.wmf"/><Relationship Id="rId9" Type="http://schemas.openxmlformats.org/officeDocument/2006/relationships/oleObject" Target="../embeddings/oleObject45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oleObject" Target="../embeddings/oleObject46.bin"/><Relationship Id="rId7" Type="http://schemas.openxmlformats.org/officeDocument/2006/relationships/oleObject" Target="../embeddings/oleObject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45.wmf"/><Relationship Id="rId5" Type="http://schemas.openxmlformats.org/officeDocument/2006/relationships/oleObject" Target="../embeddings/oleObject47.bin"/><Relationship Id="rId4" Type="http://schemas.openxmlformats.org/officeDocument/2006/relationships/image" Target="../media/image44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wmf"/><Relationship Id="rId3" Type="http://schemas.openxmlformats.org/officeDocument/2006/relationships/oleObject" Target="../embeddings/oleObject49.bin"/><Relationship Id="rId7" Type="http://schemas.openxmlformats.org/officeDocument/2006/relationships/oleObject" Target="../embeddings/oleObject5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48.wmf"/><Relationship Id="rId5" Type="http://schemas.openxmlformats.org/officeDocument/2006/relationships/oleObject" Target="../embeddings/oleObject50.bin"/><Relationship Id="rId4" Type="http://schemas.openxmlformats.org/officeDocument/2006/relationships/image" Target="../media/image47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50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3" Type="http://schemas.openxmlformats.org/officeDocument/2006/relationships/oleObject" Target="../embeddings/oleObject53.bin"/><Relationship Id="rId7" Type="http://schemas.openxmlformats.org/officeDocument/2006/relationships/oleObject" Target="../embeddings/oleObject5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52.wmf"/><Relationship Id="rId5" Type="http://schemas.openxmlformats.org/officeDocument/2006/relationships/oleObject" Target="../embeddings/oleObject54.bin"/><Relationship Id="rId10" Type="http://schemas.openxmlformats.org/officeDocument/2006/relationships/image" Target="../media/image54.wmf"/><Relationship Id="rId4" Type="http://schemas.openxmlformats.org/officeDocument/2006/relationships/image" Target="../media/image51.wmf"/><Relationship Id="rId9" Type="http://schemas.openxmlformats.org/officeDocument/2006/relationships/oleObject" Target="../embeddings/oleObject56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55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3" Type="http://schemas.openxmlformats.org/officeDocument/2006/relationships/oleObject" Target="../embeddings/oleObject58.bin"/><Relationship Id="rId7" Type="http://schemas.openxmlformats.org/officeDocument/2006/relationships/oleObject" Target="../embeddings/oleObject60.bin"/><Relationship Id="rId12" Type="http://schemas.openxmlformats.org/officeDocument/2006/relationships/image" Target="../media/image6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57.wmf"/><Relationship Id="rId11" Type="http://schemas.openxmlformats.org/officeDocument/2006/relationships/oleObject" Target="../embeddings/oleObject62.bin"/><Relationship Id="rId5" Type="http://schemas.openxmlformats.org/officeDocument/2006/relationships/oleObject" Target="../embeddings/oleObject59.bin"/><Relationship Id="rId10" Type="http://schemas.openxmlformats.org/officeDocument/2006/relationships/image" Target="../media/image59.wmf"/><Relationship Id="rId4" Type="http://schemas.openxmlformats.org/officeDocument/2006/relationships/image" Target="../media/image56.wmf"/><Relationship Id="rId9" Type="http://schemas.openxmlformats.org/officeDocument/2006/relationships/oleObject" Target="../embeddings/oleObject61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61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wmf"/><Relationship Id="rId3" Type="http://schemas.openxmlformats.org/officeDocument/2006/relationships/oleObject" Target="../embeddings/oleObject64.bin"/><Relationship Id="rId7" Type="http://schemas.openxmlformats.org/officeDocument/2006/relationships/oleObject" Target="../embeddings/oleObject66.bin"/><Relationship Id="rId12" Type="http://schemas.openxmlformats.org/officeDocument/2006/relationships/image" Target="../media/image6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63.wmf"/><Relationship Id="rId11" Type="http://schemas.openxmlformats.org/officeDocument/2006/relationships/oleObject" Target="../embeddings/oleObject68.bin"/><Relationship Id="rId5" Type="http://schemas.openxmlformats.org/officeDocument/2006/relationships/oleObject" Target="../embeddings/oleObject65.bin"/><Relationship Id="rId10" Type="http://schemas.openxmlformats.org/officeDocument/2006/relationships/image" Target="../media/image65.wmf"/><Relationship Id="rId4" Type="http://schemas.openxmlformats.org/officeDocument/2006/relationships/image" Target="../media/image62.wmf"/><Relationship Id="rId9" Type="http://schemas.openxmlformats.org/officeDocument/2006/relationships/oleObject" Target="../embeddings/oleObject67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68.wmf"/><Relationship Id="rId5" Type="http://schemas.openxmlformats.org/officeDocument/2006/relationships/oleObject" Target="../embeddings/oleObject70.bin"/><Relationship Id="rId4" Type="http://schemas.openxmlformats.org/officeDocument/2006/relationships/image" Target="../media/image67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70.wmf"/><Relationship Id="rId5" Type="http://schemas.openxmlformats.org/officeDocument/2006/relationships/oleObject" Target="../embeddings/oleObject72.bin"/><Relationship Id="rId4" Type="http://schemas.openxmlformats.org/officeDocument/2006/relationships/image" Target="../media/image69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72.wmf"/><Relationship Id="rId5" Type="http://schemas.openxmlformats.org/officeDocument/2006/relationships/oleObject" Target="../embeddings/oleObject74.bin"/><Relationship Id="rId4" Type="http://schemas.openxmlformats.org/officeDocument/2006/relationships/image" Target="../media/image71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</a:p>
          <a:p>
            <a:pPr algn="ctr"/>
            <a:r>
              <a:rPr lang="ar-SA" sz="3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مبادئ الرياضيات (2) </a:t>
            </a:r>
            <a: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ar-SA" sz="24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أ. الطاهر إبراهيم</a:t>
            </a:r>
            <a:endParaRPr lang="en-US" sz="24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b="1" smtClean="0">
                <a:solidFill>
                  <a:srgbClr val="C00000"/>
                </a:solidFill>
                <a:cs typeface="Arial" pitchFamily="34" charset="0"/>
              </a:rPr>
              <a:t>المحاضرة التاسعة</a:t>
            </a:r>
            <a:endParaRPr lang="en-US" b="1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34819" name="Subtitle 5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9067800" cy="1676400"/>
          </a:xfrm>
        </p:spPr>
        <p:txBody>
          <a:bodyPr/>
          <a:lstStyle/>
          <a:p>
            <a:pPr rtl="1" eaLnBrk="1" hangingPunct="1">
              <a:lnSpc>
                <a:spcPct val="150000"/>
              </a:lnSpc>
            </a:pP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نهايات المقادير غير المحددة عند نقطة </a:t>
            </a:r>
          </a:p>
          <a:p>
            <a:pPr rtl="1" eaLnBrk="1" hangingPunct="1">
              <a:lnSpc>
                <a:spcPct val="150000"/>
              </a:lnSpc>
            </a:pP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(حالات عدم التعيين) والاتصال</a:t>
            </a:r>
          </a:p>
          <a:p>
            <a:pPr rtl="1" eaLnBrk="1" hangingPunct="1">
              <a:lnSpc>
                <a:spcPct val="150000"/>
              </a:lnSpc>
            </a:pPr>
            <a:endParaRPr lang="en-US" sz="40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395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نهايات المقادير غير المحددة عند نقطة:</a:t>
            </a:r>
            <a:endParaRPr lang="en-US" sz="40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800" dirty="0" smtClean="0">
              <a:cs typeface="Arial" pitchFamily="34" charset="0"/>
            </a:endParaRPr>
          </a:p>
          <a:p>
            <a:pPr rtl="1">
              <a:defRPr/>
            </a:pPr>
            <a:r>
              <a:rPr lang="ar-SA" sz="2800" dirty="0" smtClean="0">
                <a:cs typeface="Arial" pitchFamily="34" charset="0"/>
              </a:rPr>
              <a:t>الكمية الغير معينة هي الكمية التي ليس لها جواب محدد. </a:t>
            </a:r>
          </a:p>
          <a:p>
            <a:pPr rtl="1">
              <a:defRPr/>
            </a:pPr>
            <a:r>
              <a:rPr lang="ar-SA" sz="2800" dirty="0" smtClean="0">
                <a:cs typeface="Arial" pitchFamily="34" charset="0"/>
              </a:rPr>
              <a:t>من أهم حالات عدم التعيين التي تظهر عند حساب النهايات هي: </a:t>
            </a:r>
          </a:p>
          <a:p>
            <a:pPr rtl="1">
              <a:defRPr/>
            </a:pPr>
            <a:r>
              <a:rPr lang="ar-SA" sz="2800" dirty="0" smtClean="0">
                <a:cs typeface="Arial" pitchFamily="34" charset="0"/>
              </a:rPr>
              <a:t>         و        </a:t>
            </a:r>
          </a:p>
          <a:p>
            <a:pPr rtl="1">
              <a:defRPr/>
            </a:pPr>
            <a:r>
              <a:rPr lang="ar-SA" sz="3000" dirty="0" smtClean="0">
                <a:cs typeface="Arial" pitchFamily="34" charset="0"/>
              </a:rPr>
              <a:t>يمكن إزالة حالة  عدم التعيين بإحدى الطرق التالية:</a:t>
            </a:r>
          </a:p>
          <a:p>
            <a:pPr rtl="1">
              <a:defRPr/>
            </a:pPr>
            <a:r>
              <a:rPr lang="ar-SA" sz="3000" dirty="0" smtClean="0">
                <a:cs typeface="Arial" pitchFamily="34" charset="0"/>
              </a:rPr>
              <a:t>أولاً: عندما تكون نتيجة التعويض المباشر =     نعالج الحالة كما يلي:</a:t>
            </a:r>
          </a:p>
          <a:p>
            <a:pPr rtl="1">
              <a:defRPr/>
            </a:pPr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أ- إذا كانت البسط والمقام كثيرتا حدود:</a:t>
            </a:r>
          </a:p>
          <a:p>
            <a:pPr marL="742950" indent="-742950" rtl="1">
              <a:defRPr/>
            </a:pPr>
            <a:r>
              <a:rPr lang="ar-SA" sz="36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buFont typeface="+mj-lt"/>
              <a:buAutoNum type="arabicPeriod"/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026" name="Object 17"/>
          <p:cNvGraphicFramePr>
            <a:graphicFrameLocks noChangeAspect="1"/>
          </p:cNvGraphicFramePr>
          <p:nvPr/>
        </p:nvGraphicFramePr>
        <p:xfrm>
          <a:off x="8839200" y="2806700"/>
          <a:ext cx="404813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Equation" r:id="rId3" imgW="152280" imgH="393480" progId="Equation.3">
                  <p:embed/>
                </p:oleObj>
              </mc:Choice>
              <mc:Fallback>
                <p:oleObj name="Equation" r:id="rId3" imgW="152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39200" y="2806700"/>
                        <a:ext cx="404813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4"/>
          <p:cNvGraphicFramePr>
            <a:graphicFrameLocks noChangeAspect="1"/>
          </p:cNvGraphicFramePr>
          <p:nvPr/>
        </p:nvGraphicFramePr>
        <p:xfrm>
          <a:off x="7586663" y="2794000"/>
          <a:ext cx="473075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Equation" r:id="rId5" imgW="177480" imgH="393480" progId="Equation.3">
                  <p:embed/>
                </p:oleObj>
              </mc:Choice>
              <mc:Fallback>
                <p:oleObj name="Equation" r:id="rId5" imgW="1774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86663" y="2794000"/>
                        <a:ext cx="473075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10"/>
          <p:cNvGraphicFramePr>
            <a:graphicFrameLocks noChangeAspect="1"/>
          </p:cNvGraphicFramePr>
          <p:nvPr/>
        </p:nvGraphicFramePr>
        <p:xfrm>
          <a:off x="3657600" y="3873500"/>
          <a:ext cx="404813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Equation" r:id="rId7" imgW="152280" imgH="393480" progId="Equation.3">
                  <p:embed/>
                </p:oleObj>
              </mc:Choice>
              <mc:Fallback>
                <p:oleObj name="Equation" r:id="rId7" imgW="152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3873500"/>
                        <a:ext cx="404813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10513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نهايات المقادير غير المحددة عند نقطة:</a:t>
            </a:r>
            <a:endParaRPr lang="en-US" sz="40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2800" dirty="0" smtClean="0">
                <a:solidFill>
                  <a:srgbClr val="0070C0"/>
                </a:solidFill>
                <a:cs typeface="Arial" pitchFamily="34" charset="0"/>
              </a:rPr>
              <a:t>التحليل  والاختصار ثم التعويض</a:t>
            </a:r>
          </a:p>
          <a:p>
            <a:pPr marL="742950" indent="-742950" rtl="1">
              <a:defRPr/>
            </a:pPr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مثال: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أوجد نهاية كل مما يلي:</a:t>
            </a:r>
          </a:p>
          <a:p>
            <a:pPr marL="742950" indent="-7429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rtl="1">
              <a:defRPr/>
            </a:pPr>
            <a:r>
              <a:rPr lang="ar-SA" sz="2800" dirty="0" smtClean="0"/>
              <a:t>بالتعويض المباشر نجد أن</a:t>
            </a:r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r>
              <a:rPr lang="ar-SA" sz="2800" dirty="0" smtClean="0"/>
              <a:t> كمية غير معينة </a:t>
            </a: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050" name="Object 8"/>
          <p:cNvGraphicFramePr>
            <a:graphicFrameLocks noChangeAspect="1"/>
          </p:cNvGraphicFramePr>
          <p:nvPr/>
        </p:nvGraphicFramePr>
        <p:xfrm>
          <a:off x="914400" y="2917825"/>
          <a:ext cx="2490788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Equation" r:id="rId3" imgW="927000" imgH="419040" progId="Equation.3">
                  <p:embed/>
                </p:oleObj>
              </mc:Choice>
              <mc:Fallback>
                <p:oleObj name="Equation" r:id="rId3" imgW="9270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917825"/>
                        <a:ext cx="2490788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9"/>
          <p:cNvGraphicFramePr>
            <a:graphicFrameLocks noChangeAspect="1"/>
          </p:cNvGraphicFramePr>
          <p:nvPr/>
        </p:nvGraphicFramePr>
        <p:xfrm>
          <a:off x="1192213" y="4953000"/>
          <a:ext cx="5213350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Equation" r:id="rId5" imgW="2145960" imgH="419040" progId="Equation.3">
                  <p:embed/>
                </p:oleObj>
              </mc:Choice>
              <mc:Fallback>
                <p:oleObj name="Equation" r:id="rId5" imgW="214596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2213" y="4953000"/>
                        <a:ext cx="5213350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78379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النهايات: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r>
              <a:rPr lang="ar-SA" sz="2800" dirty="0" smtClean="0"/>
              <a:t>لإزالة هذه الحالة نحلل البسط إلى عوامله الأولية</a:t>
            </a:r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3074" name="Object 13"/>
          <p:cNvGraphicFramePr>
            <a:graphicFrameLocks noChangeAspect="1"/>
          </p:cNvGraphicFramePr>
          <p:nvPr/>
        </p:nvGraphicFramePr>
        <p:xfrm>
          <a:off x="533400" y="2743200"/>
          <a:ext cx="8458200" cy="881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Equation" r:id="rId3" imgW="3543120" imgH="419040" progId="Equation.3">
                  <p:embed/>
                </p:oleObj>
              </mc:Choice>
              <mc:Fallback>
                <p:oleObj name="Equation" r:id="rId3" imgW="354312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743200"/>
                        <a:ext cx="8458200" cy="881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رابط مستقيم 14"/>
          <p:cNvCxnSpPr/>
          <p:nvPr/>
        </p:nvCxnSpPr>
        <p:spPr>
          <a:xfrm rot="10800000" flipV="1">
            <a:off x="4572000" y="2819400"/>
            <a:ext cx="457200" cy="381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رابط مستقيم 17"/>
          <p:cNvCxnSpPr/>
          <p:nvPr/>
        </p:nvCxnSpPr>
        <p:spPr>
          <a:xfrm rot="10800000" flipV="1">
            <a:off x="4114800" y="3276600"/>
            <a:ext cx="457200" cy="381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691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نهايات المقادير غير المحددة عند نقطة: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r>
              <a:rPr lang="ar-SA" sz="2800" dirty="0" smtClean="0"/>
              <a:t>كمية غير معينة</a:t>
            </a:r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r>
              <a:rPr lang="ar-SA" sz="2800" dirty="0" smtClean="0"/>
              <a:t>لإزالة هذه الحالة نحلل البسط إلى عوامله الأولية</a:t>
            </a:r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4098" name="Object 8"/>
          <p:cNvGraphicFramePr>
            <a:graphicFrameLocks noChangeAspect="1"/>
          </p:cNvGraphicFramePr>
          <p:nvPr/>
        </p:nvGraphicFramePr>
        <p:xfrm>
          <a:off x="1052513" y="2819400"/>
          <a:ext cx="5491162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2" name="Equation" r:id="rId3" imgW="2044440" imgH="419040" progId="Equation.3">
                  <p:embed/>
                </p:oleObj>
              </mc:Choice>
              <mc:Fallback>
                <p:oleObj name="Equation" r:id="rId3" imgW="20444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2513" y="2819400"/>
                        <a:ext cx="5491162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700088" y="4529138"/>
          <a:ext cx="8124825" cy="881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3" name="Equation" r:id="rId5" imgW="3403440" imgH="419040" progId="Equation.3">
                  <p:embed/>
                </p:oleObj>
              </mc:Choice>
              <mc:Fallback>
                <p:oleObj name="Equation" r:id="rId5" imgW="34034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088" y="4529138"/>
                        <a:ext cx="8124825" cy="881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رابط مستقيم 14"/>
          <p:cNvCxnSpPr/>
          <p:nvPr/>
        </p:nvCxnSpPr>
        <p:spPr>
          <a:xfrm rot="10800000" flipV="1">
            <a:off x="3810000" y="4572000"/>
            <a:ext cx="457200" cy="381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رابط مستقيم 17"/>
          <p:cNvCxnSpPr/>
          <p:nvPr/>
        </p:nvCxnSpPr>
        <p:spPr>
          <a:xfrm rot="10800000" flipV="1">
            <a:off x="4267200" y="5029200"/>
            <a:ext cx="457200" cy="381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00" name="Object 4"/>
          <p:cNvGraphicFramePr>
            <a:graphicFrameLocks noChangeAspect="1"/>
          </p:cNvGraphicFramePr>
          <p:nvPr/>
        </p:nvGraphicFramePr>
        <p:xfrm>
          <a:off x="990600" y="1524000"/>
          <a:ext cx="2455863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4" name="Equation" r:id="rId7" imgW="914400" imgH="419040" progId="Equation.3">
                  <p:embed/>
                </p:oleObj>
              </mc:Choice>
              <mc:Fallback>
                <p:oleObj name="Equation" r:id="rId7" imgW="9144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524000"/>
                        <a:ext cx="2455863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58820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نهايات المقادير غير المحددة عند نقطة: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r>
              <a:rPr lang="ar-SA" sz="2800" dirty="0" smtClean="0"/>
              <a:t>كمية غير معينة</a:t>
            </a:r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r>
              <a:rPr lang="ar-SA" sz="2800" dirty="0" smtClean="0"/>
              <a:t>لإزالة هذه الحالة نحلل البسط إلى عوامله الأولية</a:t>
            </a:r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5122" name="Object 8"/>
          <p:cNvGraphicFramePr>
            <a:graphicFrameLocks noChangeAspect="1"/>
          </p:cNvGraphicFramePr>
          <p:nvPr/>
        </p:nvGraphicFramePr>
        <p:xfrm>
          <a:off x="685800" y="2819400"/>
          <a:ext cx="6629400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6" name="Equation" r:id="rId3" imgW="2857320" imgH="419040" progId="Equation.3">
                  <p:embed/>
                </p:oleObj>
              </mc:Choice>
              <mc:Fallback>
                <p:oleObj name="Equation" r:id="rId3" imgW="285732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819400"/>
                        <a:ext cx="6629400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336550" y="4529138"/>
          <a:ext cx="8851900" cy="881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7" name="Equation" r:id="rId5" imgW="3708360" imgH="419040" progId="Equation.3">
                  <p:embed/>
                </p:oleObj>
              </mc:Choice>
              <mc:Fallback>
                <p:oleObj name="Equation" r:id="rId5" imgW="370836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550" y="4529138"/>
                        <a:ext cx="8851900" cy="881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رابط مستقيم 14"/>
          <p:cNvCxnSpPr/>
          <p:nvPr/>
        </p:nvCxnSpPr>
        <p:spPr>
          <a:xfrm rot="10800000" flipV="1">
            <a:off x="4038600" y="4572000"/>
            <a:ext cx="457200" cy="381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رابط مستقيم 17"/>
          <p:cNvCxnSpPr/>
          <p:nvPr/>
        </p:nvCxnSpPr>
        <p:spPr>
          <a:xfrm rot="10800000" flipV="1">
            <a:off x="4495800" y="5105400"/>
            <a:ext cx="457200" cy="381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909638" y="1524000"/>
          <a:ext cx="3205162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8" name="Equation" r:id="rId7" imgW="1193760" imgH="419040" progId="Equation.3">
                  <p:embed/>
                </p:oleObj>
              </mc:Choice>
              <mc:Fallback>
                <p:oleObj name="Equation" r:id="rId7" imgW="119376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9638" y="1524000"/>
                        <a:ext cx="3205162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2729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نهايات المقادير غير المحددة عند نقطة: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buFont typeface="+mj-cs"/>
              <a:buAutoNum type="arabic2Minus" startAt="2"/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إذا احتوت الدالة على جذر:</a:t>
            </a:r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  <a:r>
              <a:rPr lang="ar-SA" sz="2800" dirty="0" smtClean="0">
                <a:solidFill>
                  <a:srgbClr val="0070C0"/>
                </a:solidFill>
              </a:rPr>
              <a:t>نضرب البسط والمقام بمرافق الجذر ونقوم بالتحليل والاختصار ثم التعويض</a:t>
            </a: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مثال: </a:t>
            </a:r>
          </a:p>
          <a:p>
            <a:pPr marL="514350" indent="-514350" rtl="1">
              <a:defRPr/>
            </a:pPr>
            <a:r>
              <a:rPr lang="ar-SA" sz="2800" dirty="0" smtClean="0"/>
              <a:t>أوجد نهاية كل مما يلي:</a:t>
            </a: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r>
              <a:rPr lang="ar-SA" sz="2800" dirty="0" smtClean="0"/>
              <a:t> كمية غير معينة</a:t>
            </a:r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r>
              <a:rPr lang="ar-SA" sz="2800" dirty="0" smtClean="0"/>
              <a:t>لإزالة هذه الحالة نضرب كل من البسط والمقام بمرافق البسط</a:t>
            </a: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7170" name="Object 5"/>
          <p:cNvGraphicFramePr>
            <a:graphicFrameLocks noChangeAspect="1"/>
          </p:cNvGraphicFramePr>
          <p:nvPr/>
        </p:nvGraphicFramePr>
        <p:xfrm>
          <a:off x="1387475" y="2705100"/>
          <a:ext cx="2530475" cy="85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4" name="Equation" r:id="rId3" imgW="952200" imgH="431640" progId="Equation.3">
                  <p:embed/>
                </p:oleObj>
              </mc:Choice>
              <mc:Fallback>
                <p:oleObj name="Equation" r:id="rId3" imgW="9522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7475" y="2705100"/>
                        <a:ext cx="2530475" cy="852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8"/>
          <p:cNvGraphicFramePr>
            <a:graphicFrameLocks noChangeAspect="1"/>
          </p:cNvGraphicFramePr>
          <p:nvPr/>
        </p:nvGraphicFramePr>
        <p:xfrm>
          <a:off x="1527175" y="3733800"/>
          <a:ext cx="4949825" cy="91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5" name="Equation" r:id="rId5" imgW="2133360" imgH="431640" progId="Equation.3">
                  <p:embed/>
                </p:oleObj>
              </mc:Choice>
              <mc:Fallback>
                <p:oleObj name="Equation" r:id="rId5" imgW="21333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7175" y="3733800"/>
                        <a:ext cx="4949825" cy="919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14"/>
          <p:cNvGraphicFramePr>
            <a:graphicFrameLocks noChangeAspect="1"/>
          </p:cNvGraphicFramePr>
          <p:nvPr/>
        </p:nvGraphicFramePr>
        <p:xfrm>
          <a:off x="877888" y="4953000"/>
          <a:ext cx="1560512" cy="51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6" name="Equation" r:id="rId7" imgW="672840" imgH="241200" progId="Equation.3">
                  <p:embed/>
                </p:oleObj>
              </mc:Choice>
              <mc:Fallback>
                <p:oleObj name="Equation" r:id="rId7" imgW="6728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888" y="4953000"/>
                        <a:ext cx="1560512" cy="51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219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نهايات المقادير غير المحددة عند نقطة: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8194" name="Object 8"/>
          <p:cNvGraphicFramePr>
            <a:graphicFrameLocks noChangeAspect="1"/>
          </p:cNvGraphicFramePr>
          <p:nvPr/>
        </p:nvGraphicFramePr>
        <p:xfrm>
          <a:off x="569913" y="2133600"/>
          <a:ext cx="8459787" cy="297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2" name="Equation" r:id="rId3" imgW="3441600" imgH="1752480" progId="Equation.3">
                  <p:embed/>
                </p:oleObj>
              </mc:Choice>
              <mc:Fallback>
                <p:oleObj name="Equation" r:id="rId3" imgW="3441600" imgH="1752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913" y="2133600"/>
                        <a:ext cx="8459787" cy="297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47771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نهايات المقادير غير المحددة عند نقطة: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rtl="1">
              <a:defRPr/>
            </a:pPr>
            <a:r>
              <a:rPr lang="ar-SA" sz="2800" dirty="0" smtClean="0"/>
              <a:t>كمية غير معينة</a:t>
            </a:r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r>
              <a:rPr lang="ar-SA" sz="2800" dirty="0" smtClean="0"/>
              <a:t>لإزالة هذه الحالة نضرب كل من البسط والمقام بمرافق البسط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9218" name="Object 5"/>
          <p:cNvGraphicFramePr>
            <a:graphicFrameLocks noChangeAspect="1"/>
          </p:cNvGraphicFramePr>
          <p:nvPr/>
        </p:nvGraphicFramePr>
        <p:xfrm>
          <a:off x="1066800" y="1738313"/>
          <a:ext cx="3171825" cy="852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2" name="Equation" r:id="rId3" imgW="1193760" imgH="431640" progId="Equation.3">
                  <p:embed/>
                </p:oleObj>
              </mc:Choice>
              <mc:Fallback>
                <p:oleObj name="Equation" r:id="rId3" imgW="11937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738313"/>
                        <a:ext cx="3171825" cy="852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9" name="Object 8"/>
          <p:cNvGraphicFramePr>
            <a:graphicFrameLocks noChangeAspect="1"/>
          </p:cNvGraphicFramePr>
          <p:nvPr/>
        </p:nvGraphicFramePr>
        <p:xfrm>
          <a:off x="177800" y="3195638"/>
          <a:ext cx="7366000" cy="919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3" name="Equation" r:id="rId5" imgW="3174840" imgH="431640" progId="Equation.3">
                  <p:embed/>
                </p:oleObj>
              </mc:Choice>
              <mc:Fallback>
                <p:oleObj name="Equation" r:id="rId5" imgW="317484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800" y="3195638"/>
                        <a:ext cx="7366000" cy="919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838200" y="4495800"/>
          <a:ext cx="1658938" cy="51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4" name="Equation" r:id="rId7" imgW="888840" imgH="241200" progId="Equation.3">
                  <p:embed/>
                </p:oleObj>
              </mc:Choice>
              <mc:Fallback>
                <p:oleObj name="Equation" r:id="rId7" imgW="8888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495800"/>
                        <a:ext cx="1658938" cy="51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81309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نهايات المقادير غير المحددة عند نقطة: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0242" name="Object 8"/>
          <p:cNvGraphicFramePr>
            <a:graphicFrameLocks noChangeAspect="1"/>
          </p:cNvGraphicFramePr>
          <p:nvPr/>
        </p:nvGraphicFramePr>
        <p:xfrm>
          <a:off x="990600" y="1981200"/>
          <a:ext cx="8153400" cy="327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0" name="Equation" r:id="rId3" imgW="4343400" imgH="1777680" progId="Equation.3">
                  <p:embed/>
                </p:oleObj>
              </mc:Choice>
              <mc:Fallback>
                <p:oleObj name="Equation" r:id="rId3" imgW="4343400" imgH="1777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981200"/>
                        <a:ext cx="8153400" cy="327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رابط مستقيم 10"/>
          <p:cNvCxnSpPr/>
          <p:nvPr/>
        </p:nvCxnSpPr>
        <p:spPr>
          <a:xfrm rot="10800000" flipV="1">
            <a:off x="6781800" y="2819400"/>
            <a:ext cx="685800" cy="381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مستقيم 11"/>
          <p:cNvCxnSpPr/>
          <p:nvPr/>
        </p:nvCxnSpPr>
        <p:spPr>
          <a:xfrm rot="10800000" flipV="1">
            <a:off x="5943600" y="3429000"/>
            <a:ext cx="762000" cy="3048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3895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نهايات المقادير غير المحددة عند نقطة: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ثانياً: عندما </a:t>
            </a:r>
            <a:endParaRPr lang="ar-SA" sz="2800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r>
              <a:rPr lang="ar-SA" sz="2800" dirty="0" smtClean="0"/>
              <a:t>عندما تكون نتيجة التعويض المباشر =        نتبع ما يلي: </a:t>
            </a:r>
          </a:p>
          <a:p>
            <a:pPr marL="514350" indent="-514350" rtl="1">
              <a:defRPr/>
            </a:pPr>
            <a:r>
              <a:rPr lang="ar-SA" sz="2800" dirty="0" smtClean="0"/>
              <a:t>نقسم كل حد من حدود البسط والمقام على </a:t>
            </a:r>
            <a:r>
              <a:rPr lang="en-US" sz="2800" dirty="0" smtClean="0"/>
              <a:t>      </a:t>
            </a:r>
            <a:r>
              <a:rPr lang="ar-SA" sz="2800" dirty="0" smtClean="0"/>
              <a:t>بأكبر أس أو نستخدم النتيجة التالية إذا كان البسط والمقام كثيرتا حدود.  </a:t>
            </a: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نتيجة:</a:t>
            </a:r>
          </a:p>
          <a:p>
            <a:pPr marL="514350" indent="-514350" rtl="1">
              <a:defRPr/>
            </a:pPr>
            <a:r>
              <a:rPr lang="ar-SA" sz="2800" dirty="0" smtClean="0"/>
              <a:t>إذا كانت             </a:t>
            </a:r>
            <a:r>
              <a:rPr lang="ar-SA" sz="2800" dirty="0" err="1" smtClean="0"/>
              <a:t>و</a:t>
            </a:r>
            <a:r>
              <a:rPr lang="ar-SA" sz="2800" dirty="0" smtClean="0"/>
              <a:t>          كثيرتا حدود  </a:t>
            </a:r>
            <a:r>
              <a:rPr lang="ar-SA" sz="2800" dirty="0" err="1" smtClean="0"/>
              <a:t>و</a:t>
            </a:r>
            <a:r>
              <a:rPr lang="ar-SA" sz="2800" dirty="0" smtClean="0"/>
              <a:t>            فان: </a:t>
            </a:r>
          </a:p>
          <a:p>
            <a:pPr marL="514350" indent="-514350" rtl="1">
              <a:defRPr/>
            </a:pPr>
            <a:r>
              <a:rPr lang="ar-SA" sz="2800" dirty="0" smtClean="0"/>
              <a:t>                </a:t>
            </a:r>
          </a:p>
          <a:p>
            <a:pPr marL="514350" indent="-514350" rtl="1">
              <a:defRPr/>
            </a:pPr>
            <a:r>
              <a:rPr lang="ar-SA" sz="2800" dirty="0" smtClean="0">
                <a:solidFill>
                  <a:srgbClr val="0070C0"/>
                </a:solidFill>
              </a:rPr>
              <a:t>إذا كانت درجة البسط </a:t>
            </a:r>
            <a:r>
              <a:rPr lang="ar-SA" sz="2800" u="sng" dirty="0" smtClean="0">
                <a:solidFill>
                  <a:srgbClr val="0070C0"/>
                </a:solidFill>
              </a:rPr>
              <a:t>أقل</a:t>
            </a:r>
            <a:r>
              <a:rPr lang="ar-SA" sz="2800" dirty="0" smtClean="0">
                <a:solidFill>
                  <a:srgbClr val="0070C0"/>
                </a:solidFill>
              </a:rPr>
              <a:t> من درجة المقام.</a:t>
            </a:r>
          </a:p>
          <a:p>
            <a:pPr marL="514350" indent="-514350" rtl="1">
              <a:defRPr/>
            </a:pPr>
            <a:r>
              <a:rPr lang="ar-SA" sz="2800" dirty="0" smtClean="0"/>
              <a:t>       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1266" name="Object 5"/>
          <p:cNvGraphicFramePr>
            <a:graphicFrameLocks noChangeAspect="1"/>
          </p:cNvGraphicFramePr>
          <p:nvPr/>
        </p:nvGraphicFramePr>
        <p:xfrm>
          <a:off x="6553200" y="1524000"/>
          <a:ext cx="1181100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2" name="Equation" r:id="rId3" imgW="444240" imgH="139680" progId="Equation.3">
                  <p:embed/>
                </p:oleObj>
              </mc:Choice>
              <mc:Fallback>
                <p:oleObj name="Equation" r:id="rId3" imgW="44424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1524000"/>
                        <a:ext cx="1181100" cy="276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4"/>
          <p:cNvGraphicFramePr>
            <a:graphicFrameLocks noChangeAspect="1"/>
          </p:cNvGraphicFramePr>
          <p:nvPr/>
        </p:nvGraphicFramePr>
        <p:xfrm>
          <a:off x="4556125" y="1752600"/>
          <a:ext cx="473075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3" name="Equation" r:id="rId5" imgW="177480" imgH="393480" progId="Equation.3">
                  <p:embed/>
                </p:oleObj>
              </mc:Choice>
              <mc:Fallback>
                <p:oleObj name="Equation" r:id="rId5" imgW="1774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6125" y="1752600"/>
                        <a:ext cx="473075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8" name="Object 7"/>
          <p:cNvGraphicFramePr>
            <a:graphicFrameLocks noChangeAspect="1"/>
          </p:cNvGraphicFramePr>
          <p:nvPr/>
        </p:nvGraphicFramePr>
        <p:xfrm>
          <a:off x="457200" y="4343400"/>
          <a:ext cx="3473450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4" name="Equation" r:id="rId7" imgW="1307880" imgH="419040" progId="Equation.3">
                  <p:embed/>
                </p:oleObj>
              </mc:Choice>
              <mc:Fallback>
                <p:oleObj name="Equation" r:id="rId7" imgW="130788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343400"/>
                        <a:ext cx="3473450" cy="82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9" name="Object 9"/>
          <p:cNvGraphicFramePr>
            <a:graphicFrameLocks noChangeAspect="1"/>
          </p:cNvGraphicFramePr>
          <p:nvPr/>
        </p:nvGraphicFramePr>
        <p:xfrm>
          <a:off x="7315200" y="3886200"/>
          <a:ext cx="91122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5" name="Equation" r:id="rId9" imgW="342720" imgH="203040" progId="Equation.3">
                  <p:embed/>
                </p:oleObj>
              </mc:Choice>
              <mc:Fallback>
                <p:oleObj name="Equation" r:id="rId9" imgW="3427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5200" y="3886200"/>
                        <a:ext cx="911225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0" name="Object 6"/>
          <p:cNvGraphicFramePr>
            <a:graphicFrameLocks noChangeAspect="1"/>
          </p:cNvGraphicFramePr>
          <p:nvPr/>
        </p:nvGraphicFramePr>
        <p:xfrm>
          <a:off x="6111875" y="3886200"/>
          <a:ext cx="877888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6" name="Equation" r:id="rId11" imgW="330120" imgH="203040" progId="Equation.3">
                  <p:embed/>
                </p:oleObj>
              </mc:Choice>
              <mc:Fallback>
                <p:oleObj name="Equation" r:id="rId11" imgW="3301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75" y="3886200"/>
                        <a:ext cx="877888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1" name="Object 10"/>
          <p:cNvGraphicFramePr>
            <a:graphicFrameLocks noChangeAspect="1"/>
          </p:cNvGraphicFramePr>
          <p:nvPr/>
        </p:nvGraphicFramePr>
        <p:xfrm>
          <a:off x="3238500" y="4038600"/>
          <a:ext cx="1181100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7" name="Equation" r:id="rId13" imgW="444240" imgH="139680" progId="Equation.3">
                  <p:embed/>
                </p:oleObj>
              </mc:Choice>
              <mc:Fallback>
                <p:oleObj name="Equation" r:id="rId13" imgW="44424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0" y="4038600"/>
                        <a:ext cx="1181100" cy="276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2" name="Object 8"/>
          <p:cNvGraphicFramePr>
            <a:graphicFrameLocks noChangeAspect="1"/>
          </p:cNvGraphicFramePr>
          <p:nvPr/>
        </p:nvGraphicFramePr>
        <p:xfrm>
          <a:off x="4387850" y="2590800"/>
          <a:ext cx="336550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8" name="Equation" r:id="rId14" imgW="126720" imgH="139680" progId="Equation.3">
                  <p:embed/>
                </p:oleObj>
              </mc:Choice>
              <mc:Fallback>
                <p:oleObj name="Equation" r:id="rId14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7850" y="2590800"/>
                        <a:ext cx="336550" cy="276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86507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نهايات المقادير غير المحددة عند نقطة: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dirty="0" smtClean="0"/>
              <a:t>                              </a:t>
            </a:r>
            <a:r>
              <a:rPr lang="ar-SA" sz="2000" dirty="0" smtClean="0"/>
              <a:t>معامل     بأكبر أس في البسط</a:t>
            </a:r>
          </a:p>
          <a:p>
            <a:pPr marL="514350" indent="-514350" rtl="1">
              <a:defRPr/>
            </a:pPr>
            <a:endParaRPr lang="ar-SA" sz="2000" dirty="0" smtClean="0"/>
          </a:p>
          <a:p>
            <a:pPr marL="514350" indent="-514350" rtl="1">
              <a:defRPr/>
            </a:pPr>
            <a:r>
              <a:rPr lang="ar-SA" sz="2000" dirty="0" smtClean="0"/>
              <a:t>                                           معامل </a:t>
            </a:r>
            <a:r>
              <a:rPr lang="en-US" sz="2000" dirty="0" smtClean="0"/>
              <a:t>    </a:t>
            </a:r>
            <a:r>
              <a:rPr lang="ar-SA" sz="2000" dirty="0" smtClean="0"/>
              <a:t>بأكبر أس في المقام            </a:t>
            </a:r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  <a:r>
              <a:rPr lang="ar-SA" sz="2800" dirty="0" smtClean="0">
                <a:solidFill>
                  <a:srgbClr val="0070C0"/>
                </a:solidFill>
              </a:rPr>
              <a:t>إذا كانت درجة البسط  </a:t>
            </a:r>
            <a:r>
              <a:rPr lang="ar-SA" sz="2800" u="sng" dirty="0" smtClean="0">
                <a:solidFill>
                  <a:srgbClr val="0070C0"/>
                </a:solidFill>
              </a:rPr>
              <a:t>تساوي</a:t>
            </a:r>
            <a:r>
              <a:rPr lang="ar-SA" sz="2800" dirty="0" smtClean="0">
                <a:solidFill>
                  <a:srgbClr val="0070C0"/>
                </a:solidFill>
              </a:rPr>
              <a:t>  درجة المقام.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dirty="0" smtClean="0">
                <a:solidFill>
                  <a:srgbClr val="0070C0"/>
                </a:solidFill>
              </a:rPr>
              <a:t>إذا كانت درجة البسط  </a:t>
            </a:r>
            <a:r>
              <a:rPr lang="ar-SA" sz="2800" u="sng" dirty="0" smtClean="0">
                <a:solidFill>
                  <a:srgbClr val="0070C0"/>
                </a:solidFill>
              </a:rPr>
              <a:t>أكبر</a:t>
            </a:r>
            <a:r>
              <a:rPr lang="ar-SA" sz="2800" dirty="0" smtClean="0">
                <a:solidFill>
                  <a:srgbClr val="0070C0"/>
                </a:solidFill>
              </a:rPr>
              <a:t> من درجة المقام.</a:t>
            </a:r>
          </a:p>
          <a:p>
            <a:pPr marL="514350" indent="-514350" rtl="1">
              <a:defRPr/>
            </a:pPr>
            <a:r>
              <a:rPr lang="ar-SA" sz="2800" dirty="0" smtClean="0"/>
              <a:t>       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2290" name="Object 4"/>
          <p:cNvGraphicFramePr>
            <a:graphicFrameLocks noChangeAspect="1"/>
          </p:cNvGraphicFramePr>
          <p:nvPr/>
        </p:nvGraphicFramePr>
        <p:xfrm>
          <a:off x="381000" y="2286000"/>
          <a:ext cx="3143250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2" name="Equation" r:id="rId3" imgW="1346040" imgH="419040" progId="Equation.3">
                  <p:embed/>
                </p:oleObj>
              </mc:Choice>
              <mc:Fallback>
                <p:oleObj name="Equation" r:id="rId3" imgW="13460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2286000"/>
                        <a:ext cx="3143250" cy="82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7" name="رابط مستقيم 16"/>
          <p:cNvCxnSpPr/>
          <p:nvPr/>
        </p:nvCxnSpPr>
        <p:spPr>
          <a:xfrm rot="10800000">
            <a:off x="3886200" y="2667000"/>
            <a:ext cx="2590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2291" name="Object 3"/>
          <p:cNvGraphicFramePr>
            <a:graphicFrameLocks noChangeAspect="1"/>
          </p:cNvGraphicFramePr>
          <p:nvPr/>
        </p:nvGraphicFramePr>
        <p:xfrm>
          <a:off x="481013" y="4343400"/>
          <a:ext cx="3706812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3" name="Equation" r:id="rId5" imgW="1587240" imgH="419040" progId="Equation.3">
                  <p:embed/>
                </p:oleObj>
              </mc:Choice>
              <mc:Fallback>
                <p:oleObj name="Equation" r:id="rId5" imgW="15872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013" y="4343400"/>
                        <a:ext cx="3706812" cy="82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2" name="Object 5"/>
          <p:cNvGraphicFramePr>
            <a:graphicFrameLocks noChangeAspect="1"/>
          </p:cNvGraphicFramePr>
          <p:nvPr/>
        </p:nvGraphicFramePr>
        <p:xfrm>
          <a:off x="5530850" y="2133600"/>
          <a:ext cx="336550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4" name="Equation" r:id="rId7" imgW="126720" imgH="139680" progId="Equation.3">
                  <p:embed/>
                </p:oleObj>
              </mc:Choice>
              <mc:Fallback>
                <p:oleObj name="Equation" r:id="rId7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30850" y="2133600"/>
                        <a:ext cx="336550" cy="276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3" name="Object 5"/>
          <p:cNvGraphicFramePr>
            <a:graphicFrameLocks noChangeAspect="1"/>
          </p:cNvGraphicFramePr>
          <p:nvPr/>
        </p:nvGraphicFramePr>
        <p:xfrm>
          <a:off x="5486400" y="2895600"/>
          <a:ext cx="336550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5" name="Equation" r:id="rId9" imgW="126720" imgH="139680" progId="Equation.3">
                  <p:embed/>
                </p:oleObj>
              </mc:Choice>
              <mc:Fallback>
                <p:oleObj name="Equation" r:id="rId9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2895600"/>
                        <a:ext cx="336550" cy="276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537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نهايات المقادير غير المحددة عند نقطة: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ملاحظة: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مثال: 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3314" name="Object 6"/>
          <p:cNvGraphicFramePr>
            <a:graphicFrameLocks noChangeAspect="1"/>
          </p:cNvGraphicFramePr>
          <p:nvPr/>
        </p:nvGraphicFramePr>
        <p:xfrm>
          <a:off x="1905000" y="1828800"/>
          <a:ext cx="593725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0" name="Equation" r:id="rId3" imgW="2234880" imgH="469800" progId="Equation.3">
                  <p:embed/>
                </p:oleObj>
              </mc:Choice>
              <mc:Fallback>
                <p:oleObj name="Equation" r:id="rId3" imgW="223488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1828800"/>
                        <a:ext cx="5937250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" name="Object 5"/>
          <p:cNvGraphicFramePr>
            <a:graphicFrameLocks noChangeAspect="1"/>
          </p:cNvGraphicFramePr>
          <p:nvPr/>
        </p:nvGraphicFramePr>
        <p:xfrm>
          <a:off x="1752600" y="4038600"/>
          <a:ext cx="5870575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1" name="Equation" r:id="rId5" imgW="2209680" imgH="469800" progId="Equation.3">
                  <p:embed/>
                </p:oleObj>
              </mc:Choice>
              <mc:Fallback>
                <p:oleObj name="Equation" r:id="rId5" imgW="220968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4038600"/>
                        <a:ext cx="5870575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8071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نهايات المقادير غير المحددة عند نقطة: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مثال:</a:t>
            </a:r>
          </a:p>
          <a:p>
            <a:pPr marL="514350" indent="-514350" rtl="1">
              <a:defRPr/>
            </a:pPr>
            <a:r>
              <a:rPr lang="ar-SA" sz="2800" dirty="0" smtClean="0"/>
              <a:t>أوجد نهاية كل مما يلي: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r>
              <a:rPr lang="ar-SA" sz="2800" dirty="0" smtClean="0"/>
              <a:t> بما أن درجة البسط = درجة المقام اذاً:  </a:t>
            </a:r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4338" name="Object 8"/>
          <p:cNvGraphicFramePr>
            <a:graphicFrameLocks noChangeAspect="1"/>
          </p:cNvGraphicFramePr>
          <p:nvPr/>
        </p:nvGraphicFramePr>
        <p:xfrm>
          <a:off x="1600200" y="4267200"/>
          <a:ext cx="4046538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4" name="Equation" r:id="rId3" imgW="1434960" imgH="419040" progId="Equation.3">
                  <p:embed/>
                </p:oleObj>
              </mc:Choice>
              <mc:Fallback>
                <p:oleObj name="Equation" r:id="rId3" imgW="143496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4267200"/>
                        <a:ext cx="4046538" cy="963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9" name="Object 5"/>
          <p:cNvGraphicFramePr>
            <a:graphicFrameLocks noChangeAspect="1"/>
          </p:cNvGraphicFramePr>
          <p:nvPr/>
        </p:nvGraphicFramePr>
        <p:xfrm>
          <a:off x="1219200" y="2438400"/>
          <a:ext cx="3373438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5" name="Equation" r:id="rId5" imgW="1269720" imgH="419040" progId="Equation.3">
                  <p:embed/>
                </p:oleObj>
              </mc:Choice>
              <mc:Fallback>
                <p:oleObj name="Equation" r:id="rId5" imgW="126972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438400"/>
                        <a:ext cx="3373438" cy="82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3255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نهايات المقادير غير المحددة عند نقطة: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r>
              <a:rPr lang="ar-SA" sz="2800" dirty="0" smtClean="0"/>
              <a:t> بما أن درجة البسط </a:t>
            </a:r>
            <a:r>
              <a:rPr lang="en-US" sz="2800" dirty="0" smtClean="0"/>
              <a:t> </a:t>
            </a:r>
            <a:r>
              <a:rPr lang="ar-SA" sz="2800" dirty="0" smtClean="0"/>
              <a:t>أقل من</a:t>
            </a:r>
            <a:r>
              <a:rPr lang="en-US" sz="2800" dirty="0" smtClean="0"/>
              <a:t> </a:t>
            </a:r>
            <a:r>
              <a:rPr lang="ar-SA" sz="2800" dirty="0" smtClean="0"/>
              <a:t> من درجة المقام اذاً:  </a:t>
            </a:r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5362" name="Object 5"/>
          <p:cNvGraphicFramePr>
            <a:graphicFrameLocks noChangeAspect="1"/>
          </p:cNvGraphicFramePr>
          <p:nvPr/>
        </p:nvGraphicFramePr>
        <p:xfrm>
          <a:off x="1295400" y="1905000"/>
          <a:ext cx="3238500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8" name="Equation" r:id="rId3" imgW="1218960" imgH="393480" progId="Equation.3">
                  <p:embed/>
                </p:oleObj>
              </mc:Choice>
              <mc:Fallback>
                <p:oleObj name="Equation" r:id="rId3" imgW="12189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905000"/>
                        <a:ext cx="3238500" cy="77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3" name="Object 4"/>
          <p:cNvGraphicFramePr>
            <a:graphicFrameLocks noChangeAspect="1"/>
          </p:cNvGraphicFramePr>
          <p:nvPr/>
        </p:nvGraphicFramePr>
        <p:xfrm>
          <a:off x="1406525" y="4191000"/>
          <a:ext cx="3170238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9" name="Equation" r:id="rId5" imgW="1193760" imgH="393480" progId="Equation.3">
                  <p:embed/>
                </p:oleObj>
              </mc:Choice>
              <mc:Fallback>
                <p:oleObj name="Equation" r:id="rId5" imgW="11937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6525" y="4191000"/>
                        <a:ext cx="3170238" cy="77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23559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نهايات المقادير غير المحددة عند نقطة: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r>
              <a:rPr lang="ar-SA" sz="2800" dirty="0" smtClean="0"/>
              <a:t> بما أن درجة البسط </a:t>
            </a:r>
            <a:r>
              <a:rPr lang="en-US" sz="2800" dirty="0" smtClean="0"/>
              <a:t> </a:t>
            </a:r>
            <a:r>
              <a:rPr lang="ar-SA" sz="2800" dirty="0" smtClean="0"/>
              <a:t>أكبر من درجة المقام اذاً:  </a:t>
            </a:r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6386" name="Object 5"/>
          <p:cNvGraphicFramePr>
            <a:graphicFrameLocks noChangeAspect="1"/>
          </p:cNvGraphicFramePr>
          <p:nvPr/>
        </p:nvGraphicFramePr>
        <p:xfrm>
          <a:off x="1665288" y="1879600"/>
          <a:ext cx="2497137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2" name="Equation" r:id="rId3" imgW="939600" imgH="419040" progId="Equation.3">
                  <p:embed/>
                </p:oleObj>
              </mc:Choice>
              <mc:Fallback>
                <p:oleObj name="Equation" r:id="rId3" imgW="9396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5288" y="1879600"/>
                        <a:ext cx="2497137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7" name="Object 4"/>
          <p:cNvGraphicFramePr>
            <a:graphicFrameLocks noChangeAspect="1"/>
          </p:cNvGraphicFramePr>
          <p:nvPr/>
        </p:nvGraphicFramePr>
        <p:xfrm>
          <a:off x="1135063" y="4191000"/>
          <a:ext cx="2970212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3" name="Equation" r:id="rId5" imgW="1117440" imgH="419040" progId="Equation.3">
                  <p:embed/>
                </p:oleObj>
              </mc:Choice>
              <mc:Fallback>
                <p:oleObj name="Equation" r:id="rId5" imgW="11174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5063" y="4191000"/>
                        <a:ext cx="2970212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64748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نهايات المقادير غير المحددة عند نقطة: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r>
              <a:rPr lang="ar-SA" sz="2800" dirty="0" smtClean="0"/>
              <a:t> بما أن درجة البسط </a:t>
            </a:r>
            <a:r>
              <a:rPr lang="en-US" sz="2800" dirty="0" smtClean="0"/>
              <a:t> = </a:t>
            </a:r>
            <a:r>
              <a:rPr lang="ar-SA" sz="2800" dirty="0" smtClean="0"/>
              <a:t> من درجة المقام اذاً:  </a:t>
            </a:r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7410" name="Object 5"/>
          <p:cNvGraphicFramePr>
            <a:graphicFrameLocks noChangeAspect="1"/>
          </p:cNvGraphicFramePr>
          <p:nvPr/>
        </p:nvGraphicFramePr>
        <p:xfrm>
          <a:off x="1547813" y="1879600"/>
          <a:ext cx="2733675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6" name="Equation" r:id="rId3" imgW="1028520" imgH="419040" progId="Equation.3">
                  <p:embed/>
                </p:oleObj>
              </mc:Choice>
              <mc:Fallback>
                <p:oleObj name="Equation" r:id="rId3" imgW="102852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1879600"/>
                        <a:ext cx="2733675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1" name="Object 4"/>
          <p:cNvGraphicFramePr>
            <a:graphicFrameLocks noChangeAspect="1"/>
          </p:cNvGraphicFramePr>
          <p:nvPr/>
        </p:nvGraphicFramePr>
        <p:xfrm>
          <a:off x="1169988" y="4038600"/>
          <a:ext cx="3138487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7" name="Equation" r:id="rId5" imgW="1180800" imgH="419040" progId="Equation.3">
                  <p:embed/>
                </p:oleObj>
              </mc:Choice>
              <mc:Fallback>
                <p:oleObj name="Equation" r:id="rId5" imgW="11808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9988" y="4038600"/>
                        <a:ext cx="3138487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83384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تمارين: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2800" dirty="0" smtClean="0"/>
              <a:t> أوجد النهايات التالية:</a:t>
            </a:r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8434" name="Object 14"/>
          <p:cNvGraphicFramePr>
            <a:graphicFrameLocks noChangeAspect="1"/>
          </p:cNvGraphicFramePr>
          <p:nvPr/>
        </p:nvGraphicFramePr>
        <p:xfrm>
          <a:off x="1143000" y="1676400"/>
          <a:ext cx="2862263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6" name="Equation" r:id="rId3" imgW="1168200" imgH="419040" progId="Equation.3">
                  <p:embed/>
                </p:oleObj>
              </mc:Choice>
              <mc:Fallback>
                <p:oleObj name="Equation" r:id="rId3" imgW="11682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676400"/>
                        <a:ext cx="2862263" cy="963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5" name="Object 3"/>
          <p:cNvGraphicFramePr>
            <a:graphicFrameLocks noChangeAspect="1"/>
          </p:cNvGraphicFramePr>
          <p:nvPr/>
        </p:nvGraphicFramePr>
        <p:xfrm>
          <a:off x="1066800" y="2922588"/>
          <a:ext cx="3019425" cy="963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7" name="Equation" r:id="rId5" imgW="1231560" imgH="419040" progId="Equation.3">
                  <p:embed/>
                </p:oleObj>
              </mc:Choice>
              <mc:Fallback>
                <p:oleObj name="Equation" r:id="rId5" imgW="123156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922588"/>
                        <a:ext cx="3019425" cy="963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6" name="Object 15"/>
          <p:cNvGraphicFramePr>
            <a:graphicFrameLocks noChangeAspect="1"/>
          </p:cNvGraphicFramePr>
          <p:nvPr/>
        </p:nvGraphicFramePr>
        <p:xfrm>
          <a:off x="1066800" y="4048125"/>
          <a:ext cx="3017838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8" name="Equation" r:id="rId7" imgW="1231560" imgH="393480" progId="Equation.3">
                  <p:embed/>
                </p:oleObj>
              </mc:Choice>
              <mc:Fallback>
                <p:oleObj name="Equation" r:id="rId7" imgW="12315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048125"/>
                        <a:ext cx="3017838" cy="904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7" name="Object 16"/>
          <p:cNvGraphicFramePr>
            <a:graphicFrameLocks noChangeAspect="1"/>
          </p:cNvGraphicFramePr>
          <p:nvPr/>
        </p:nvGraphicFramePr>
        <p:xfrm>
          <a:off x="1066800" y="5027613"/>
          <a:ext cx="2301875" cy="992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9" name="Equation" r:id="rId9" imgW="939600" imgH="431640" progId="Equation.3">
                  <p:embed/>
                </p:oleObj>
              </mc:Choice>
              <mc:Fallback>
                <p:oleObj name="Equation" r:id="rId9" imgW="9396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5027613"/>
                        <a:ext cx="2301875" cy="992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5439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تمارين: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9458" name="Object 14"/>
          <p:cNvGraphicFramePr>
            <a:graphicFrameLocks noChangeAspect="1"/>
          </p:cNvGraphicFramePr>
          <p:nvPr/>
        </p:nvGraphicFramePr>
        <p:xfrm>
          <a:off x="1155700" y="1474788"/>
          <a:ext cx="3889375" cy="963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2" name="Equation" r:id="rId3" imgW="1587240" imgH="419040" progId="Equation.3">
                  <p:embed/>
                </p:oleObj>
              </mc:Choice>
              <mc:Fallback>
                <p:oleObj name="Equation" r:id="rId3" imgW="15872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5700" y="1474788"/>
                        <a:ext cx="3889375" cy="963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59" name="Object 3"/>
          <p:cNvGraphicFramePr>
            <a:graphicFrameLocks noChangeAspect="1"/>
          </p:cNvGraphicFramePr>
          <p:nvPr/>
        </p:nvGraphicFramePr>
        <p:xfrm>
          <a:off x="1143000" y="3151188"/>
          <a:ext cx="3111500" cy="963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3" name="Equation" r:id="rId5" imgW="1269720" imgH="419040" progId="Equation.3">
                  <p:embed/>
                </p:oleObj>
              </mc:Choice>
              <mc:Fallback>
                <p:oleObj name="Equation" r:id="rId5" imgW="126972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151188"/>
                        <a:ext cx="3111500" cy="963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1217613" y="4522788"/>
          <a:ext cx="3267075" cy="963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4" name="Equation" r:id="rId7" imgW="1333440" imgH="419040" progId="Equation.3">
                  <p:embed/>
                </p:oleObj>
              </mc:Choice>
              <mc:Fallback>
                <p:oleObj name="Equation" r:id="rId7" imgW="13334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7613" y="4522788"/>
                        <a:ext cx="3267075" cy="963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1140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الاتصال:</a:t>
            </a:r>
            <a:endParaRPr lang="en-US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تعريف:</a:t>
            </a:r>
          </a:p>
          <a:p>
            <a:pPr rtl="1">
              <a:defRPr/>
            </a:pPr>
            <a:r>
              <a:rPr lang="ar-SA" sz="2800" dirty="0" smtClean="0">
                <a:cs typeface="Arial" pitchFamily="34" charset="0"/>
              </a:rPr>
              <a:t>يقال للدالة          متصلة في نقطة </a:t>
            </a:r>
            <a:r>
              <a:rPr lang="en-US" sz="2800" dirty="0" smtClean="0">
                <a:cs typeface="Arial" pitchFamily="34" charset="0"/>
              </a:rPr>
              <a:t>c</a:t>
            </a:r>
            <a:r>
              <a:rPr lang="ar-SA" sz="2800" dirty="0" smtClean="0">
                <a:cs typeface="Arial" pitchFamily="34" charset="0"/>
              </a:rPr>
              <a:t> </a:t>
            </a:r>
            <a:r>
              <a:rPr lang="ar-SA" sz="2800" dirty="0" smtClean="0">
                <a:cs typeface="Arial" pitchFamily="34" charset="0"/>
              </a:rPr>
              <a:t>إذا تحققت الشروط الثلاثة الآتية:</a:t>
            </a:r>
          </a:p>
          <a:p>
            <a:pPr marL="514350" indent="-514350" rtl="1">
              <a:buFont typeface="Arial" pitchFamily="34" charset="0"/>
              <a:buAutoNum type="arabic2Minus"/>
              <a:defRPr/>
            </a:pPr>
            <a:r>
              <a:rPr lang="ar-SA" sz="2800" dirty="0" smtClean="0">
                <a:cs typeface="Arial" pitchFamily="34" charset="0"/>
              </a:rPr>
              <a:t>الدالة معرفة في </a:t>
            </a:r>
            <a:r>
              <a:rPr lang="en-US" sz="2800" dirty="0" smtClean="0">
                <a:cs typeface="Arial" pitchFamily="34" charset="0"/>
              </a:rPr>
              <a:t>c</a:t>
            </a:r>
            <a:r>
              <a:rPr lang="ar-SA" sz="2800" dirty="0" smtClean="0">
                <a:cs typeface="Arial" pitchFamily="34" charset="0"/>
              </a:rPr>
              <a:t> </a:t>
            </a:r>
            <a:r>
              <a:rPr lang="ar-SA" sz="2800" dirty="0" smtClean="0">
                <a:cs typeface="Arial" pitchFamily="34" charset="0"/>
              </a:rPr>
              <a:t>أي أن </a:t>
            </a:r>
            <a:r>
              <a:rPr lang="en-US" sz="2800" dirty="0" smtClean="0">
                <a:cs typeface="Arial" pitchFamily="34" charset="0"/>
              </a:rPr>
              <a:t>f(c) </a:t>
            </a:r>
            <a:r>
              <a:rPr lang="ar-SA" sz="2800" dirty="0" smtClean="0">
                <a:cs typeface="Arial" pitchFamily="34" charset="0"/>
              </a:rPr>
              <a:t> </a:t>
            </a:r>
            <a:r>
              <a:rPr lang="ar-SA" sz="2800" dirty="0" smtClean="0">
                <a:cs typeface="Arial" pitchFamily="34" charset="0"/>
              </a:rPr>
              <a:t>معرفة</a:t>
            </a:r>
          </a:p>
          <a:p>
            <a:pPr marL="514350" indent="-514350" rtl="1">
              <a:buFont typeface="Arial" pitchFamily="34" charset="0"/>
              <a:buAutoNum type="arabic2Minus"/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buFont typeface="Arial" pitchFamily="34" charset="0"/>
              <a:buAutoNum type="arabic2Minus"/>
              <a:defRPr/>
            </a:pPr>
            <a:r>
              <a:rPr lang="ar-SA" sz="2800" dirty="0" smtClean="0">
                <a:cs typeface="Arial" pitchFamily="34" charset="0"/>
              </a:rPr>
              <a:t>                      موجودة</a:t>
            </a: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                </a:t>
            </a:r>
          </a:p>
          <a:p>
            <a:pPr marL="514350" indent="-514350" rtl="1">
              <a:buFont typeface="+mj-cs"/>
              <a:buAutoNum type="arabic2Minus" startAt="3"/>
              <a:defRPr/>
            </a:pPr>
            <a:r>
              <a:rPr lang="ar-SA" sz="2800" dirty="0" smtClean="0">
                <a:cs typeface="Arial" pitchFamily="34" charset="0"/>
              </a:rPr>
              <a:t> </a:t>
            </a:r>
          </a:p>
          <a:p>
            <a:pPr marL="742950" indent="-7429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buFont typeface="+mj-lt"/>
              <a:buAutoNum type="arabicPeriod"/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0482" name="Object 5"/>
          <p:cNvGraphicFramePr>
            <a:graphicFrameLocks noChangeAspect="1"/>
          </p:cNvGraphicFramePr>
          <p:nvPr/>
        </p:nvGraphicFramePr>
        <p:xfrm>
          <a:off x="7010400" y="1905000"/>
          <a:ext cx="1157288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9" name="Equation" r:id="rId3" imgW="495000" imgH="203040" progId="Equation.3">
                  <p:embed/>
                </p:oleObj>
              </mc:Choice>
              <mc:Fallback>
                <p:oleObj name="Equation" r:id="rId3" imgW="4950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1905000"/>
                        <a:ext cx="1157288" cy="40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3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7161984"/>
              </p:ext>
            </p:extLst>
          </p:nvPr>
        </p:nvGraphicFramePr>
        <p:xfrm>
          <a:off x="7086600" y="3276600"/>
          <a:ext cx="1370013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0" name="معادلة" r:id="rId5" imgW="558720" imgH="368280" progId="Equation.3">
                  <p:embed/>
                </p:oleObj>
              </mc:Choice>
              <mc:Fallback>
                <p:oleObj name="معادلة" r:id="rId5" imgW="55872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6600" y="3276600"/>
                        <a:ext cx="1370013" cy="846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1615104"/>
              </p:ext>
            </p:extLst>
          </p:nvPr>
        </p:nvGraphicFramePr>
        <p:xfrm>
          <a:off x="5943600" y="4343400"/>
          <a:ext cx="2459038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1" name="معادلة" r:id="rId7" imgW="1002960" imgH="368280" progId="Equation.3">
                  <p:embed/>
                </p:oleObj>
              </mc:Choice>
              <mc:Fallback>
                <p:oleObj name="معادلة" r:id="rId7" imgW="100296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4343400"/>
                        <a:ext cx="2459038" cy="846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5591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الاتصال:</a:t>
            </a:r>
            <a:endParaRPr lang="en-US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مثال(</a:t>
            </a:r>
            <a:r>
              <a:rPr lang="en-US" sz="2800" b="1" dirty="0" smtClean="0">
                <a:solidFill>
                  <a:srgbClr val="FF0000"/>
                </a:solidFill>
                <a:cs typeface="Arial" pitchFamily="34" charset="0"/>
              </a:rPr>
              <a:t>1</a:t>
            </a:r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): </a:t>
            </a:r>
            <a:endParaRPr lang="ar-SA" sz="2800" b="1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>
              <a:defRPr/>
            </a:pPr>
            <a:r>
              <a:rPr lang="ar-SA" sz="2800" dirty="0" smtClean="0">
                <a:cs typeface="Arial" pitchFamily="34" charset="0"/>
              </a:rPr>
              <a:t>هل الدالة المعرفة </a:t>
            </a:r>
            <a:r>
              <a:rPr lang="ar-SA" sz="2800" dirty="0" err="1" smtClean="0">
                <a:cs typeface="Arial" pitchFamily="34" charset="0"/>
              </a:rPr>
              <a:t>بـ</a:t>
            </a: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                </a:t>
            </a: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    متصلة في </a:t>
            </a:r>
            <a:r>
              <a:rPr lang="en-US" sz="2800" dirty="0" smtClean="0">
                <a:cs typeface="Arial" pitchFamily="34" charset="0"/>
              </a:rPr>
              <a:t>x=-3</a:t>
            </a:r>
            <a:r>
              <a:rPr lang="ar-SA" sz="2800" dirty="0" smtClean="0">
                <a:cs typeface="Arial" pitchFamily="34" charset="0"/>
              </a:rPr>
              <a:t> ؟</a:t>
            </a:r>
          </a:p>
          <a:p>
            <a:pPr marL="742950" indent="-7429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buFont typeface="+mj-lt"/>
              <a:buAutoNum type="arabicPeriod"/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7170" name="Object 5"/>
          <p:cNvGraphicFramePr>
            <a:graphicFrameLocks noChangeAspect="1"/>
          </p:cNvGraphicFramePr>
          <p:nvPr/>
        </p:nvGraphicFramePr>
        <p:xfrm>
          <a:off x="1374775" y="2081213"/>
          <a:ext cx="6313488" cy="277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5" name="Equation" r:id="rId3" imgW="1866600" imgH="1257120" progId="Equation.3">
                  <p:embed/>
                </p:oleObj>
              </mc:Choice>
              <mc:Fallback>
                <p:oleObj name="Equation" r:id="rId3" imgW="1866600" imgH="12571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4775" y="2081213"/>
                        <a:ext cx="6313488" cy="2771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1578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الاتصال:</a:t>
            </a:r>
            <a:endParaRPr lang="en-US" sz="40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                </a:t>
            </a: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</a:t>
            </a:r>
          </a:p>
          <a:p>
            <a:pPr marL="742950" indent="-742950" rtl="1">
              <a:buFont typeface="+mj-lt"/>
              <a:buAutoNum type="arabicPeriod"/>
              <a:defRPr/>
            </a:pPr>
            <a:endParaRPr lang="ar-SA" sz="3000" b="1" dirty="0" smtClean="0">
              <a:cs typeface="Arial" pitchFamily="34" charset="0"/>
            </a:endParaRPr>
          </a:p>
          <a:p>
            <a:pPr marL="742950" indent="-7429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بما أن</a:t>
            </a:r>
          </a:p>
          <a:p>
            <a:pPr marL="742950" indent="-742950" rtl="1">
              <a:defRPr/>
            </a:pPr>
            <a:r>
              <a:rPr lang="ar-SA" sz="3000" dirty="0" err="1" smtClean="0">
                <a:cs typeface="Arial" pitchFamily="34" charset="0"/>
              </a:rPr>
              <a:t>اذاً</a:t>
            </a:r>
            <a:r>
              <a:rPr lang="ar-SA" sz="3000" dirty="0" smtClean="0">
                <a:cs typeface="Arial" pitchFamily="34" charset="0"/>
              </a:rPr>
              <a:t> الدالة متصلة في </a:t>
            </a:r>
            <a:r>
              <a:rPr lang="en-US" sz="3000" dirty="0" smtClean="0">
                <a:cs typeface="Arial" pitchFamily="34" charset="0"/>
              </a:rPr>
              <a:t>x=-3</a:t>
            </a:r>
            <a:r>
              <a:rPr lang="ar-SA" sz="3000" dirty="0" smtClean="0">
                <a:cs typeface="Arial" pitchFamily="34" charset="0"/>
              </a:rPr>
              <a:t>   </a:t>
            </a: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2530" name="Object 14"/>
          <p:cNvGraphicFramePr>
            <a:graphicFrameLocks noChangeAspect="1"/>
          </p:cNvGraphicFramePr>
          <p:nvPr/>
        </p:nvGraphicFramePr>
        <p:xfrm>
          <a:off x="1279525" y="1752600"/>
          <a:ext cx="1773238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6" name="Equation" r:id="rId3" imgW="723600" imgH="203040" progId="Equation.3">
                  <p:embed/>
                </p:oleObj>
              </mc:Choice>
              <mc:Fallback>
                <p:oleObj name="Equation" r:id="rId3" imgW="723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9525" y="1752600"/>
                        <a:ext cx="1773238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9654449"/>
              </p:ext>
            </p:extLst>
          </p:nvPr>
        </p:nvGraphicFramePr>
        <p:xfrm>
          <a:off x="904875" y="2362200"/>
          <a:ext cx="625792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7" name="Equation" r:id="rId5" imgW="2552400" imgH="507960" progId="Equation.3">
                  <p:embed/>
                </p:oleObj>
              </mc:Choice>
              <mc:Fallback>
                <p:oleObj name="Equation" r:id="rId5" imgW="255240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4875" y="2362200"/>
                        <a:ext cx="6257925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2720559"/>
              </p:ext>
            </p:extLst>
          </p:nvPr>
        </p:nvGraphicFramePr>
        <p:xfrm>
          <a:off x="890587" y="4495800"/>
          <a:ext cx="330041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8" name="Equation" r:id="rId7" imgW="1346040" imgH="469800" progId="Equation.3">
                  <p:embed/>
                </p:oleObj>
              </mc:Choice>
              <mc:Fallback>
                <p:oleObj name="Equation" r:id="rId7" imgW="134604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0587" y="4495800"/>
                        <a:ext cx="330041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3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2622976"/>
              </p:ext>
            </p:extLst>
          </p:nvPr>
        </p:nvGraphicFramePr>
        <p:xfrm>
          <a:off x="901700" y="3276600"/>
          <a:ext cx="81661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9" name="Equation" r:id="rId9" imgW="4419360" imgH="507960" progId="Equation.3">
                  <p:embed/>
                </p:oleObj>
              </mc:Choice>
              <mc:Fallback>
                <p:oleObj name="Equation" r:id="rId9" imgW="441936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1700" y="3276600"/>
                        <a:ext cx="81661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41734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الاتصال:</a:t>
            </a:r>
            <a:endParaRPr lang="en-US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مثال(</a:t>
            </a:r>
            <a:r>
              <a:rPr lang="en-US" sz="2800" b="1" dirty="0" smtClean="0">
                <a:solidFill>
                  <a:srgbClr val="FF0000"/>
                </a:solidFill>
                <a:cs typeface="Arial" pitchFamily="34" charset="0"/>
              </a:rPr>
              <a:t>2</a:t>
            </a:r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): </a:t>
            </a:r>
            <a:endParaRPr lang="ar-SA" sz="2800" b="1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>
              <a:defRPr/>
            </a:pPr>
            <a:r>
              <a:rPr lang="ar-SA" sz="2800" dirty="0" smtClean="0">
                <a:cs typeface="Arial" pitchFamily="34" charset="0"/>
              </a:rPr>
              <a:t>هل الدالة المعرفة </a:t>
            </a:r>
            <a:r>
              <a:rPr lang="ar-SA" sz="2800" dirty="0" err="1" smtClean="0">
                <a:cs typeface="Arial" pitchFamily="34" charset="0"/>
              </a:rPr>
              <a:t>بـ</a:t>
            </a: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                </a:t>
            </a: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متصلة في </a:t>
            </a:r>
            <a:r>
              <a:rPr lang="en-US" sz="2800" dirty="0" smtClean="0">
                <a:cs typeface="Arial" pitchFamily="34" charset="0"/>
              </a:rPr>
              <a:t>x=2</a:t>
            </a:r>
            <a:r>
              <a:rPr lang="ar-SA" sz="2800" dirty="0" smtClean="0">
                <a:cs typeface="Arial" pitchFamily="34" charset="0"/>
              </a:rPr>
              <a:t> </a:t>
            </a:r>
            <a:r>
              <a:rPr lang="ar-SA" sz="2800" dirty="0" smtClean="0">
                <a:cs typeface="Arial" pitchFamily="34" charset="0"/>
              </a:rPr>
              <a:t>؟</a:t>
            </a:r>
          </a:p>
          <a:p>
            <a:pPr marL="742950" indent="-7429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buFont typeface="+mj-lt"/>
              <a:buAutoNum type="arabicPeriod"/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50328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717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001983"/>
              </p:ext>
            </p:extLst>
          </p:nvPr>
        </p:nvGraphicFramePr>
        <p:xfrm>
          <a:off x="3182938" y="2487613"/>
          <a:ext cx="4940300" cy="1960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2" name="معادلة" r:id="rId3" imgW="1460160" imgH="888840" progId="Equation.3">
                  <p:embed/>
                </p:oleObj>
              </mc:Choice>
              <mc:Fallback>
                <p:oleObj name="معادلة" r:id="rId3" imgW="1460160" imgH="8888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2938" y="2487613"/>
                        <a:ext cx="4940300" cy="1960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05062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الاتصال:</a:t>
            </a:r>
            <a:endParaRPr lang="en-US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                </a:t>
            </a: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</a:t>
            </a:r>
          </a:p>
          <a:p>
            <a:pPr marL="742950" indent="-742950" rtl="1">
              <a:buFont typeface="+mj-lt"/>
              <a:buAutoNum type="arabicPeriod"/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بما أن</a:t>
            </a:r>
          </a:p>
          <a:p>
            <a:pPr marL="742950" indent="-742950" rtl="1">
              <a:defRPr/>
            </a:pPr>
            <a:r>
              <a:rPr lang="ar-SA" sz="3000" dirty="0" err="1" smtClean="0">
                <a:cs typeface="Arial" pitchFamily="34" charset="0"/>
              </a:rPr>
              <a:t>اذاً</a:t>
            </a: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               غير موجودة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اذاً الدالة غير متصلة في </a:t>
            </a:r>
            <a:r>
              <a:rPr lang="en-US" sz="3000" dirty="0" smtClean="0">
                <a:cs typeface="Arial" pitchFamily="34" charset="0"/>
              </a:rPr>
              <a:t>x=2</a:t>
            </a:r>
            <a:r>
              <a:rPr lang="ar-SA" sz="3000" dirty="0" smtClean="0">
                <a:cs typeface="Arial" pitchFamily="34" charset="0"/>
              </a:rPr>
              <a:t>   </a:t>
            </a: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4578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0476964"/>
              </p:ext>
            </p:extLst>
          </p:nvPr>
        </p:nvGraphicFramePr>
        <p:xfrm>
          <a:off x="1219200" y="1905000"/>
          <a:ext cx="2832100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2" name="معادلة" r:id="rId3" imgW="1155600" imgH="203040" progId="Equation.3">
                  <p:embed/>
                </p:oleObj>
              </mc:Choice>
              <mc:Fallback>
                <p:oleObj name="معادلة" r:id="rId3" imgW="1155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905000"/>
                        <a:ext cx="2832100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814841"/>
              </p:ext>
            </p:extLst>
          </p:nvPr>
        </p:nvGraphicFramePr>
        <p:xfrm>
          <a:off x="1255713" y="2347913"/>
          <a:ext cx="5602287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3" name="معادلة" r:id="rId5" imgW="2286000" imgH="393480" progId="Equation.3">
                  <p:embed/>
                </p:oleObj>
              </mc:Choice>
              <mc:Fallback>
                <p:oleObj name="معادلة" r:id="rId5" imgW="22860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5713" y="2347913"/>
                        <a:ext cx="5602287" cy="904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3649779"/>
              </p:ext>
            </p:extLst>
          </p:nvPr>
        </p:nvGraphicFramePr>
        <p:xfrm>
          <a:off x="1289050" y="4038600"/>
          <a:ext cx="3206750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4" name="معادلة" r:id="rId7" imgW="1307880" imgH="368280" progId="Equation.3">
                  <p:embed/>
                </p:oleObj>
              </mc:Choice>
              <mc:Fallback>
                <p:oleObj name="معادلة" r:id="rId7" imgW="130788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9050" y="4038600"/>
                        <a:ext cx="3206750" cy="846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8937433"/>
              </p:ext>
            </p:extLst>
          </p:nvPr>
        </p:nvGraphicFramePr>
        <p:xfrm>
          <a:off x="1295400" y="3109913"/>
          <a:ext cx="4171950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5" name="معادلة" r:id="rId9" imgW="1701720" imgH="393480" progId="Equation.3">
                  <p:embed/>
                </p:oleObj>
              </mc:Choice>
              <mc:Fallback>
                <p:oleObj name="معادلة" r:id="rId9" imgW="17017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109913"/>
                        <a:ext cx="4171950" cy="904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2" name="Object 6"/>
          <p:cNvGraphicFramePr>
            <a:graphicFrameLocks noChangeAspect="1"/>
          </p:cNvGraphicFramePr>
          <p:nvPr/>
        </p:nvGraphicFramePr>
        <p:xfrm>
          <a:off x="6705600" y="4800600"/>
          <a:ext cx="1371600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6" name="Equation" r:id="rId11" imgW="558720" imgH="368280" progId="Equation.3">
                  <p:embed/>
                </p:oleObj>
              </mc:Choice>
              <mc:Fallback>
                <p:oleObj name="Equation" r:id="rId11" imgW="55872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4800600"/>
                        <a:ext cx="1371600" cy="846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0580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الاتصال:</a:t>
            </a:r>
            <a:endParaRPr lang="en-US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مثال(</a:t>
            </a:r>
            <a:r>
              <a:rPr lang="en-US" sz="2800" b="1" dirty="0" smtClean="0">
                <a:solidFill>
                  <a:srgbClr val="FF0000"/>
                </a:solidFill>
                <a:cs typeface="Arial" pitchFamily="34" charset="0"/>
              </a:rPr>
              <a:t>3</a:t>
            </a:r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): </a:t>
            </a:r>
            <a:endParaRPr lang="ar-SA" sz="2800" b="1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>
              <a:defRPr/>
            </a:pPr>
            <a:r>
              <a:rPr lang="ar-SA" sz="2800" dirty="0" smtClean="0">
                <a:cs typeface="Arial" pitchFamily="34" charset="0"/>
              </a:rPr>
              <a:t>هل الدالة المعرفة </a:t>
            </a:r>
            <a:r>
              <a:rPr lang="ar-SA" sz="2800" dirty="0" err="1" smtClean="0">
                <a:cs typeface="Arial" pitchFamily="34" charset="0"/>
              </a:rPr>
              <a:t>بـ</a:t>
            </a: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                </a:t>
            </a: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متصلة في </a:t>
            </a:r>
            <a:r>
              <a:rPr lang="en-US" sz="2800" dirty="0" smtClean="0">
                <a:cs typeface="Arial" pitchFamily="34" charset="0"/>
              </a:rPr>
              <a:t>x=2</a:t>
            </a:r>
            <a:r>
              <a:rPr lang="ar-SA" sz="2800" dirty="0" smtClean="0">
                <a:cs typeface="Arial" pitchFamily="34" charset="0"/>
              </a:rPr>
              <a:t> </a:t>
            </a:r>
            <a:r>
              <a:rPr lang="ar-SA" sz="2800" dirty="0" smtClean="0">
                <a:cs typeface="Arial" pitchFamily="34" charset="0"/>
              </a:rPr>
              <a:t>؟</a:t>
            </a:r>
          </a:p>
          <a:p>
            <a:pPr marL="742950" indent="-7429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buFont typeface="+mj-lt"/>
              <a:buAutoNum type="arabicPeriod"/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50328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717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8667740"/>
              </p:ext>
            </p:extLst>
          </p:nvPr>
        </p:nvGraphicFramePr>
        <p:xfrm>
          <a:off x="3225800" y="2514600"/>
          <a:ext cx="4854575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9" name="معادلة" r:id="rId3" imgW="1434960" imgH="863280" progId="Equation.3">
                  <p:embed/>
                </p:oleObj>
              </mc:Choice>
              <mc:Fallback>
                <p:oleObj name="معادلة" r:id="rId3" imgW="143496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5800" y="2514600"/>
                        <a:ext cx="4854575" cy="190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72916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الاتصال:</a:t>
            </a:r>
            <a:endParaRPr lang="en-US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                </a:t>
            </a: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</a:t>
            </a:r>
          </a:p>
          <a:p>
            <a:pPr marL="742950" indent="-742950" rtl="1">
              <a:buFont typeface="+mj-lt"/>
              <a:buAutoNum type="arabicPeriod"/>
              <a:defRPr/>
            </a:pPr>
            <a:endParaRPr lang="en-US" sz="3000" dirty="0" smtClean="0">
              <a:cs typeface="Arial" pitchFamily="34" charset="0"/>
            </a:endParaRPr>
          </a:p>
          <a:p>
            <a:pPr marL="742950" indent="-742950" rtl="1">
              <a:buFont typeface="+mj-lt"/>
              <a:buAutoNum type="arabicPeriod"/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بما أن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اذاً </a:t>
            </a:r>
            <a:r>
              <a:rPr lang="ar-SA" sz="3000" dirty="0" smtClean="0">
                <a:cs typeface="Arial" pitchFamily="34" charset="0"/>
              </a:rPr>
              <a:t>الدالة غير متصلة في </a:t>
            </a:r>
            <a:r>
              <a:rPr lang="en-US" sz="3000" dirty="0" smtClean="0">
                <a:cs typeface="Arial" pitchFamily="34" charset="0"/>
              </a:rPr>
              <a:t>x=2</a:t>
            </a:r>
            <a:r>
              <a:rPr lang="ar-SA" sz="3000" dirty="0" smtClean="0">
                <a:cs typeface="Arial" pitchFamily="34" charset="0"/>
              </a:rPr>
              <a:t>   </a:t>
            </a: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4578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0111866"/>
              </p:ext>
            </p:extLst>
          </p:nvPr>
        </p:nvGraphicFramePr>
        <p:xfrm>
          <a:off x="1219200" y="1905000"/>
          <a:ext cx="1308100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5" name="معادلة" r:id="rId3" imgW="533160" imgH="203040" progId="Equation.3">
                  <p:embed/>
                </p:oleObj>
              </mc:Choice>
              <mc:Fallback>
                <p:oleObj name="معادلة" r:id="rId3" imgW="533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905000"/>
                        <a:ext cx="1308100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2243867"/>
              </p:ext>
            </p:extLst>
          </p:nvPr>
        </p:nvGraphicFramePr>
        <p:xfrm>
          <a:off x="1143000" y="2347913"/>
          <a:ext cx="4918075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6" name="معادلة" r:id="rId5" imgW="2006280" imgH="393480" progId="Equation.3">
                  <p:embed/>
                </p:oleObj>
              </mc:Choice>
              <mc:Fallback>
                <p:oleObj name="معادلة" r:id="rId5" imgW="2006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347913"/>
                        <a:ext cx="4918075" cy="904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5156379"/>
              </p:ext>
            </p:extLst>
          </p:nvPr>
        </p:nvGraphicFramePr>
        <p:xfrm>
          <a:off x="5187950" y="4267200"/>
          <a:ext cx="2584450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7" name="معادلة" r:id="rId7" imgW="1054080" imgH="368280" progId="Equation.3">
                  <p:embed/>
                </p:oleObj>
              </mc:Choice>
              <mc:Fallback>
                <p:oleObj name="معادلة" r:id="rId7" imgW="105408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7950" y="4267200"/>
                        <a:ext cx="2584450" cy="847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4429183"/>
              </p:ext>
            </p:extLst>
          </p:nvPr>
        </p:nvGraphicFramePr>
        <p:xfrm>
          <a:off x="1158875" y="3109913"/>
          <a:ext cx="5013325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8" name="معادلة" r:id="rId9" imgW="2044440" imgH="393480" progId="Equation.3">
                  <p:embed/>
                </p:oleObj>
              </mc:Choice>
              <mc:Fallback>
                <p:oleObj name="معادلة" r:id="rId9" imgW="20444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8875" y="3109913"/>
                        <a:ext cx="5013325" cy="904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2186716"/>
              </p:ext>
            </p:extLst>
          </p:nvPr>
        </p:nvGraphicFramePr>
        <p:xfrm>
          <a:off x="1163638" y="3897340"/>
          <a:ext cx="2493962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9" name="معادلة" r:id="rId11" imgW="1015920" imgH="368280" progId="Equation.3">
                  <p:embed/>
                </p:oleObj>
              </mc:Choice>
              <mc:Fallback>
                <p:oleObj name="معادلة" r:id="rId11" imgW="101592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3638" y="3897340"/>
                        <a:ext cx="2493962" cy="846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3764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الاتصال:</a:t>
            </a:r>
            <a:endParaRPr lang="en-US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مثال(</a:t>
            </a:r>
            <a:r>
              <a:rPr lang="en-US" sz="2800" b="1" dirty="0" smtClean="0">
                <a:solidFill>
                  <a:srgbClr val="FF0000"/>
                </a:solidFill>
                <a:cs typeface="Arial" pitchFamily="34" charset="0"/>
              </a:rPr>
              <a:t>4</a:t>
            </a:r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): </a:t>
            </a:r>
            <a:endParaRPr lang="ar-SA" sz="2800" b="1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>
              <a:defRPr/>
            </a:pPr>
            <a:r>
              <a:rPr lang="ar-SA" sz="2800" dirty="0" smtClean="0">
                <a:cs typeface="Arial" pitchFamily="34" charset="0"/>
              </a:rPr>
              <a:t>أثبت أن الدالة                                 غير متصلة في </a:t>
            </a:r>
            <a:r>
              <a:rPr lang="en-US" sz="2800" dirty="0" smtClean="0">
                <a:cs typeface="Arial" pitchFamily="34" charset="0"/>
              </a:rPr>
              <a:t>x=-2</a:t>
            </a: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                </a:t>
            </a: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</a:t>
            </a:r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غير معرفة</a:t>
            </a:r>
          </a:p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err="1" smtClean="0">
                <a:cs typeface="Arial" pitchFamily="34" charset="0"/>
              </a:rPr>
              <a:t>اذاً</a:t>
            </a:r>
            <a:r>
              <a:rPr lang="ar-SA" sz="2800" dirty="0" smtClean="0">
                <a:cs typeface="Arial" pitchFamily="34" charset="0"/>
              </a:rPr>
              <a:t> الدالة غير متصلة في </a:t>
            </a:r>
            <a:r>
              <a:rPr lang="en-US" sz="2800" dirty="0" smtClean="0">
                <a:cs typeface="Arial" pitchFamily="34" charset="0"/>
              </a:rPr>
              <a:t>x=-2</a:t>
            </a:r>
            <a:endParaRPr lang="ar-SA" sz="2800" dirty="0" smtClean="0">
              <a:cs typeface="Arial" pitchFamily="34" charset="0"/>
            </a:endParaRPr>
          </a:p>
          <a:p>
            <a:pPr marL="742950" indent="-7429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buFont typeface="+mj-lt"/>
              <a:buAutoNum type="arabicPeriod"/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7170" name="Object 5"/>
          <p:cNvGraphicFramePr>
            <a:graphicFrameLocks noChangeAspect="1"/>
          </p:cNvGraphicFramePr>
          <p:nvPr/>
        </p:nvGraphicFramePr>
        <p:xfrm>
          <a:off x="4419600" y="1676400"/>
          <a:ext cx="3178175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8" name="Equation" r:id="rId3" imgW="939600" imgH="419040" progId="Equation.3">
                  <p:embed/>
                </p:oleObj>
              </mc:Choice>
              <mc:Fallback>
                <p:oleObj name="Equation" r:id="rId3" imgW="9396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1676400"/>
                        <a:ext cx="3178175" cy="923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"/>
          <p:cNvGraphicFramePr>
            <a:graphicFrameLocks noChangeAspect="1"/>
          </p:cNvGraphicFramePr>
          <p:nvPr/>
        </p:nvGraphicFramePr>
        <p:xfrm>
          <a:off x="838200" y="3200400"/>
          <a:ext cx="6916738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9" name="Equation" r:id="rId5" imgW="2044440" imgH="419040" progId="Equation.3">
                  <p:embed/>
                </p:oleObj>
              </mc:Choice>
              <mc:Fallback>
                <p:oleObj name="Equation" r:id="rId5" imgW="20444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200400"/>
                        <a:ext cx="6916738" cy="923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38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تمارين:</a:t>
            </a:r>
            <a:endParaRPr lang="en-US" sz="40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2800" dirty="0" smtClean="0">
                <a:cs typeface="Arial" pitchFamily="34" charset="0"/>
              </a:rPr>
              <a:t>بين فيما إذا كانت الدالة المعطاة متصلة أو غير متصلة في العدد </a:t>
            </a:r>
            <a:r>
              <a:rPr lang="en-US" sz="2800" dirty="0" smtClean="0">
                <a:cs typeface="Arial" pitchFamily="34" charset="0"/>
              </a:rPr>
              <a:t>x</a:t>
            </a:r>
            <a:r>
              <a:rPr lang="ar-SA" sz="2800" dirty="0" smtClean="0">
                <a:cs typeface="Arial" pitchFamily="34" charset="0"/>
              </a:rPr>
              <a:t> المعطى</a:t>
            </a:r>
          </a:p>
          <a:p>
            <a:pPr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في </a:t>
            </a:r>
            <a:r>
              <a:rPr lang="en-US" sz="2800" dirty="0" smtClean="0">
                <a:cs typeface="Arial" pitchFamily="34" charset="0"/>
              </a:rPr>
              <a:t>x=2</a:t>
            </a:r>
            <a:r>
              <a:rPr lang="ar-SA" sz="2800" dirty="0" smtClean="0">
                <a:cs typeface="Arial" pitchFamily="34" charset="0"/>
              </a:rPr>
              <a:t>                 </a:t>
            </a: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في </a:t>
            </a:r>
            <a:r>
              <a:rPr lang="en-US" sz="3000" dirty="0" smtClean="0">
                <a:cs typeface="Arial" pitchFamily="34" charset="0"/>
              </a:rPr>
              <a:t>x=-1</a:t>
            </a: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buFont typeface="+mj-lt"/>
              <a:buAutoNum type="arabicPeriod"/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7170" name="Object 5"/>
          <p:cNvGraphicFramePr>
            <a:graphicFrameLocks noChangeAspect="1"/>
          </p:cNvGraphicFramePr>
          <p:nvPr/>
        </p:nvGraphicFramePr>
        <p:xfrm>
          <a:off x="373063" y="2008188"/>
          <a:ext cx="5799137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0" name="Equation" r:id="rId3" imgW="1714320" imgH="863280" progId="Equation.3">
                  <p:embed/>
                </p:oleObj>
              </mc:Choice>
              <mc:Fallback>
                <p:oleObj name="Equation" r:id="rId3" imgW="171432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063" y="2008188"/>
                        <a:ext cx="5799137" cy="190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"/>
          <p:cNvGraphicFramePr>
            <a:graphicFrameLocks noChangeAspect="1"/>
          </p:cNvGraphicFramePr>
          <p:nvPr/>
        </p:nvGraphicFramePr>
        <p:xfrm>
          <a:off x="350838" y="4114800"/>
          <a:ext cx="6013450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1" name="Equation" r:id="rId5" imgW="1777680" imgH="863280" progId="Equation.3">
                  <p:embed/>
                </p:oleObj>
              </mc:Choice>
              <mc:Fallback>
                <p:oleObj name="Equation" r:id="rId5" imgW="177768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838" y="4114800"/>
                        <a:ext cx="6013450" cy="190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41582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تمارين:</a:t>
            </a:r>
            <a:endParaRPr lang="en-US" sz="40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في </a:t>
            </a:r>
            <a:r>
              <a:rPr lang="en-US" sz="3000" dirty="0" smtClean="0">
                <a:cs typeface="Arial" pitchFamily="34" charset="0"/>
              </a:rPr>
              <a:t>x=1</a:t>
            </a: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endParaRPr lang="en-US" sz="3600" dirty="0" smtClean="0">
              <a:cs typeface="Arial" pitchFamily="34" charset="0"/>
            </a:endParaRPr>
          </a:p>
          <a:p>
            <a:pPr rtl="1">
              <a:defRPr/>
            </a:pPr>
            <a:r>
              <a:rPr lang="ar-SA" sz="3000" dirty="0" smtClean="0">
                <a:cs typeface="Arial" pitchFamily="34" charset="0"/>
              </a:rPr>
              <a:t>في </a:t>
            </a:r>
            <a:r>
              <a:rPr lang="en-US" sz="3000" dirty="0" smtClean="0">
                <a:cs typeface="Arial" pitchFamily="34" charset="0"/>
              </a:rPr>
              <a:t>x=2</a:t>
            </a:r>
            <a:r>
              <a:rPr lang="ar-SA" sz="3000" dirty="0" smtClean="0">
                <a:cs typeface="Arial" pitchFamily="34" charset="0"/>
              </a:rPr>
              <a:t>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7170" name="Object 5"/>
          <p:cNvGraphicFramePr>
            <a:graphicFrameLocks noChangeAspect="1"/>
          </p:cNvGraphicFramePr>
          <p:nvPr/>
        </p:nvGraphicFramePr>
        <p:xfrm>
          <a:off x="715963" y="1676400"/>
          <a:ext cx="5111750" cy="196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4" name="Equation" r:id="rId3" imgW="1511280" imgH="888840" progId="Equation.3">
                  <p:embed/>
                </p:oleObj>
              </mc:Choice>
              <mc:Fallback>
                <p:oleObj name="Equation" r:id="rId3" imgW="1511280" imgH="8888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963" y="1676400"/>
                        <a:ext cx="5111750" cy="196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"/>
          <p:cNvGraphicFramePr>
            <a:graphicFrameLocks noChangeAspect="1"/>
          </p:cNvGraphicFramePr>
          <p:nvPr/>
        </p:nvGraphicFramePr>
        <p:xfrm>
          <a:off x="990600" y="3808413"/>
          <a:ext cx="5861050" cy="221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5" name="Equation" r:id="rId5" imgW="1981080" imgH="1002960" progId="Equation.3">
                  <p:embed/>
                </p:oleObj>
              </mc:Choice>
              <mc:Fallback>
                <p:oleObj name="Equation" r:id="rId5" imgW="1981080" imgH="1002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808413"/>
                        <a:ext cx="5861050" cy="2212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50863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1518</TotalTime>
  <Words>778</Words>
  <Application>Microsoft Office PowerPoint</Application>
  <PresentationFormat>A4 Paper (210x297 mm)</PresentationFormat>
  <Paragraphs>442</Paragraphs>
  <Slides>31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Office Theme</vt:lpstr>
      <vt:lpstr>Equation</vt:lpstr>
      <vt:lpstr>Microsoft Equation 3.0</vt:lpstr>
      <vt:lpstr>PowerPoint Presentation</vt:lpstr>
      <vt:lpstr>المحاضرة التاسعة</vt:lpstr>
      <vt:lpstr>نهايات المقادير غير المحددة عند نقطة:</vt:lpstr>
      <vt:lpstr>تابع: نهايات المقادير غير المحددة عند نقطة:</vt:lpstr>
      <vt:lpstr>تابع: النهايات:</vt:lpstr>
      <vt:lpstr>تابع: نهايات المقادير غير المحددة عند نقطة:</vt:lpstr>
      <vt:lpstr>تابع: نهايات المقادير غير المحددة عند نقطة:</vt:lpstr>
      <vt:lpstr>تابع: نهايات المقادير غير المحددة عند نقطة:</vt:lpstr>
      <vt:lpstr>تابع: نهايات المقادير غير المحددة عند نقطة:</vt:lpstr>
      <vt:lpstr>تابع: نهايات المقادير غير المحددة عند نقطة:</vt:lpstr>
      <vt:lpstr>تابع: نهايات المقادير غير المحددة عند نقطة:</vt:lpstr>
      <vt:lpstr>تابع: نهايات المقادير غير المحددة عند نقطة:</vt:lpstr>
      <vt:lpstr>تابع: نهايات المقادير غير المحددة عند نقطة:</vt:lpstr>
      <vt:lpstr>تابع: نهايات المقادير غير المحددة عند نقطة:</vt:lpstr>
      <vt:lpstr>تابع: نهايات المقادير غير المحددة عند نقطة:</vt:lpstr>
      <vt:lpstr>تابع: نهايات المقادير غير المحددة عند نقطة:</vt:lpstr>
      <vt:lpstr>تابع: نهايات المقادير غير المحددة عند نقطة:</vt:lpstr>
      <vt:lpstr>تابع: نهايات المقادير غير المحددة عند نقطة:</vt:lpstr>
      <vt:lpstr>تابع: تمارين:</vt:lpstr>
      <vt:lpstr>تابع: تمارين:</vt:lpstr>
      <vt:lpstr>الاتصال:</vt:lpstr>
      <vt:lpstr>تابع: الاتصال:</vt:lpstr>
      <vt:lpstr>تابع: الاتصال:</vt:lpstr>
      <vt:lpstr>تابع: الاتصال:</vt:lpstr>
      <vt:lpstr>تابع: الاتصال:</vt:lpstr>
      <vt:lpstr>تابع: الاتصال:</vt:lpstr>
      <vt:lpstr>تابع: الاتصال:</vt:lpstr>
      <vt:lpstr>تابع: الاتصال:</vt:lpstr>
      <vt:lpstr>تمارين:</vt:lpstr>
      <vt:lpstr>تمارين: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Altaher Ibrahim Salem</cp:lastModifiedBy>
  <cp:revision>119</cp:revision>
  <dcterms:created xsi:type="dcterms:W3CDTF">2009-10-14T19:14:34Z</dcterms:created>
  <dcterms:modified xsi:type="dcterms:W3CDTF">2012-03-05T08:03:10Z</dcterms:modified>
</cp:coreProperties>
</file>