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9" r:id="rId1"/>
  </p:sldMasterIdLst>
  <p:notesMasterIdLst>
    <p:notesMasterId r:id="rId13"/>
  </p:notesMasterIdLst>
  <p:handoutMasterIdLst>
    <p:handoutMasterId r:id="rId14"/>
  </p:handoutMasterIdLst>
  <p:sldIdLst>
    <p:sldId id="256" r:id="rId2"/>
    <p:sldId id="356" r:id="rId3"/>
    <p:sldId id="393" r:id="rId4"/>
    <p:sldId id="394" r:id="rId5"/>
    <p:sldId id="395" r:id="rId6"/>
    <p:sldId id="396" r:id="rId7"/>
    <p:sldId id="366" r:id="rId8"/>
    <p:sldId id="367" r:id="rId9"/>
    <p:sldId id="368" r:id="rId10"/>
    <p:sldId id="369" r:id="rId11"/>
    <p:sldId id="371" r:id="rId1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b="1" kern="1200">
        <a:solidFill>
          <a:srgbClr val="FA211C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DCFF"/>
    <a:srgbClr val="0000FF"/>
    <a:srgbClr val="FA211C"/>
    <a:srgbClr val="339966"/>
    <a:srgbClr val="FFBC37"/>
    <a:srgbClr val="FFE5B1"/>
    <a:srgbClr val="F379F0"/>
    <a:srgbClr val="ECB8C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17" autoAdjust="0"/>
  </p:normalViewPr>
  <p:slideViewPr>
    <p:cSldViewPr>
      <p:cViewPr>
        <p:scale>
          <a:sx n="70" d="100"/>
          <a:sy n="70" d="100"/>
        </p:scale>
        <p:origin x="-1488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AE0F6E1-4901-438D-865E-D65617DBFE15}" type="datetime1">
              <a:rPr lang="ar-SA" smtClean="0"/>
              <a:pPr>
                <a:defRPr/>
              </a:pPr>
              <a:t>16/01/1432</a:t>
            </a:fld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ECEE90B-59AF-41EE-B449-66FD1E478EC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BF535EC-4C6C-4B11-ADC5-1A579A055F3F}" type="datetime1">
              <a:rPr lang="ar-SA" smtClean="0"/>
              <a:pPr>
                <a:defRPr/>
              </a:pPr>
              <a:t>16/01/1432</a:t>
            </a:fld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1E5C72A-B4EA-4DEB-9345-BEFC6E0479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250825" y="1125538"/>
            <a:ext cx="871378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algn="r" rtl="1">
              <a:defRPr/>
            </a:pPr>
            <a:endParaRPr lang="en-US" sz="1900" b="0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5" name="Picture 11" descr="top_w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228600" y="3657600"/>
            <a:ext cx="8610600" cy="201613"/>
            <a:chOff x="144" y="1680"/>
            <a:chExt cx="5424" cy="144"/>
          </a:xfrm>
        </p:grpSpPr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rgbClr val="0000A4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>
                <a:defRPr/>
              </a:pPr>
              <a:endParaRPr lang="en-US" sz="1900" b="0">
                <a:solidFill>
                  <a:schemeClr val="tx1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rgbClr val="6D6D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>
                <a:defRPr/>
              </a:pPr>
              <a:endParaRPr lang="en-US" sz="1900" b="0">
                <a:solidFill>
                  <a:schemeClr val="tx1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rgbClr val="0000A4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>
                <a:defRPr/>
              </a:pPr>
              <a:endParaRPr lang="en-US" sz="1900" b="0">
                <a:solidFill>
                  <a:schemeClr val="tx1"/>
                </a:solidFill>
                <a:latin typeface="Verdana" pitchFamily="34" charset="0"/>
                <a:cs typeface="Arial" charset="0"/>
              </a:endParaRPr>
            </a:p>
          </p:txBody>
        </p:sp>
      </p:grpSp>
      <p:sp>
        <p:nvSpPr>
          <p:cNvPr id="10" name="Date Placeholder 3"/>
          <p:cNvSpPr>
            <a:spLocks/>
          </p:cNvSpPr>
          <p:nvPr/>
        </p:nvSpPr>
        <p:spPr bwMode="auto">
          <a:xfrm>
            <a:off x="7239000" y="6629400"/>
            <a:ext cx="19050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91" tIns="47896" rIns="95791" bIns="47896"/>
          <a:lstStyle/>
          <a:p>
            <a:pPr algn="r">
              <a:defRPr/>
            </a:pPr>
            <a:fld id="{24DAA43E-5D91-4FDF-9FC3-6D1EC926308F}" type="datetime1">
              <a:rPr lang="ar-SA" sz="1200">
                <a:solidFill>
                  <a:srgbClr val="0000A4"/>
                </a:solidFill>
                <a:latin typeface="Verdana" pitchFamily="34" charset="0"/>
                <a:cs typeface="Courier New" pitchFamily="49" charset="0"/>
              </a:rPr>
              <a:pPr algn="r">
                <a:defRPr/>
              </a:pPr>
              <a:t>16/01/1432</a:t>
            </a:fld>
            <a:endParaRPr lang="en-US" sz="1200">
              <a:solidFill>
                <a:srgbClr val="0000A4"/>
              </a:solidFill>
              <a:latin typeface="Verdana" pitchFamily="34" charset="0"/>
              <a:cs typeface="Courier New" pitchFamily="49" charset="0"/>
            </a:endParaRPr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447800"/>
            <a:ext cx="8382000" cy="215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886200"/>
            <a:ext cx="8534400" cy="2590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76200" y="6629400"/>
            <a:ext cx="2895600" cy="228600"/>
          </a:xfrm>
        </p:spPr>
        <p:txBody>
          <a:bodyPr/>
          <a:lstStyle>
            <a:lvl1pPr algn="l">
              <a:defRPr sz="1200"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52167-14BF-49AC-ACE1-6EDE80B7BE30}" type="datetime1">
              <a:rPr lang="en-US" smtClean="0"/>
              <a:pPr>
                <a:defRPr/>
              </a:pPr>
              <a:t>12/22/2010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8F9CFF22-D88A-4C01-BCCE-F93CB152613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D241F-933F-4C6A-A245-1C864131A7DE}" type="datetime1">
              <a:rPr lang="en-US" smtClean="0"/>
              <a:pPr>
                <a:defRPr/>
              </a:pPr>
              <a:t>12/22/2010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2916EFFE-89DC-40E1-9B98-4B2E786F899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1143000"/>
            <a:ext cx="4333875" cy="5454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143000"/>
            <a:ext cx="4333875" cy="5454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6C8D7-C1D4-488C-8B1C-6C02770CF2C5}" type="datetime1">
              <a:rPr lang="en-US" smtClean="0"/>
              <a:pPr>
                <a:defRPr/>
              </a:pPr>
              <a:t>12/22/2010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02C7721A-6B97-4172-9691-FFED6A4E34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3E407-4042-439D-9222-C4094C0988AC}" type="datetime1">
              <a:rPr lang="en-US" smtClean="0"/>
              <a:pPr>
                <a:defRPr/>
              </a:pPr>
              <a:t>12/22/2010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E2D4F1E5-60FE-4EC2-A752-C7A77965078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E980C-DC31-48B5-8A09-6676CAC82395}" type="datetime1">
              <a:rPr lang="en-US" smtClean="0"/>
              <a:pPr>
                <a:defRPr/>
              </a:pPr>
              <a:t>12/22/2010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5FEF8C07-4CDA-4EA3-8F8E-B803055B239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2516E-0CD9-4D8D-96CF-799E028DA492}" type="datetime1">
              <a:rPr lang="en-US" smtClean="0"/>
              <a:pPr>
                <a:defRPr/>
              </a:pPr>
              <a:t>12/22/2010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2BDA53D0-E597-4555-835A-63F6F46B0C5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8AD22-9DEF-443A-9D95-E21D7BFCA16E}" type="datetime1">
              <a:rPr lang="en-US" smtClean="0"/>
              <a:pPr>
                <a:defRPr/>
              </a:pPr>
              <a:t>12/22/2010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FA043D40-B4B2-439B-9C4E-895A0FC4BCA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BFD0D-C6AA-49FE-B5A8-4339CA7643DE}" type="datetime1">
              <a:rPr lang="en-US" smtClean="0"/>
              <a:pPr>
                <a:defRPr/>
              </a:pPr>
              <a:t>12/22/2010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4-</a:t>
            </a:r>
            <a:fld id="{8FC9C3DD-ACDF-4E22-982B-0BBEA134881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0" name="Line 8"/>
          <p:cNvSpPr>
            <a:spLocks noChangeShapeType="1"/>
          </p:cNvSpPr>
          <p:nvPr/>
        </p:nvSpPr>
        <p:spPr bwMode="auto">
          <a:xfrm>
            <a:off x="250825" y="1125538"/>
            <a:ext cx="8713788" cy="0"/>
          </a:xfrm>
          <a:prstGeom prst="line">
            <a:avLst/>
          </a:prstGeom>
          <a:noFill/>
          <a:ln w="19050">
            <a:solidFill>
              <a:srgbClr val="0000A4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0" y="1"/>
            <a:ext cx="228600" cy="6858005"/>
            <a:chOff x="0" y="0"/>
            <a:chExt cx="144" cy="4320"/>
          </a:xfrm>
        </p:grpSpPr>
        <p:sp>
          <p:nvSpPr>
            <p:cNvPr id="69639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144" cy="1440"/>
            </a:xfrm>
            <a:prstGeom prst="rect">
              <a:avLst/>
            </a:prstGeom>
            <a:solidFill>
              <a:srgbClr val="0000A4"/>
            </a:solidFill>
            <a:ln w="9525">
              <a:noFill/>
              <a:miter lim="800000"/>
              <a:headEnd/>
              <a:tailEnd/>
            </a:ln>
          </p:spPr>
          <p:txBody>
            <a:bodyPr lIns="95791" tIns="47896" rIns="95791" bIns="47896" anchor="ctr"/>
            <a:lstStyle/>
            <a:p>
              <a:pPr defTabSz="957263">
                <a:defRPr/>
              </a:pPr>
              <a:r>
                <a:rPr lang="en-US" sz="1100" i="1" dirty="0" err="1">
                  <a:solidFill>
                    <a:srgbClr val="FFE5B1"/>
                  </a:solidFill>
                  <a:latin typeface="Georgia" pitchFamily="18" charset="0"/>
                  <a:cs typeface="Mohammad mashtoof" pitchFamily="2" charset="-78"/>
                </a:rPr>
                <a:t>Khaled</a:t>
              </a:r>
              <a:r>
                <a:rPr lang="en-US" sz="1100" i="1" dirty="0">
                  <a:solidFill>
                    <a:srgbClr val="FFE5B1"/>
                  </a:solidFill>
                  <a:latin typeface="Georgia" pitchFamily="18" charset="0"/>
                  <a:cs typeface="Mohammad mashtoof" pitchFamily="2" charset="-78"/>
                </a:rPr>
                <a:t> KHALIL</a:t>
              </a:r>
            </a:p>
          </p:txBody>
        </p:sp>
        <p:sp>
          <p:nvSpPr>
            <p:cNvPr id="69641" name="Rectangle 9"/>
            <p:cNvSpPr>
              <a:spLocks noChangeArrowheads="1"/>
            </p:cNvSpPr>
            <p:nvPr/>
          </p:nvSpPr>
          <p:spPr bwMode="auto">
            <a:xfrm>
              <a:off x="0" y="1440"/>
              <a:ext cx="144" cy="1440"/>
            </a:xfrm>
            <a:prstGeom prst="rect">
              <a:avLst/>
            </a:prstGeom>
            <a:solidFill>
              <a:srgbClr val="6D6D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95791" tIns="47896" rIns="95791" bIns="47896" anchor="ctr"/>
            <a:lstStyle/>
            <a:p>
              <a:pPr defTabSz="957263">
                <a:defRPr/>
              </a:pPr>
              <a:endParaRPr lang="en-US" sz="2500" b="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9642" name="Rectangle 10"/>
            <p:cNvSpPr>
              <a:spLocks noChangeArrowheads="1"/>
            </p:cNvSpPr>
            <p:nvPr/>
          </p:nvSpPr>
          <p:spPr bwMode="auto">
            <a:xfrm>
              <a:off x="0" y="2880"/>
              <a:ext cx="144" cy="1440"/>
            </a:xfrm>
            <a:prstGeom prst="rect">
              <a:avLst/>
            </a:prstGeom>
            <a:solidFill>
              <a:srgbClr val="0000A4"/>
            </a:solidFill>
            <a:ln w="9525">
              <a:noFill/>
              <a:miter lim="800000"/>
              <a:headEnd/>
              <a:tailEnd/>
            </a:ln>
          </p:spPr>
          <p:txBody>
            <a:bodyPr wrap="none" lIns="95791" tIns="47896" rIns="95791" bIns="47896" anchor="ctr"/>
            <a:lstStyle/>
            <a:p>
              <a:pPr defTabSz="957263">
                <a:defRPr/>
              </a:pPr>
              <a:endParaRPr lang="en-US" sz="2500" b="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513" y="-26988"/>
            <a:ext cx="896448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91" tIns="47896" rIns="95791" bIns="478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43000"/>
            <a:ext cx="8820150" cy="545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91" tIns="47896" rIns="95791" bIns="478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596188" y="6629400"/>
            <a:ext cx="1547812" cy="222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5791" tIns="47896" rIns="95791" bIns="47896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A4"/>
                </a:solidFill>
                <a:latin typeface="Verdana" pitchFamily="34" charset="0"/>
                <a:cs typeface="Courier New" pitchFamily="49" charset="0"/>
              </a:defRPr>
            </a:lvl1pPr>
          </a:lstStyle>
          <a:p>
            <a:pPr>
              <a:defRPr/>
            </a:pPr>
            <a:fld id="{DB4E8725-992D-4010-8AEF-51AD0DB1B8FD}" type="datetime1">
              <a:rPr lang="en-US" smtClean="0"/>
              <a:pPr>
                <a:defRPr/>
              </a:pPr>
              <a:t>12/22/2010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59113" y="6669088"/>
            <a:ext cx="2894012" cy="2159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5791" tIns="47896" rIns="95791" bIns="47896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A4"/>
                </a:solidFill>
                <a:latin typeface="Verdana" pitchFamily="34" charset="0"/>
                <a:cs typeface="Courier New" pitchFamily="49" charset="0"/>
              </a:defRPr>
            </a:lvl1pPr>
          </a:lstStyle>
          <a:p>
            <a:pPr>
              <a:defRPr/>
            </a:pPr>
            <a:r>
              <a:rPr lang="en-US"/>
              <a:t>© KFU - Khaled KHALIL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304800" y="6629400"/>
            <a:ext cx="1044575" cy="228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5791" tIns="47896" rIns="95791" bIns="47896" numCol="1" anchor="t" anchorCtr="0" compatLnSpc="1">
            <a:prstTxWarp prst="textNoShape">
              <a:avLst/>
            </a:prstTxWarp>
          </a:bodyPr>
          <a:lstStyle>
            <a:lvl1pPr algn="l" rtl="1">
              <a:defRPr sz="1000">
                <a:solidFill>
                  <a:srgbClr val="0000A4"/>
                </a:solidFill>
                <a:latin typeface="Verdana" pitchFamily="34" charset="0"/>
                <a:cs typeface="Courier New" pitchFamily="49" charset="0"/>
              </a:defRPr>
            </a:lvl1pPr>
          </a:lstStyle>
          <a:p>
            <a:pPr>
              <a:defRPr/>
            </a:pPr>
            <a:r>
              <a:rPr lang="ar-SA"/>
              <a:t>4-</a:t>
            </a:r>
            <a:fld id="{CA359D42-263A-4008-BCCE-4A050000EAD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4" name="Group 7"/>
          <p:cNvGrpSpPr>
            <a:grpSpLocks/>
          </p:cNvGrpSpPr>
          <p:nvPr userDrawn="1"/>
        </p:nvGrpSpPr>
        <p:grpSpPr bwMode="auto">
          <a:xfrm>
            <a:off x="251520" y="0"/>
            <a:ext cx="1152128" cy="1124744"/>
            <a:chOff x="5210750" y="1066800"/>
            <a:chExt cx="2976900" cy="3130677"/>
          </a:xfrm>
        </p:grpSpPr>
        <p:sp>
          <p:nvSpPr>
            <p:cNvPr id="15" name="Oval 14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41" r:id="rId3"/>
    <p:sldLayoutId id="2147483842" r:id="rId4"/>
    <p:sldLayoutId id="2147483843" r:id="rId5"/>
    <p:sldLayoutId id="2147483844" r:id="rId6"/>
    <p:sldLayoutId id="2147483851" r:id="rId7"/>
    <p:sldLayoutId id="2147483845" r:id="rId8"/>
    <p:sldLayoutId id="2147483846" r:id="rId9"/>
  </p:sldLayoutIdLst>
  <p:timing>
    <p:tnLst>
      <p:par>
        <p:cTn id="1" dur="indefinite" restart="never" nodeType="tmRoot"/>
      </p:par>
    </p:tnLst>
  </p:timing>
  <p:hf sldNum="0" hdr="0"/>
  <p:txStyles>
    <p:titleStyle>
      <a:lvl1pPr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+mj-lt"/>
          <a:ea typeface="+mj-ea"/>
          <a:cs typeface="+mj-cs"/>
        </a:defRPr>
      </a:lvl1pPr>
      <a:lvl2pPr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2pPr>
      <a:lvl3pPr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3pPr>
      <a:lvl4pPr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4pPr>
      <a:lvl5pPr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5pPr>
      <a:lvl6pPr marL="457200"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6pPr>
      <a:lvl7pPr marL="914400"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7pPr>
      <a:lvl8pPr marL="1371600"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8pPr>
      <a:lvl9pPr marL="1828800" algn="r" defTabSz="957263" rtl="1" eaLnBrk="0" fontAlgn="base" hangingPunct="0">
        <a:spcBef>
          <a:spcPct val="0"/>
        </a:spcBef>
        <a:spcAft>
          <a:spcPct val="0"/>
        </a:spcAft>
        <a:defRPr sz="4000" b="1">
          <a:solidFill>
            <a:srgbClr val="0000A4"/>
          </a:solidFill>
          <a:latin typeface="Georgia" pitchFamily="18" charset="0"/>
          <a:cs typeface="Mohammad mashtoof" pitchFamily="2" charset="-78"/>
        </a:defRPr>
      </a:lvl9pPr>
    </p:titleStyle>
    <p:bodyStyle>
      <a:lvl1pPr marL="360363" indent="-36036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75000"/>
        <a:buFont typeface="Wingdings" pitchFamily="2" charset="2"/>
        <a:buChar char="p"/>
        <a:defRPr sz="2500" b="1">
          <a:solidFill>
            <a:srgbClr val="0000FF"/>
          </a:solidFill>
          <a:latin typeface="+mn-lt"/>
          <a:ea typeface="+mn-ea"/>
          <a:cs typeface="+mn-cs"/>
        </a:defRPr>
      </a:lvl1pPr>
      <a:lvl2pPr marL="777875" indent="-298450" algn="r" defTabSz="957263" rtl="1" eaLnBrk="0" fontAlgn="base" hangingPunct="0">
        <a:spcBef>
          <a:spcPct val="20000"/>
        </a:spcBef>
        <a:spcAft>
          <a:spcPct val="0"/>
        </a:spcAft>
        <a:buClr>
          <a:srgbClr val="0000D6"/>
        </a:buClr>
        <a:buSzPct val="75000"/>
        <a:buFont typeface="Wingdings" pitchFamily="2" charset="2"/>
        <a:buChar char="n"/>
        <a:defRPr sz="2100" b="1">
          <a:solidFill>
            <a:srgbClr val="0000FF"/>
          </a:solidFill>
          <a:latin typeface="+mn-lt"/>
          <a:cs typeface="+mn-cs"/>
        </a:defRPr>
      </a:lvl2pPr>
      <a:lvl3pPr marL="1198563" indent="-241300" algn="r" defTabSz="957263" rtl="1" eaLnBrk="0" fontAlgn="base" hangingPunct="0">
        <a:spcBef>
          <a:spcPct val="20000"/>
        </a:spcBef>
        <a:spcAft>
          <a:spcPct val="0"/>
        </a:spcAft>
        <a:buClr>
          <a:srgbClr val="6D6DFF"/>
        </a:buClr>
        <a:buSzPct val="65000"/>
        <a:buFont typeface="Wingdings" pitchFamily="2" charset="2"/>
        <a:buChar char="p"/>
        <a:defRPr sz="1900" b="1">
          <a:solidFill>
            <a:srgbClr val="0000FF"/>
          </a:solidFill>
          <a:latin typeface="+mn-lt"/>
          <a:cs typeface="+mn-cs"/>
        </a:defRPr>
      </a:lvl3pPr>
      <a:lvl4pPr marL="1676400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D6"/>
        </a:buClr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4pPr>
      <a:lvl5pPr marL="2155825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80000"/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5pPr>
      <a:lvl6pPr marL="2613025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80000"/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6pPr>
      <a:lvl7pPr marL="3070225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80000"/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7pPr>
      <a:lvl8pPr marL="3527425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80000"/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8pPr>
      <a:lvl9pPr marL="3984625" indent="-239713" algn="r" defTabSz="957263" rtl="1" eaLnBrk="0" fontAlgn="base" hangingPunct="0">
        <a:spcBef>
          <a:spcPct val="20000"/>
        </a:spcBef>
        <a:spcAft>
          <a:spcPct val="0"/>
        </a:spcAft>
        <a:buClr>
          <a:srgbClr val="0000A4"/>
        </a:buClr>
        <a:buSzPct val="80000"/>
        <a:buFont typeface="Wingdings" pitchFamily="2" charset="2"/>
        <a:buChar char="§"/>
        <a:defRPr sz="1600" b="1">
          <a:solidFill>
            <a:srgbClr val="0000FF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 anchor="b"/>
          <a:lstStyle/>
          <a:p>
            <a:pPr algn="ctr"/>
            <a:r>
              <a:rPr lang="ar-SA" sz="4800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نظم المعلومات الإدارية</a:t>
            </a:r>
            <a:r>
              <a:rPr lang="ar-SA" sz="4800" dirty="0" smtClean="0">
                <a:solidFill>
                  <a:srgbClr val="0000FF"/>
                </a:solidFill>
              </a:rPr>
              <a:t/>
            </a:r>
            <a:br>
              <a:rPr lang="ar-SA" sz="4800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>
                <a:solidFill>
                  <a:srgbClr val="0000FF"/>
                </a:solidFill>
              </a:rPr>
              <a:t>anagement 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nformation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0000FF"/>
                </a:solidFill>
              </a:rPr>
              <a:t>ystem</a:t>
            </a:r>
            <a:endParaRPr lang="en-US" sz="4800" dirty="0" smtClean="0">
              <a:solidFill>
                <a:srgbClr val="FF0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934544"/>
            <a:ext cx="8534400" cy="2590800"/>
          </a:xfrm>
        </p:spPr>
        <p:txBody>
          <a:bodyPr/>
          <a:lstStyle/>
          <a:p>
            <a:pPr rtl="0" eaLnBrk="1" hangingPunct="1">
              <a:lnSpc>
                <a:spcPct val="70000"/>
              </a:lnSpc>
              <a:spcBef>
                <a:spcPct val="0"/>
              </a:spcBef>
              <a:buClrTx/>
              <a:buSzTx/>
            </a:pPr>
            <a:r>
              <a:rPr lang="ar-SA" sz="5400" dirty="0" smtClean="0">
                <a:solidFill>
                  <a:srgbClr val="FF0000"/>
                </a:solidFill>
              </a:rPr>
              <a:t>الفصل الثالث</a:t>
            </a:r>
            <a:endParaRPr lang="en-US" sz="5400" dirty="0" smtClean="0">
              <a:solidFill>
                <a:srgbClr val="FF0000"/>
              </a:solidFill>
            </a:endParaRPr>
          </a:p>
          <a:p>
            <a:pPr>
              <a:lnSpc>
                <a:spcPct val="70000"/>
              </a:lnSpc>
            </a:pPr>
            <a:r>
              <a:rPr lang="ar-SA" sz="4400" dirty="0" smtClean="0">
                <a:solidFill>
                  <a:schemeClr val="tx1"/>
                </a:solidFill>
              </a:rPr>
              <a:t>نظم المعلومات،</a:t>
            </a:r>
            <a:r>
              <a:rPr lang="ar-SA" sz="44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4400" dirty="0" smtClean="0">
                <a:solidFill>
                  <a:schemeClr val="tx1"/>
                </a:solidFill>
              </a:rPr>
              <a:t>المنظمات والعمليات التجارية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70000"/>
              </a:lnSpc>
            </a:pPr>
            <a:r>
              <a:rPr lang="en-US" sz="4400" dirty="0" smtClean="0">
                <a:solidFill>
                  <a:schemeClr val="tx1"/>
                </a:solidFill>
              </a:rPr>
              <a:t>Information Systems, Organizations, and Business Process</a:t>
            </a:r>
            <a:r>
              <a:rPr lang="en-US" sz="4400" dirty="0" smtClean="0">
                <a:solidFill>
                  <a:schemeClr val="tx1"/>
                </a:solidFill>
                <a:cs typeface="Arial" pitchFamily="34" charset="0"/>
              </a:rPr>
              <a:t>es</a:t>
            </a:r>
            <a:endParaRPr lang="en-US" sz="4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40678" y="1066801"/>
          <a:ext cx="8792307" cy="5787504"/>
        </p:xfrm>
        <a:graphic>
          <a:graphicData uri="http://schemas.openxmlformats.org/drawingml/2006/table">
            <a:tbl>
              <a:tblPr rtl="1"/>
              <a:tblGrid>
                <a:gridCol w="1145216"/>
                <a:gridCol w="1521303"/>
                <a:gridCol w="4468222"/>
                <a:gridCol w="1657566"/>
              </a:tblGrid>
              <a:tr h="37465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اسم النوع 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الاسم بالانجليزية 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الوصف 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مثال 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8667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التركيب التجاري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/ الصناعي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Entrepreneurial Structure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شركات ناشئة صغيرة في بيئة سريعة التغير، لها هيكل تنظيمي بسيط يديرها مدير تنفيذي أو</a:t>
                      </a:r>
                      <a:r>
                        <a:rPr lang="ar-SA" sz="1800" b="1" baseline="0" dirty="0" smtClean="0">
                          <a:latin typeface="Calibri"/>
                          <a:ea typeface="Calibri"/>
                          <a:cs typeface="Arial"/>
                        </a:rPr>
                        <a:t> رجل أعمال واحد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الأعمال </a:t>
                      </a: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الصغيرة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والحديثة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</a:tr>
              <a:tr h="68066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>
                          <a:latin typeface="Calibri"/>
                          <a:ea typeface="Calibri"/>
                          <a:cs typeface="Arial"/>
                        </a:rPr>
                        <a:t>البيروقراطية الآلية 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Machine Bureaucracy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بيروقراطية ضخمة تعمل في بيئة </a:t>
                      </a: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بطيئة التغير لإنتاج منتجات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قياسية.</a:t>
                      </a:r>
                      <a:r>
                        <a:rPr lang="ar-SA" sz="1800" b="1" baseline="0" dirty="0" smtClean="0">
                          <a:latin typeface="Calibri"/>
                          <a:ea typeface="Calibri"/>
                          <a:cs typeface="Arial"/>
                        </a:rPr>
                        <a:t> يديرها فريق إدارة مركزي ومركزية القرارات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الشركات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متوسطة </a:t>
                      </a: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الحجم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8667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>
                          <a:latin typeface="Calibri"/>
                          <a:ea typeface="Calibri"/>
                          <a:cs typeface="Arial"/>
                        </a:rPr>
                        <a:t>البيروقراطية الانقسامية 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 err="1">
                          <a:latin typeface="Calibri"/>
                          <a:ea typeface="Calibri"/>
                          <a:cs typeface="Arial"/>
                        </a:rPr>
                        <a:t>Divisionalized</a:t>
                      </a: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 Bureaucracy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تجمع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بين بيروقراطيات آلية متعددة، </a:t>
                      </a: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كل منها تنتج منتج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خاص، يتحكم بها إدارة مركزية واحدة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مجموعة شركات متوسطة الحجم مثل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جنرال</a:t>
                      </a:r>
                      <a:r>
                        <a:rPr lang="ar-SA" sz="1800" b="1" baseline="0" dirty="0" smtClean="0">
                          <a:latin typeface="Calibri"/>
                          <a:ea typeface="Calibri"/>
                          <a:cs typeface="Arial"/>
                        </a:rPr>
                        <a:t> موتور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</a:tr>
              <a:tr h="116746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>
                          <a:latin typeface="Calibri"/>
                          <a:ea typeface="Calibri"/>
                          <a:cs typeface="Arial"/>
                        </a:rPr>
                        <a:t>البيروقراطية المتخصصة 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Professional Bureaucracy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منظمات تعتمد على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المعرفة </a:t>
                      </a: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حيث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تعتمد منتجاتها وخدماتها على متخصصين وخبراء </a:t>
                      </a: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في المعرفة.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تدار من قبل رؤساء الأقسام</a:t>
                      </a:r>
                      <a:r>
                        <a:rPr lang="ar-SA" sz="1800" b="1" baseline="0" dirty="0" smtClean="0">
                          <a:latin typeface="Calibri"/>
                          <a:ea typeface="Calibri"/>
                          <a:cs typeface="Arial"/>
                        </a:rPr>
                        <a:t> مع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تحكم </a:t>
                      </a: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مركزي ضعيف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شركات القانون/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المؤسسات</a:t>
                      </a:r>
                      <a:r>
                        <a:rPr lang="ar-SA" sz="1800" b="1" baseline="0" dirty="0" smtClean="0">
                          <a:latin typeface="Calibri"/>
                          <a:ea typeface="Calibri"/>
                          <a:cs typeface="Arial"/>
                        </a:rPr>
                        <a:t> التعليمية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/ </a:t>
                      </a: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المستشفيات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8066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>
                          <a:latin typeface="Calibri"/>
                          <a:ea typeface="Calibri"/>
                          <a:cs typeface="Arial"/>
                        </a:rPr>
                        <a:t>التنظيمات غير الرسمية 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Adhocracy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منظمات تنفيذ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الوظائف حيث تتأقلم مع بيئة سريعة التغير، مجموعات كبيرة من الخبراء والمتخصصين</a:t>
                      </a:r>
                      <a:r>
                        <a:rPr lang="ar-SA" sz="1800" b="1" baseline="0" dirty="0" smtClean="0">
                          <a:latin typeface="Calibri"/>
                          <a:ea typeface="Calibri"/>
                          <a:cs typeface="Arial"/>
                        </a:rPr>
                        <a:t> منظمين في فرق عمل متعددة المعارف. إدارة </a:t>
                      </a: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مركزي ضعيفة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b="1" dirty="0" smtClean="0">
                          <a:latin typeface="Calibri"/>
                          <a:ea typeface="Calibri"/>
                          <a:cs typeface="Arial"/>
                        </a:rPr>
                        <a:t>الشركات </a:t>
                      </a:r>
                      <a:r>
                        <a:rPr lang="ar-SA" sz="1800" b="1" dirty="0">
                          <a:latin typeface="Calibri"/>
                          <a:ea typeface="Calibri"/>
                          <a:cs typeface="Arial"/>
                        </a:rPr>
                        <a:t>الاستشارية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314" marR="65314" marT="35379" marB="3537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2- </a:t>
            </a:r>
            <a:r>
              <a:rPr lang="ar-SA" b="1" dirty="0" smtClean="0"/>
              <a:t>السمات الهامة للمنظمات </a:t>
            </a:r>
            <a:endParaRPr lang="en-US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2- </a:t>
            </a:r>
            <a:r>
              <a:rPr lang="ar-SA" b="1" dirty="0" smtClean="0"/>
              <a:t>السمات الهامة للمنظمات </a:t>
            </a:r>
            <a:endParaRPr lang="en-US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528" y="1196752"/>
          <a:ext cx="8640960" cy="5486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56506"/>
                <a:gridCol w="1130816"/>
                <a:gridCol w="1609400"/>
                <a:gridCol w="3844238"/>
              </a:tblGrid>
              <a:tr h="456543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المستوى</a:t>
                      </a:r>
                      <a:r>
                        <a:rPr lang="ar-SA" sz="2400" b="1" baseline="0" dirty="0" smtClean="0"/>
                        <a:t> التنظيمي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النشاطات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امثلة عن انظمة الدعم</a:t>
                      </a:r>
                      <a:endParaRPr lang="ar-SA" sz="2400" b="1" dirty="0"/>
                    </a:p>
                  </a:txBody>
                  <a:tcPr/>
                </a:tc>
              </a:tr>
              <a:tr h="788006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فردي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مهمة، عمل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تطبيقات</a:t>
                      </a:r>
                      <a:r>
                        <a:rPr lang="ar-SA" sz="2400" b="1" baseline="0" dirty="0" smtClean="0"/>
                        <a:t> عادية، قواعد بيانات للعملاء، نظم دعم القرارات</a:t>
                      </a:r>
                      <a:endParaRPr lang="ar-SA" sz="2400" b="1" dirty="0"/>
                    </a:p>
                  </a:txBody>
                  <a:tcPr/>
                </a:tc>
              </a:tr>
              <a:tr h="2138872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فريق عمل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مشروع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جدولة الانتاج، الوصول إلى بيانات الحاسبات الكبيرة، الوصول لمصادر البيانات الخارجية، ،متطلبات</a:t>
                      </a:r>
                      <a:r>
                        <a:rPr lang="ar-SA" sz="2400" b="1" baseline="0" dirty="0" smtClean="0"/>
                        <a:t> ديناميكية من المعلومات، مجموعة نظم دعم القرارات، برامج عمل المجموعات</a:t>
                      </a:r>
                      <a:endParaRPr lang="ar-SA" sz="2400" b="1" dirty="0"/>
                    </a:p>
                  </a:txBody>
                  <a:tcPr/>
                </a:tc>
              </a:tr>
              <a:tr h="1801155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قسم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وظائف رئيسة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حسابات الدين، مخازن البيانات، الفواتير، الموارد البشرية، التسويق، متطلبات مستقرة من المعلومات، نظم معلومات ادارية، نظم المعاملات الاساسية</a:t>
                      </a:r>
                      <a:endParaRPr lang="ar-SA" sz="24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636912"/>
            <a:ext cx="3333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5517232"/>
            <a:ext cx="657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2- </a:t>
            </a:r>
            <a:r>
              <a:rPr lang="ar-SA" b="1" dirty="0" smtClean="0"/>
              <a:t>السمات الهامة للمنظمات </a:t>
            </a:r>
            <a:endParaRPr lang="en-US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1519" y="1196752"/>
          <a:ext cx="8892481" cy="5617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05434"/>
                <a:gridCol w="773636"/>
                <a:gridCol w="2105400"/>
                <a:gridCol w="4008011"/>
              </a:tblGrid>
              <a:tr h="420060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المستوى</a:t>
                      </a:r>
                      <a:r>
                        <a:rPr lang="ar-SA" sz="2400" b="1" baseline="0" dirty="0" smtClean="0"/>
                        <a:t> التنظيمي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النشاطات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امثلة عن انظمة الدعم</a:t>
                      </a:r>
                      <a:endParaRPr lang="ar-SA" sz="2400" b="1" dirty="0"/>
                    </a:p>
                  </a:txBody>
                  <a:tcPr/>
                </a:tc>
              </a:tr>
              <a:tr h="1657223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قطاع-دائرة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منتج أو خدمة رئيسة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نظم دعم الانتاج، التسويق، الادارة والموارد البشرية، الوصول إلى بيانات التخطيط والمالية للمنظمة، </a:t>
                      </a:r>
                      <a:r>
                        <a:rPr lang="en-US" sz="2400" b="1" dirty="0" smtClean="0"/>
                        <a:t>MIS</a:t>
                      </a:r>
                      <a:r>
                        <a:rPr lang="ar-SA" sz="2400" b="1" dirty="0" smtClean="0"/>
                        <a:t>،</a:t>
                      </a:r>
                      <a:r>
                        <a:rPr lang="ar-SA" sz="2400" b="1" baseline="0" dirty="0" smtClean="0"/>
                        <a:t> نظم المعاملا ت الاساسية، أنظمة تفاعلية على الخط</a:t>
                      </a:r>
                      <a:endParaRPr lang="ar-SA" sz="2400" b="1" dirty="0"/>
                    </a:p>
                  </a:txBody>
                  <a:tcPr/>
                </a:tc>
              </a:tr>
              <a:tr h="862920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منظمة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منتجات وخدمات واهداف متعددة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أنظمة متضمنة للتخطيط والمالية،</a:t>
                      </a:r>
                      <a:r>
                        <a:rPr lang="ar-SA" sz="2400" b="1" baseline="0" dirty="0" smtClean="0"/>
                        <a:t> </a:t>
                      </a:r>
                      <a:r>
                        <a:rPr lang="en-US" sz="2000" b="1" baseline="0" dirty="0" smtClean="0"/>
                        <a:t>MIS</a:t>
                      </a:r>
                      <a:r>
                        <a:rPr lang="ar-SA" sz="2400" b="1" baseline="0" dirty="0" smtClean="0"/>
                        <a:t>، أنظمة تفاعلية على الخط، </a:t>
                      </a:r>
                      <a:r>
                        <a:rPr lang="en-US" sz="2000" b="1" baseline="0" dirty="0" smtClean="0"/>
                        <a:t>ESS</a:t>
                      </a:r>
                      <a:endParaRPr lang="ar-SA" sz="2400" b="1" dirty="0"/>
                    </a:p>
                  </a:txBody>
                  <a:tcPr/>
                </a:tc>
              </a:tr>
              <a:tr h="725035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بين المنظمات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تحالف، تنافس، تبادل، اتصال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انظمة</a:t>
                      </a:r>
                      <a:r>
                        <a:rPr lang="ar-SA" sz="2400" b="1" baseline="0" dirty="0" smtClean="0"/>
                        <a:t> الاتصالات، الذكاء، الملاحظة، وانظمة المراقبة</a:t>
                      </a:r>
                      <a:endParaRPr lang="ar-SA" sz="2400" b="1" dirty="0"/>
                    </a:p>
                  </a:txBody>
                  <a:tcPr/>
                </a:tc>
              </a:tr>
              <a:tr h="1346494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شبكة منظمات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قطاع اقتصادي: منتجات مترابطة، خدمات، اعتمادية</a:t>
                      </a:r>
                      <a:r>
                        <a:rPr lang="ar-SA" sz="2400" b="1" baseline="0" dirty="0" smtClean="0"/>
                        <a:t> بعضها على بعض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انظمة الاتصالات غير الرسمية، انظمة التقارير</a:t>
                      </a:r>
                      <a:r>
                        <a:rPr lang="ar-SA" sz="2400" b="1" baseline="0" dirty="0" smtClean="0"/>
                        <a:t> الرسمية لمستوى القطاع والصناعة</a:t>
                      </a:r>
                      <a:endParaRPr lang="ar-SA" sz="24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653136"/>
            <a:ext cx="8286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5661248"/>
            <a:ext cx="108012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772816"/>
            <a:ext cx="8477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2- </a:t>
            </a:r>
            <a:r>
              <a:rPr lang="ar-SA" b="1" dirty="0" smtClean="0"/>
              <a:t>السمات الهامة للمنظمات </a:t>
            </a:r>
            <a:endParaRPr lang="en-US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528" y="1196752"/>
          <a:ext cx="8640960" cy="506143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54525"/>
                <a:gridCol w="2186980"/>
                <a:gridCol w="1467677"/>
                <a:gridCol w="3331778"/>
              </a:tblGrid>
              <a:tr h="720080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نوع</a:t>
                      </a:r>
                      <a:r>
                        <a:rPr lang="ar-SA" sz="2400" b="1" baseline="0" dirty="0" smtClean="0"/>
                        <a:t> دعم فريق العمل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التوصيف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المشكلة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امثلة عن انظمة الدعم</a:t>
                      </a:r>
                      <a:endParaRPr lang="ar-SA" sz="2400" b="1" dirty="0"/>
                    </a:p>
                  </a:txBody>
                  <a:tcPr/>
                </a:tc>
              </a:tr>
              <a:tr h="1524875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هرمية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علاقة عمل رسمية بين المدير وموظفيه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لقاءات متكررة: بيئة عمل مشتتة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فيديم</a:t>
                      </a:r>
                      <a:r>
                        <a:rPr lang="ar-SA" sz="2400" b="1" baseline="0" dirty="0" smtClean="0"/>
                        <a:t> </a:t>
                      </a:r>
                      <a:r>
                        <a:rPr lang="ar-SA" sz="2400" b="1" baseline="0" dirty="0" err="1" smtClean="0"/>
                        <a:t>كونفيرنس</a:t>
                      </a:r>
                      <a:r>
                        <a:rPr lang="ar-SA" sz="2400" b="1" baseline="0" dirty="0" smtClean="0"/>
                        <a:t>، بريد الكتروني (من واحد لكثير)</a:t>
                      </a:r>
                      <a:endParaRPr lang="ar-SA" sz="2400" b="1" dirty="0"/>
                    </a:p>
                  </a:txBody>
                  <a:tcPr/>
                </a:tc>
              </a:tr>
              <a:tr h="1067413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لجان بين الاقسام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النشاطات المتتالية: المرسل، المثبت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تحتاج لتواصل مباشر ظرفي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الرسائل الالكترونية (</a:t>
                      </a:r>
                      <a:r>
                        <a:rPr lang="ar-SA" sz="2400" b="1" baseline="0" dirty="0" smtClean="0"/>
                        <a:t>واحدة بواحدة)</a:t>
                      </a:r>
                      <a:endParaRPr lang="ar-SA" sz="2400" b="1" dirty="0"/>
                    </a:p>
                  </a:txBody>
                  <a:tcPr/>
                </a:tc>
              </a:tr>
              <a:tr h="1524875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فريق</a:t>
                      </a:r>
                      <a:r>
                        <a:rPr lang="ar-SA" sz="2400" b="1" baseline="0" dirty="0" smtClean="0"/>
                        <a:t> عمل المشاريع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مجموعة معرفة بشكل</a:t>
                      </a:r>
                      <a:r>
                        <a:rPr lang="ar-SA" sz="2400" b="1" baseline="0" dirty="0" smtClean="0"/>
                        <a:t> رسمي، تفاعل يومي مغلق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جدولة اللقاءات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برمجيات الجدولة والاتصالات، أدوات</a:t>
                      </a:r>
                      <a:r>
                        <a:rPr lang="ar-SA" sz="2400" b="1" baseline="0" dirty="0" smtClean="0"/>
                        <a:t> دعم اللقاءات، ، الوثائق المتبادلة، انترانت</a:t>
                      </a:r>
                      <a:endParaRPr lang="ar-SA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2- </a:t>
            </a:r>
            <a:r>
              <a:rPr lang="ar-SA" b="1" dirty="0" smtClean="0"/>
              <a:t>السمات الهامة للمنظمات </a:t>
            </a:r>
            <a:endParaRPr lang="en-US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528" y="1196752"/>
          <a:ext cx="8640960" cy="530275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96984"/>
                <a:gridCol w="1738338"/>
                <a:gridCol w="1873860"/>
                <a:gridCol w="3331778"/>
              </a:tblGrid>
              <a:tr h="785779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نوع</a:t>
                      </a:r>
                      <a:r>
                        <a:rPr lang="ar-SA" sz="2400" b="1" baseline="0" dirty="0" smtClean="0"/>
                        <a:t> دعم فريق العمل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التوصيف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المشاكل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امثلة عن انظمة الدعم</a:t>
                      </a:r>
                      <a:endParaRPr lang="ar-SA" sz="2400" b="1" dirty="0"/>
                    </a:p>
                  </a:txBody>
                  <a:tcPr/>
                </a:tc>
              </a:tr>
              <a:tr h="1480757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اللجان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مجموعة معرفة بشكل</a:t>
                      </a:r>
                      <a:r>
                        <a:rPr lang="ar-SA" sz="2400" b="1" baseline="0" dirty="0" smtClean="0"/>
                        <a:t> رسمي، تفاعل ظرفي</a:t>
                      </a:r>
                      <a:endParaRPr lang="ar-SA" sz="2400" b="1" dirty="0" smtClean="0"/>
                    </a:p>
                    <a:p>
                      <a:pPr rtl="1"/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عبء كبير، اتصالات: لقاءات متقطعة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فيديو</a:t>
                      </a:r>
                      <a:r>
                        <a:rPr lang="ar-SA" sz="2400" b="1" baseline="0" dirty="0" smtClean="0"/>
                        <a:t> </a:t>
                      </a:r>
                      <a:r>
                        <a:rPr lang="ar-SA" sz="2400" b="1" baseline="0" dirty="0" err="1" smtClean="0"/>
                        <a:t>كونفيرنس</a:t>
                      </a:r>
                      <a:r>
                        <a:rPr lang="ar-SA" sz="2400" b="1" baseline="0" dirty="0" smtClean="0"/>
                        <a:t>، بريد الكتروني، </a:t>
                      </a:r>
                      <a:endParaRPr lang="ar-SA" sz="2400" b="1" dirty="0"/>
                    </a:p>
                  </a:txBody>
                  <a:tcPr/>
                </a:tc>
              </a:tr>
              <a:tr h="1484249">
                <a:tc>
                  <a:txBody>
                    <a:bodyPr/>
                    <a:lstStyle/>
                    <a:p>
                      <a:pPr rtl="1"/>
                      <a:r>
                        <a:rPr lang="en-US" sz="2400" b="1" dirty="0" smtClean="0"/>
                        <a:t>Task </a:t>
                      </a:r>
                      <a:r>
                        <a:rPr lang="en-US" sz="2400" b="1" dirty="0" smtClean="0"/>
                        <a:t>force</a:t>
                      </a:r>
                      <a:endParaRPr lang="ar-SA" sz="2400" b="1" dirty="0" smtClean="0"/>
                    </a:p>
                    <a:p>
                      <a:pPr rtl="1"/>
                      <a:r>
                        <a:rPr lang="ar-SA" sz="2400" b="1" dirty="0" smtClean="0"/>
                        <a:t>مجموعة وحدات العمل السريع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مجموعة معرفة بشكل</a:t>
                      </a:r>
                      <a:r>
                        <a:rPr lang="ar-SA" sz="2400" b="1" baseline="0" dirty="0" smtClean="0"/>
                        <a:t> رسمي لهدف معين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اتصالات</a:t>
                      </a:r>
                      <a:r>
                        <a:rPr lang="ar-SA" sz="2400" b="1" baseline="0" dirty="0" smtClean="0"/>
                        <a:t> سريعة: الوصول للبيانات الداخلية والخارجية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عارض رسومات،</a:t>
                      </a:r>
                      <a:r>
                        <a:rPr lang="ar-SA" sz="2400" b="1" baseline="0" dirty="0" smtClean="0"/>
                        <a:t> معلومات </a:t>
                      </a:r>
                      <a:r>
                        <a:rPr lang="ar-SA" sz="2400" b="1" baseline="0" dirty="0" err="1" smtClean="0"/>
                        <a:t>خدماتية</a:t>
                      </a:r>
                      <a:r>
                        <a:rPr lang="ar-SA" sz="2400" b="1" baseline="0" dirty="0" smtClean="0"/>
                        <a:t>، تبادل الوثائق، أدوات دعم الاجتماعات</a:t>
                      </a:r>
                      <a:endParaRPr lang="ar-SA" sz="2400" b="1" dirty="0"/>
                    </a:p>
                  </a:txBody>
                  <a:tcPr/>
                </a:tc>
              </a:tr>
              <a:tr h="1370839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مجموعة ندية /</a:t>
                      </a:r>
                      <a:r>
                        <a:rPr lang="ar-SA" sz="2400" b="1" baseline="0" dirty="0" smtClean="0"/>
                        <a:t> الشبكات الاجتماعية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مجموعات غير رسمية لأفراد بنفس الحالة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اتصالات شخصية مكثفة</a:t>
                      </a:r>
                      <a:endParaRPr lang="ar-S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/>
                        <a:t>الهاتف، البريد الإلكتروني</a:t>
                      </a:r>
                      <a:endParaRPr lang="ar-SA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3- </a:t>
            </a:r>
            <a:r>
              <a:rPr lang="ar-SA" b="1" dirty="0" smtClean="0"/>
              <a:t>تأثير المنظمات على نظم المعلومات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التطور التاريخي والمعماري لنظم المعلومات في الخمسينات الميلادية: استخدام الآلات المحاسبية الإلكترونية لحسابات الدائنة والمدينة والرواتب.</a:t>
            </a:r>
          </a:p>
          <a:p>
            <a:pPr marL="514350" indent="-514350">
              <a:buNone/>
            </a:pPr>
            <a:r>
              <a:rPr lang="ar-SA" dirty="0" smtClean="0">
                <a:solidFill>
                  <a:schemeClr val="tx1"/>
                </a:solidFill>
              </a:rPr>
              <a:t>الخمسينات الميلادية 1950</a:t>
            </a:r>
          </a:p>
          <a:p>
            <a:pPr marL="514350" indent="-514350">
              <a:buNone/>
            </a:pPr>
            <a:r>
              <a:rPr lang="ar-SA" dirty="0" smtClean="0">
                <a:solidFill>
                  <a:schemeClr val="tx1"/>
                </a:solidFill>
              </a:rPr>
              <a:t>آلات المحاسبة الإلكترونية </a:t>
            </a:r>
            <a:r>
              <a:rPr lang="en-US" dirty="0" smtClean="0">
                <a:solidFill>
                  <a:schemeClr val="tx1"/>
                </a:solidFill>
              </a:rPr>
              <a:t>Electronic Accounting Machines (EAM)</a:t>
            </a:r>
            <a:endParaRPr lang="ar-SA" dirty="0" smtClean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15616" y="3717032"/>
            <a:ext cx="7200800" cy="2160240"/>
            <a:chOff x="1259632" y="3140968"/>
            <a:chExt cx="7200800" cy="2160240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3707904" y="3140968"/>
              <a:ext cx="1800200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الإدارة العليا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6804248" y="4437112"/>
              <a:ext cx="1656184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أمين</a:t>
              </a:r>
              <a:r>
                <a:rPr kumimoji="0" lang="ar-SA" sz="24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الصندوق</a:t>
              </a:r>
            </a:p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2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EAM</a:t>
              </a:r>
              <a:endPara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4860032" y="4437112"/>
              <a:ext cx="1584176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الانتاج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3059832" y="4437112"/>
              <a:ext cx="1656184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ar-SA" sz="2400" dirty="0" smtClean="0">
                  <a:solidFill>
                    <a:schemeClr val="tx1"/>
                  </a:solidFill>
                </a:rPr>
                <a:t>التسويق</a:t>
              </a:r>
              <a:endPara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1259632" y="4437112"/>
              <a:ext cx="1656184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الافراد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3- </a:t>
            </a:r>
            <a:r>
              <a:rPr lang="ar-SA" b="1" dirty="0" smtClean="0"/>
              <a:t>تأثير المنظمات على نظم المعلومات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ar-SA" dirty="0" smtClean="0"/>
              <a:t>التطور التاريخي والمعماري لنظم المعلومات في الستينات الميلادية: معالجة البيانات </a:t>
            </a:r>
            <a:r>
              <a:rPr lang="en-US" dirty="0" smtClean="0"/>
              <a:t>Data Processing</a:t>
            </a:r>
            <a:r>
              <a:rPr lang="ar-SA" dirty="0" smtClean="0"/>
              <a:t> في هذه الفترة كانت عبارة عن مصنع أساسي مركزي للمعلومات يفيد بها مستخدمي المنظمة.</a:t>
            </a:r>
          </a:p>
          <a:p>
            <a:pPr marL="514350" indent="-514350">
              <a:buNone/>
            </a:pPr>
            <a:r>
              <a:rPr lang="ar-SA" dirty="0" smtClean="0">
                <a:solidFill>
                  <a:schemeClr val="tx1"/>
                </a:solidFill>
              </a:rPr>
              <a:t>الستينات الميلادية 1960م:</a:t>
            </a:r>
          </a:p>
          <a:p>
            <a:pPr marL="514350" indent="-514350">
              <a:buNone/>
            </a:pPr>
            <a:r>
              <a:rPr lang="ar-SA" dirty="0" smtClean="0">
                <a:solidFill>
                  <a:schemeClr val="tx1"/>
                </a:solidFill>
              </a:rPr>
              <a:t>   أقسام معالجة البيانات </a:t>
            </a:r>
            <a:r>
              <a:rPr lang="en-US" sz="2400" dirty="0" smtClean="0">
                <a:solidFill>
                  <a:schemeClr val="tx1"/>
                </a:solidFill>
              </a:rPr>
              <a:t>Data Processing Departments.</a:t>
            </a:r>
            <a:endParaRPr lang="ar-SA" sz="2400" dirty="0" smtClean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115616" y="3717032"/>
            <a:ext cx="7200800" cy="2160240"/>
            <a:chOff x="1259632" y="3140968"/>
            <a:chExt cx="7200800" cy="2160240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3707904" y="3140968"/>
              <a:ext cx="1800200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الإدارة العليا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6804248" y="4437112"/>
              <a:ext cx="1656184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أمين</a:t>
              </a:r>
              <a:r>
                <a:rPr kumimoji="0" lang="ar-SA" sz="24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الصندوق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4860032" y="4437112"/>
              <a:ext cx="1584176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الانتاج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3059832" y="4437112"/>
              <a:ext cx="1656184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ar-SA" sz="2400" dirty="0" smtClean="0">
                  <a:solidFill>
                    <a:schemeClr val="tx1"/>
                  </a:solidFill>
                </a:rPr>
                <a:t>التسويق</a:t>
              </a:r>
              <a:endPara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1259632" y="4437112"/>
              <a:ext cx="1656184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معالجة البيانات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3- </a:t>
            </a:r>
            <a:r>
              <a:rPr lang="ar-SA" b="1" dirty="0" smtClean="0"/>
              <a:t>تأثير المنظمات على نظم المعلومات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ar-SA" dirty="0" smtClean="0"/>
              <a:t>التطور التاريخي والمعماري لنظم المعلومات في السبعينات الميلادية: نظم معلومات تربط الإدارة العليا والأقسام بعضها ببعض بشكل الخط المفتوح </a:t>
            </a:r>
            <a:r>
              <a:rPr lang="en-US" dirty="0" smtClean="0"/>
              <a:t>online</a:t>
            </a:r>
            <a:r>
              <a:rPr lang="ar-SA" dirty="0" smtClean="0"/>
              <a:t>، وتقوم بمهام التنبؤ والتخطيط والمحاكاة.</a:t>
            </a:r>
          </a:p>
          <a:p>
            <a:pPr marL="514350" indent="-514350">
              <a:buNone/>
            </a:pPr>
            <a:r>
              <a:rPr lang="ar-SA" dirty="0" smtClean="0">
                <a:solidFill>
                  <a:schemeClr val="tx1"/>
                </a:solidFill>
              </a:rPr>
              <a:t>السبعينات الميلادية 1970م: أنظمة المعلومات</a:t>
            </a:r>
          </a:p>
          <a:p>
            <a:pPr marL="514350" indent="-514350">
              <a:buNone/>
            </a:pPr>
            <a:endParaRPr lang="ar-SA" dirty="0" smtClean="0"/>
          </a:p>
          <a:p>
            <a:pPr marL="514350" indent="-514350">
              <a:buNone/>
            </a:pPr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611560" y="2780928"/>
            <a:ext cx="6336704" cy="3672408"/>
            <a:chOff x="611560" y="2708920"/>
            <a:chExt cx="6336704" cy="3672408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2843808" y="2708920"/>
              <a:ext cx="1800200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الإدارة العليا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611560" y="4149080"/>
              <a:ext cx="1656184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أمين</a:t>
              </a:r>
              <a:r>
                <a:rPr kumimoji="0" lang="ar-SA" sz="24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الصندوق</a:t>
              </a:r>
            </a:p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smtClean="0">
                  <a:solidFill>
                    <a:schemeClr val="tx1"/>
                  </a:solidFill>
                </a:rPr>
                <a:t>mini</a:t>
              </a:r>
              <a:endParaRPr kumimoji="0" lang="ar-SA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1259632" y="5517232"/>
              <a:ext cx="1584176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الانتاج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5292080" y="4149080"/>
              <a:ext cx="1656184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ar-SA" sz="2400" dirty="0" smtClean="0">
                  <a:solidFill>
                    <a:schemeClr val="tx1"/>
                  </a:solidFill>
                </a:rPr>
                <a:t>التسويق</a:t>
              </a:r>
            </a:p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smtClean="0">
                  <a:solidFill>
                    <a:schemeClr val="tx1"/>
                  </a:solidFill>
                </a:rPr>
                <a:t>mini</a:t>
              </a:r>
              <a:endPara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4716016" y="5517232"/>
              <a:ext cx="1656184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الافراد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2843808" y="4149080"/>
              <a:ext cx="1800200" cy="864096"/>
            </a:xfrm>
            <a:prstGeom prst="round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1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أنظمة المعلومات</a:t>
              </a:r>
            </a:p>
          </p:txBody>
        </p:sp>
        <p:cxnSp>
          <p:nvCxnSpPr>
            <p:cNvPr id="14" name="Straight Arrow Connector 13"/>
            <p:cNvCxnSpPr>
              <a:stCxn id="7" idx="2"/>
              <a:endCxn id="12" idx="0"/>
            </p:cNvCxnSpPr>
            <p:nvPr/>
          </p:nvCxnSpPr>
          <p:spPr bwMode="auto">
            <a:xfrm rot="5400000">
              <a:off x="3455876" y="3861048"/>
              <a:ext cx="576064" cy="1588"/>
            </a:xfrm>
            <a:prstGeom prst="straightConnector1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381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2" name="Straight Arrow Connector 21"/>
            <p:cNvCxnSpPr>
              <a:stCxn id="10" idx="1"/>
              <a:endCxn id="12" idx="3"/>
            </p:cNvCxnSpPr>
            <p:nvPr/>
          </p:nvCxnSpPr>
          <p:spPr bwMode="auto">
            <a:xfrm rot="10800000">
              <a:off x="4644008" y="4581128"/>
              <a:ext cx="648072" cy="1588"/>
            </a:xfrm>
            <a:prstGeom prst="straightConnector1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381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12" idx="1"/>
              <a:endCxn id="8" idx="3"/>
            </p:cNvCxnSpPr>
            <p:nvPr/>
          </p:nvCxnSpPr>
          <p:spPr bwMode="auto">
            <a:xfrm rot="10800000">
              <a:off x="2267744" y="4581128"/>
              <a:ext cx="576064" cy="1588"/>
            </a:xfrm>
            <a:prstGeom prst="straightConnector1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381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8" name="Straight Arrow Connector 27"/>
            <p:cNvCxnSpPr/>
            <p:nvPr/>
          </p:nvCxnSpPr>
          <p:spPr bwMode="auto">
            <a:xfrm rot="5400000">
              <a:off x="2519772" y="5193196"/>
              <a:ext cx="576064" cy="216024"/>
            </a:xfrm>
            <a:prstGeom prst="straightConnector1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381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1" name="Straight Arrow Connector 30"/>
            <p:cNvCxnSpPr/>
            <p:nvPr/>
          </p:nvCxnSpPr>
          <p:spPr bwMode="auto">
            <a:xfrm rot="16200000" flipH="1">
              <a:off x="4391980" y="5121188"/>
              <a:ext cx="504056" cy="288032"/>
            </a:xfrm>
            <a:prstGeom prst="straightConnector1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381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5" name="Elbow Connector 34"/>
            <p:cNvCxnSpPr/>
            <p:nvPr/>
          </p:nvCxnSpPr>
          <p:spPr bwMode="auto">
            <a:xfrm flipV="1">
              <a:off x="4572000" y="3717032"/>
              <a:ext cx="1008112" cy="432048"/>
            </a:xfrm>
            <a:prstGeom prst="bentConnector3">
              <a:avLst>
                <a:gd name="adj1" fmla="val 1263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3" name="Rectangle 42"/>
          <p:cNvSpPr/>
          <p:nvPr/>
        </p:nvSpPr>
        <p:spPr bwMode="auto">
          <a:xfrm>
            <a:off x="5508104" y="3356992"/>
            <a:ext cx="1872208" cy="72008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r>
              <a:rPr lang="ar-SA" sz="2000" dirty="0" smtClean="0">
                <a:solidFill>
                  <a:schemeClr val="tx1"/>
                </a:solidFill>
              </a:rPr>
              <a:t>أنظمة المعلومات</a:t>
            </a:r>
          </a:p>
          <a:p>
            <a:r>
              <a:rPr lang="ar-SA" sz="2000" dirty="0" smtClean="0">
                <a:solidFill>
                  <a:schemeClr val="tx1"/>
                </a:solidFill>
              </a:rPr>
              <a:t>المتصلة بالشبكة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3- </a:t>
            </a:r>
            <a:r>
              <a:rPr lang="ar-SA" b="1" dirty="0" smtClean="0"/>
              <a:t>تأثير المنظمات على نظم المعلومات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ar-SA" sz="2800" dirty="0" smtClean="0"/>
              <a:t>التطور التاريخي والمعماري لنظم المعلومات في الثمانينات الميلادية: نظم المعلومات والخدمات، ربط الإدارة العليا والأقسام بعضها ببعض، إدارة مستقلة لمركز المعلومات، استخدام الاتصالات بعيدة المدى.</a:t>
            </a:r>
          </a:p>
          <a:p>
            <a:pPr marL="514350" indent="-514350">
              <a:buNone/>
            </a:pPr>
            <a:r>
              <a:rPr lang="ar-SA" sz="2800" dirty="0" smtClean="0">
                <a:solidFill>
                  <a:schemeClr val="tx1"/>
                </a:solidFill>
              </a:rPr>
              <a:t>الثمنينات الميلادية 1980م: أنظمة المعلومات والخدمات</a:t>
            </a:r>
          </a:p>
          <a:p>
            <a:pPr marL="514350" indent="-514350">
              <a:buNone/>
            </a:pPr>
            <a:endParaRPr lang="ar-SA" sz="2800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3825130" y="2993532"/>
            <a:ext cx="1800200" cy="864096"/>
          </a:xfrm>
          <a:prstGeom prst="round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الإدارة العليا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1592882" y="4362824"/>
            <a:ext cx="1656184" cy="864096"/>
          </a:xfrm>
          <a:prstGeom prst="round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أمين</a:t>
            </a:r>
            <a:r>
              <a:rPr kumimoji="0" lang="ar-SA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الصندوق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tx1"/>
                </a:solidFill>
              </a:rPr>
              <a:t>mini</a:t>
            </a:r>
            <a:endParaRPr kumimoji="0" lang="ar-SA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164254" y="5779614"/>
            <a:ext cx="1584176" cy="864096"/>
          </a:xfrm>
          <a:prstGeom prst="round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حاسبات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شخصية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6273402" y="4362824"/>
            <a:ext cx="1656184" cy="864096"/>
          </a:xfrm>
          <a:prstGeom prst="round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400" dirty="0" smtClean="0">
                <a:solidFill>
                  <a:schemeClr val="tx1"/>
                </a:solidFill>
              </a:rPr>
              <a:t>التسويق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tx1"/>
                </a:solidFill>
              </a:rPr>
              <a:t>mini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5697338" y="5730976"/>
            <a:ext cx="1656184" cy="864096"/>
          </a:xfrm>
          <a:prstGeom prst="round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الافراد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tx1"/>
                </a:solidFill>
              </a:rPr>
              <a:t>mini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3825130" y="4362824"/>
            <a:ext cx="1800200" cy="864096"/>
          </a:xfrm>
          <a:prstGeom prst="round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أنظمة المعلومات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والخدمات</a:t>
            </a:r>
          </a:p>
        </p:txBody>
      </p:sp>
      <p:cxnSp>
        <p:nvCxnSpPr>
          <p:cNvPr id="13" name="Straight Arrow Connector 12"/>
          <p:cNvCxnSpPr>
            <a:stCxn id="7" idx="2"/>
            <a:endCxn id="12" idx="0"/>
          </p:cNvCxnSpPr>
          <p:nvPr/>
        </p:nvCxnSpPr>
        <p:spPr bwMode="auto">
          <a:xfrm rot="5400000">
            <a:off x="4472632" y="4110226"/>
            <a:ext cx="505196" cy="1588"/>
          </a:xfrm>
          <a:prstGeom prst="straightConnector1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4" name="Straight Arrow Connector 13"/>
          <p:cNvCxnSpPr>
            <a:stCxn id="10" idx="1"/>
            <a:endCxn id="12" idx="3"/>
          </p:cNvCxnSpPr>
          <p:nvPr/>
        </p:nvCxnSpPr>
        <p:spPr bwMode="auto">
          <a:xfrm rot="10800000">
            <a:off x="5625330" y="4794872"/>
            <a:ext cx="648072" cy="1588"/>
          </a:xfrm>
          <a:prstGeom prst="straightConnector1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5" name="Straight Arrow Connector 14"/>
          <p:cNvCxnSpPr>
            <a:stCxn id="12" idx="1"/>
            <a:endCxn id="8" idx="3"/>
          </p:cNvCxnSpPr>
          <p:nvPr/>
        </p:nvCxnSpPr>
        <p:spPr bwMode="auto">
          <a:xfrm rot="10800000">
            <a:off x="3249066" y="4794872"/>
            <a:ext cx="576064" cy="1588"/>
          </a:xfrm>
          <a:prstGeom prst="straightConnector1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1770052" y="5388130"/>
            <a:ext cx="576064" cy="216024"/>
          </a:xfrm>
          <a:prstGeom prst="straightConnector1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16200000" flipH="1">
            <a:off x="5373302" y="5334932"/>
            <a:ext cx="504056" cy="288032"/>
          </a:xfrm>
          <a:prstGeom prst="straightConnector1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3" name="Elbow Connector 22"/>
          <p:cNvCxnSpPr/>
          <p:nvPr/>
        </p:nvCxnSpPr>
        <p:spPr bwMode="auto">
          <a:xfrm flipV="1">
            <a:off x="5572132" y="3714752"/>
            <a:ext cx="857256" cy="714380"/>
          </a:xfrm>
          <a:prstGeom prst="bentConnector3">
            <a:avLst>
              <a:gd name="adj1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ounded Rectangle 23"/>
          <p:cNvSpPr/>
          <p:nvPr/>
        </p:nvSpPr>
        <p:spPr bwMode="auto">
          <a:xfrm>
            <a:off x="3500430" y="5786454"/>
            <a:ext cx="1656184" cy="864096"/>
          </a:xfrm>
          <a:prstGeom prst="round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مركز معلومات</a:t>
            </a:r>
          </a:p>
        </p:txBody>
      </p:sp>
      <p:sp>
        <p:nvSpPr>
          <p:cNvPr id="25" name="Rounded Rectangle 24"/>
          <p:cNvSpPr/>
          <p:nvPr/>
        </p:nvSpPr>
        <p:spPr bwMode="auto">
          <a:xfrm>
            <a:off x="6500826" y="3143248"/>
            <a:ext cx="1656184" cy="864096"/>
          </a:xfrm>
          <a:prstGeom prst="round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روابط اتصالات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3- </a:t>
            </a:r>
            <a:r>
              <a:rPr lang="ar-SA" b="1" dirty="0" smtClean="0"/>
              <a:t>تأثير المنظمات على نظم المعلومات </a:t>
            </a:r>
            <a:endParaRPr lang="en-US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9650" y="1142984"/>
            <a:ext cx="7744260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Level">
  <a:themeElements>
    <a:clrScheme name="7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7_Level">
      <a:majorFont>
        <a:latin typeface="Georgia"/>
        <a:ea typeface=""/>
        <a:cs typeface="Mohammad mashtoof"/>
      </a:majorFont>
      <a:minorFont>
        <a:latin typeface="Century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A211C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A211C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7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2700</TotalTime>
  <Words>760</Words>
  <Application>Microsoft Office PowerPoint</Application>
  <PresentationFormat>On-screen Show (4:3)</PresentationFormat>
  <Paragraphs>152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7_Level</vt:lpstr>
      <vt:lpstr>نظم المعلومات الإدارية Management Information System</vt:lpstr>
      <vt:lpstr>2- السمات الهامة للمنظمات </vt:lpstr>
      <vt:lpstr>2- السمات الهامة للمنظمات </vt:lpstr>
      <vt:lpstr>2- السمات الهامة للمنظمات </vt:lpstr>
      <vt:lpstr>2- السمات الهامة للمنظمات </vt:lpstr>
      <vt:lpstr>2- السمات الهامة للمنظمات </vt:lpstr>
      <vt:lpstr>3- تأثير المنظمات على نظم المعلومات </vt:lpstr>
      <vt:lpstr>3- تأثير المنظمات على نظم المعلومات </vt:lpstr>
      <vt:lpstr>3- تأثير المنظمات على نظم المعلومات </vt:lpstr>
      <vt:lpstr>3- تأثير المنظمات على نظم المعلومات </vt:lpstr>
      <vt:lpstr>3- تأثير المنظمات على نظم المعلومات </vt:lpstr>
    </vt:vector>
  </TitlesOfParts>
  <Company>CSE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Khalil</dc:creator>
  <cp:lastModifiedBy>kkhalil</cp:lastModifiedBy>
  <cp:revision>166</cp:revision>
  <dcterms:created xsi:type="dcterms:W3CDTF">2005-02-08T20:38:52Z</dcterms:created>
  <dcterms:modified xsi:type="dcterms:W3CDTF">2010-12-22T12:25:07Z</dcterms:modified>
</cp:coreProperties>
</file>