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2" r:id="rId2"/>
    <p:sldId id="263" r:id="rId3"/>
    <p:sldId id="265" r:id="rId4"/>
    <p:sldId id="264" r:id="rId5"/>
    <p:sldId id="289" r:id="rId6"/>
    <p:sldId id="259" r:id="rId7"/>
    <p:sldId id="293" r:id="rId8"/>
    <p:sldId id="260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180" autoAdjust="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05/02/34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6000">
    <p:wedge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6000">
    <p:wedge/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file:///C:\Documents%20and%20Settings\Owner\My%20Documents\Downloads\Video\&#1575;&#1604;&#1578;&#1583;&#1585;&#1610;&#1576;%20&#1593;&#1604;&#1609;%20&#1578;&#1606;&#1601;&#1610;&#1584;%20&#1582;&#1591;&#1577;%20&#1575;&#1604;&#1573;&#1582;&#1604;&#1575;&#1569;%20-%20YouTube.FL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moptaker\Desktop\مراجعه\محتوى الماليه1\ح1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92696"/>
            <a:ext cx="6552728" cy="5544616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moptaker\Desktop\مراجعه\محتوى الماليه1\ح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764704"/>
            <a:ext cx="7416824" cy="5328592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lmoptaker\Desktop\مراجعه\محتوى الماليه1\ح4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8424936" cy="5472608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moptaker\Desktop\مراجعه\محتوى الماليه1\ح11-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8676456" cy="6336704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571604" y="2285992"/>
            <a:ext cx="6429388" cy="221455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1"/>
            <a:endParaRPr lang="ar-SA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cs typeface="Font 026"/>
            </a:endParaRPr>
          </a:p>
        </p:txBody>
      </p:sp>
      <p:pic>
        <p:nvPicPr>
          <p:cNvPr id="4098" name="Picture 2" descr="C:\Users\elmoptaker\Desktop\مراجعه\محتوى الماليه1\ح8-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836712"/>
            <a:ext cx="7704856" cy="5544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26240746"/>
      </p:ext>
    </p:extLst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00034" y="5675485"/>
            <a:ext cx="8143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ea typeface="Times New Roman" pitchFamily="18" charset="0"/>
                <a:cs typeface="Simplified Arabic" pitchFamily="2" charset="-78"/>
              </a:rPr>
              <a:t>  </a:t>
            </a:r>
            <a:endParaRPr lang="ar-SA" sz="2800" b="1" dirty="0" smtClean="0">
              <a:cs typeface="Traditional Arabic" pitchFamily="2" charset="-7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6672"/>
            <a:ext cx="763284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مربع نص 9"/>
          <p:cNvSpPr txBox="1"/>
          <p:nvPr/>
        </p:nvSpPr>
        <p:spPr>
          <a:xfrm>
            <a:off x="2483768" y="4437112"/>
            <a:ext cx="33123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err="1" smtClean="0"/>
              <a:t>الاجابة </a:t>
            </a:r>
            <a:r>
              <a:rPr lang="ar-SA" b="1" dirty="0" smtClean="0"/>
              <a:t>/ أ</a:t>
            </a:r>
            <a:endParaRPr lang="ar-SA" b="1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زر إجراء: مخصص 2">
            <a:hlinkClick r:id="rId4" action="ppaction://program" highlightClick="1"/>
          </p:cNvPr>
          <p:cNvSpPr/>
          <p:nvPr/>
        </p:nvSpPr>
        <p:spPr>
          <a:xfrm>
            <a:off x="395536" y="908720"/>
            <a:ext cx="8064896" cy="4464496"/>
          </a:xfrm>
          <a:prstGeom prst="actionButtonBlan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692696"/>
            <a:ext cx="806489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755576" y="4221088"/>
            <a:ext cx="74888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b="1" dirty="0" smtClean="0"/>
              <a:t>        </a:t>
            </a:r>
          </a:p>
          <a:p>
            <a:pPr algn="r"/>
            <a:r>
              <a:rPr lang="en-US" b="1" dirty="0" smtClean="0"/>
              <a:t>   </a:t>
            </a:r>
            <a:r>
              <a:rPr lang="ar-SA" b="1" dirty="0" smtClean="0"/>
              <a:t> </a:t>
            </a:r>
            <a:r>
              <a:rPr lang="ar-SA" b="1" dirty="0" err="1" smtClean="0"/>
              <a:t>الاختيار </a:t>
            </a:r>
            <a:r>
              <a:rPr lang="ar-SA" b="1" dirty="0" smtClean="0"/>
              <a:t>(ب</a:t>
            </a:r>
            <a:r>
              <a:rPr lang="ar-SA" b="1" dirty="0" err="1" smtClean="0"/>
              <a:t>)</a:t>
            </a:r>
            <a:r>
              <a:rPr lang="en-US" b="1" dirty="0" smtClean="0"/>
              <a:t> </a:t>
            </a:r>
            <a:r>
              <a:rPr lang="ar-SA" b="1" dirty="0" smtClean="0"/>
              <a:t> نستخدم الجدول </a:t>
            </a:r>
            <a:r>
              <a:rPr lang="ar-SA" b="1" dirty="0" err="1" smtClean="0"/>
              <a:t>رقم </a:t>
            </a:r>
            <a:r>
              <a:rPr lang="ar-SA" b="1" dirty="0" smtClean="0"/>
              <a:t>(3) يقول القيمه الحاليه</a:t>
            </a:r>
            <a:endParaRPr lang="ar-SA" b="1" dirty="0"/>
          </a:p>
        </p:txBody>
      </p:sp>
    </p:spTree>
    <p:extLst>
      <p:ext uri="{BB962C8B-B14F-4D97-AF65-F5344CB8AC3E}">
        <p14:creationId xmlns="" xmlns:p14="http://schemas.microsoft.com/office/powerpoint/2010/main" val="2644405827"/>
      </p:ext>
    </p:extLst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187624" y="4618583"/>
            <a:ext cx="631105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الجواب  </a:t>
            </a:r>
            <a:r>
              <a:rPr lang="ar-SA" sz="3200" dirty="0" err="1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فقره </a:t>
            </a:r>
            <a:r>
              <a:rPr lang="ar-SA" sz="3200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/ د 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/>
            </a:r>
            <a:b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</a:b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/>
            </a:r>
            <a:b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</a:b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2656"/>
            <a:ext cx="6984776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971600" y="2852936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في السؤال هذا طالب التدفقات </a:t>
            </a:r>
            <a:r>
              <a:rPr lang="ar-SA" b="1" dirty="0" err="1" smtClean="0"/>
              <a:t>النقديه</a:t>
            </a:r>
            <a:r>
              <a:rPr lang="ar-SA" b="1" dirty="0" smtClean="0"/>
              <a:t> </a:t>
            </a:r>
            <a:r>
              <a:rPr lang="ar-SA" b="1" dirty="0" err="1" smtClean="0"/>
              <a:t>السنويه</a:t>
            </a:r>
            <a:r>
              <a:rPr lang="ar-SA" b="1" dirty="0" smtClean="0"/>
              <a:t> وبما انها تدفقات </a:t>
            </a:r>
            <a:r>
              <a:rPr lang="ar-SA" b="1" dirty="0" err="1" smtClean="0"/>
              <a:t>نقديه</a:t>
            </a:r>
            <a:endParaRPr lang="ar-SA" b="1" dirty="0" smtClean="0"/>
          </a:p>
          <a:p>
            <a:pPr algn="ctr"/>
            <a:r>
              <a:rPr lang="ar-SA" b="1" dirty="0" err="1" smtClean="0"/>
              <a:t>منتظمه</a:t>
            </a:r>
            <a:r>
              <a:rPr lang="ar-SA" b="1" dirty="0" smtClean="0"/>
              <a:t> يعني </a:t>
            </a:r>
            <a:r>
              <a:rPr lang="ar-SA" b="1" dirty="0" err="1" smtClean="0"/>
              <a:t>ثابته</a:t>
            </a:r>
            <a:r>
              <a:rPr lang="ar-SA" b="1" dirty="0" smtClean="0"/>
              <a:t> نفس المبلغ لمدة 12 سنوات نستخدم الجدول المالي</a:t>
            </a:r>
          </a:p>
          <a:p>
            <a:pPr algn="ctr"/>
            <a:r>
              <a:rPr lang="ar-SA" b="1" dirty="0" smtClean="0"/>
              <a:t>رقم  </a:t>
            </a:r>
            <a:r>
              <a:rPr lang="ar-SA" b="1" dirty="0" err="1" smtClean="0"/>
              <a:t>4 </a:t>
            </a:r>
            <a:r>
              <a:rPr lang="ar-SA" b="1" dirty="0" smtClean="0"/>
              <a:t>(والقانون يقول القيمه </a:t>
            </a:r>
            <a:r>
              <a:rPr lang="ar-SA" b="1" dirty="0" err="1" smtClean="0"/>
              <a:t>الحاليه </a:t>
            </a:r>
            <a:r>
              <a:rPr lang="ar-SA" b="1" dirty="0" smtClean="0"/>
              <a:t>= التدفق </a:t>
            </a:r>
            <a:r>
              <a:rPr lang="ar-SA" b="1" dirty="0" err="1" smtClean="0"/>
              <a:t>النقدي </a:t>
            </a:r>
            <a:r>
              <a:rPr lang="ar-SA" b="1" dirty="0" smtClean="0"/>
              <a:t>* معامل القيمه الحاليه 8% </a:t>
            </a:r>
            <a:r>
              <a:rPr lang="ar-SA" b="1" dirty="0" err="1" smtClean="0"/>
              <a:t>لعشرسنوات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827584" y="270892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التدفقات </a:t>
            </a:r>
            <a:r>
              <a:rPr lang="ar-SA" b="1" dirty="0" err="1" smtClean="0"/>
              <a:t>النقديه</a:t>
            </a:r>
            <a:r>
              <a:rPr lang="ar-SA" b="1" dirty="0" smtClean="0"/>
              <a:t> </a:t>
            </a:r>
            <a:r>
              <a:rPr lang="ar-SA" b="1" dirty="0" err="1" smtClean="0"/>
              <a:t>السنويه</a:t>
            </a:r>
            <a:r>
              <a:rPr lang="ar-SA" b="1" dirty="0" smtClean="0"/>
              <a:t> المتوقعه من </a:t>
            </a:r>
            <a:r>
              <a:rPr lang="ar-SA" b="1" dirty="0" err="1" smtClean="0"/>
              <a:t>المشروع </a:t>
            </a:r>
            <a:r>
              <a:rPr lang="ar-SA" b="1" dirty="0" smtClean="0"/>
              <a:t>= 22.000 ريال </a:t>
            </a:r>
            <a:r>
              <a:rPr lang="ar-SA" b="1" dirty="0" err="1" smtClean="0"/>
              <a:t>سنويا .</a:t>
            </a:r>
            <a:r>
              <a:rPr lang="ar-SA" b="1" dirty="0" smtClean="0"/>
              <a:t> عمر المشروع 12 </a:t>
            </a:r>
            <a:r>
              <a:rPr lang="en-US" b="1" dirty="0" smtClean="0"/>
              <a:t>     </a:t>
            </a:r>
            <a:r>
              <a:rPr lang="ar-SA" b="1" dirty="0" err="1" smtClean="0"/>
              <a:t>سنوات .</a:t>
            </a:r>
            <a:r>
              <a:rPr lang="ar-SA" b="1" dirty="0" smtClean="0"/>
              <a:t> معدل الخصم </a:t>
            </a:r>
            <a:r>
              <a:rPr lang="ar-SA" b="1" dirty="0" err="1" smtClean="0"/>
              <a:t>8 %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85720" y="2701173"/>
            <a:ext cx="8429652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/>
            </a:r>
            <a:b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</a:br>
            <a:endParaRPr lang="ar-SA" sz="2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L-Mateen" pitchFamily="2" charset="-78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88640"/>
            <a:ext cx="8352928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611560" y="162880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العائد </a:t>
            </a:r>
            <a:r>
              <a:rPr lang="ar-SA" b="1" dirty="0" err="1" smtClean="0"/>
              <a:t>المتوقع </a:t>
            </a:r>
            <a:r>
              <a:rPr lang="ar-SA" b="1" dirty="0" smtClean="0"/>
              <a:t>= العائد الخالي من </a:t>
            </a:r>
            <a:r>
              <a:rPr lang="ar-SA" b="1" dirty="0" err="1" smtClean="0"/>
              <a:t>المخاطر </a:t>
            </a:r>
            <a:r>
              <a:rPr lang="ar-SA" b="1" dirty="0" smtClean="0"/>
              <a:t>+ علاوة المخاطرة</a:t>
            </a:r>
          </a:p>
          <a:p>
            <a:pPr algn="ctr"/>
            <a:r>
              <a:rPr lang="ar-SA" b="1" dirty="0" smtClean="0"/>
              <a:t>= </a:t>
            </a:r>
            <a:r>
              <a:rPr lang="ar-SA" b="1" dirty="0" err="1" smtClean="0"/>
              <a:t>12 </a:t>
            </a:r>
            <a:r>
              <a:rPr lang="ar-SA" b="1" dirty="0" smtClean="0"/>
              <a:t>+ </a:t>
            </a:r>
            <a:r>
              <a:rPr lang="ar-SA" b="1" dirty="0" err="1" smtClean="0"/>
              <a:t>8 </a:t>
            </a:r>
            <a:r>
              <a:rPr lang="ar-SA" b="1" dirty="0" smtClean="0"/>
              <a:t>= </a:t>
            </a:r>
            <a:r>
              <a:rPr lang="ar-SA" b="1" dirty="0" err="1" smtClean="0"/>
              <a:t>20 %</a:t>
            </a:r>
            <a:endParaRPr lang="ar-SA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348880"/>
            <a:ext cx="712879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1115616" y="551723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بما ان الجدول كان </a:t>
            </a:r>
            <a:r>
              <a:rPr lang="ar-SA" b="1" dirty="0" err="1" smtClean="0"/>
              <a:t>يشتمل</a:t>
            </a:r>
            <a:r>
              <a:rPr lang="ar-SA" b="1" dirty="0" smtClean="0"/>
              <a:t> العائد </a:t>
            </a:r>
            <a:r>
              <a:rPr lang="ar-SA" b="1" dirty="0" err="1" smtClean="0"/>
              <a:t>الفعلي </a:t>
            </a:r>
            <a:r>
              <a:rPr lang="ar-SA" b="1" dirty="0" smtClean="0"/>
              <a:t>- والانحراف </a:t>
            </a:r>
            <a:r>
              <a:rPr lang="ar-SA" b="1" dirty="0" err="1" smtClean="0"/>
              <a:t>المعياري </a:t>
            </a:r>
            <a:r>
              <a:rPr lang="ar-SA" b="1" dirty="0" smtClean="0"/>
              <a:t>- والتباين</a:t>
            </a:r>
          </a:p>
          <a:p>
            <a:pPr algn="ctr"/>
            <a:r>
              <a:rPr lang="ar-SA" b="1" dirty="0" smtClean="0"/>
              <a:t>الاختيار ب  يمثل حساب تباين عوائد المشروع</a:t>
            </a:r>
            <a:endParaRPr lang="ar-SA" b="1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6672"/>
            <a:ext cx="70567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1403648" y="2564904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الإجابة:ب</a:t>
            </a:r>
          </a:p>
          <a:p>
            <a:pPr algn="ctr"/>
            <a:r>
              <a:rPr lang="ar-SA" b="1" dirty="0" smtClean="0"/>
              <a:t>نسبة </a:t>
            </a:r>
            <a:r>
              <a:rPr lang="ar-SA" b="1" dirty="0" err="1" smtClean="0"/>
              <a:t>التداول </a:t>
            </a:r>
            <a:r>
              <a:rPr lang="ar-SA" b="1" dirty="0" smtClean="0"/>
              <a:t>– نسبة التداول </a:t>
            </a:r>
            <a:r>
              <a:rPr lang="ar-SA" b="1" dirty="0" err="1" smtClean="0"/>
              <a:t>السريع </a:t>
            </a:r>
            <a:r>
              <a:rPr lang="ar-SA" b="1" dirty="0" smtClean="0"/>
              <a:t>– نسبة النقدية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323528" y="321297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ومعروف ان نسب السيوله تستخدم من اجل تقويم قدرة </a:t>
            </a:r>
            <a:r>
              <a:rPr lang="ar-SA" b="1" dirty="0" err="1" smtClean="0"/>
              <a:t>المنشأه</a:t>
            </a:r>
            <a:r>
              <a:rPr lang="ar-SA" b="1" dirty="0" smtClean="0"/>
              <a:t> على الوفاء بالتزاماتها</a:t>
            </a:r>
          </a:p>
          <a:p>
            <a:pPr algn="ctr"/>
            <a:r>
              <a:rPr lang="ar-SA" b="1" dirty="0" smtClean="0"/>
              <a:t>قصيرة الاجل</a:t>
            </a:r>
            <a:endParaRPr lang="ar-SA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861049"/>
            <a:ext cx="7272808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ستطيل 8"/>
          <p:cNvSpPr/>
          <p:nvPr/>
        </p:nvSpPr>
        <p:spPr>
          <a:xfrm>
            <a:off x="2411760" y="5949280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الاجابة الصحيحة ب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0648"/>
            <a:ext cx="784887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1475656" y="2274838"/>
            <a:ext cx="53823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طالب نسب الربحيه وتشمل</a:t>
            </a:r>
          </a:p>
          <a:p>
            <a:pPr algn="ctr"/>
            <a:r>
              <a:rPr lang="ar-SA" b="1" dirty="0" smtClean="0"/>
              <a:t>هامش مجمل الربح</a:t>
            </a:r>
          </a:p>
          <a:p>
            <a:pPr algn="ctr"/>
            <a:r>
              <a:rPr lang="ar-SA" b="1" dirty="0" smtClean="0"/>
              <a:t>هامش صافي الربح</a:t>
            </a:r>
          </a:p>
          <a:p>
            <a:pPr algn="ctr"/>
            <a:r>
              <a:rPr lang="ar-SA" b="1" dirty="0" smtClean="0"/>
              <a:t>القوه </a:t>
            </a:r>
            <a:r>
              <a:rPr lang="ar-SA" b="1" dirty="0" err="1" smtClean="0"/>
              <a:t>الايراديه</a:t>
            </a:r>
            <a:endParaRPr lang="ar-SA" b="1" dirty="0" smtClean="0"/>
          </a:p>
          <a:p>
            <a:pPr algn="ctr"/>
            <a:r>
              <a:rPr lang="ar-SA" b="1" dirty="0" smtClean="0"/>
              <a:t>العائد على الاستثمار</a:t>
            </a:r>
          </a:p>
          <a:p>
            <a:pPr algn="ctr"/>
            <a:r>
              <a:rPr lang="ar-SA" b="1" dirty="0" smtClean="0"/>
              <a:t>العائد على حقوق الملكيه</a:t>
            </a:r>
          </a:p>
          <a:p>
            <a:pPr algn="ctr"/>
            <a:r>
              <a:rPr lang="ar-SA" b="1" dirty="0" smtClean="0"/>
              <a:t>معدل العائد على هيكل راس المال</a:t>
            </a:r>
          </a:p>
          <a:p>
            <a:pPr algn="ctr"/>
            <a:r>
              <a:rPr lang="ar-SA" b="1" dirty="0" smtClean="0"/>
              <a:t>وبالرجوع للخيارات نجد </a:t>
            </a:r>
            <a:r>
              <a:rPr lang="ar-SA" b="1" dirty="0" err="1" smtClean="0"/>
              <a:t>الاجابه</a:t>
            </a:r>
            <a:r>
              <a:rPr lang="ar-SA" b="1" dirty="0" smtClean="0"/>
              <a:t> فقره  أ 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285852" y="1360686"/>
            <a:ext cx="75009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DecoType Naskh Extensions" pitchFamily="2" charset="-78"/>
              </a:rPr>
              <a:t> </a:t>
            </a:r>
            <a:endParaRPr kumimoji="0" lang="ar-SA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4664"/>
            <a:ext cx="756084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467544" y="3212976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نسبة دوران يعني المبيعات لازم تكون </a:t>
            </a:r>
            <a:r>
              <a:rPr lang="ar-SA" b="1" dirty="0" err="1" smtClean="0"/>
              <a:t>موجوده</a:t>
            </a:r>
            <a:r>
              <a:rPr lang="ar-SA" b="1" dirty="0" smtClean="0"/>
              <a:t> في البسط وفي المقام الاصل  في السؤال</a:t>
            </a:r>
          </a:p>
          <a:p>
            <a:pPr algn="ctr"/>
            <a:r>
              <a:rPr lang="en-US" b="1" dirty="0" smtClean="0"/>
              <a:t>  </a:t>
            </a:r>
          </a:p>
          <a:p>
            <a:pPr algn="ctr"/>
            <a:r>
              <a:rPr lang="en-US" b="1" dirty="0" smtClean="0"/>
              <a:t>              </a:t>
            </a:r>
            <a:r>
              <a:rPr lang="ar-SA" b="1" dirty="0" smtClean="0"/>
              <a:t>  </a:t>
            </a:r>
            <a:r>
              <a:rPr lang="ar-SA" b="1" dirty="0" err="1" smtClean="0"/>
              <a:t>الجواب </a:t>
            </a:r>
            <a:r>
              <a:rPr lang="ar-SA" b="1" dirty="0" smtClean="0"/>
              <a:t>(ج</a:t>
            </a:r>
            <a:r>
              <a:rPr lang="ar-SA" b="1" dirty="0" err="1" smtClean="0"/>
              <a:t>)</a:t>
            </a:r>
            <a:r>
              <a:rPr lang="ar-SA" b="1" dirty="0" smtClean="0"/>
              <a:t> </a:t>
            </a:r>
          </a:p>
          <a:p>
            <a:pPr algn="ctr"/>
            <a:endParaRPr lang="ar-SA" b="1" dirty="0" smtClean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777686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23528" y="4365104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طالب نسبة الديون طويلة </a:t>
            </a:r>
            <a:r>
              <a:rPr lang="ar-SA" b="1" dirty="0" err="1" smtClean="0"/>
              <a:t>الاجل </a:t>
            </a:r>
            <a:r>
              <a:rPr lang="ar-SA" b="1" dirty="0" smtClean="0"/>
              <a:t>= مجموع هيكل راس </a:t>
            </a:r>
            <a:r>
              <a:rPr lang="ar-SA" b="1" dirty="0" err="1" smtClean="0"/>
              <a:t>المال </a:t>
            </a:r>
            <a:r>
              <a:rPr lang="ar-SA" b="1" dirty="0" smtClean="0"/>
              <a:t>÷ مجموع الديون طويلة الاجل</a:t>
            </a:r>
          </a:p>
          <a:p>
            <a:pPr algn="ctr"/>
            <a:r>
              <a:rPr lang="ar-SA" b="1" dirty="0" smtClean="0"/>
              <a:t>وهيكل راس </a:t>
            </a:r>
            <a:r>
              <a:rPr lang="ar-SA" b="1" dirty="0" err="1" smtClean="0"/>
              <a:t>المال </a:t>
            </a:r>
            <a:r>
              <a:rPr lang="ar-SA" b="1" dirty="0" smtClean="0"/>
              <a:t>= الديون طويلة </a:t>
            </a:r>
            <a:r>
              <a:rPr lang="ar-SA" b="1" dirty="0" err="1" smtClean="0"/>
              <a:t>الاجل </a:t>
            </a:r>
            <a:r>
              <a:rPr lang="ar-SA" b="1" dirty="0" smtClean="0"/>
              <a:t>+ حقوق الملكيه</a:t>
            </a:r>
            <a:endParaRPr lang="ar-SA" dirty="0" smtClean="0"/>
          </a:p>
          <a:p>
            <a:pPr algn="ctr"/>
            <a:r>
              <a:rPr lang="ar-SA" b="1" dirty="0" err="1" smtClean="0"/>
              <a:t>الاجابه</a:t>
            </a:r>
            <a:r>
              <a:rPr lang="ar-SA" b="1" dirty="0" smtClean="0"/>
              <a:t> </a:t>
            </a:r>
            <a:r>
              <a:rPr lang="ar-SA" b="1" dirty="0" err="1" smtClean="0"/>
              <a:t>فقره </a:t>
            </a:r>
            <a:r>
              <a:rPr lang="ar-SA" b="1" dirty="0" smtClean="0"/>
              <a:t>(د</a:t>
            </a:r>
            <a:r>
              <a:rPr lang="ar-SA" b="1" dirty="0" err="1" smtClean="0"/>
              <a:t>)</a:t>
            </a:r>
            <a:endParaRPr lang="ar-SA" b="1" dirty="0" smtClean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88640"/>
            <a:ext cx="777686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203848" y="2492896"/>
            <a:ext cx="1999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err="1" smtClean="0"/>
              <a:t>الاجابه</a:t>
            </a:r>
            <a:r>
              <a:rPr lang="ar-SA" b="1" dirty="0" smtClean="0"/>
              <a:t> </a:t>
            </a:r>
            <a:r>
              <a:rPr lang="ar-SA" b="1" dirty="0" err="1" smtClean="0"/>
              <a:t>فقره </a:t>
            </a:r>
            <a:r>
              <a:rPr lang="ar-SA" b="1" dirty="0" smtClean="0"/>
              <a:t>(د</a:t>
            </a:r>
            <a:r>
              <a:rPr lang="ar-SA" b="1" dirty="0" err="1" smtClean="0"/>
              <a:t>)</a:t>
            </a:r>
            <a:endParaRPr lang="ar-SA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924945"/>
            <a:ext cx="81369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3563888" y="573325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err="1" smtClean="0"/>
              <a:t>الاجابه</a:t>
            </a:r>
            <a:r>
              <a:rPr lang="ar-SA" b="1" dirty="0" smtClean="0"/>
              <a:t> </a:t>
            </a:r>
            <a:r>
              <a:rPr lang="ar-SA" b="1" dirty="0" err="1" smtClean="0"/>
              <a:t>الفقره (أ )</a:t>
            </a:r>
            <a:endParaRPr lang="ar-SA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828092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3896809" y="6021288"/>
            <a:ext cx="1159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 smtClean="0"/>
              <a:t>الفقره أ</a:t>
            </a:r>
            <a:endParaRPr lang="ar-SA" sz="4400" b="1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01009"/>
            <a:ext cx="849694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4067944" y="2996952"/>
            <a:ext cx="195887" cy="1077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00" b="1" dirty="0" err="1" smtClean="0"/>
              <a:t>اا)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3995936" y="2780928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الفقره  ب</a:t>
            </a:r>
            <a:endParaRPr lang="ar-SA" sz="2800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52928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827584" y="2967335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هيكل راس </a:t>
            </a:r>
            <a:r>
              <a:rPr lang="ar-SA" b="1" dirty="0" err="1" smtClean="0"/>
              <a:t>المال </a:t>
            </a:r>
            <a:r>
              <a:rPr lang="ar-SA" b="1" dirty="0" smtClean="0"/>
              <a:t>= الربح بعد </a:t>
            </a:r>
            <a:r>
              <a:rPr lang="ar-SA" b="1" dirty="0" err="1" smtClean="0"/>
              <a:t>الضريبه</a:t>
            </a:r>
            <a:r>
              <a:rPr lang="ar-SA" b="1" dirty="0" smtClean="0"/>
              <a:t> + فوائد الديون طويلة الاجل</a:t>
            </a:r>
            <a:r>
              <a:rPr lang="ar-SA" b="1" dirty="0" err="1" smtClean="0"/>
              <a:t>(</a:t>
            </a:r>
            <a:endParaRPr lang="ar-SA" dirty="0" smtClean="0"/>
          </a:p>
          <a:p>
            <a:pPr algn="ctr"/>
            <a:r>
              <a:rPr lang="en-US" b="1" dirty="0" smtClean="0"/>
              <a:t>          </a:t>
            </a:r>
            <a:r>
              <a:rPr lang="ar-SA" b="1" dirty="0" err="1" smtClean="0"/>
              <a:t>( ÷ </a:t>
            </a:r>
            <a:r>
              <a:rPr lang="ar-SA" b="1" dirty="0" smtClean="0"/>
              <a:t>)حقوق </a:t>
            </a:r>
            <a:r>
              <a:rPr lang="ar-SA" b="1" dirty="0" err="1" smtClean="0"/>
              <a:t>الملكيه </a:t>
            </a:r>
            <a:r>
              <a:rPr lang="ar-SA" b="1" dirty="0" smtClean="0"/>
              <a:t>+ الديون طويلة الاجل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123728" y="3284984"/>
            <a:ext cx="8640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فقره أ</a:t>
            </a:r>
            <a:endParaRPr lang="ar-SA" b="1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573016"/>
            <a:ext cx="77048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ستطيل 11"/>
          <p:cNvSpPr/>
          <p:nvPr/>
        </p:nvSpPr>
        <p:spPr>
          <a:xfrm>
            <a:off x="2771800" y="6021288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/>
              <a:t>السعر السوقي </a:t>
            </a:r>
            <a:r>
              <a:rPr lang="ar-SA" b="1" dirty="0" err="1" smtClean="0"/>
              <a:t>للسهم </a:t>
            </a:r>
            <a:r>
              <a:rPr lang="ar-SA" b="1" dirty="0" smtClean="0"/>
              <a:t>/ الارباح المحققة للسهم</a:t>
            </a:r>
            <a:endParaRPr lang="ar-SA" b="1" dirty="0"/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799288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492896"/>
            <a:ext cx="82809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077072"/>
            <a:ext cx="828092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2000232" y="785794"/>
            <a:ext cx="4879991" cy="1377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دعواتكم</a:t>
            </a:r>
            <a:endParaRPr lang="ar-SA" sz="3600" kern="10" spc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4214810" y="2786058"/>
            <a:ext cx="3636972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شهم وكريم</a:t>
            </a:r>
            <a:endParaRPr lang="ar-SA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1428728" y="4357694"/>
            <a:ext cx="3636972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Font 026"/>
              </a:rPr>
              <a:t>ابو عدي</a:t>
            </a:r>
            <a:endParaRPr lang="ar-SA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Font 026"/>
            </a:endParaRPr>
          </a:p>
        </p:txBody>
      </p:sp>
    </p:spTree>
  </p:cSld>
  <p:clrMapOvr>
    <a:masterClrMapping/>
  </p:clrMapOvr>
  <p:transition advTm="600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281</Words>
  <Application>Microsoft Office PowerPoint</Application>
  <PresentationFormat>عرض على الشاشة (3:4)‏</PresentationFormat>
  <Paragraphs>49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122</cp:revision>
  <dcterms:created xsi:type="dcterms:W3CDTF">2011-10-25T00:41:36Z</dcterms:created>
  <dcterms:modified xsi:type="dcterms:W3CDTF">2012-12-17T23:50:16Z</dcterms:modified>
</cp:coreProperties>
</file>