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2" r:id="rId2"/>
    <p:sldId id="269" r:id="rId3"/>
    <p:sldId id="270" r:id="rId4"/>
    <p:sldId id="293" r:id="rId5"/>
    <p:sldId id="272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180" autoAdjust="0"/>
  </p:normalViewPr>
  <p:slideViewPr>
    <p:cSldViewPr>
      <p:cViewPr>
        <p:scale>
          <a:sx n="68" d="100"/>
          <a:sy n="68" d="100"/>
        </p:scale>
        <p:origin x="-1362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03/02/34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23528" y="332656"/>
            <a:ext cx="66247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 </a:t>
            </a:r>
            <a:endParaRPr lang="en-US" b="1" dirty="0" smtClean="0"/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نسبة معدل دوران </a:t>
            </a:r>
            <a:r>
              <a:rPr lang="ar-SA" b="1" dirty="0" smtClean="0">
                <a:solidFill>
                  <a:srgbClr val="00B050"/>
                </a:solidFill>
              </a:rPr>
              <a:t>الأصول </a:t>
            </a:r>
            <a:r>
              <a:rPr lang="ar-SA" b="1" dirty="0" err="1" smtClean="0">
                <a:solidFill>
                  <a:srgbClr val="00B050"/>
                </a:solidFill>
              </a:rPr>
              <a:t>الثابته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=  </a:t>
            </a:r>
            <a:r>
              <a:rPr lang="ar-SA" b="1" dirty="0" err="1" smtClean="0">
                <a:solidFill>
                  <a:srgbClr val="FF0000"/>
                </a:solidFill>
              </a:rPr>
              <a:t>المبيعات </a:t>
            </a:r>
            <a:r>
              <a:rPr lang="ar-SA" b="1" dirty="0" smtClean="0">
                <a:solidFill>
                  <a:srgbClr val="FF0000"/>
                </a:solidFill>
              </a:rPr>
              <a:t>÷ </a:t>
            </a:r>
            <a:r>
              <a:rPr lang="ar-SA" b="1" dirty="0" smtClean="0">
                <a:solidFill>
                  <a:srgbClr val="00B050"/>
                </a:solidFill>
              </a:rPr>
              <a:t>الاصول </a:t>
            </a:r>
            <a:r>
              <a:rPr lang="ar-SA" b="1" dirty="0" err="1" smtClean="0">
                <a:solidFill>
                  <a:srgbClr val="00B050"/>
                </a:solidFill>
              </a:rPr>
              <a:t>الثابته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9512" y="1052736"/>
            <a:ext cx="6624736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 </a:t>
            </a:r>
            <a:endParaRPr lang="en-US" b="1" dirty="0" smtClean="0"/>
          </a:p>
          <a:p>
            <a:pPr algn="ctr"/>
            <a:r>
              <a:rPr lang="ar-SA" sz="1600" b="1" dirty="0" smtClean="0">
                <a:solidFill>
                  <a:srgbClr val="0070C0"/>
                </a:solidFill>
              </a:rPr>
              <a:t>في القانون اعلاه اذا طلب نسبة معدل على طول تبحث عن </a:t>
            </a:r>
            <a:r>
              <a:rPr lang="ar-SA" sz="1600" b="1" dirty="0" smtClean="0">
                <a:solidFill>
                  <a:srgbClr val="FF0000"/>
                </a:solidFill>
              </a:rPr>
              <a:t>المبيعات</a:t>
            </a:r>
            <a:r>
              <a:rPr lang="ar-SA" sz="1600" b="1" dirty="0" smtClean="0">
                <a:solidFill>
                  <a:srgbClr val="0070C0"/>
                </a:solidFill>
              </a:rPr>
              <a:t>  والطرف الآخر نفس السؤال</a:t>
            </a:r>
          </a:p>
          <a:p>
            <a:pPr algn="ctr"/>
            <a:endParaRPr lang="ar-SA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67544" y="2276872"/>
            <a:ext cx="66247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نسبة الديون طويلة </a:t>
            </a:r>
            <a:r>
              <a:rPr lang="ar-SA" b="1" dirty="0" err="1" smtClean="0">
                <a:solidFill>
                  <a:srgbClr val="FF0000"/>
                </a:solidFill>
              </a:rPr>
              <a:t>الأجل </a:t>
            </a:r>
            <a:r>
              <a:rPr lang="ar-SA" b="1" dirty="0" smtClean="0">
                <a:solidFill>
                  <a:srgbClr val="FF0000"/>
                </a:solidFill>
              </a:rPr>
              <a:t>=  مجموع الديون÷ </a:t>
            </a:r>
            <a:r>
              <a:rPr lang="ar-SA" b="1" dirty="0" smtClean="0">
                <a:solidFill>
                  <a:srgbClr val="00B050"/>
                </a:solidFill>
              </a:rPr>
              <a:t>حقوق الملكيه</a:t>
            </a:r>
          </a:p>
          <a:p>
            <a:pPr algn="ctr"/>
            <a:endParaRPr lang="ar-SA" b="1" dirty="0" smtClean="0">
              <a:solidFill>
                <a:schemeClr val="accent1"/>
              </a:solidFill>
            </a:endParaRP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قانون آخر</a:t>
            </a:r>
          </a:p>
          <a:p>
            <a:pPr algn="ctr"/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3573016"/>
            <a:ext cx="66247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نسبة الديون طويلة </a:t>
            </a:r>
            <a:r>
              <a:rPr lang="ar-SA" b="1" dirty="0" err="1" smtClean="0">
                <a:solidFill>
                  <a:srgbClr val="FF0000"/>
                </a:solidFill>
              </a:rPr>
              <a:t>الأجل </a:t>
            </a:r>
            <a:r>
              <a:rPr lang="ar-SA" b="1" dirty="0" smtClean="0">
                <a:solidFill>
                  <a:srgbClr val="FF0000"/>
                </a:solidFill>
              </a:rPr>
              <a:t>=   الديون طويلة </a:t>
            </a:r>
            <a:r>
              <a:rPr lang="ar-SA" b="1" dirty="0" err="1" smtClean="0">
                <a:solidFill>
                  <a:srgbClr val="FF0000"/>
                </a:solidFill>
              </a:rPr>
              <a:t>الاجل </a:t>
            </a:r>
            <a:r>
              <a:rPr lang="ar-SA" b="1" dirty="0" smtClean="0">
                <a:solidFill>
                  <a:srgbClr val="FF0000"/>
                </a:solidFill>
              </a:rPr>
              <a:t>÷ </a:t>
            </a:r>
            <a:r>
              <a:rPr lang="ar-SA" b="1" dirty="0" smtClean="0">
                <a:solidFill>
                  <a:srgbClr val="00B050"/>
                </a:solidFill>
              </a:rPr>
              <a:t>مجموع هيكل رأس المال</a:t>
            </a: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البداية نفس السؤال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83568" y="4653136"/>
            <a:ext cx="66247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هامش </a:t>
            </a:r>
            <a:r>
              <a:rPr lang="ar-SA" b="1" dirty="0" smtClean="0">
                <a:solidFill>
                  <a:schemeClr val="tx2"/>
                </a:solidFill>
              </a:rPr>
              <a:t>صافي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err="1" smtClean="0">
                <a:solidFill>
                  <a:srgbClr val="FF0000"/>
                </a:solidFill>
              </a:rPr>
              <a:t>الربح </a:t>
            </a:r>
            <a:r>
              <a:rPr lang="ar-SA" b="1" dirty="0" smtClean="0">
                <a:solidFill>
                  <a:srgbClr val="FF0000"/>
                </a:solidFill>
              </a:rPr>
              <a:t>=   الربح </a:t>
            </a:r>
            <a:r>
              <a:rPr lang="ar-SA" b="1" dirty="0" smtClean="0">
                <a:solidFill>
                  <a:schemeClr val="tx2"/>
                </a:solidFill>
              </a:rPr>
              <a:t>بعد </a:t>
            </a:r>
            <a:r>
              <a:rPr lang="ar-SA" b="1" dirty="0" err="1" smtClean="0">
                <a:solidFill>
                  <a:srgbClr val="FF0000"/>
                </a:solidFill>
              </a:rPr>
              <a:t>الضريبه</a:t>
            </a:r>
            <a:r>
              <a:rPr lang="ar-SA" b="1" dirty="0" smtClean="0">
                <a:solidFill>
                  <a:srgbClr val="FF0000"/>
                </a:solidFill>
              </a:rPr>
              <a:t>÷ </a:t>
            </a:r>
            <a:r>
              <a:rPr lang="ar-SA" b="1" dirty="0" smtClean="0">
                <a:solidFill>
                  <a:srgbClr val="00B050"/>
                </a:solidFill>
              </a:rPr>
              <a:t>ا</a:t>
            </a:r>
            <a:r>
              <a:rPr lang="ar-SA" b="1" dirty="0" smtClean="0">
                <a:solidFill>
                  <a:schemeClr val="tx2"/>
                </a:solidFill>
              </a:rPr>
              <a:t>لمبيعات</a:t>
            </a: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ا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83568" y="5373216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b="1" dirty="0" smtClean="0">
              <a:solidFill>
                <a:srgbClr val="FF0000"/>
              </a:solidFill>
            </a:endParaRPr>
          </a:p>
          <a:p>
            <a:pPr algn="r"/>
            <a:r>
              <a:rPr lang="ar-SA" b="1" dirty="0" smtClean="0">
                <a:solidFill>
                  <a:srgbClr val="FF0000"/>
                </a:solidFill>
              </a:rPr>
              <a:t>القوة </a:t>
            </a:r>
            <a:r>
              <a:rPr lang="ar-SA" b="1" dirty="0" err="1" smtClean="0">
                <a:solidFill>
                  <a:srgbClr val="FF0000"/>
                </a:solidFill>
              </a:rPr>
              <a:t>الايرادية</a:t>
            </a:r>
            <a:r>
              <a:rPr lang="ar-SA" b="1" dirty="0" smtClean="0">
                <a:solidFill>
                  <a:srgbClr val="FF0000"/>
                </a:solidFill>
              </a:rPr>
              <a:t> = صافي ربح </a:t>
            </a:r>
            <a:r>
              <a:rPr lang="ar-SA" b="1" dirty="0" err="1" smtClean="0">
                <a:solidFill>
                  <a:srgbClr val="FF0000"/>
                </a:solidFill>
              </a:rPr>
              <a:t>ا</a:t>
            </a:r>
            <a:r>
              <a:rPr lang="ar-SA" b="1" dirty="0" err="1" smtClean="0">
                <a:solidFill>
                  <a:srgbClr val="0070C0"/>
                </a:solidFill>
              </a:rPr>
              <a:t>لعمليات </a:t>
            </a:r>
            <a:r>
              <a:rPr lang="ar-SA" b="1" dirty="0" smtClean="0">
                <a:solidFill>
                  <a:srgbClr val="FF0000"/>
                </a:solidFill>
              </a:rPr>
              <a:t>÷ </a:t>
            </a:r>
            <a:r>
              <a:rPr lang="ar-SA" b="1" dirty="0" smtClean="0">
                <a:solidFill>
                  <a:srgbClr val="FF0000"/>
                </a:solidFill>
              </a:rPr>
              <a:t> الاصول المشاركة في  </a:t>
            </a:r>
            <a:r>
              <a:rPr lang="ar-SA" b="1" dirty="0" smtClean="0">
                <a:solidFill>
                  <a:srgbClr val="0070C0"/>
                </a:solidFill>
              </a:rPr>
              <a:t>العمليات</a:t>
            </a:r>
          </a:p>
          <a:p>
            <a:pPr algn="r"/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ar-SA" b="1" dirty="0" smtClean="0">
              <a:solidFill>
                <a:srgbClr val="0070C0"/>
              </a:solidFill>
            </a:endParaRPr>
          </a:p>
          <a:p>
            <a:pPr algn="r"/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عند طلب قانون  </a:t>
            </a:r>
            <a:r>
              <a:rPr lang="ar-SA" b="1" dirty="0" smtClean="0">
                <a:solidFill>
                  <a:srgbClr val="FF0000"/>
                </a:solidFill>
              </a:rPr>
              <a:t>القوة </a:t>
            </a:r>
            <a:r>
              <a:rPr lang="ar-SA" b="1" dirty="0" err="1" smtClean="0">
                <a:solidFill>
                  <a:srgbClr val="FF0000"/>
                </a:solidFill>
              </a:rPr>
              <a:t>الايرادية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لاحظ كلمة ا</a:t>
            </a:r>
            <a:r>
              <a:rPr lang="ar-SA" b="1" dirty="0" smtClean="0">
                <a:solidFill>
                  <a:srgbClr val="FF0000"/>
                </a:solidFill>
              </a:rPr>
              <a:t>لعمليات</a:t>
            </a:r>
            <a:r>
              <a:rPr lang="ar-SA" b="1" dirty="0" smtClean="0">
                <a:solidFill>
                  <a:srgbClr val="0070C0"/>
                </a:solidFill>
              </a:rPr>
              <a:t> في الطرفين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-3106835"/>
            <a:ext cx="8140356" cy="1508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en-US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ctr"/>
            <a:endParaRPr lang="en-US" sz="2800" b="1" dirty="0" smtClean="0">
              <a:latin typeface="Arial" pitchFamily="34" charset="0"/>
              <a:cs typeface="Traditional Arabic" pitchFamily="2" charset="-78"/>
            </a:endParaRPr>
          </a:p>
          <a:p>
            <a:pPr algn="ctr"/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/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/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1- يعني هدف تعظيم الثروة من وجهة نظر </a:t>
            </a:r>
            <a:r>
              <a:rPr lang="ar-SA" sz="2000" b="1" dirty="0" err="1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المنشاة؟</a:t>
            </a:r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>
              <a:tabLst>
                <a:tab pos="6542088" algn="l"/>
              </a:tabLst>
            </a:pPr>
            <a:r>
              <a:rPr lang="ar-SA" sz="2000" b="1" dirty="0" smtClean="0">
                <a:latin typeface="Arial" pitchFamily="34" charset="0"/>
                <a:cs typeface="Traditional Arabic" pitchFamily="2" charset="-78"/>
              </a:rPr>
              <a:t>زيادة 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المخرجات عن </a:t>
            </a:r>
            <a:r>
              <a:rPr lang="ar-SA" sz="2800" b="1" dirty="0" err="1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المدخلات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SA" sz="2000" b="1" dirty="0" smtClean="0">
                <a:latin typeface="Arial" pitchFamily="34" charset="0"/>
                <a:cs typeface="Traditional Arabic" pitchFamily="2" charset="-78"/>
              </a:rPr>
              <a:t>, ويعني الكفاءة </a:t>
            </a:r>
            <a:r>
              <a:rPr lang="ar-SA" sz="2000" b="1" dirty="0" err="1" smtClean="0">
                <a:latin typeface="Arial" pitchFamily="34" charset="0"/>
                <a:cs typeface="Traditional Arabic" pitchFamily="2" charset="-78"/>
              </a:rPr>
              <a:t>الاقتصادية </a:t>
            </a:r>
            <a:r>
              <a:rPr lang="ar-SA" sz="2000" b="1" dirty="0" smtClean="0">
                <a:latin typeface="Arial" pitchFamily="34" charset="0"/>
                <a:cs typeface="Traditional Arabic" pitchFamily="2" charset="-78"/>
              </a:rPr>
              <a:t>( اتخاذ القرارات التي تضمن الاستغلال الأمثل للموارد المتاحة لتتمكن المنشاة من زيادة الارباح الكلية</a:t>
            </a:r>
            <a:endParaRPr lang="en-US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ctr">
              <a:tabLst>
                <a:tab pos="6542088" algn="l"/>
              </a:tabLst>
            </a:pPr>
            <a:r>
              <a:rPr lang="en-US" sz="2000" b="1" dirty="0" smtClean="0">
                <a:latin typeface="Arial" pitchFamily="34" charset="0"/>
                <a:cs typeface="Traditional Arabic" pitchFamily="2" charset="-78"/>
              </a:rPr>
              <a:t>  </a:t>
            </a:r>
            <a:r>
              <a:rPr lang="ar-SA" sz="20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2-  يعني  هدف تعظيم الثروة من وجهة نظر </a:t>
            </a:r>
            <a:r>
              <a:rPr lang="ar-SA" sz="2000" b="1" dirty="0" err="1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المستثمر؟</a:t>
            </a:r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1600" b="1" dirty="0" smtClean="0"/>
              <a:t>الربح السنوي الموزع على المساهمين </a:t>
            </a:r>
            <a:r>
              <a:rPr lang="ar-SA" sz="2800" b="1" dirty="0" smtClean="0">
                <a:solidFill>
                  <a:srgbClr val="C00000"/>
                </a:solidFill>
              </a:rPr>
              <a:t>ا</a:t>
            </a:r>
            <a:r>
              <a:rPr lang="ar-SA" sz="3600" b="1" dirty="0" smtClean="0">
                <a:solidFill>
                  <a:srgbClr val="C00000"/>
                </a:solidFill>
              </a:rPr>
              <a:t>ضافة</a:t>
            </a:r>
            <a:r>
              <a:rPr lang="ar-SA" sz="1600" b="1" dirty="0" smtClean="0">
                <a:solidFill>
                  <a:srgbClr val="C00000"/>
                </a:solidFill>
              </a:rPr>
              <a:t> </a:t>
            </a:r>
            <a:r>
              <a:rPr lang="ar-SA" sz="1600" b="1" dirty="0" smtClean="0"/>
              <a:t>الى الربح الرأسمالي الناتج عن الزيادة في القيمة السوقية للسهم</a:t>
            </a: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>
                <a:solidFill>
                  <a:srgbClr val="FF0000"/>
                </a:solidFill>
              </a:rPr>
              <a:t>3-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يقصد </a:t>
            </a:r>
            <a:r>
              <a:rPr lang="ar-SA" sz="2000" b="1" dirty="0" err="1" smtClean="0">
                <a:solidFill>
                  <a:srgbClr val="FF0000"/>
                </a:solidFill>
              </a:rPr>
              <a:t>بالموازنه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الرأسماليه ؟</a:t>
            </a: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ctr" rtl="1"/>
            <a:r>
              <a:rPr lang="ar-SA" sz="1200" b="1" dirty="0" smtClean="0"/>
              <a:t>الخطة التفصيلية التي تحتوي على التدفقات النقدية </a:t>
            </a:r>
            <a:r>
              <a:rPr lang="ar-SA" sz="3600" b="1" dirty="0" smtClean="0">
                <a:solidFill>
                  <a:srgbClr val="C00000"/>
                </a:solidFill>
              </a:rPr>
              <a:t>الخارجة</a:t>
            </a:r>
            <a:r>
              <a:rPr lang="ar-SA" sz="1600" b="1" dirty="0" smtClean="0"/>
              <a:t> </a:t>
            </a:r>
            <a:r>
              <a:rPr lang="ar-SA" sz="1600" b="1" dirty="0" err="1" smtClean="0"/>
              <a:t>والتفدقات</a:t>
            </a:r>
            <a:r>
              <a:rPr lang="ar-SA" sz="1600" b="1" dirty="0" smtClean="0"/>
              <a:t> </a:t>
            </a:r>
            <a:r>
              <a:rPr lang="ar-SA" sz="1600" b="1" dirty="0" err="1" smtClean="0"/>
              <a:t>النقدية </a:t>
            </a:r>
            <a:r>
              <a:rPr lang="ar-SA" sz="3600" b="1" dirty="0" smtClean="0">
                <a:solidFill>
                  <a:srgbClr val="C00000"/>
                </a:solidFill>
              </a:rPr>
              <a:t>الداخلة  </a:t>
            </a:r>
            <a:r>
              <a:rPr lang="ar-SA" sz="1400" b="1" dirty="0" smtClean="0"/>
              <a:t>المرتبطة بالأصول </a:t>
            </a:r>
            <a:r>
              <a:rPr lang="ar-SA" sz="1400" b="1" dirty="0" err="1" smtClean="0"/>
              <a:t>الراسماليه</a:t>
            </a:r>
            <a:endParaRPr lang="ar-SA" sz="1600" b="1" dirty="0" smtClean="0"/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4- يتطلب أعداد الموازنات الرأسماليه  </a:t>
            </a: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معلومات عن الطلب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المستقبلي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تكاليف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التشغيل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–تكلفة الاستثمار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الرأسمالي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قيمة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الخردة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الحياة الاقتصادية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5- تتحدد مجالات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الإداره</a:t>
            </a:r>
            <a:r>
              <a:rPr lang="ar-SA" sz="2000" b="1" dirty="0" smtClean="0">
                <a:solidFill>
                  <a:srgbClr val="FF0000"/>
                </a:solidFill>
              </a:rPr>
              <a:t> الماليه </a:t>
            </a:r>
            <a:r>
              <a:rPr lang="ar-SA" sz="2000" b="1" dirty="0" err="1" smtClean="0">
                <a:solidFill>
                  <a:srgbClr val="FF0000"/>
                </a:solidFill>
              </a:rPr>
              <a:t>في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المالية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العامة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تحليل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الاستثمار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المالية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الدولية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المؤسسات المالية- الادارة المالية للمنشآت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6- من الانتقادات الموجهه </a:t>
            </a:r>
            <a:r>
              <a:rPr lang="ar-SA" sz="2000" b="1" dirty="0" err="1" smtClean="0">
                <a:solidFill>
                  <a:srgbClr val="FF0000"/>
                </a:solidFill>
              </a:rPr>
              <a:t>لإستخدام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هدف تعظيم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الربح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تعدد مفاهيم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الربحيه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تجاهل نظرية القيمة الزمنيه للنقود- تجاهل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المخاطره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تجاهل الجوانب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المتعلقه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باستراتيجية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المنشاة</a:t>
            </a: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7- يؤدي انخفاض قسط الاهلاك إلى </a:t>
            </a:r>
          </a:p>
          <a:p>
            <a:pPr algn="ctr" rtl="1"/>
            <a:r>
              <a:rPr lang="ar-SA" sz="3600" b="1" dirty="0" smtClean="0">
                <a:solidFill>
                  <a:srgbClr val="C00000"/>
                </a:solidFill>
              </a:rPr>
              <a:t>زيادة</a:t>
            </a:r>
            <a:r>
              <a:rPr lang="ar-SA" sz="4400" b="1" dirty="0" smtClean="0">
                <a:solidFill>
                  <a:srgbClr val="FFFF00"/>
                </a:solidFill>
              </a:rPr>
              <a:t>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الضرائب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</a:t>
            </a:r>
            <a:r>
              <a:rPr lang="ar-SA" sz="2000" b="1" dirty="0" smtClean="0"/>
              <a:t> </a:t>
            </a:r>
            <a:r>
              <a:rPr lang="ar-SA" sz="3600" b="1" dirty="0" smtClean="0">
                <a:solidFill>
                  <a:srgbClr val="C00000"/>
                </a:solidFill>
              </a:rPr>
              <a:t>زيادة</a:t>
            </a:r>
            <a:r>
              <a:rPr lang="ar-SA" sz="2000" b="1" dirty="0" smtClean="0"/>
              <a:t>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صافي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الربح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انخفاض صافي التدفق النقدي</a:t>
            </a: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8- من دوافع الاحتفاظ </a:t>
            </a:r>
            <a:r>
              <a:rPr lang="ar-SA" sz="2000" b="1" dirty="0" err="1" smtClean="0">
                <a:solidFill>
                  <a:srgbClr val="FF0000"/>
                </a:solidFill>
              </a:rPr>
              <a:t>بالنقدية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دوافع أتمام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المعاملات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دوافع </a:t>
            </a:r>
            <a:r>
              <a:rPr lang="ar-SA" sz="3600" b="1" dirty="0" err="1" smtClean="0">
                <a:solidFill>
                  <a:srgbClr val="C00000"/>
                </a:solidFill>
              </a:rPr>
              <a:t>الطواريء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أو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الحيطه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–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دوافع</a:t>
            </a:r>
            <a:r>
              <a:rPr lang="ar-SA" sz="3600" b="1" dirty="0" smtClean="0">
                <a:solidFill>
                  <a:srgbClr val="C00000"/>
                </a:solidFill>
              </a:rPr>
              <a:t> المضاربة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واغتنام الفرص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/>
            <a:endParaRPr lang="ar-SA" b="1" dirty="0" smtClean="0"/>
          </a:p>
          <a:p>
            <a:pPr algn="r"/>
            <a:endParaRPr lang="en-US" b="1" dirty="0" smtClean="0"/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</p:txBody>
      </p:sp>
    </p:spTree>
  </p:cSld>
  <p:clrMapOvr>
    <a:masterClrMapping/>
  </p:clrMapOvr>
  <p:transition>
    <p:cut thruBlk="1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3563888" y="764704"/>
            <a:ext cx="212894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أ/</a:t>
            </a: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0" y="1484784"/>
            <a:ext cx="9144000" cy="5112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sz="3200" dirty="0" smtClean="0"/>
              <a:t>الربح بعد </a:t>
            </a:r>
            <a:r>
              <a:rPr lang="ar-SA" sz="3200" dirty="0" err="1" smtClean="0"/>
              <a:t>الضريبه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FF0000"/>
                </a:solidFill>
              </a:rPr>
              <a:t>÷</a:t>
            </a:r>
            <a:r>
              <a:rPr lang="ar-SA" sz="3200" dirty="0" smtClean="0"/>
              <a:t> حقوق الملكيه</a:t>
            </a:r>
            <a:r>
              <a:rPr lang="en-US" sz="3200" dirty="0" smtClean="0"/>
              <a:t> 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FFFF00"/>
                </a:solidFill>
              </a:rPr>
              <a:t>العائد على حقوق </a:t>
            </a:r>
            <a:r>
              <a:rPr lang="ar-SA" sz="3200" dirty="0" err="1" smtClean="0">
                <a:solidFill>
                  <a:srgbClr val="FFFF00"/>
                </a:solidFill>
              </a:rPr>
              <a:t>الملكية</a:t>
            </a:r>
            <a:r>
              <a:rPr lang="ar-SA" sz="3200" dirty="0" err="1" smtClean="0">
                <a:solidFill>
                  <a:srgbClr val="FFFF00"/>
                </a:solidFill>
              </a:rPr>
              <a:t>=</a:t>
            </a:r>
            <a:endParaRPr lang="ar-SA" dirty="0" smtClean="0"/>
          </a:p>
          <a:p>
            <a:pPr algn="ctr"/>
            <a:endParaRPr lang="ar-SA" dirty="0" smtClean="0"/>
          </a:p>
          <a:p>
            <a:pPr algn="ctr"/>
            <a:r>
              <a:rPr lang="ar-SA" sz="3200" dirty="0" smtClean="0"/>
              <a:t>ن</a:t>
            </a:r>
            <a:r>
              <a:rPr lang="ar-SA" sz="3200" dirty="0" smtClean="0">
                <a:solidFill>
                  <a:srgbClr val="FFFF00"/>
                </a:solidFill>
              </a:rPr>
              <a:t>صيب السهم من الأرباح </a:t>
            </a:r>
            <a:r>
              <a:rPr lang="ar-SA" sz="3200" dirty="0" err="1" smtClean="0">
                <a:solidFill>
                  <a:srgbClr val="FFFF00"/>
                </a:solidFill>
              </a:rPr>
              <a:t>المحققه </a:t>
            </a:r>
            <a:r>
              <a:rPr lang="ar-SA" sz="3200" dirty="0" smtClean="0">
                <a:solidFill>
                  <a:srgbClr val="FFFF00"/>
                </a:solidFill>
              </a:rPr>
              <a:t>= </a:t>
            </a:r>
            <a:r>
              <a:rPr lang="ar-SA" sz="2800" dirty="0" err="1" smtClean="0"/>
              <a:t>صافي الربح </a:t>
            </a:r>
            <a:r>
              <a:rPr lang="ar-SA" sz="2800" dirty="0" err="1" smtClean="0">
                <a:solidFill>
                  <a:srgbClr val="FF0000"/>
                </a:solidFill>
              </a:rPr>
              <a:t>+</a:t>
            </a:r>
            <a:r>
              <a:rPr lang="ar-SA" sz="2800" dirty="0" err="1" smtClean="0"/>
              <a:t> عدد الاسهم العاديه</a:t>
            </a:r>
            <a:endParaRPr lang="ar-SA" sz="3200" dirty="0" err="1" smtClean="0"/>
          </a:p>
          <a:p>
            <a:pPr algn="ctr"/>
            <a:r>
              <a:rPr lang="ar-SA" sz="3200" dirty="0" smtClean="0"/>
              <a:t>ص 37  من ملخص أبو دالين</a:t>
            </a:r>
            <a:endParaRPr lang="ar-SA" sz="3200" dirty="0" smtClean="0"/>
          </a:p>
          <a:p>
            <a:pPr algn="ctr"/>
            <a:r>
              <a:rPr lang="ar-SA" sz="3200" dirty="0" smtClean="0">
                <a:solidFill>
                  <a:srgbClr val="FFFF00"/>
                </a:solidFill>
              </a:rPr>
              <a:t>الارباح </a:t>
            </a:r>
            <a:r>
              <a:rPr lang="ar-SA" sz="3200" dirty="0" smtClean="0">
                <a:solidFill>
                  <a:srgbClr val="FFFF00"/>
                </a:solidFill>
              </a:rPr>
              <a:t>الموزعه </a:t>
            </a:r>
            <a:r>
              <a:rPr lang="ar-SA" sz="3200" dirty="0" err="1" smtClean="0">
                <a:solidFill>
                  <a:srgbClr val="FFFF00"/>
                </a:solidFill>
              </a:rPr>
              <a:t>للسهم </a:t>
            </a:r>
            <a:r>
              <a:rPr lang="ar-SA" sz="3200" dirty="0" smtClean="0">
                <a:solidFill>
                  <a:srgbClr val="FFFF00"/>
                </a:solidFill>
              </a:rPr>
              <a:t>= </a:t>
            </a:r>
            <a:r>
              <a:rPr lang="ar-SA" sz="2800" dirty="0" smtClean="0"/>
              <a:t>الارباح </a:t>
            </a:r>
            <a:r>
              <a:rPr lang="ar-SA" sz="2800" dirty="0" err="1" smtClean="0"/>
              <a:t>الموزعه</a:t>
            </a:r>
            <a:r>
              <a:rPr lang="ar-SA" sz="3200" dirty="0" err="1" smtClean="0">
                <a:solidFill>
                  <a:srgbClr val="FFFF00"/>
                </a:solidFill>
              </a:rPr>
              <a:t> </a:t>
            </a:r>
            <a:r>
              <a:rPr lang="ar-SA" sz="3200" dirty="0" smtClean="0">
                <a:solidFill>
                  <a:srgbClr val="FF0000"/>
                </a:solidFill>
              </a:rPr>
              <a:t>÷</a:t>
            </a:r>
            <a:r>
              <a:rPr lang="ar-SA" sz="3200" dirty="0" smtClean="0">
                <a:solidFill>
                  <a:srgbClr val="FFFF00"/>
                </a:solidFill>
              </a:rPr>
              <a:t> </a:t>
            </a:r>
            <a:r>
              <a:rPr lang="ar-SA" sz="3200" dirty="0" smtClean="0">
                <a:solidFill>
                  <a:schemeClr val="bg1"/>
                </a:solidFill>
              </a:rPr>
              <a:t>عدد الاسهم </a:t>
            </a:r>
            <a:r>
              <a:rPr lang="ar-SA" sz="3200" dirty="0" err="1" smtClean="0">
                <a:solidFill>
                  <a:srgbClr val="FF0000"/>
                </a:solidFill>
              </a:rPr>
              <a:t>العاديه</a:t>
            </a:r>
            <a:endParaRPr lang="ar-SA" sz="3200" dirty="0" smtClean="0">
              <a:solidFill>
                <a:srgbClr val="FF0000"/>
              </a:solidFill>
            </a:endParaRPr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لاحظ عند طلب الارباح الموزعه للسهم البداية في القانون نفس السؤال وفي الطرف الآخر أختار </a:t>
            </a:r>
            <a:r>
              <a:rPr lang="ar-SA" sz="3600" dirty="0" smtClean="0">
                <a:solidFill>
                  <a:srgbClr val="FFFF00"/>
                </a:solidFill>
              </a:rPr>
              <a:t>الاسهم </a:t>
            </a:r>
            <a:r>
              <a:rPr lang="ar-SA" sz="3600" dirty="0" err="1" smtClean="0">
                <a:solidFill>
                  <a:srgbClr val="FFFF00"/>
                </a:solidFill>
              </a:rPr>
              <a:t>العاديه</a:t>
            </a:r>
            <a:endParaRPr lang="ar-SA" sz="3600" dirty="0" smtClean="0">
              <a:solidFill>
                <a:srgbClr val="FFFF00"/>
              </a:solidFill>
            </a:endParaRPr>
          </a:p>
          <a:p>
            <a:pPr algn="ctr"/>
            <a:r>
              <a:rPr lang="ar-SA" dirty="0" smtClean="0"/>
              <a:t> </a:t>
            </a:r>
            <a:endParaRPr lang="ar-SA" dirty="0" smtClean="0"/>
          </a:p>
          <a:p>
            <a:pPr algn="ctr"/>
            <a:endParaRPr lang="ar-SA" dirty="0"/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-1706453"/>
            <a:ext cx="8140356" cy="1228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ar-SA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r"/>
            <a:endParaRPr lang="en-US" sz="2000" b="1" dirty="0" smtClean="0">
              <a:latin typeface="Arial" pitchFamily="34" charset="0"/>
              <a:cs typeface="Traditional Arabic" pitchFamily="2" charset="-78"/>
            </a:endParaRPr>
          </a:p>
          <a:p>
            <a:pPr algn="ctr"/>
            <a:endParaRPr lang="en-US" sz="2800" b="1" dirty="0" smtClean="0">
              <a:latin typeface="Arial" pitchFamily="34" charset="0"/>
              <a:cs typeface="Traditional Arabic" pitchFamily="2" charset="-78"/>
            </a:endParaRP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1-إن التكاليف المرتبطة بإدارة الذمم </a:t>
            </a:r>
            <a:r>
              <a:rPr lang="ar-SA" sz="2000" b="1" dirty="0" err="1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هي؟</a:t>
            </a:r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/>
            <a:r>
              <a:rPr lang="ar-SA" sz="1600" b="1" dirty="0" smtClean="0"/>
              <a:t>تكلفة </a:t>
            </a:r>
            <a:r>
              <a:rPr lang="ar-SA" sz="1600" b="1" dirty="0" err="1" smtClean="0">
                <a:solidFill>
                  <a:srgbClr val="FFFF00"/>
                </a:solidFill>
              </a:rPr>
              <a:t>التحصيل</a:t>
            </a:r>
            <a:r>
              <a:rPr lang="ar-SA" sz="1600" b="1" dirty="0" err="1" smtClean="0"/>
              <a:t> </a:t>
            </a:r>
            <a:r>
              <a:rPr lang="ar-SA" sz="1600" b="1" dirty="0" smtClean="0"/>
              <a:t>– تكلفة رأس </a:t>
            </a:r>
            <a:r>
              <a:rPr lang="ar-SA" sz="1600" b="1" dirty="0" err="1" smtClean="0"/>
              <a:t>المال </a:t>
            </a:r>
            <a:r>
              <a:rPr lang="ar-SA" sz="1600" b="1" dirty="0" smtClean="0"/>
              <a:t>– تكلفة التأخير في تحصيل الذمم </a:t>
            </a:r>
            <a:r>
              <a:rPr lang="ar-SA" sz="1600" b="1" dirty="0" err="1" smtClean="0"/>
              <a:t>المدينه </a:t>
            </a:r>
            <a:r>
              <a:rPr lang="ar-SA" sz="1600" b="1" dirty="0" smtClean="0"/>
              <a:t>– تكلفة الديون </a:t>
            </a:r>
            <a:r>
              <a:rPr lang="ar-SA" sz="1600" b="1" dirty="0" err="1" smtClean="0"/>
              <a:t>ا</a:t>
            </a:r>
            <a:r>
              <a:rPr lang="ar-SA" sz="1600" b="1" dirty="0" err="1" smtClean="0">
                <a:solidFill>
                  <a:srgbClr val="FFFF00"/>
                </a:solidFill>
              </a:rPr>
              <a:t>لمعدومه</a:t>
            </a:r>
            <a:endParaRPr lang="en-US" sz="1600" b="1" dirty="0" smtClean="0">
              <a:solidFill>
                <a:srgbClr val="FFFF00"/>
              </a:solidFill>
            </a:endParaRPr>
          </a:p>
          <a:p>
            <a:pPr algn="ctr">
              <a:tabLst>
                <a:tab pos="6542088" algn="l"/>
              </a:tabLst>
            </a:pPr>
            <a:r>
              <a:rPr lang="en-US" sz="2000" b="1" dirty="0" smtClean="0">
                <a:latin typeface="Arial" pitchFamily="34" charset="0"/>
                <a:cs typeface="Traditional Arabic" pitchFamily="2" charset="-78"/>
              </a:rPr>
              <a:t>  </a:t>
            </a:r>
            <a:r>
              <a:rPr lang="ar-SA" sz="2000" b="1" dirty="0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2-  يعني  هدف تعظيم الثروة من وجهة نظر </a:t>
            </a:r>
            <a:r>
              <a:rPr lang="ar-SA" sz="2000" b="1" dirty="0" err="1" smtClean="0">
                <a:solidFill>
                  <a:srgbClr val="FF0000"/>
                </a:solidFill>
                <a:latin typeface="Arial" pitchFamily="34" charset="0"/>
                <a:cs typeface="Traditional Arabic" pitchFamily="2" charset="-78"/>
              </a:rPr>
              <a:t>المستثمر؟</a:t>
            </a:r>
            <a:endParaRPr lang="ar-SA" sz="2000" b="1" dirty="0" smtClean="0">
              <a:solidFill>
                <a:srgbClr val="FF0000"/>
              </a:solidFill>
              <a:latin typeface="Arial" pitchFamily="34" charset="0"/>
              <a:cs typeface="Traditional Arabic" pitchFamily="2" charset="-78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1600" b="1" dirty="0" smtClean="0"/>
              <a:t>الربح السنوي الموزع على المساهمين </a:t>
            </a:r>
            <a:r>
              <a:rPr lang="ar-SA" sz="1600" b="1" dirty="0" smtClean="0">
                <a:solidFill>
                  <a:srgbClr val="FFFF00"/>
                </a:solidFill>
              </a:rPr>
              <a:t>اضافة</a:t>
            </a:r>
            <a:r>
              <a:rPr lang="ar-SA" sz="1600" b="1" dirty="0" smtClean="0"/>
              <a:t> الى الربح الرأسمالي الناتج عن الزيادة في القيمة السوقية للسهم</a:t>
            </a: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>
                <a:solidFill>
                  <a:srgbClr val="FF0000"/>
                </a:solidFill>
              </a:rPr>
              <a:t>3-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يقصد </a:t>
            </a:r>
            <a:r>
              <a:rPr lang="ar-SA" sz="2000" b="1" dirty="0" err="1" smtClean="0">
                <a:solidFill>
                  <a:srgbClr val="FF0000"/>
                </a:solidFill>
              </a:rPr>
              <a:t>بالموازنه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الرأسماليه ؟</a:t>
            </a: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ctr" rtl="1"/>
            <a:r>
              <a:rPr lang="ar-SA" sz="1600" b="1" dirty="0" smtClean="0"/>
              <a:t>الخطة التفصيلية التي تحتوي على التدفقات النقدية </a:t>
            </a:r>
            <a:r>
              <a:rPr lang="ar-SA" sz="1600" b="1" dirty="0" smtClean="0">
                <a:solidFill>
                  <a:srgbClr val="FFFF00"/>
                </a:solidFill>
              </a:rPr>
              <a:t>الخارجة</a:t>
            </a:r>
            <a:r>
              <a:rPr lang="ar-SA" sz="1600" b="1" dirty="0" smtClean="0"/>
              <a:t> </a:t>
            </a:r>
            <a:r>
              <a:rPr lang="ar-SA" sz="1600" b="1" dirty="0" err="1" smtClean="0"/>
              <a:t>والتفدقات</a:t>
            </a:r>
            <a:r>
              <a:rPr lang="ar-SA" sz="1600" b="1" dirty="0" smtClean="0"/>
              <a:t> النقدية </a:t>
            </a:r>
            <a:r>
              <a:rPr lang="ar-SA" sz="1600" b="1" dirty="0" smtClean="0">
                <a:solidFill>
                  <a:srgbClr val="FFFF00"/>
                </a:solidFill>
              </a:rPr>
              <a:t>الداخلة </a:t>
            </a:r>
            <a:r>
              <a:rPr lang="ar-SA" sz="1600" b="1" dirty="0" smtClean="0"/>
              <a:t> المرتبطة بالأصول </a:t>
            </a:r>
            <a:r>
              <a:rPr lang="ar-SA" sz="1600" b="1" dirty="0" err="1" smtClean="0"/>
              <a:t>الراسماليه</a:t>
            </a:r>
            <a:endParaRPr lang="ar-SA" sz="1600" b="1" dirty="0" smtClean="0"/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4- يتطلب أعداد الموازنات الرأسماليه  </a:t>
            </a: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معلومات عن الطلب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المستقبلي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تكاليف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التشغيل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–تكلفة الاستثمار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الرأسمالي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قيمة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الخردة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الحياة الاقتصادية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5- تتحدد مجالات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الإداره</a:t>
            </a:r>
            <a:r>
              <a:rPr lang="ar-SA" sz="2000" b="1" dirty="0" smtClean="0">
                <a:solidFill>
                  <a:srgbClr val="FF0000"/>
                </a:solidFill>
              </a:rPr>
              <a:t> الماليه </a:t>
            </a:r>
            <a:r>
              <a:rPr lang="ar-SA" sz="2000" b="1" dirty="0" err="1" smtClean="0">
                <a:solidFill>
                  <a:srgbClr val="FF0000"/>
                </a:solidFill>
              </a:rPr>
              <a:t>في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المالية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العامة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تحليل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الاستثمار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المالية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الدولية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المؤسسات المالية- الادارة المالية للمنشآت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6- من الانتقادات الموجهه </a:t>
            </a:r>
            <a:r>
              <a:rPr lang="ar-SA" sz="2000" b="1" dirty="0" err="1" smtClean="0">
                <a:solidFill>
                  <a:srgbClr val="FF0000"/>
                </a:solidFill>
              </a:rPr>
              <a:t>لإستخدام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هدف تعظيم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الربح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تعدد مفاهيم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الربحيه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تجاهل نظرية القيمة الزمنيه للنقود- تجاهل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المخاطره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تجاهل الجوانب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المتعلقه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باستراتيجية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المنشاة</a:t>
            </a: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7- يؤدي انخفاض قسط الاهلاك إلى </a:t>
            </a:r>
          </a:p>
          <a:p>
            <a:pPr algn="ctr" rtl="1"/>
            <a:r>
              <a:rPr lang="ar-SA" sz="2000" b="1" dirty="0" smtClean="0">
                <a:solidFill>
                  <a:srgbClr val="FFFF00"/>
                </a:solidFill>
              </a:rPr>
              <a:t>زيادة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الضرائب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FF00"/>
                </a:solidFill>
              </a:rPr>
              <a:t>زيادة</a:t>
            </a:r>
            <a:r>
              <a:rPr lang="ar-SA" sz="2000" b="1" dirty="0" smtClean="0"/>
              <a:t>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صافي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الربح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انخفاض صافي التدفق النقدي</a:t>
            </a:r>
          </a:p>
          <a:p>
            <a:pPr algn="ctr" rtl="1"/>
            <a:r>
              <a:rPr lang="ar-SA" sz="2000" b="1" dirty="0" smtClean="0">
                <a:solidFill>
                  <a:srgbClr val="FF0000"/>
                </a:solidFill>
              </a:rPr>
              <a:t>8- من دوافع الاحتفاظ </a:t>
            </a:r>
            <a:r>
              <a:rPr lang="ar-SA" sz="2000" b="1" dirty="0" err="1" smtClean="0">
                <a:solidFill>
                  <a:srgbClr val="FF0000"/>
                </a:solidFill>
              </a:rPr>
              <a:t>بالنقدية ؟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دوافع أتمام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المعاملات 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– دوافع </a:t>
            </a:r>
            <a:r>
              <a:rPr lang="ar-SA" b="1" dirty="0" err="1" smtClean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الطواريء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أو </a:t>
            </a:r>
            <a:r>
              <a:rPr lang="ar-SA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الحيطه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– دوافع </a:t>
            </a:r>
            <a:r>
              <a:rPr lang="ar-SA" b="1" dirty="0" smtClean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المضاربة</a:t>
            </a:r>
            <a:r>
              <a:rPr lang="ar-SA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واغتنام الفرص</a:t>
            </a: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ctr" rtl="1"/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/>
            <a:endParaRPr lang="ar-SA" b="1" dirty="0" smtClean="0"/>
          </a:p>
          <a:p>
            <a:pPr algn="r"/>
            <a:endParaRPr lang="en-US" b="1" dirty="0" smtClean="0"/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</p:txBody>
      </p:sp>
    </p:spTree>
  </p:cSld>
  <p:clrMapOvr>
    <a:masterClrMapping/>
  </p:clrMapOvr>
  <p:transition>
    <p:cut thruBlk="1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259632" y="753670"/>
            <a:ext cx="75608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endParaRPr lang="ar-SA" sz="2000" b="1" dirty="0" smtClean="0">
              <a:solidFill>
                <a:srgbClr val="660066"/>
              </a:solidFill>
              <a:latin typeface="Times New Roman" pitchFamily="18" charset="0"/>
              <a:ea typeface="Times New Roman" pitchFamily="18" charset="0"/>
              <a:cs typeface="DecoType Naskh Extensions" pitchFamily="2" charset="-78"/>
            </a:endParaRPr>
          </a:p>
        </p:txBody>
      </p:sp>
    </p:spTree>
  </p:cSld>
  <p:clrMapOvr>
    <a:masterClrMapping/>
  </p:clrMapOvr>
  <p:transition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692696"/>
            <a:ext cx="8676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ar-SA" dirty="0" smtClean="0"/>
          </a:p>
          <a:p>
            <a:pPr algn="r"/>
            <a:r>
              <a:rPr lang="en-US" dirty="0" smtClean="0"/>
              <a:t> </a:t>
            </a:r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755576" y="188640"/>
            <a:ext cx="797847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800" dirty="0" err="1" smtClean="0"/>
              <a:t>اذاطلب</a:t>
            </a:r>
            <a:r>
              <a:rPr lang="ar-SA" sz="2800" dirty="0" smtClean="0"/>
              <a:t> في السؤال </a:t>
            </a:r>
            <a:r>
              <a:rPr lang="ar-SA" sz="2800" dirty="0" smtClean="0">
                <a:solidFill>
                  <a:srgbClr val="FF0000"/>
                </a:solidFill>
              </a:rPr>
              <a:t>علاوة المخاطره  </a:t>
            </a:r>
            <a:r>
              <a:rPr lang="ar-SA" sz="2800" u="sng" dirty="0" smtClean="0">
                <a:solidFill>
                  <a:srgbClr val="FF0000"/>
                </a:solidFill>
              </a:rPr>
              <a:t>نطرح 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مثال نسبة  </a:t>
            </a:r>
            <a:r>
              <a:rPr lang="ar-SA" sz="2800" dirty="0" err="1" smtClean="0"/>
              <a:t>8%</a:t>
            </a:r>
            <a:endParaRPr lang="ar-SA" sz="2800" dirty="0" smtClean="0">
              <a:solidFill>
                <a:srgbClr val="FF0000"/>
              </a:solidFill>
            </a:endParaRPr>
          </a:p>
          <a:p>
            <a:pPr algn="r"/>
            <a:endParaRPr lang="ar-SA" sz="1000" dirty="0" smtClean="0">
              <a:solidFill>
                <a:srgbClr val="FF0000"/>
              </a:solidFill>
            </a:endParaRPr>
          </a:p>
          <a:p>
            <a:pPr algn="r"/>
            <a:r>
              <a:rPr lang="ar-SA" sz="2800" dirty="0" smtClean="0"/>
              <a:t>و 5% فأن علاوة المخاطره  </a:t>
            </a:r>
            <a:r>
              <a:rPr lang="ar-SA" sz="2800" dirty="0" err="1" smtClean="0"/>
              <a:t>3%</a:t>
            </a:r>
            <a:r>
              <a:rPr lang="ar-SA" sz="2800" dirty="0" smtClean="0"/>
              <a:t> </a:t>
            </a:r>
          </a:p>
          <a:p>
            <a:pPr algn="r"/>
            <a:endParaRPr lang="ar-SA" sz="1600" dirty="0" smtClean="0">
              <a:solidFill>
                <a:srgbClr val="FF0000"/>
              </a:solidFill>
            </a:endParaRPr>
          </a:p>
          <a:p>
            <a:pPr algn="r"/>
            <a:r>
              <a:rPr lang="ar-SA" sz="2800" dirty="0" smtClean="0">
                <a:solidFill>
                  <a:srgbClr val="FF0000"/>
                </a:solidFill>
              </a:rPr>
              <a:t>العائد المتوقع  </a:t>
            </a:r>
            <a:r>
              <a:rPr lang="ar-SA" sz="2800" u="sng" dirty="0" smtClean="0">
                <a:solidFill>
                  <a:srgbClr val="FF0000"/>
                </a:solidFill>
              </a:rPr>
              <a:t>نجمع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نسبة  8%  </a:t>
            </a:r>
            <a:r>
              <a:rPr lang="ar-SA" sz="2800" dirty="0" err="1" smtClean="0"/>
              <a:t>و5</a:t>
            </a:r>
            <a:r>
              <a:rPr lang="ar-SA" sz="2800" dirty="0" smtClean="0"/>
              <a:t>%  فأن </a:t>
            </a:r>
            <a:endParaRPr lang="en-US" sz="2800" dirty="0" smtClean="0"/>
          </a:p>
          <a:p>
            <a:pPr algn="r"/>
            <a:r>
              <a:rPr lang="ar-SA" sz="2800" dirty="0" smtClean="0"/>
              <a:t>العائد المتوقع </a:t>
            </a:r>
            <a:r>
              <a:rPr lang="en-US" sz="2800" dirty="0" smtClean="0"/>
              <a:t>13%</a:t>
            </a:r>
          </a:p>
          <a:p>
            <a:pPr algn="r"/>
            <a:r>
              <a:rPr lang="ar-SA" sz="2800" dirty="0" smtClean="0"/>
              <a:t>في حالة </a:t>
            </a:r>
            <a:r>
              <a:rPr lang="ar-SA" sz="2800" dirty="0" smtClean="0">
                <a:solidFill>
                  <a:srgbClr val="FFFF00"/>
                </a:solidFill>
              </a:rPr>
              <a:t>تساوي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عوائد المشروعات فأن أفضل اداة </a:t>
            </a:r>
            <a:r>
              <a:rPr lang="ar-SA" sz="2800" dirty="0" err="1" smtClean="0"/>
              <a:t>المفاضله</a:t>
            </a:r>
            <a:r>
              <a:rPr lang="ar-SA" sz="2800" dirty="0" smtClean="0"/>
              <a:t> على أساس المخاطر </a:t>
            </a:r>
            <a:r>
              <a:rPr lang="ar-SA" sz="2800" dirty="0" err="1" smtClean="0"/>
              <a:t>هي </a:t>
            </a:r>
            <a:r>
              <a:rPr lang="ar-SA" sz="2800" dirty="0" smtClean="0"/>
              <a:t>:- </a:t>
            </a:r>
            <a:r>
              <a:rPr lang="ar-SA" sz="2800" dirty="0" smtClean="0">
                <a:solidFill>
                  <a:srgbClr val="FFFF00"/>
                </a:solidFill>
              </a:rPr>
              <a:t>الانحراف </a:t>
            </a:r>
            <a:r>
              <a:rPr lang="ar-SA" sz="2800" dirty="0" smtClean="0">
                <a:solidFill>
                  <a:srgbClr val="FFFF00"/>
                </a:solidFill>
              </a:rPr>
              <a:t>المعياري</a:t>
            </a:r>
            <a:r>
              <a:rPr lang="en-US" sz="2800" dirty="0" smtClean="0">
                <a:solidFill>
                  <a:srgbClr val="FF0000"/>
                </a:solidFill>
              </a:rPr>
              <a:t>    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r"/>
            <a:r>
              <a:rPr lang="en-US" sz="2800" dirty="0" smtClean="0"/>
              <a:t> </a:t>
            </a:r>
            <a:r>
              <a:rPr lang="ar-SA" sz="2800" dirty="0" smtClean="0"/>
              <a:t>الاختلاف من اسمه </a:t>
            </a:r>
            <a:r>
              <a:rPr lang="ar-SA" sz="2800" dirty="0" err="1" smtClean="0"/>
              <a:t>ناخذ</a:t>
            </a:r>
            <a:r>
              <a:rPr lang="ar-SA" sz="2800" dirty="0" smtClean="0"/>
              <a:t> معامل الاختلاف واضح</a:t>
            </a:r>
            <a:r>
              <a:rPr lang="en-US" sz="2800" dirty="0" smtClean="0"/>
              <a:t> </a:t>
            </a:r>
            <a:r>
              <a:rPr lang="en-US" sz="2800" dirty="0" smtClean="0"/>
              <a:t> </a:t>
            </a:r>
            <a:r>
              <a:rPr lang="ar-SA" sz="2800" dirty="0" smtClean="0"/>
              <a:t>وعند</a:t>
            </a:r>
          </a:p>
          <a:p>
            <a:pPr algn="r"/>
            <a:r>
              <a:rPr lang="ar-SA" sz="2800" dirty="0" smtClean="0"/>
              <a:t>وإن </a:t>
            </a:r>
            <a:r>
              <a:rPr lang="ar-SA" sz="2800" dirty="0" smtClean="0"/>
              <a:t>الاداة الاكثر </a:t>
            </a:r>
            <a:r>
              <a:rPr lang="ar-SA" sz="2800" dirty="0" smtClean="0">
                <a:solidFill>
                  <a:srgbClr val="FFFF00"/>
                </a:solidFill>
              </a:rPr>
              <a:t>دقة في قياس المخاطر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err="1" smtClean="0"/>
              <a:t>هي </a:t>
            </a:r>
            <a:r>
              <a:rPr lang="ar-SA" sz="2800" dirty="0" smtClean="0"/>
              <a:t>: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>
                <a:solidFill>
                  <a:srgbClr val="FFFF00"/>
                </a:solidFill>
              </a:rPr>
              <a:t>معامل الاختلاف</a:t>
            </a:r>
          </a:p>
          <a:p>
            <a:pPr algn="r"/>
            <a:endParaRPr lang="ar-SA" sz="2800" dirty="0" smtClean="0">
              <a:solidFill>
                <a:srgbClr val="FF0000"/>
              </a:solidFill>
            </a:endParaRPr>
          </a:p>
          <a:p>
            <a:pPr algn="r"/>
            <a:endParaRPr lang="ar-SA" sz="2800" dirty="0" smtClean="0">
              <a:solidFill>
                <a:srgbClr val="FF0000"/>
              </a:solidFill>
            </a:endParaRPr>
          </a:p>
          <a:p>
            <a:pPr algn="r"/>
            <a:endParaRPr lang="ar-SA" sz="2800" dirty="0" smtClean="0">
              <a:solidFill>
                <a:srgbClr val="FF0000"/>
              </a:solidFill>
            </a:endParaRPr>
          </a:p>
          <a:p>
            <a:pPr algn="r"/>
            <a:endParaRPr lang="ar-SA" sz="2800" dirty="0" smtClean="0">
              <a:solidFill>
                <a:srgbClr val="FF0000"/>
              </a:solidFill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1043608" y="4653136"/>
            <a:ext cx="7597352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  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ar-SA" sz="2400" dirty="0" smtClean="0"/>
              <a:t> 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دعواتكم ولي عودة غداً  </a:t>
            </a:r>
          </a:p>
          <a:p>
            <a:pPr algn="ctr"/>
            <a:r>
              <a:rPr lang="ar-SA" sz="2400" dirty="0" smtClean="0"/>
              <a:t>ان شاء الله</a:t>
            </a:r>
          </a:p>
          <a:p>
            <a:pPr algn="ctr"/>
            <a:r>
              <a:rPr lang="ar-SA" sz="2400" dirty="0" smtClean="0"/>
              <a:t>أبو عدي 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dirty="0"/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1187624" y="404664"/>
            <a:ext cx="6665451" cy="12618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err="1" smtClean="0"/>
              <a:t>المدى </a:t>
            </a:r>
            <a:r>
              <a:rPr lang="ar-SA" sz="2400" b="1" dirty="0" smtClean="0"/>
              <a:t>=  الفرق بين أكبر قيمة واصغر قيمه  مثلاً أكبر قيمه 16% واصغر قيمه </a:t>
            </a:r>
            <a:r>
              <a:rPr lang="ar-SA" sz="2400" b="1" dirty="0" err="1" smtClean="0"/>
              <a:t>8%</a:t>
            </a:r>
            <a:endParaRPr lang="ar-SA" sz="2400" b="1" dirty="0" smtClean="0"/>
          </a:p>
          <a:p>
            <a:pPr algn="ctr"/>
            <a:r>
              <a:rPr lang="ar-SA" sz="2800" b="1" dirty="0" smtClean="0"/>
              <a:t>فأن </a:t>
            </a:r>
            <a:r>
              <a:rPr lang="ar-SA" sz="2800" b="1" dirty="0" err="1" smtClean="0"/>
              <a:t>المدى </a:t>
            </a:r>
            <a:r>
              <a:rPr lang="ar-SA" sz="2800" b="1" dirty="0" smtClean="0"/>
              <a:t>= </a:t>
            </a:r>
            <a:r>
              <a:rPr lang="ar-SA" sz="2800" b="1" dirty="0" err="1" smtClean="0"/>
              <a:t>16%  </a:t>
            </a:r>
            <a:r>
              <a:rPr lang="ar-SA" sz="2800" b="1" dirty="0" smtClean="0"/>
              <a:t>-  </a:t>
            </a:r>
            <a:r>
              <a:rPr lang="ar-SA" sz="2800" b="1" dirty="0" err="1" smtClean="0"/>
              <a:t>8 % </a:t>
            </a:r>
            <a:r>
              <a:rPr lang="ar-SA" sz="2800" b="1" dirty="0" smtClean="0"/>
              <a:t>= </a:t>
            </a:r>
            <a:r>
              <a:rPr lang="ar-SA" sz="2800" b="1" dirty="0" err="1" smtClean="0"/>
              <a:t>8%</a:t>
            </a:r>
            <a:endParaRPr lang="ar-SA" sz="28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55576" y="2276872"/>
            <a:ext cx="74888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dirty="0" smtClean="0"/>
              <a:t> </a:t>
            </a:r>
            <a:r>
              <a:rPr lang="ar-SA" sz="2800" dirty="0" smtClean="0"/>
              <a:t>÷  ا</a:t>
            </a:r>
            <a:r>
              <a:rPr lang="ar-SA" sz="2800" dirty="0" smtClean="0">
                <a:solidFill>
                  <a:srgbClr val="FF0000"/>
                </a:solidFill>
              </a:rPr>
              <a:t>لمبيعات</a:t>
            </a:r>
            <a:r>
              <a:rPr lang="en-US" sz="2800" dirty="0" smtClean="0"/>
              <a:t> </a:t>
            </a:r>
            <a:r>
              <a:rPr lang="ar-SA" sz="2800" dirty="0" smtClean="0"/>
              <a:t>هامش صافي </a:t>
            </a:r>
            <a:r>
              <a:rPr lang="ar-SA" sz="2800" dirty="0" err="1" smtClean="0"/>
              <a:t>الربح </a:t>
            </a:r>
            <a:r>
              <a:rPr lang="ar-SA" sz="2800" dirty="0" smtClean="0"/>
              <a:t>= ا</a:t>
            </a:r>
            <a:r>
              <a:rPr lang="ar-SA" sz="2800" dirty="0" smtClean="0">
                <a:solidFill>
                  <a:srgbClr val="FF0000"/>
                </a:solidFill>
              </a:rPr>
              <a:t>لربح</a:t>
            </a:r>
            <a:r>
              <a:rPr lang="ar-SA" sz="2800" dirty="0" smtClean="0"/>
              <a:t> بعد </a:t>
            </a:r>
            <a:r>
              <a:rPr lang="ar-SA" sz="2800" dirty="0" err="1" smtClean="0"/>
              <a:t>الضريبه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23528" y="1772816"/>
            <a:ext cx="85689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dirty="0" smtClean="0"/>
              <a:t> </a:t>
            </a:r>
            <a:r>
              <a:rPr lang="ar-SA" sz="2800" dirty="0" smtClean="0"/>
              <a:t>÷  الأصول المشاركه في ا</a:t>
            </a:r>
            <a:r>
              <a:rPr lang="ar-SA" sz="2800" dirty="0" smtClean="0">
                <a:solidFill>
                  <a:srgbClr val="FF0000"/>
                </a:solidFill>
              </a:rPr>
              <a:t>لعمليات</a:t>
            </a:r>
            <a:r>
              <a:rPr lang="en-US" sz="2800" dirty="0" smtClean="0"/>
              <a:t> </a:t>
            </a:r>
            <a:r>
              <a:rPr lang="ar-SA" sz="2800" dirty="0" smtClean="0"/>
              <a:t>  القوة </a:t>
            </a:r>
            <a:r>
              <a:rPr lang="ar-SA" sz="2800" dirty="0" err="1" smtClean="0"/>
              <a:t>الايرادية</a:t>
            </a:r>
            <a:r>
              <a:rPr lang="ar-SA" sz="2800" dirty="0" smtClean="0"/>
              <a:t> = صافي ربح ا</a:t>
            </a:r>
            <a:r>
              <a:rPr lang="ar-SA" sz="2800" dirty="0" smtClean="0">
                <a:solidFill>
                  <a:srgbClr val="FF0000"/>
                </a:solidFill>
              </a:rPr>
              <a:t>لعمليات 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1043608" y="2708920"/>
            <a:ext cx="74888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dirty="0" smtClean="0"/>
              <a:t>÷  </a:t>
            </a:r>
            <a:r>
              <a:rPr lang="ar-SA" sz="2800" dirty="0" smtClean="0">
                <a:solidFill>
                  <a:srgbClr val="FF0000"/>
                </a:solidFill>
              </a:rPr>
              <a:t>حقوق الملكيه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العائد على </a:t>
            </a:r>
            <a:r>
              <a:rPr lang="ar-SA" sz="2800" dirty="0" smtClean="0">
                <a:solidFill>
                  <a:srgbClr val="FF0000"/>
                </a:solidFill>
              </a:rPr>
              <a:t>حقوق الملكية</a:t>
            </a:r>
            <a:r>
              <a:rPr lang="ar-SA" sz="2800" dirty="0" smtClean="0"/>
              <a:t>= الربح بعد </a:t>
            </a:r>
            <a:r>
              <a:rPr lang="ar-SA" sz="2800" dirty="0" err="1" smtClean="0"/>
              <a:t>الضريبه</a:t>
            </a:r>
            <a:r>
              <a:rPr lang="ar-SA" sz="2800" dirty="0" smtClean="0"/>
              <a:t> 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899592" y="3140968"/>
            <a:ext cx="75608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 smtClean="0"/>
              <a:t> </a:t>
            </a:r>
            <a:r>
              <a:rPr lang="ar-SA" sz="2800" dirty="0" smtClean="0"/>
              <a:t>هامش اجمالي </a:t>
            </a:r>
            <a:r>
              <a:rPr lang="ar-SA" sz="2800" dirty="0" err="1" smtClean="0"/>
              <a:t>الربح </a:t>
            </a:r>
            <a:r>
              <a:rPr lang="ar-SA" sz="2800" dirty="0" smtClean="0"/>
              <a:t>= هامش صافي </a:t>
            </a:r>
            <a:r>
              <a:rPr lang="ar-SA" sz="2800" dirty="0" err="1" smtClean="0"/>
              <a:t>الربح </a:t>
            </a:r>
            <a:r>
              <a:rPr lang="ar-SA" sz="2800" dirty="0" smtClean="0"/>
              <a:t>÷  القوة </a:t>
            </a:r>
            <a:r>
              <a:rPr lang="ar-SA" sz="2800" dirty="0" err="1" smtClean="0"/>
              <a:t>الايرادية</a:t>
            </a:r>
            <a:endParaRPr lang="ar-SA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1286</TotalTime>
  <Words>660</Words>
  <Application>Microsoft Office PowerPoint</Application>
  <PresentationFormat>عرض على الشاشة (3:4)‏</PresentationFormat>
  <Paragraphs>151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143</cp:revision>
  <dcterms:created xsi:type="dcterms:W3CDTF">2011-10-25T00:41:36Z</dcterms:created>
  <dcterms:modified xsi:type="dcterms:W3CDTF">2012-12-16T02:41:37Z</dcterms:modified>
</cp:coreProperties>
</file>