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259" r:id="rId5"/>
    <p:sldId id="287" r:id="rId6"/>
    <p:sldId id="288" r:id="rId7"/>
    <p:sldId id="298" r:id="rId8"/>
    <p:sldId id="289" r:id="rId9"/>
    <p:sldId id="290" r:id="rId10"/>
    <p:sldId id="291" r:id="rId11"/>
    <p:sldId id="299" r:id="rId12"/>
    <p:sldId id="300" r:id="rId13"/>
    <p:sldId id="301" r:id="rId14"/>
    <p:sldId id="302" r:id="rId15"/>
    <p:sldId id="303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AD9968"/>
    <a:srgbClr val="3B84AF"/>
    <a:srgbClr val="FF3300"/>
    <a:srgbClr val="0099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9/19/2013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05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مهارات الاتصال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معتصم حسين ابوزيد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6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fr-FR" sz="6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 </a:t>
            </a:r>
            <a:r>
              <a:rPr lang="ar-DZ" sz="6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الثانية </a:t>
            </a:r>
            <a:endParaRPr lang="en-US" sz="60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مدخل إلى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الاتصالات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والمراسلات فى منظمات الأعمال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تعريف </a:t>
            </a:r>
            <a:r>
              <a:rPr lang="ar-SA" b="1" dirty="0" smtClean="0">
                <a:cs typeface="Arial" pitchFamily="34" charset="0"/>
              </a:rPr>
              <a:t>الاتصال</a:t>
            </a:r>
            <a:endParaRPr lang="ar-SA" b="1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عملية </a:t>
            </a:r>
            <a:r>
              <a:rPr lang="ar-SA" b="1" dirty="0" smtClean="0">
                <a:cs typeface="Arial" pitchFamily="34" charset="0"/>
              </a:rPr>
              <a:t>الاتصال </a:t>
            </a:r>
            <a:r>
              <a:rPr lang="ar-SA" b="1" dirty="0" smtClean="0">
                <a:cs typeface="Arial" pitchFamily="34" charset="0"/>
              </a:rPr>
              <a:t>وعناصرها 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أنواع الاتصالات</a:t>
            </a:r>
            <a:endParaRPr lang="ar-SA" b="1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الإصغاء 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اختيار وسيلة </a:t>
            </a:r>
            <a:r>
              <a:rPr lang="ar-SA" b="1" dirty="0" smtClean="0">
                <a:cs typeface="Arial" pitchFamily="34" charset="0"/>
              </a:rPr>
              <a:t>الاتصال </a:t>
            </a:r>
            <a:r>
              <a:rPr lang="ar-SA" b="1" dirty="0" smtClean="0">
                <a:cs typeface="Arial" pitchFamily="34" charset="0"/>
              </a:rPr>
              <a:t>المناسبة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معوقات الاتصال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وسبل تحسين فاعليته</a:t>
            </a:r>
          </a:p>
          <a:p>
            <a:pPr algn="just" rtl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just" rtl="1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pPr algn="just" rtl="1"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4983163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Char char="•"/>
            </a:pPr>
            <a:r>
              <a:rPr lang="ar-SA" sz="2800" b="1" dirty="0" smtClean="0">
                <a:cs typeface="Arial" pitchFamily="34" charset="0"/>
              </a:rPr>
              <a:t>تعريف </a:t>
            </a:r>
            <a:r>
              <a:rPr lang="ar-SA" sz="2800" b="1" dirty="0" smtClean="0">
                <a:cs typeface="Arial" pitchFamily="34" charset="0"/>
              </a:rPr>
              <a:t>الاتصال </a:t>
            </a:r>
            <a:r>
              <a:rPr lang="ar-SA" sz="2800" b="1" dirty="0" smtClean="0">
                <a:cs typeface="Arial" pitchFamily="34" charset="0"/>
              </a:rPr>
              <a:t>: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SA" sz="2800" dirty="0" smtClean="0">
                <a:cs typeface="Arial" pitchFamily="34" charset="0"/>
              </a:rPr>
              <a:t>الإتصال</a:t>
            </a:r>
            <a:r>
              <a:rPr lang="ar-SA" sz="2800" dirty="0" smtClean="0">
                <a:cs typeface="Arial" pitchFamily="34" charset="0"/>
              </a:rPr>
              <a:t> هو :</a:t>
            </a:r>
          </a:p>
          <a:p>
            <a:pPr algn="just" rtl="1" eaLnBrk="1" hangingPunct="1"/>
            <a:r>
              <a:rPr lang="ar-SA" sz="2800" dirty="0" smtClean="0">
                <a:cs typeface="Arial" pitchFamily="34" charset="0"/>
              </a:rPr>
              <a:t>     - إرسال معلومات من طرف لآخر فى المنظمة بما يؤدى إلى نتيجة</a:t>
            </a:r>
          </a:p>
          <a:p>
            <a:pPr algn="just" rtl="1" eaLnBrk="1" hangingPunct="1"/>
            <a:r>
              <a:rPr lang="ar-SA" sz="2800" dirty="0" smtClean="0">
                <a:cs typeface="Arial" pitchFamily="34" charset="0"/>
              </a:rPr>
              <a:t>       معينة ، هى تغيير للسلوك أو تغيير للممارسات .</a:t>
            </a:r>
          </a:p>
          <a:p>
            <a:pPr algn="just" rtl="1" eaLnBrk="1" hangingPunct="1"/>
            <a:r>
              <a:rPr lang="ar-SA" sz="2800" dirty="0" smtClean="0">
                <a:cs typeface="Arial" pitchFamily="34" charset="0"/>
              </a:rPr>
              <a:t>     - تبادل الفهم المشترك من خلال </a:t>
            </a:r>
            <a:r>
              <a:rPr lang="ar-SA" sz="2800" dirty="0" smtClean="0">
                <a:cs typeface="Arial" pitchFamily="34" charset="0"/>
              </a:rPr>
              <a:t>إستعمال</a:t>
            </a:r>
            <a:r>
              <a:rPr lang="ar-SA" sz="2800" dirty="0" smtClean="0">
                <a:cs typeface="Arial" pitchFamily="34" charset="0"/>
              </a:rPr>
              <a:t> الرموز</a:t>
            </a:r>
          </a:p>
          <a:p>
            <a:pPr algn="just" rtl="1" eaLnBrk="1" hangingPunct="1"/>
            <a:r>
              <a:rPr lang="ar-SA" sz="2800" dirty="0" smtClean="0">
                <a:cs typeface="Arial" pitchFamily="34" charset="0"/>
              </a:rPr>
              <a:t>     - </a:t>
            </a:r>
            <a:r>
              <a:rPr lang="ar-SA" sz="2800" dirty="0" smtClean="0">
                <a:cs typeface="Arial" pitchFamily="34" charset="0"/>
              </a:rPr>
              <a:t>الإتصال</a:t>
            </a:r>
            <a:r>
              <a:rPr lang="ar-SA" sz="28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هوعملية</a:t>
            </a:r>
            <a:r>
              <a:rPr lang="ar-SA" sz="2800" dirty="0" smtClean="0">
                <a:cs typeface="Arial" pitchFamily="34" charset="0"/>
              </a:rPr>
              <a:t> نحاول من خلالها توصيل أفكارنا ، آرائنا ، رغباتنا </a:t>
            </a:r>
          </a:p>
          <a:p>
            <a:pPr algn="just" rtl="1" eaLnBrk="1" hangingPunct="1"/>
            <a:r>
              <a:rPr lang="ar-SA" sz="2800" dirty="0" smtClean="0">
                <a:cs typeface="Arial" pitchFamily="34" charset="0"/>
              </a:rPr>
              <a:t>       ومشاعرنا للآخرين</a:t>
            </a:r>
          </a:p>
          <a:p>
            <a:pPr algn="just" rtl="1" eaLnBrk="1" hangingPunct="1"/>
            <a:r>
              <a:rPr lang="ar-SA" sz="2800" dirty="0" smtClean="0">
                <a:cs typeface="Arial" pitchFamily="34" charset="0"/>
              </a:rPr>
              <a:t>     - فن إرسال المعلومة من قبل المرسل بغرض إيصالها إلى عقل الطرف  </a:t>
            </a:r>
          </a:p>
          <a:p>
            <a:pPr algn="just" rtl="1" eaLnBrk="1" hangingPunct="1"/>
            <a:r>
              <a:rPr lang="ar-SA" sz="2800" dirty="0" smtClean="0">
                <a:cs typeface="Arial" pitchFamily="34" charset="0"/>
              </a:rPr>
              <a:t>       الآخر(المستقبل) وإحداث </a:t>
            </a:r>
            <a:r>
              <a:rPr lang="ar-SA" sz="2800" dirty="0" smtClean="0">
                <a:cs typeface="Arial" pitchFamily="34" charset="0"/>
              </a:rPr>
              <a:t>الإستجابة</a:t>
            </a:r>
            <a:r>
              <a:rPr lang="ar-SA" sz="2800" dirty="0" smtClean="0">
                <a:cs typeface="Arial" pitchFamily="34" charset="0"/>
              </a:rPr>
              <a:t> لديه .وقد تكون </a:t>
            </a:r>
            <a:r>
              <a:rPr lang="ar-SA" sz="2800" dirty="0" smtClean="0">
                <a:cs typeface="Arial" pitchFamily="34" charset="0"/>
              </a:rPr>
              <a:t>الإتصالات</a:t>
            </a:r>
            <a:r>
              <a:rPr lang="ar-SA" sz="2800" dirty="0" smtClean="0">
                <a:cs typeface="Arial" pitchFamily="34" charset="0"/>
              </a:rPr>
              <a:t> </a:t>
            </a:r>
          </a:p>
          <a:p>
            <a:pPr algn="just" rtl="1" eaLnBrk="1" hangingPunct="1"/>
            <a:r>
              <a:rPr lang="ar-SA" sz="2800" dirty="0" smtClean="0">
                <a:cs typeface="Arial" pitchFamily="34" charset="0"/>
              </a:rPr>
              <a:t>      مكتوبة أو غير ذلك .</a:t>
            </a:r>
            <a:endParaRPr lang="ar-DZ" sz="2800" dirty="0" smtClean="0">
              <a:cs typeface="Arial" pitchFamily="34" charset="0"/>
            </a:endParaRPr>
          </a:p>
          <a:p>
            <a:pPr algn="just" rtl="1" eaLnBrk="1" hangingPunct="1"/>
            <a:endParaRPr lang="ar-SA" sz="2800" b="1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تعريف </a:t>
            </a:r>
            <a:r>
              <a:rPr lang="ar-SA" dirty="0" smtClean="0"/>
              <a:t>الإتصال</a:t>
            </a:r>
            <a:r>
              <a:rPr lang="ar-SA" dirty="0" smtClean="0"/>
              <a:t> فى منظمات الأعمال </a:t>
            </a:r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dirty="0" smtClean="0"/>
              <a:t>الإتصال</a:t>
            </a:r>
            <a:r>
              <a:rPr lang="ar-SA" dirty="0" smtClean="0"/>
              <a:t> فى منظمات الأعمال هو ‘‘عملية </a:t>
            </a:r>
            <a:r>
              <a:rPr lang="ar-SA" dirty="0" smtClean="0"/>
              <a:t>إجتماعية</a:t>
            </a:r>
            <a:r>
              <a:rPr lang="ar-SA" dirty="0" smtClean="0"/>
              <a:t> تبادلية تتضمن </a:t>
            </a:r>
            <a:r>
              <a:rPr lang="en-US" dirty="0" smtClean="0"/>
              <a:t> </a:t>
            </a:r>
            <a:r>
              <a:rPr lang="ar-SA" dirty="0" smtClean="0"/>
              <a:t>  تقاسم الفهم والإدراك بين </a:t>
            </a:r>
            <a:r>
              <a:rPr lang="ar-SA" dirty="0" smtClean="0"/>
              <a:t>طرفى</a:t>
            </a:r>
            <a:r>
              <a:rPr lang="ar-SA" dirty="0" smtClean="0"/>
              <a:t> </a:t>
            </a:r>
            <a:r>
              <a:rPr lang="ar-SA" dirty="0" smtClean="0"/>
              <a:t>الإتصال</a:t>
            </a:r>
            <a:r>
              <a:rPr lang="ar-SA" dirty="0" smtClean="0"/>
              <a:t> والتأثير فى سلوك الأفراد بقصد تحقيق أهداف المنظمة ،،</a:t>
            </a:r>
            <a:endParaRPr lang="ar-SA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عملية </a:t>
            </a:r>
            <a:r>
              <a:rPr lang="ar-SA" b="1" dirty="0" smtClean="0"/>
              <a:t>الإتصال</a:t>
            </a:r>
            <a:endParaRPr lang="ar-SA" b="1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 عملية </a:t>
            </a:r>
            <a:r>
              <a:rPr lang="ar-SA" dirty="0" smtClean="0"/>
              <a:t>الإتصال</a:t>
            </a:r>
            <a:r>
              <a:rPr lang="ar-SA" dirty="0" smtClean="0"/>
              <a:t> فى الأصل بين طرفين يطلق عليهما المرسل والمستقبل وهما العناصر الأساسية فى عملية </a:t>
            </a:r>
            <a:r>
              <a:rPr lang="ar-SA" dirty="0" smtClean="0"/>
              <a:t>الإتصال</a:t>
            </a:r>
            <a:r>
              <a:rPr lang="ar-SA" dirty="0" smtClean="0"/>
              <a:t>، والغرض </a:t>
            </a:r>
            <a:r>
              <a:rPr lang="en-US" dirty="0" smtClean="0"/>
              <a:t> </a:t>
            </a:r>
            <a:r>
              <a:rPr lang="ar-SA" dirty="0" smtClean="0"/>
              <a:t>من العملية نقل فكرة أو معلومة ، ويمكن توضيح </a:t>
            </a:r>
            <a:r>
              <a:rPr lang="ar-SA" dirty="0" smtClean="0"/>
              <a:t>ماسبق</a:t>
            </a:r>
            <a:r>
              <a:rPr lang="ar-SA" dirty="0" smtClean="0"/>
              <a:t> ذكره على النحو </a:t>
            </a:r>
            <a:r>
              <a:rPr lang="ar-SA" dirty="0" smtClean="0"/>
              <a:t>التالى</a:t>
            </a:r>
            <a:r>
              <a:rPr lang="ar-SA" dirty="0" smtClean="0"/>
              <a:t> :</a:t>
            </a:r>
          </a:p>
          <a:p>
            <a:r>
              <a:rPr lang="ar-SA" dirty="0" smtClean="0"/>
              <a:t>     أ- المرسل : ويتمثل فى الجهة التى تستهدف إيصال فكرة أو </a:t>
            </a:r>
          </a:p>
          <a:p>
            <a:r>
              <a:rPr lang="ar-SA" dirty="0" smtClean="0"/>
              <a:t>        معلومة أو منتج ما إلى جمهور مستهدف فى السوق .</a:t>
            </a:r>
          </a:p>
          <a:p>
            <a:r>
              <a:rPr lang="ar-SA" dirty="0" smtClean="0"/>
              <a:t>     ب- المستقبل : وهو المستلم أو المستهدف من عملية </a:t>
            </a:r>
            <a:r>
              <a:rPr lang="ar-SA" dirty="0" smtClean="0"/>
              <a:t>الإتصال</a:t>
            </a:r>
            <a:endParaRPr lang="ar-SA" dirty="0" smtClean="0"/>
          </a:p>
          <a:p>
            <a:r>
              <a:rPr lang="ar-SA" dirty="0" smtClean="0"/>
              <a:t>     ج- الرسالة   : وتتمثل فى محتوى عملية </a:t>
            </a:r>
            <a:r>
              <a:rPr lang="ar-SA" dirty="0" smtClean="0"/>
              <a:t>الإتصال</a:t>
            </a:r>
            <a:r>
              <a:rPr lang="ar-SA" dirty="0" smtClean="0"/>
              <a:t> .</a:t>
            </a:r>
          </a:p>
          <a:p>
            <a:endParaRPr lang="ar-SA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العناصر الأُخرى فى عملية </a:t>
            </a:r>
            <a:r>
              <a:rPr lang="ar-SA" dirty="0" smtClean="0"/>
              <a:t>الإتصال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أ- الترميز : تضمن الرموز تحقيق </a:t>
            </a:r>
            <a:r>
              <a:rPr lang="ar-SA" dirty="0" smtClean="0"/>
              <a:t>الإتصال</a:t>
            </a:r>
            <a:r>
              <a:rPr lang="ar-SA" dirty="0" smtClean="0"/>
              <a:t> الفعال ،إضافة لعدم </a:t>
            </a:r>
          </a:p>
          <a:p>
            <a:r>
              <a:rPr lang="ar-SA" dirty="0" smtClean="0"/>
              <a:t>     </a:t>
            </a:r>
            <a:r>
              <a:rPr lang="ar-SA" dirty="0" smtClean="0"/>
              <a:t>الإنحراف</a:t>
            </a:r>
            <a:r>
              <a:rPr lang="ar-SA" dirty="0" smtClean="0"/>
              <a:t> فى المعنى ،ولوصول المعلومات للطرف الآخر بشكل </a:t>
            </a:r>
          </a:p>
          <a:p>
            <a:r>
              <a:rPr lang="ar-SA" dirty="0" smtClean="0"/>
              <a:t>     صحيح </a:t>
            </a:r>
          </a:p>
          <a:p>
            <a:r>
              <a:rPr lang="ar-SA" dirty="0" smtClean="0"/>
              <a:t>  ب- قناة </a:t>
            </a:r>
            <a:r>
              <a:rPr lang="ar-SA" dirty="0" smtClean="0"/>
              <a:t>الإتصال</a:t>
            </a:r>
            <a:r>
              <a:rPr lang="ar-SA" dirty="0" smtClean="0"/>
              <a:t> : وهى الوسيلة التى يتم عبرها بث الرسالة ،مثل </a:t>
            </a:r>
          </a:p>
          <a:p>
            <a:r>
              <a:rPr lang="ar-SA" dirty="0" smtClean="0"/>
              <a:t>       </a:t>
            </a:r>
            <a:r>
              <a:rPr lang="ar-SA" dirty="0" smtClean="0"/>
              <a:t>التلفاذ</a:t>
            </a:r>
            <a:r>
              <a:rPr lang="ar-SA" dirty="0" smtClean="0"/>
              <a:t> والتليفون والجريدة </a:t>
            </a:r>
          </a:p>
          <a:p>
            <a:r>
              <a:rPr lang="ar-SA" dirty="0" smtClean="0"/>
              <a:t>  ج- فك الترميز : وهو تعبير عن الرموز والعبارات ولإشارات </a:t>
            </a:r>
          </a:p>
          <a:p>
            <a:r>
              <a:rPr lang="ar-SA" dirty="0" smtClean="0"/>
              <a:t>                     القابلة للفهم المشترك بين </a:t>
            </a:r>
            <a:r>
              <a:rPr lang="ar-SA" dirty="0" smtClean="0"/>
              <a:t>طرفى</a:t>
            </a:r>
            <a:r>
              <a:rPr lang="ar-SA" dirty="0" smtClean="0"/>
              <a:t> العملية المرسل </a:t>
            </a:r>
          </a:p>
          <a:p>
            <a:r>
              <a:rPr lang="ar-SA" dirty="0" smtClean="0"/>
              <a:t>                     والمستقبل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د- الضوضاء : من </a:t>
            </a:r>
            <a:r>
              <a:rPr lang="ar-SA" dirty="0" smtClean="0"/>
              <a:t>الطبيعى</a:t>
            </a:r>
            <a:r>
              <a:rPr lang="ar-SA" dirty="0" smtClean="0"/>
              <a:t> أن تتعرض الرسالة مهما كان شكلها </a:t>
            </a:r>
          </a:p>
          <a:p>
            <a:r>
              <a:rPr lang="ar-SA" dirty="0" smtClean="0"/>
              <a:t>                   الى درجة معينة من التشويش ،أو التأثير </a:t>
            </a:r>
            <a:r>
              <a:rPr lang="ar-SA" dirty="0" smtClean="0"/>
              <a:t>السلبى</a:t>
            </a:r>
            <a:r>
              <a:rPr lang="ar-SA" dirty="0" smtClean="0"/>
              <a:t> </a:t>
            </a:r>
          </a:p>
          <a:p>
            <a:r>
              <a:rPr lang="ar-SA" dirty="0" smtClean="0"/>
              <a:t>                  على المسار المطلوب من عملية </a:t>
            </a:r>
            <a:r>
              <a:rPr lang="ar-SA" dirty="0" smtClean="0"/>
              <a:t>الإتصال</a:t>
            </a:r>
            <a:r>
              <a:rPr lang="ar-SA" dirty="0" smtClean="0"/>
              <a:t> المستهدف </a:t>
            </a:r>
          </a:p>
          <a:p>
            <a:r>
              <a:rPr lang="ar-SA" dirty="0" smtClean="0"/>
              <a:t>  ه- التغذية الراجعة : وهى تمثل مقياس لمستوى أداء العملية </a:t>
            </a:r>
          </a:p>
          <a:p>
            <a:r>
              <a:rPr lang="ar-SA" dirty="0" smtClean="0"/>
              <a:t>     </a:t>
            </a:r>
            <a:r>
              <a:rPr lang="ar-SA" dirty="0" smtClean="0"/>
              <a:t>الإتصالية</a:t>
            </a:r>
            <a:r>
              <a:rPr lang="ar-SA" dirty="0" smtClean="0"/>
              <a:t> ومدى تحقيق التفاعل والفهم المتبادل .</a:t>
            </a:r>
            <a:endParaRPr lang="ar-SA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6972300" y="914400"/>
            <a:ext cx="17526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800" b="1" dirty="0" smtClean="0">
                <a:solidFill>
                  <a:schemeClr val="accent4">
                    <a:lumMod val="75000"/>
                  </a:schemeClr>
                </a:solidFill>
              </a:rPr>
              <a:t>المرسل</a:t>
            </a:r>
            <a:endParaRPr lang="ar-SA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819900" y="2514600"/>
            <a:ext cx="18288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800" b="1" dirty="0" smtClean="0">
                <a:solidFill>
                  <a:schemeClr val="accent4">
                    <a:lumMod val="75000"/>
                  </a:schemeClr>
                </a:solidFill>
              </a:rPr>
              <a:t>ترميز الفكرة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6896100" y="4038600"/>
            <a:ext cx="18288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800" b="1" dirty="0" smtClean="0">
                <a:solidFill>
                  <a:schemeClr val="accent4">
                    <a:lumMod val="75000"/>
                  </a:schemeClr>
                </a:solidFill>
              </a:rPr>
              <a:t>اختيار القناة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6743700" y="5638800"/>
            <a:ext cx="18288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800" b="1" dirty="0" smtClean="0">
                <a:solidFill>
                  <a:schemeClr val="accent4">
                    <a:lumMod val="75000"/>
                  </a:schemeClr>
                </a:solidFill>
              </a:rPr>
              <a:t>تلقي المستقبل</a:t>
            </a:r>
          </a:p>
        </p:txBody>
      </p:sp>
      <p:sp>
        <p:nvSpPr>
          <p:cNvPr id="10" name="خماسي 9"/>
          <p:cNvSpPr/>
          <p:nvPr/>
        </p:nvSpPr>
        <p:spPr>
          <a:xfrm rot="5400000">
            <a:off x="7429500" y="1447800"/>
            <a:ext cx="838200" cy="11430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</a:rPr>
              <a:t>فكرة </a:t>
            </a:r>
            <a:endParaRPr lang="ar-SA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خماسي 10"/>
          <p:cNvSpPr/>
          <p:nvPr/>
        </p:nvSpPr>
        <p:spPr>
          <a:xfrm rot="5400000">
            <a:off x="7353300" y="3048000"/>
            <a:ext cx="838200" cy="11430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</a:rPr>
              <a:t>رسالة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خماسي 11"/>
          <p:cNvSpPr/>
          <p:nvPr/>
        </p:nvSpPr>
        <p:spPr>
          <a:xfrm rot="5400000">
            <a:off x="7353300" y="4572000"/>
            <a:ext cx="838200" cy="11430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</a:rPr>
              <a:t>إرسال الرسالة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1104900" y="2514600"/>
            <a:ext cx="18288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00"/>
              </a:lnSpc>
            </a:pPr>
            <a:r>
              <a:rPr lang="ar-SA" sz="2600" b="1" dirty="0" smtClean="0">
                <a:solidFill>
                  <a:schemeClr val="accent4">
                    <a:lumMod val="75000"/>
                  </a:schemeClr>
                </a:solidFill>
              </a:rPr>
              <a:t>التغذية الراجعة</a:t>
            </a:r>
          </a:p>
        </p:txBody>
      </p:sp>
      <p:sp>
        <p:nvSpPr>
          <p:cNvPr id="14" name="مستطيل 13"/>
          <p:cNvSpPr/>
          <p:nvPr/>
        </p:nvSpPr>
        <p:spPr>
          <a:xfrm>
            <a:off x="1181100" y="4038600"/>
            <a:ext cx="18288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800" b="1" dirty="0" smtClean="0">
                <a:solidFill>
                  <a:schemeClr val="accent4">
                    <a:lumMod val="75000"/>
                  </a:schemeClr>
                </a:solidFill>
              </a:rPr>
              <a:t>تكوين معنى</a:t>
            </a:r>
          </a:p>
        </p:txBody>
      </p:sp>
      <p:sp>
        <p:nvSpPr>
          <p:cNvPr id="15" name="مستطيل 14"/>
          <p:cNvSpPr/>
          <p:nvPr/>
        </p:nvSpPr>
        <p:spPr>
          <a:xfrm>
            <a:off x="1181100" y="5562600"/>
            <a:ext cx="18288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800" b="1" dirty="0" smtClean="0">
                <a:solidFill>
                  <a:schemeClr val="accent4">
                    <a:lumMod val="75000"/>
                  </a:schemeClr>
                </a:solidFill>
              </a:rPr>
              <a:t>تفسير الرسالة</a:t>
            </a:r>
          </a:p>
        </p:txBody>
      </p:sp>
      <p:sp>
        <p:nvSpPr>
          <p:cNvPr id="16" name="خماسي 15"/>
          <p:cNvSpPr/>
          <p:nvPr/>
        </p:nvSpPr>
        <p:spPr>
          <a:xfrm rot="16200000">
            <a:off x="1638300" y="3048000"/>
            <a:ext cx="838200" cy="11430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1700" b="1" dirty="0" smtClean="0">
                <a:solidFill>
                  <a:schemeClr val="tx2">
                    <a:lumMod val="75000"/>
                  </a:schemeClr>
                </a:solidFill>
              </a:rPr>
              <a:t>قبول أو رفض الرسالة</a:t>
            </a:r>
            <a:endParaRPr lang="ar-SA" sz="17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خماسي 16"/>
          <p:cNvSpPr/>
          <p:nvPr/>
        </p:nvSpPr>
        <p:spPr>
          <a:xfrm rot="16200000">
            <a:off x="1638300" y="4572000"/>
            <a:ext cx="838200" cy="11430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</a:rPr>
              <a:t>فك الترميز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8" name="رابط بشكل مرفق 17"/>
          <p:cNvCxnSpPr>
            <a:stCxn id="9" idx="2"/>
            <a:endCxn id="15" idx="2"/>
          </p:cNvCxnSpPr>
          <p:nvPr/>
        </p:nvCxnSpPr>
        <p:spPr>
          <a:xfrm rot="5400000" flipH="1">
            <a:off x="4838700" y="3505200"/>
            <a:ext cx="76200" cy="5562600"/>
          </a:xfrm>
          <a:prstGeom prst="bentConnector3">
            <a:avLst>
              <a:gd name="adj1" fmla="val -300000"/>
            </a:avLst>
          </a:prstGeom>
          <a:ln w="3492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شكل 21"/>
          <p:cNvCxnSpPr>
            <a:stCxn id="13" idx="0"/>
            <a:endCxn id="4" idx="1"/>
          </p:cNvCxnSpPr>
          <p:nvPr/>
        </p:nvCxnSpPr>
        <p:spPr>
          <a:xfrm rot="5400000" flipH="1" flipV="1">
            <a:off x="3867150" y="-590550"/>
            <a:ext cx="1257300" cy="495300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انفجار 2 19"/>
          <p:cNvSpPr/>
          <p:nvPr/>
        </p:nvSpPr>
        <p:spPr>
          <a:xfrm>
            <a:off x="3467100" y="2667000"/>
            <a:ext cx="2895600" cy="2819400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2800" b="1" dirty="0" smtClean="0"/>
              <a:t>الضوضاء أو التشويش</a:t>
            </a:r>
            <a:endParaRPr lang="ar-SA" sz="2800" b="1" dirty="0"/>
          </a:p>
        </p:txBody>
      </p:sp>
      <p:cxnSp>
        <p:nvCxnSpPr>
          <p:cNvPr id="21" name="رابط كسهم مستقيم 20"/>
          <p:cNvCxnSpPr/>
          <p:nvPr/>
        </p:nvCxnSpPr>
        <p:spPr>
          <a:xfrm flipV="1">
            <a:off x="5448300" y="1600200"/>
            <a:ext cx="1524000" cy="144780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>
            <a:endCxn id="6" idx="1"/>
          </p:cNvCxnSpPr>
          <p:nvPr/>
        </p:nvCxnSpPr>
        <p:spPr>
          <a:xfrm flipV="1">
            <a:off x="5676900" y="2857500"/>
            <a:ext cx="1143000" cy="64770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>
            <a:off x="5905500" y="4191000"/>
            <a:ext cx="990600" cy="7620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>
            <a:off x="5524500" y="4572000"/>
            <a:ext cx="1219200" cy="106680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كسهم مستقيم 24"/>
          <p:cNvCxnSpPr>
            <a:endCxn id="15" idx="3"/>
          </p:cNvCxnSpPr>
          <p:nvPr/>
        </p:nvCxnSpPr>
        <p:spPr>
          <a:xfrm rot="10800000" flipV="1">
            <a:off x="3009900" y="5105400"/>
            <a:ext cx="1066800" cy="80010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>
            <a:endCxn id="14" idx="3"/>
          </p:cNvCxnSpPr>
          <p:nvPr/>
        </p:nvCxnSpPr>
        <p:spPr>
          <a:xfrm rot="10800000" flipV="1">
            <a:off x="3009900" y="4114800"/>
            <a:ext cx="990600" cy="26670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كسهم مستقيم 26"/>
          <p:cNvCxnSpPr>
            <a:endCxn id="13" idx="3"/>
          </p:cNvCxnSpPr>
          <p:nvPr/>
        </p:nvCxnSpPr>
        <p:spPr>
          <a:xfrm rot="10800000">
            <a:off x="2933700" y="2857500"/>
            <a:ext cx="1219200" cy="80010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ربع نص 46"/>
          <p:cNvSpPr txBox="1"/>
          <p:nvPr/>
        </p:nvSpPr>
        <p:spPr>
          <a:xfrm>
            <a:off x="8191500" y="36576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SA" sz="2400" b="1" dirty="0" smtClean="0"/>
              <a:t>5</a:t>
            </a:r>
            <a:endParaRPr lang="ar-SA" sz="2400" b="1" dirty="0"/>
          </a:p>
        </p:txBody>
      </p:sp>
      <p:sp>
        <p:nvSpPr>
          <p:cNvPr id="29" name="مربع نص 47"/>
          <p:cNvSpPr txBox="1"/>
          <p:nvPr/>
        </p:nvSpPr>
        <p:spPr>
          <a:xfrm>
            <a:off x="8191500" y="5334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SA" sz="2400" b="1" dirty="0" smtClean="0"/>
              <a:t>1</a:t>
            </a:r>
            <a:endParaRPr lang="ar-SA" sz="2400" b="1" dirty="0"/>
          </a:p>
        </p:txBody>
      </p:sp>
      <p:sp>
        <p:nvSpPr>
          <p:cNvPr id="30" name="مربع نص 48"/>
          <p:cNvSpPr txBox="1"/>
          <p:nvPr/>
        </p:nvSpPr>
        <p:spPr>
          <a:xfrm>
            <a:off x="8191500" y="31242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SA" sz="2400" b="1" dirty="0" smtClean="0"/>
              <a:t>4</a:t>
            </a:r>
            <a:endParaRPr lang="ar-SA" sz="2400" b="1" dirty="0"/>
          </a:p>
        </p:txBody>
      </p:sp>
      <p:sp>
        <p:nvSpPr>
          <p:cNvPr id="31" name="مربع نص 49"/>
          <p:cNvSpPr txBox="1"/>
          <p:nvPr/>
        </p:nvSpPr>
        <p:spPr>
          <a:xfrm>
            <a:off x="8267700" y="16002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SA" sz="2400" b="1" dirty="0" smtClean="0"/>
              <a:t>2</a:t>
            </a:r>
            <a:endParaRPr lang="ar-SA" sz="2400" b="1" dirty="0"/>
          </a:p>
        </p:txBody>
      </p:sp>
      <p:sp>
        <p:nvSpPr>
          <p:cNvPr id="32" name="مربع نص 50"/>
          <p:cNvSpPr txBox="1"/>
          <p:nvPr/>
        </p:nvSpPr>
        <p:spPr>
          <a:xfrm>
            <a:off x="8191500" y="21336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SA" sz="2400" b="1" dirty="0" smtClean="0"/>
              <a:t>3</a:t>
            </a:r>
            <a:endParaRPr lang="ar-SA" sz="2400" b="1" dirty="0"/>
          </a:p>
        </p:txBody>
      </p:sp>
      <p:sp>
        <p:nvSpPr>
          <p:cNvPr id="33" name="مربع نص 51"/>
          <p:cNvSpPr txBox="1"/>
          <p:nvPr/>
        </p:nvSpPr>
        <p:spPr>
          <a:xfrm>
            <a:off x="8191500" y="51816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SA" sz="2400" b="1" dirty="0" smtClean="0"/>
              <a:t>6</a:t>
            </a:r>
            <a:endParaRPr lang="ar-SA" sz="2400" b="1" dirty="0"/>
          </a:p>
        </p:txBody>
      </p:sp>
      <p:sp>
        <p:nvSpPr>
          <p:cNvPr id="34" name="مربع نص 52"/>
          <p:cNvSpPr txBox="1"/>
          <p:nvPr/>
        </p:nvSpPr>
        <p:spPr>
          <a:xfrm>
            <a:off x="2552700" y="51816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SA" sz="2400" b="1" dirty="0" smtClean="0"/>
              <a:t>7</a:t>
            </a:r>
            <a:endParaRPr lang="ar-SA" sz="2400" b="1" dirty="0"/>
          </a:p>
        </p:txBody>
      </p:sp>
      <p:sp>
        <p:nvSpPr>
          <p:cNvPr id="35" name="مربع نص 53"/>
          <p:cNvSpPr txBox="1"/>
          <p:nvPr/>
        </p:nvSpPr>
        <p:spPr>
          <a:xfrm>
            <a:off x="2552700" y="34290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SA" sz="2400" b="1" dirty="0" smtClean="0"/>
              <a:t>9</a:t>
            </a:r>
            <a:endParaRPr lang="ar-SA" sz="2400" b="1" dirty="0"/>
          </a:p>
        </p:txBody>
      </p:sp>
      <p:sp>
        <p:nvSpPr>
          <p:cNvPr id="36" name="مربع نص 54"/>
          <p:cNvSpPr txBox="1"/>
          <p:nvPr/>
        </p:nvSpPr>
        <p:spPr>
          <a:xfrm>
            <a:off x="2324100" y="19812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SA" sz="2400" b="1" dirty="0" smtClean="0"/>
              <a:t>10</a:t>
            </a:r>
            <a:endParaRPr lang="ar-SA" sz="2400" b="1" dirty="0"/>
          </a:p>
        </p:txBody>
      </p:sp>
      <p:sp>
        <p:nvSpPr>
          <p:cNvPr id="37" name="مربع نص 55"/>
          <p:cNvSpPr txBox="1"/>
          <p:nvPr/>
        </p:nvSpPr>
        <p:spPr>
          <a:xfrm>
            <a:off x="2476500" y="47244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SA" sz="2400" b="1" dirty="0" smtClean="0"/>
              <a:t>8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عنوان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أنواع </a:t>
            </a:r>
            <a:r>
              <a:rPr lang="ar-SA" b="1" dirty="0" smtClean="0"/>
              <a:t>الإتصالات</a:t>
            </a:r>
            <a:r>
              <a:rPr lang="ar-SA" b="1" dirty="0" smtClean="0"/>
              <a:t> </a:t>
            </a:r>
            <a:endParaRPr lang="ar-SA" b="1" dirty="0"/>
          </a:p>
        </p:txBody>
      </p:sp>
      <p:sp>
        <p:nvSpPr>
          <p:cNvPr id="40" name="عنصر نائب للمحتوى 3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  تقسم </a:t>
            </a:r>
            <a:r>
              <a:rPr lang="ar-SA" dirty="0" smtClean="0"/>
              <a:t>انواع</a:t>
            </a:r>
            <a:r>
              <a:rPr lang="ar-SA" dirty="0" smtClean="0"/>
              <a:t> </a:t>
            </a:r>
            <a:r>
              <a:rPr lang="ar-SA" dirty="0" smtClean="0"/>
              <a:t>الإتصالات</a:t>
            </a:r>
            <a:r>
              <a:rPr lang="ar-SA" dirty="0" smtClean="0"/>
              <a:t> وفقاً للتقسيم </a:t>
            </a:r>
            <a:r>
              <a:rPr lang="ar-SA" dirty="0" smtClean="0"/>
              <a:t>التالى</a:t>
            </a:r>
            <a:r>
              <a:rPr lang="ar-SA" dirty="0" smtClean="0"/>
              <a:t> :</a:t>
            </a:r>
          </a:p>
          <a:p>
            <a:r>
              <a:rPr lang="ar-SA" dirty="0" smtClean="0"/>
              <a:t>   1- حسب الموضوع :        </a:t>
            </a:r>
            <a:r>
              <a:rPr lang="ar-SA" dirty="0" smtClean="0"/>
              <a:t>أ</a:t>
            </a:r>
            <a:r>
              <a:rPr lang="ar-SA" dirty="0" smtClean="0"/>
              <a:t>- </a:t>
            </a:r>
            <a:r>
              <a:rPr lang="ar-SA" dirty="0" smtClean="0"/>
              <a:t>عملياتية</a:t>
            </a:r>
            <a:r>
              <a:rPr lang="ar-SA" dirty="0" smtClean="0"/>
              <a:t> ب- شخصية</a:t>
            </a:r>
          </a:p>
          <a:p>
            <a:r>
              <a:rPr lang="ar-SA" dirty="0" smtClean="0"/>
              <a:t>   2- حسب </a:t>
            </a:r>
            <a:r>
              <a:rPr lang="ar-SA" dirty="0" smtClean="0"/>
              <a:t>قناة </a:t>
            </a:r>
            <a:r>
              <a:rPr lang="ar-SA" dirty="0" smtClean="0"/>
              <a:t>الإتصال</a:t>
            </a:r>
            <a:r>
              <a:rPr lang="ar-SA" dirty="0" smtClean="0"/>
              <a:t> :     </a:t>
            </a:r>
            <a:r>
              <a:rPr lang="ar-SA" dirty="0" smtClean="0"/>
              <a:t>أ</a:t>
            </a:r>
            <a:r>
              <a:rPr lang="ar-SA" dirty="0" smtClean="0"/>
              <a:t>- رسمية  </a:t>
            </a:r>
            <a:r>
              <a:rPr lang="ar-SA" dirty="0" smtClean="0"/>
              <a:t>ب</a:t>
            </a:r>
            <a:r>
              <a:rPr lang="ar-SA" dirty="0" smtClean="0"/>
              <a:t>- غير رسمية</a:t>
            </a:r>
          </a:p>
          <a:p>
            <a:r>
              <a:rPr lang="ar-SA" dirty="0" smtClean="0"/>
              <a:t>   3- حسب </a:t>
            </a:r>
            <a:r>
              <a:rPr lang="ar-SA" dirty="0" smtClean="0"/>
              <a:t>إتجاهات</a:t>
            </a:r>
            <a:r>
              <a:rPr lang="ar-SA" dirty="0" smtClean="0"/>
              <a:t> المسار : </a:t>
            </a:r>
            <a:r>
              <a:rPr lang="ar-SA" dirty="0" smtClean="0"/>
              <a:t>أ</a:t>
            </a:r>
            <a:r>
              <a:rPr lang="ar-SA" dirty="0" smtClean="0"/>
              <a:t>- نازلة     </a:t>
            </a:r>
            <a:r>
              <a:rPr lang="ar-SA" dirty="0" smtClean="0"/>
              <a:t>ب</a:t>
            </a:r>
            <a:r>
              <a:rPr lang="ar-SA" dirty="0" smtClean="0"/>
              <a:t>- صاعدة     </a:t>
            </a:r>
            <a:r>
              <a:rPr lang="ar-SA" dirty="0" smtClean="0"/>
              <a:t>ج</a:t>
            </a:r>
            <a:r>
              <a:rPr lang="ar-SA" dirty="0" smtClean="0"/>
              <a:t>- أُفقية </a:t>
            </a:r>
          </a:p>
          <a:p>
            <a:r>
              <a:rPr lang="ar-SA" dirty="0" smtClean="0"/>
              <a:t>   4- حسب الوسيلة :          </a:t>
            </a:r>
            <a:r>
              <a:rPr lang="ar-SA" dirty="0" smtClean="0"/>
              <a:t>أ</a:t>
            </a:r>
            <a:r>
              <a:rPr lang="ar-SA" dirty="0" smtClean="0"/>
              <a:t>- لفظية    </a:t>
            </a:r>
            <a:r>
              <a:rPr lang="ar-SA" dirty="0" smtClean="0"/>
              <a:t>ب</a:t>
            </a:r>
            <a:r>
              <a:rPr lang="ar-SA" dirty="0" smtClean="0"/>
              <a:t>- كتابية       </a:t>
            </a:r>
            <a:r>
              <a:rPr lang="ar-SA" dirty="0" smtClean="0"/>
              <a:t>ج</a:t>
            </a:r>
            <a:r>
              <a:rPr lang="ar-SA" dirty="0" smtClean="0"/>
              <a:t>- </a:t>
            </a:r>
            <a:r>
              <a:rPr lang="ar-SA" dirty="0" smtClean="0"/>
              <a:t>شفاهية</a:t>
            </a:r>
            <a:endParaRPr lang="ar-SA" dirty="0" smtClean="0"/>
          </a:p>
          <a:p>
            <a:r>
              <a:rPr lang="en-US" dirty="0" smtClean="0"/>
              <a:t>      </a:t>
            </a:r>
            <a:endParaRPr lang="ar-SA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234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الإصغاء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شكل بيضاوي 3"/>
          <p:cNvSpPr/>
          <p:nvPr/>
        </p:nvSpPr>
        <p:spPr>
          <a:xfrm>
            <a:off x="3124200" y="2057400"/>
            <a:ext cx="2819400" cy="259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solidFill>
                  <a:schemeClr val="accent4">
                    <a:lumMod val="75000"/>
                  </a:schemeClr>
                </a:solidFill>
              </a:rPr>
              <a:t>الإصغاء </a:t>
            </a:r>
          </a:p>
          <a:p>
            <a:pPr algn="ctr"/>
            <a:r>
              <a:rPr lang="ar-SA" sz="4400" b="1" dirty="0" smtClean="0">
                <a:solidFill>
                  <a:schemeClr val="accent4">
                    <a:lumMod val="75000"/>
                  </a:schemeClr>
                </a:solidFill>
              </a:rPr>
              <a:t>والإنصات</a:t>
            </a:r>
            <a:endParaRPr lang="ar-SA" sz="4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858000" y="1676400"/>
            <a:ext cx="2133600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السماع</a:t>
            </a: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7010400" y="2971800"/>
            <a:ext cx="2133600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تركيز الانتباه</a:t>
            </a: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934200" y="4495800"/>
            <a:ext cx="2133600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dk1"/>
                </a:solidFill>
              </a:rPr>
              <a:t>التذكر</a:t>
            </a:r>
            <a:endParaRPr lang="ar-SA" sz="2800" b="1" dirty="0">
              <a:solidFill>
                <a:schemeClr val="dk1"/>
              </a:solidFill>
            </a:endParaRPr>
          </a:p>
        </p:txBody>
      </p:sp>
      <p:cxnSp>
        <p:nvCxnSpPr>
          <p:cNvPr id="8" name="رابط كسهم مستقيم 7"/>
          <p:cNvCxnSpPr>
            <a:stCxn id="5" idx="1"/>
            <a:endCxn id="4" idx="6"/>
          </p:cNvCxnSpPr>
          <p:nvPr/>
        </p:nvCxnSpPr>
        <p:spPr>
          <a:xfrm rot="10800000" flipV="1">
            <a:off x="5943600" y="2095500"/>
            <a:ext cx="914400" cy="1257300"/>
          </a:xfrm>
          <a:prstGeom prst="straightConnector1">
            <a:avLst/>
          </a:prstGeom>
          <a:ln w="254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>
            <a:stCxn id="6" idx="1"/>
            <a:endCxn id="4" idx="6"/>
          </p:cNvCxnSpPr>
          <p:nvPr/>
        </p:nvCxnSpPr>
        <p:spPr>
          <a:xfrm rot="10800000">
            <a:off x="5943600" y="3352800"/>
            <a:ext cx="1066800" cy="38100"/>
          </a:xfrm>
          <a:prstGeom prst="straightConnector1">
            <a:avLst/>
          </a:prstGeom>
          <a:ln w="254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>
            <a:stCxn id="7" idx="1"/>
            <a:endCxn id="4" idx="6"/>
          </p:cNvCxnSpPr>
          <p:nvPr/>
        </p:nvCxnSpPr>
        <p:spPr>
          <a:xfrm rot="10800000">
            <a:off x="5943600" y="3352800"/>
            <a:ext cx="990600" cy="1562100"/>
          </a:xfrm>
          <a:prstGeom prst="straightConnector1">
            <a:avLst/>
          </a:prstGeom>
          <a:ln w="254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>
            <a:stCxn id="4" idx="2"/>
          </p:cNvCxnSpPr>
          <p:nvPr/>
        </p:nvCxnSpPr>
        <p:spPr>
          <a:xfrm rot="10800000">
            <a:off x="2895600" y="3352800"/>
            <a:ext cx="2286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rot="5400000">
            <a:off x="1219200" y="3505200"/>
            <a:ext cx="335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rot="10800000">
            <a:off x="2743200" y="18288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rot="10800000">
            <a:off x="2743200" y="28194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rot="10800000">
            <a:off x="2743200" y="36576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 rot="10800000">
            <a:off x="2743200" y="43434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مربع نص 16"/>
          <p:cNvSpPr txBox="1"/>
          <p:nvPr/>
        </p:nvSpPr>
        <p:spPr>
          <a:xfrm>
            <a:off x="228600" y="1600200"/>
            <a:ext cx="2514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يشجع على تبادلية الإصغاء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0" y="2590800"/>
            <a:ext cx="2743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الحصول على كامل المعلومات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0" y="3429000"/>
            <a:ext cx="2743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تحسين العلاقات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0" y="4114800"/>
            <a:ext cx="2743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حل المشكلات</a:t>
            </a:r>
            <a:endParaRPr lang="ar-SA" sz="2000" dirty="0"/>
          </a:p>
        </p:txBody>
      </p:sp>
      <p:cxnSp>
        <p:nvCxnSpPr>
          <p:cNvPr id="21" name="رابط مستقيم 20"/>
          <p:cNvCxnSpPr/>
          <p:nvPr/>
        </p:nvCxnSpPr>
        <p:spPr>
          <a:xfrm rot="10800000">
            <a:off x="2743200" y="51816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مربع نص 21"/>
          <p:cNvSpPr txBox="1"/>
          <p:nvPr/>
        </p:nvSpPr>
        <p:spPr>
          <a:xfrm>
            <a:off x="0" y="4953000"/>
            <a:ext cx="2743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فهم الآخرين بشكل أفضل</a:t>
            </a:r>
            <a:endParaRPr lang="ar-SA" sz="2000" dirty="0"/>
          </a:p>
        </p:txBody>
      </p:sp>
      <p:sp>
        <p:nvSpPr>
          <p:cNvPr id="23" name="Rectangle 23"/>
          <p:cNvSpPr/>
          <p:nvPr/>
        </p:nvSpPr>
        <p:spPr>
          <a:xfrm>
            <a:off x="0" y="914400"/>
            <a:ext cx="3200400" cy="685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مبررات/ فوائد الإصغاء الجيد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إختيار</a:t>
            </a:r>
            <a:r>
              <a:rPr lang="ar-SA" b="1" dirty="0" smtClean="0"/>
              <a:t> وسيلة </a:t>
            </a:r>
            <a:r>
              <a:rPr lang="ar-SA" b="1" dirty="0" smtClean="0"/>
              <a:t>الإتصال</a:t>
            </a:r>
            <a:r>
              <a:rPr lang="ar-SA" b="1" dirty="0" smtClean="0"/>
              <a:t> المناسبة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يتوقف </a:t>
            </a:r>
            <a:r>
              <a:rPr lang="ar-SA" dirty="0" smtClean="0"/>
              <a:t>إختيار</a:t>
            </a:r>
            <a:r>
              <a:rPr lang="ar-SA" dirty="0" smtClean="0"/>
              <a:t> وسيلة </a:t>
            </a:r>
            <a:r>
              <a:rPr lang="ar-SA" dirty="0" smtClean="0"/>
              <a:t>الإتصال</a:t>
            </a:r>
            <a:r>
              <a:rPr lang="ar-SA" dirty="0" smtClean="0"/>
              <a:t> على :</a:t>
            </a:r>
          </a:p>
          <a:p>
            <a:r>
              <a:rPr lang="ar-SA" dirty="0" smtClean="0"/>
              <a:t>1- الغرض من </a:t>
            </a:r>
            <a:r>
              <a:rPr lang="ar-SA" dirty="0" smtClean="0"/>
              <a:t>الإتصال</a:t>
            </a:r>
            <a:r>
              <a:rPr lang="ar-SA" dirty="0" smtClean="0"/>
              <a:t> .</a:t>
            </a:r>
          </a:p>
          <a:p>
            <a:r>
              <a:rPr lang="ar-SA" dirty="0" smtClean="0"/>
              <a:t>2- موضوع </a:t>
            </a:r>
            <a:r>
              <a:rPr lang="ar-SA" dirty="0" smtClean="0"/>
              <a:t>الإتصال</a:t>
            </a:r>
            <a:r>
              <a:rPr lang="ar-SA" dirty="0" smtClean="0"/>
              <a:t> .</a:t>
            </a:r>
          </a:p>
          <a:p>
            <a:r>
              <a:rPr lang="ar-SA" dirty="0" smtClean="0"/>
              <a:t>3- طبيعة مستقبل الرسالة .</a:t>
            </a:r>
          </a:p>
          <a:p>
            <a:r>
              <a:rPr lang="ar-SA" dirty="0" smtClean="0"/>
              <a:t>4- الوقت المتاح </a:t>
            </a:r>
            <a:r>
              <a:rPr lang="ar-SA" dirty="0" smtClean="0"/>
              <a:t>لإستقبال</a:t>
            </a:r>
            <a:r>
              <a:rPr lang="ar-SA" dirty="0" smtClean="0"/>
              <a:t> الرسالة</a:t>
            </a:r>
          </a:p>
          <a:p>
            <a:r>
              <a:rPr lang="ar-SA" dirty="0" smtClean="0"/>
              <a:t>5- مدى انتشار </a:t>
            </a:r>
            <a:r>
              <a:rPr lang="ar-SA" dirty="0" smtClean="0"/>
              <a:t>مستقبلى</a:t>
            </a:r>
            <a:r>
              <a:rPr lang="ar-SA" dirty="0" smtClean="0"/>
              <a:t> الرسالة</a:t>
            </a:r>
          </a:p>
          <a:p>
            <a:r>
              <a:rPr lang="ar-SA" dirty="0" smtClean="0"/>
              <a:t>6- تكلفة </a:t>
            </a:r>
            <a:r>
              <a:rPr lang="ar-SA" dirty="0" smtClean="0"/>
              <a:t>الإتصال</a:t>
            </a:r>
            <a:r>
              <a:rPr lang="en-US" dirty="0" smtClean="0"/>
              <a:t> 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معوقات </a:t>
            </a:r>
            <a:r>
              <a:rPr lang="ar-SA" b="1" dirty="0" smtClean="0"/>
              <a:t>الإتصال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  توجد العديد من المعوقات التى يمكن أن تحد من عملية </a:t>
            </a:r>
            <a:r>
              <a:rPr lang="ar-SA" dirty="0" smtClean="0"/>
              <a:t>الإتصال</a:t>
            </a:r>
            <a:r>
              <a:rPr lang="ar-SA" dirty="0" smtClean="0"/>
              <a:t> وهى :</a:t>
            </a:r>
          </a:p>
          <a:p>
            <a:r>
              <a:rPr lang="ar-SA" dirty="0" smtClean="0"/>
              <a:t>1- معوقات تعود الى المرسل والمستقبل</a:t>
            </a:r>
          </a:p>
          <a:p>
            <a:r>
              <a:rPr lang="ar-SA" dirty="0" smtClean="0"/>
              <a:t>2- معوقات تعود إلى وسيلة </a:t>
            </a:r>
            <a:r>
              <a:rPr lang="ar-SA" dirty="0" smtClean="0"/>
              <a:t>الإتصال</a:t>
            </a:r>
            <a:endParaRPr lang="ar-SA" dirty="0" smtClean="0"/>
          </a:p>
          <a:p>
            <a:r>
              <a:rPr lang="ar-SA" dirty="0" smtClean="0"/>
              <a:t>3- معوقات تعود إلى مضمون الرسالة</a:t>
            </a:r>
          </a:p>
          <a:p>
            <a:r>
              <a:rPr lang="ar-SA" dirty="0" smtClean="0"/>
              <a:t>4- معوقات تعود إلى الوسيلة المستخدمة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تحسين فاعلية </a:t>
            </a:r>
            <a:r>
              <a:rPr lang="ar-SA" b="1" dirty="0" smtClean="0"/>
              <a:t>الإتصال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دور المرسل</a:t>
            </a:r>
          </a:p>
          <a:p>
            <a:r>
              <a:rPr lang="ar-SA" dirty="0" smtClean="0"/>
              <a:t>1- وضوح وشمولية الرسالة وترابط معلوماتها</a:t>
            </a:r>
          </a:p>
          <a:p>
            <a:r>
              <a:rPr lang="ar-SA" dirty="0" smtClean="0"/>
              <a:t>2- ترميز وترجمة الفكرة الذهنية الى رسالة واضحة سهلة الفهم </a:t>
            </a:r>
          </a:p>
          <a:p>
            <a:r>
              <a:rPr lang="ar-SA" dirty="0" smtClean="0"/>
              <a:t>    </a:t>
            </a:r>
            <a:r>
              <a:rPr lang="ar-SA" dirty="0" smtClean="0"/>
              <a:t>والإستيعاب</a:t>
            </a:r>
            <a:r>
              <a:rPr lang="ar-SA" dirty="0" smtClean="0"/>
              <a:t> </a:t>
            </a:r>
          </a:p>
          <a:p>
            <a:r>
              <a:rPr lang="ar-SA" dirty="0" smtClean="0"/>
              <a:t>3- </a:t>
            </a:r>
            <a:r>
              <a:rPr lang="ar-SA" dirty="0" smtClean="0"/>
              <a:t>إختيار</a:t>
            </a:r>
            <a:r>
              <a:rPr lang="ar-SA" dirty="0" smtClean="0"/>
              <a:t> وسيلة </a:t>
            </a:r>
            <a:r>
              <a:rPr lang="ar-SA" dirty="0" smtClean="0"/>
              <a:t>الإتصال</a:t>
            </a:r>
            <a:r>
              <a:rPr lang="ar-SA" dirty="0" smtClean="0"/>
              <a:t> المناسبة</a:t>
            </a:r>
          </a:p>
          <a:p>
            <a:r>
              <a:rPr lang="ar-SA" dirty="0" smtClean="0"/>
              <a:t>4-</a:t>
            </a:r>
            <a:r>
              <a:rPr lang="ar-SA" dirty="0" smtClean="0"/>
              <a:t>إختيار</a:t>
            </a:r>
            <a:r>
              <a:rPr lang="ar-SA" dirty="0" smtClean="0"/>
              <a:t> الوقت المناسب لإرسال الرسالة</a:t>
            </a:r>
          </a:p>
          <a:p>
            <a:r>
              <a:rPr lang="ar-SA" dirty="0" smtClean="0"/>
              <a:t>5- الصدق والنزاهة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دور المستقبل </a:t>
            </a:r>
          </a:p>
          <a:p>
            <a:r>
              <a:rPr lang="ar-SA" dirty="0" smtClean="0"/>
              <a:t>1- الإنصات </a:t>
            </a:r>
            <a:r>
              <a:rPr lang="ar-SA" dirty="0" smtClean="0"/>
              <a:t>التام </a:t>
            </a:r>
            <a:r>
              <a:rPr lang="ar-SA" dirty="0" smtClean="0"/>
              <a:t>لمحتوى الرسالة</a:t>
            </a:r>
          </a:p>
          <a:p>
            <a:r>
              <a:rPr lang="ar-SA" dirty="0" smtClean="0"/>
              <a:t>2-التفهم لمشاعر المرسل</a:t>
            </a:r>
          </a:p>
          <a:p>
            <a:r>
              <a:rPr lang="ar-SA" dirty="0" smtClean="0"/>
              <a:t>3- تحليل وتفسير الرسالة بشكل صحيح وسليم</a:t>
            </a:r>
          </a:p>
          <a:p>
            <a:r>
              <a:rPr lang="ar-SA" dirty="0" smtClean="0"/>
              <a:t>4- </a:t>
            </a:r>
            <a:r>
              <a:rPr lang="ar-SA" dirty="0" smtClean="0"/>
              <a:t>الإنتباه</a:t>
            </a:r>
            <a:r>
              <a:rPr lang="ar-SA" dirty="0" smtClean="0"/>
              <a:t> </a:t>
            </a:r>
            <a:r>
              <a:rPr lang="ar-SA" dirty="0" smtClean="0"/>
              <a:t>إتجاه</a:t>
            </a:r>
            <a:r>
              <a:rPr lang="ar-SA" dirty="0" smtClean="0"/>
              <a:t> الإشارات غير اللفظية التى تبدو من المرسل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</TotalTime>
  <Words>622</Words>
  <Application>Microsoft Office PowerPoint</Application>
  <PresentationFormat>A4 Paper (210x297 mm)‎</PresentationFormat>
  <Paragraphs>130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المحاضرة  الثانية </vt:lpstr>
      <vt:lpstr>عناصر المحاضرة</vt:lpstr>
      <vt:lpstr>مقدمة:</vt:lpstr>
      <vt:lpstr> تعريف الإتصال فى منظمات الأعمال </vt:lpstr>
      <vt:lpstr>عملية الإتصال</vt:lpstr>
      <vt:lpstr>العناصر الأُخرى فى عملية الإتصال</vt:lpstr>
      <vt:lpstr>الشريحة 8</vt:lpstr>
      <vt:lpstr>الشريحة 9</vt:lpstr>
      <vt:lpstr>أنواع الإتصالات </vt:lpstr>
      <vt:lpstr>الإصغاء</vt:lpstr>
      <vt:lpstr>إختيار وسيلة الإتصال المناسبة</vt:lpstr>
      <vt:lpstr>معوقات الإتصال</vt:lpstr>
      <vt:lpstr>تحسين فاعلية الإتصال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thoshiba</cp:lastModifiedBy>
  <cp:revision>122</cp:revision>
  <dcterms:created xsi:type="dcterms:W3CDTF">2009-10-14T19:14:34Z</dcterms:created>
  <dcterms:modified xsi:type="dcterms:W3CDTF">2013-09-19T16:05:34Z</dcterms:modified>
</cp:coreProperties>
</file>