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مهارات الاتصال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معتصم حسين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66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fr-FR" sz="66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</a:t>
            </a:r>
            <a:r>
              <a:rPr lang="ar-DZ" sz="66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الرابعة</a:t>
            </a:r>
            <a:endParaRPr lang="en-US" sz="66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914400"/>
          </a:xfrm>
        </p:spPr>
        <p:txBody>
          <a:bodyPr/>
          <a:lstStyle/>
          <a:p>
            <a:pPr rtl="1" eaLnBrk="1" hangingPunct="1"/>
            <a:r>
              <a:rPr lang="ar-DZ" sz="4000" b="1" dirty="0" smtClean="0">
                <a:solidFill>
                  <a:schemeClr val="tx1"/>
                </a:solidFill>
                <a:cs typeface="Arial" pitchFamily="34" charset="0"/>
              </a:rPr>
              <a:t>عملية كتابة رسائل الاعمال</a:t>
            </a:r>
            <a:endParaRPr lang="en-US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تخطيط الرسالة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جمع المعلومات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تحليل وتنظيم المعلومات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صياغة مسودة الرسالة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المراجعة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تقييم الاستجابة</a:t>
            </a:r>
            <a:endParaRPr lang="ar-SA" b="1" dirty="0" smtClean="0">
              <a:cs typeface="Arial" pitchFamily="34" charset="0"/>
            </a:endParaRPr>
          </a:p>
          <a:p>
            <a:pPr algn="just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just" rtl="1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38200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تخطيط الرسالة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تتضمن هذه المرحلة: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	- تحديد الهدف من الرسالة (لماذا سنرسل الرسالة، ماذا نريد من القارئ، ماذا نامل تحقيقه؟...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	- تحليل القارئ: من هو بالتحديد؟ ما هي خلفيته؟ معرفته بموضوع الرسالة، توقع رد فعله، توقعاته،...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	- تحليل الموقف: الاعتبارات الموقفية التي تؤثر على رد فعل القارئ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	- تحديد الافكار التي تتضمنها الرسالة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جمع المعلومات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cs typeface="Arial" pitchFamily="34" charset="0"/>
              </a:rPr>
              <a:t>جمع ما يلزم من حقائق وارقام واثباتات وادلة بالاستعانة بالمصادر الاولية والثانوية:</a:t>
            </a:r>
          </a:p>
          <a:p>
            <a:pPr marL="984250" algn="just" rtl="1" eaLnBrk="1" hangingPunct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المراسلات السابقة، </a:t>
            </a:r>
          </a:p>
          <a:p>
            <a:pPr marL="984250" algn="just" rtl="1" eaLnBrk="1" hangingPunct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العقود والاتفقيات، </a:t>
            </a:r>
          </a:p>
          <a:p>
            <a:pPr marL="984250" algn="just" rtl="1" eaLnBrk="1" hangingPunct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الكتيبات والنشرات</a:t>
            </a:r>
          </a:p>
          <a:p>
            <a:pPr marL="984250" algn="just" rtl="1" eaLnBrk="1" hangingPunct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التقارير</a:t>
            </a:r>
          </a:p>
          <a:p>
            <a:pPr marL="984250" algn="just" rtl="1" eaLnBrk="1" hangingPunct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الاستشارات</a:t>
            </a:r>
          </a:p>
          <a:p>
            <a:pPr marL="984250" algn="just" rtl="1" eaLnBrk="1" hangingPunct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اجراء الاستبيانات او المقابلات ان لزم الامر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تحليل وتنظيم المعلومات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3235325" algn="just" rtl="1" eaLnBrk="1" hangingPunct="1"/>
            <a:r>
              <a:rPr lang="ar-DZ" b="1" dirty="0" smtClean="0">
                <a:cs typeface="Arial" pitchFamily="34" charset="0"/>
              </a:rPr>
              <a:t>يتطلب تنظيم المعلومات:</a:t>
            </a:r>
          </a:p>
          <a:p>
            <a:pPr marL="3235325" algn="just" rtl="1" eaLnBrk="1" hangingPunct="1">
              <a:buFontTx/>
              <a:buChar char="-"/>
            </a:pPr>
            <a:r>
              <a:rPr lang="ar-DZ" sz="2400" b="1" dirty="0" smtClean="0">
                <a:cs typeface="Arial" pitchFamily="34" charset="0"/>
              </a:rPr>
              <a:t>دراستها بشكل جيد لمعرفة مضامينها</a:t>
            </a:r>
          </a:p>
          <a:p>
            <a:pPr marL="3235325" algn="just" rtl="1" eaLnBrk="1" hangingPunct="1">
              <a:buFontTx/>
              <a:buChar char="-"/>
            </a:pPr>
            <a:r>
              <a:rPr lang="ar-DZ" sz="2400" b="1" dirty="0" smtClean="0">
                <a:cs typeface="Arial" pitchFamily="34" charset="0"/>
              </a:rPr>
              <a:t>معرفة الاثباتات والأدلة التي تطلبها</a:t>
            </a:r>
          </a:p>
          <a:p>
            <a:pPr marL="3235325" algn="just" rtl="1" eaLnBrk="1" hangingPunct="1">
              <a:buFontTx/>
              <a:buChar char="-"/>
            </a:pPr>
            <a:r>
              <a:rPr lang="ar-DZ" sz="2400" b="1" dirty="0" smtClean="0">
                <a:cs typeface="Arial" pitchFamily="34" charset="0"/>
              </a:rPr>
              <a:t>تحديد الأفكار المحورية والمساندة</a:t>
            </a:r>
          </a:p>
          <a:p>
            <a:pPr marL="3235325" algn="just" rtl="1" eaLnBrk="1" hangingPunct="1">
              <a:buFontTx/>
              <a:buChar char="-"/>
            </a:pPr>
            <a:r>
              <a:rPr lang="ar-DZ" sz="2400" b="1" dirty="0" smtClean="0">
                <a:cs typeface="Arial" pitchFamily="34" charset="0"/>
              </a:rPr>
              <a:t>تحديد ترتيبها المنطقي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324600" y="4419600"/>
            <a:ext cx="2286000" cy="1524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ysClr val="windowText" lastClr="000000"/>
                </a:solidFill>
              </a:rPr>
              <a:t>الأسلوب المباشر</a:t>
            </a:r>
            <a:endParaRPr lang="ar-DZ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905000" y="4495800"/>
            <a:ext cx="2286000" cy="1524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ysClr val="windowText" lastClr="000000"/>
                </a:solidFill>
              </a:rPr>
              <a:t>الأسلوب غير المباشر</a:t>
            </a:r>
            <a:endParaRPr lang="ar-DZ" sz="28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9" name="Straight Arrow Connector 8"/>
          <p:cNvCxnSpPr>
            <a:endCxn id="7" idx="0"/>
          </p:cNvCxnSpPr>
          <p:nvPr/>
        </p:nvCxnSpPr>
        <p:spPr>
          <a:xfrm rot="10800000" flipV="1">
            <a:off x="3048000" y="36576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953000" y="3657600"/>
            <a:ext cx="23622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9144000" cy="6400800"/>
          </a:xfrm>
        </p:spPr>
        <p:txBody>
          <a:bodyPr/>
          <a:lstStyle/>
          <a:p>
            <a:pPr algn="just" rtl="1" eaLnBrk="1" hangingPunct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الأسلوب المباشر: </a:t>
            </a:r>
            <a:r>
              <a:rPr lang="ar-DZ" sz="2400" b="1" dirty="0" smtClean="0">
                <a:cs typeface="Arial" pitchFamily="34" charset="0"/>
              </a:rPr>
              <a:t>الهدف والموضوع الأساسي، التفاصيل... يستخدم في حالات: </a:t>
            </a:r>
          </a:p>
          <a:p>
            <a:pPr marL="720725" lvl="8" algn="just" rtl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الاخبار السارة</a:t>
            </a:r>
          </a:p>
          <a:p>
            <a:pPr marL="720725" lvl="8" algn="just" rtl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توقع رد فعل ايجابي</a:t>
            </a:r>
          </a:p>
          <a:p>
            <a:pPr marL="720725" lvl="8" algn="just" rtl="1">
              <a:buFontTx/>
              <a:buChar char="-"/>
            </a:pPr>
            <a:r>
              <a:rPr lang="ar-DZ" b="1" dirty="0" smtClean="0">
                <a:cs typeface="Arial" pitchFamily="34" charset="0"/>
              </a:rPr>
              <a:t>كون الرسالة محايدة</a:t>
            </a:r>
          </a:p>
          <a:p>
            <a:pPr algn="just" rtl="1" eaLnBrk="1" hangingPunct="1"/>
            <a:r>
              <a:rPr lang="ar-DZ" b="1" dirty="0" smtClean="0">
                <a:cs typeface="Arial" pitchFamily="34" charset="0"/>
              </a:rPr>
              <a:t>الأسلوب غير المباشر: </a:t>
            </a:r>
            <a:r>
              <a:rPr lang="ar-DZ" sz="2400" b="1" dirty="0" smtClean="0">
                <a:cs typeface="Arial" pitchFamily="34" charset="0"/>
              </a:rPr>
              <a:t>يبدأ الرسالة بمقدمة ثم التوضيحات... يستخدم في حالات:</a:t>
            </a:r>
            <a:endParaRPr lang="ar-DZ" b="1" dirty="0" smtClean="0">
              <a:cs typeface="Arial" pitchFamily="34" charset="0"/>
            </a:endParaRPr>
          </a:p>
          <a:p>
            <a:pPr marL="806450" algn="just" rtl="1" eaLnBrk="1" hangingPunct="1">
              <a:buFontTx/>
              <a:buChar char="-"/>
            </a:pPr>
            <a:r>
              <a:rPr lang="ar-DZ" sz="2000" b="1" dirty="0" smtClean="0">
                <a:cs typeface="Arial" pitchFamily="34" charset="0"/>
              </a:rPr>
              <a:t>الأخبار السيئة</a:t>
            </a:r>
          </a:p>
          <a:p>
            <a:pPr marL="806450" algn="just" rtl="1" eaLnBrk="1" hangingPunct="1">
              <a:buFontTx/>
              <a:buChar char="-"/>
            </a:pPr>
            <a:r>
              <a:rPr lang="ar-DZ" sz="2000" b="1" dirty="0" smtClean="0">
                <a:cs typeface="Arial" pitchFamily="34" charset="0"/>
              </a:rPr>
              <a:t>توقع رد فعل سلبي من المستقبل</a:t>
            </a:r>
          </a:p>
          <a:p>
            <a:pPr marL="806450" algn="just" rtl="1" eaLnBrk="1" hangingPunct="1">
              <a:buFontTx/>
              <a:buChar char="-"/>
            </a:pPr>
            <a:r>
              <a:rPr lang="ar-DZ" sz="2000" b="1" dirty="0" smtClean="0">
                <a:cs typeface="Arial" pitchFamily="34" charset="0"/>
              </a:rPr>
              <a:t>الرسائل الاقناعية</a:t>
            </a:r>
          </a:p>
          <a:p>
            <a:pPr marL="806450" algn="just" rtl="1" eaLnBrk="1" hangingPunct="1"/>
            <a:r>
              <a:rPr lang="ar-DZ" sz="2400" b="1" dirty="0" smtClean="0">
                <a:cs typeface="Arial" pitchFamily="34" charset="0"/>
              </a:rPr>
              <a:t>(</a:t>
            </a:r>
            <a:r>
              <a:rPr lang="ar-D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الانطباع الأول دائم، نتذكر بشكل افضل ما نقرأه او نسمعه اخيرا)</a:t>
            </a:r>
          </a:p>
          <a:p>
            <a:pPr algn="just" rtl="1" eaLnBrk="1" hangingPunct="1"/>
            <a:r>
              <a:rPr lang="ar-DZ" b="1" dirty="0" smtClean="0">
                <a:cs typeface="Arial" pitchFamily="34" charset="0"/>
              </a:rPr>
              <a:t>الفقرة الختامية: </a:t>
            </a:r>
            <a:r>
              <a:rPr lang="ar-DZ" sz="2400" b="1" dirty="0" smtClean="0">
                <a:cs typeface="Arial" pitchFamily="34" charset="0"/>
              </a:rPr>
              <a:t>يجب ان تكون قوية، واضحة ومؤدبة، تترك انطباعا جيدا:</a:t>
            </a:r>
          </a:p>
          <a:p>
            <a:pPr algn="just" rtl="1" eaLnBrk="1" hangingPunct="1">
              <a:buFontTx/>
              <a:buChar char="-"/>
            </a:pPr>
            <a:r>
              <a:rPr lang="ar-DZ" sz="2000" b="1" dirty="0" smtClean="0">
                <a:cs typeface="Arial" pitchFamily="34" charset="0"/>
              </a:rPr>
              <a:t>ان يكون الاجراء المطلوب من القارئ واضحا وكاملا</a:t>
            </a:r>
          </a:p>
          <a:p>
            <a:pPr algn="just" rtl="1" eaLnBrk="1" hangingPunct="1">
              <a:buFontTx/>
              <a:buChar char="-"/>
            </a:pPr>
            <a:r>
              <a:rPr lang="ar-DZ" sz="2000" b="1" dirty="0" smtClean="0">
                <a:cs typeface="Arial" pitchFamily="34" charset="0"/>
              </a:rPr>
              <a:t>تضمين الفقرة الختامية فكرة ايجابية</a:t>
            </a:r>
          </a:p>
          <a:p>
            <a:pPr algn="just" rtl="1" eaLnBrk="1" hangingPunct="1">
              <a:buFontTx/>
              <a:buChar char="-"/>
            </a:pPr>
            <a:r>
              <a:rPr lang="ar-DZ" sz="2000" b="1" dirty="0" smtClean="0">
                <a:cs typeface="Arial" pitchFamily="34" charset="0"/>
              </a:rPr>
              <a:t>تكون موجزة وسليمة لغويا</a:t>
            </a:r>
          </a:p>
          <a:p>
            <a:pPr algn="just" rtl="1" eaLnBrk="1" hangingPunct="1">
              <a:buFontTx/>
              <a:buChar char="-"/>
            </a:pPr>
            <a:r>
              <a:rPr lang="ar-DZ" sz="2000" b="1" dirty="0" smtClean="0">
                <a:cs typeface="Arial" pitchFamily="34" charset="0"/>
              </a:rPr>
              <a:t>الاشارة الى ما يمكن تحقيقه من ايجابيات</a:t>
            </a:r>
          </a:p>
          <a:p>
            <a:pPr algn="just" rtl="1" eaLnBrk="1" hangingPunct="1"/>
            <a:endParaRPr lang="ar-DZ" b="1" dirty="0" smtClean="0">
              <a:cs typeface="Arial" pitchFamily="34" charset="0"/>
            </a:endParaRPr>
          </a:p>
          <a:p>
            <a:pPr algn="just" rtl="1" eaLnBrk="1" hangingPunct="1">
              <a:buFontTx/>
              <a:buChar char="-"/>
            </a:pPr>
            <a:endParaRPr lang="ar-DZ" sz="2400" b="1" dirty="0" smtClean="0">
              <a:cs typeface="Arial" pitchFamily="34" charset="0"/>
            </a:endParaRPr>
          </a:p>
          <a:p>
            <a:pPr algn="just" rtl="1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صياغة الرسالة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19800" y="1828800"/>
            <a:ext cx="1981200" cy="12954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rgbClr val="0070C0"/>
                </a:solidFill>
              </a:rPr>
              <a:t>تخطيط الرسالة</a:t>
            </a:r>
            <a:endParaRPr lang="ar-DZ" sz="2800" b="1" dirty="0">
              <a:solidFill>
                <a:srgbClr val="0070C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57400" y="1828800"/>
            <a:ext cx="1981200" cy="12954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rgbClr val="0070C0"/>
                </a:solidFill>
              </a:rPr>
              <a:t>جمع المعلومات</a:t>
            </a:r>
          </a:p>
        </p:txBody>
      </p:sp>
      <p:sp>
        <p:nvSpPr>
          <p:cNvPr id="8" name="Flowchart: Delay 7"/>
          <p:cNvSpPr/>
          <p:nvPr/>
        </p:nvSpPr>
        <p:spPr>
          <a:xfrm rot="5400000">
            <a:off x="4343400" y="3352800"/>
            <a:ext cx="1676400" cy="3352800"/>
          </a:xfrm>
          <a:prstGeom prst="flowChartDelay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ar-D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كتابة مسودة الرسالة</a:t>
            </a:r>
            <a:endParaRPr lang="ar-DZ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0" name="Straight Arrow Connector 9"/>
          <p:cNvCxnSpPr>
            <a:stCxn id="6" idx="2"/>
            <a:endCxn id="8" idx="1"/>
          </p:cNvCxnSpPr>
          <p:nvPr/>
        </p:nvCxnSpPr>
        <p:spPr>
          <a:xfrm rot="5400000">
            <a:off x="5562600" y="2743200"/>
            <a:ext cx="1066800" cy="182880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1"/>
            <a:endCxn id="7" idx="3"/>
          </p:cNvCxnSpPr>
          <p:nvPr/>
        </p:nvCxnSpPr>
        <p:spPr>
          <a:xfrm rot="10800000">
            <a:off x="4038600" y="2476500"/>
            <a:ext cx="1981200" cy="1588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  <a:endCxn id="8" idx="1"/>
          </p:cNvCxnSpPr>
          <p:nvPr/>
        </p:nvCxnSpPr>
        <p:spPr>
          <a:xfrm rot="16200000" flipH="1">
            <a:off x="3581400" y="2590800"/>
            <a:ext cx="1066800" cy="213360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مراجعة الرسالة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0" y="1371601"/>
            <a:ext cx="3429000" cy="44958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just" rtl="1" eaLnBrk="1" hangingPunct="1"/>
            <a:r>
              <a:rPr lang="ar-DZ" b="1" dirty="0" smtClean="0">
                <a:cs typeface="Arial" pitchFamily="34" charset="0"/>
              </a:rPr>
              <a:t>المضمون والوضوح:</a:t>
            </a:r>
          </a:p>
          <a:p>
            <a:pPr marL="533400" algn="just" rtl="1" eaLnBrk="1" hangingPunct="1"/>
            <a:r>
              <a:rPr lang="ar-DZ" sz="2400" b="1" dirty="0" smtClean="0">
                <a:cs typeface="Arial" pitchFamily="34" charset="0"/>
              </a:rPr>
              <a:t>- هل الأهداف واضحة؟</a:t>
            </a:r>
          </a:p>
          <a:p>
            <a:pPr marL="533400" algn="just" rtl="1" eaLnBrk="1" hangingPunct="1"/>
            <a:r>
              <a:rPr lang="ar-DZ" sz="2400" b="1" dirty="0" smtClean="0">
                <a:cs typeface="Arial" pitchFamily="34" charset="0"/>
              </a:rPr>
              <a:t>- هل الرسالة شاملة لجميع المعلومات؟</a:t>
            </a:r>
          </a:p>
          <a:p>
            <a:pPr marL="533400" algn="just" rtl="1" eaLnBrk="1" hangingPunct="1"/>
            <a:r>
              <a:rPr lang="ar-DZ" sz="2400" b="1" dirty="0" smtClean="0">
                <a:cs typeface="Arial" pitchFamily="34" charset="0"/>
              </a:rPr>
              <a:t>- هل الجمل واضحة؟</a:t>
            </a:r>
          </a:p>
          <a:p>
            <a:pPr marL="533400" algn="just" rtl="1" eaLnBrk="1" hangingPunct="1"/>
            <a:r>
              <a:rPr lang="ar-DZ" sz="2400" b="1" dirty="0" smtClean="0">
                <a:cs typeface="Arial" pitchFamily="34" charset="0"/>
              </a:rPr>
              <a:t>- هل الكلمات مناسبة؟</a:t>
            </a:r>
          </a:p>
          <a:p>
            <a:pPr marL="533400" algn="just" rtl="1" eaLnBrk="1" hangingPunct="1"/>
            <a:r>
              <a:rPr lang="ar-DZ" sz="2400" b="1" dirty="0" smtClean="0">
                <a:cs typeface="Arial" pitchFamily="34" charset="0"/>
              </a:rPr>
              <a:t>- هل تم قول المقصود بالضبط؟</a:t>
            </a:r>
          </a:p>
          <a:p>
            <a:pPr marL="533400" algn="just" rtl="1" eaLnBrk="1" hangingPunct="1"/>
            <a:r>
              <a:rPr lang="ar-DZ" sz="2400" b="1" dirty="0" smtClean="0">
                <a:cs typeface="Arial" pitchFamily="34" charset="0"/>
              </a:rPr>
              <a:t>- ألا تحتمل الرسالة تأويلات أخرى؟</a:t>
            </a:r>
          </a:p>
          <a:p>
            <a:pPr marL="533400" algn="just" rtl="1" eaLnBrk="1" hangingPunct="1"/>
            <a:r>
              <a:rPr lang="ar-DZ" sz="2400" b="1" dirty="0" smtClean="0">
                <a:cs typeface="Arial" pitchFamily="34" charset="0"/>
              </a:rPr>
              <a:t>- هل المقدمة مقنعة؟</a:t>
            </a: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276600" y="1371600"/>
            <a:ext cx="2743200" cy="46021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التنظيم والتنسيق: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- هل تم اختيار خطة فاعلة؟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- هل صممت الرسالة على نحو</a:t>
            </a:r>
            <a:r>
              <a:rPr kumimoji="0" lang="ar-DZ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يسهل قراءتها</a:t>
            </a: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؟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- هل التصميم ركز على النقاط الأساسية؟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- هل</a:t>
            </a:r>
            <a:r>
              <a:rPr kumimoji="0" lang="ar-DZ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تم وضع النقاط الايجابية والسلبية في مكانها</a:t>
            </a: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؟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1371600"/>
            <a:ext cx="3048000" cy="46021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الأسلوب ونبرة الكتابة: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هل الرسالة سهلة القراءة؟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ar-DZ" sz="2400" b="1" dirty="0" smtClean="0">
                <a:latin typeface="+mn-lt"/>
              </a:rPr>
              <a:t>هل الرسالة ودية لبقة ومؤدبة؟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هل تم استخدام صيغة المخاطب بشكل فعال؟</a:t>
            </a:r>
          </a:p>
          <a:p>
            <a:pPr marL="5334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ar-DZ" sz="2400" b="1" dirty="0" smtClean="0">
                <a:latin typeface="+mn-lt"/>
              </a:rPr>
              <a:t>ماهو شعورك كقارئ للرسالة</a:t>
            </a:r>
            <a:endParaRPr kumimoji="0" lang="ar-DZ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3848100" y="3619500"/>
            <a:ext cx="449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952500" y="3619500"/>
            <a:ext cx="449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74638"/>
            <a:ext cx="3124200" cy="868362"/>
          </a:xfrm>
        </p:spPr>
        <p:txBody>
          <a:bodyPr/>
          <a:lstStyle/>
          <a:p>
            <a:r>
              <a:rPr lang="ar-DZ" b="1" dirty="0" smtClean="0"/>
              <a:t>تقييم الاستجابة </a:t>
            </a:r>
            <a:endParaRPr lang="ar-DZ" b="1" dirty="0"/>
          </a:p>
        </p:txBody>
      </p:sp>
      <p:sp>
        <p:nvSpPr>
          <p:cNvPr id="5" name="Rectangle 4"/>
          <p:cNvSpPr/>
          <p:nvPr/>
        </p:nvSpPr>
        <p:spPr>
          <a:xfrm>
            <a:off x="3276600" y="1752600"/>
            <a:ext cx="3124200" cy="1295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chemeClr val="accent6">
                    <a:lumMod val="50000"/>
                  </a:schemeClr>
                </a:solidFill>
              </a:rPr>
              <a:t>مدى تحقق الهدف في الوقت المناسب</a:t>
            </a:r>
            <a:endParaRPr lang="ar-DZ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7" name="Straight Arrow Connector 6"/>
          <p:cNvCxnSpPr>
            <a:stCxn id="2" idx="2"/>
            <a:endCxn id="5" idx="0"/>
          </p:cNvCxnSpPr>
          <p:nvPr/>
        </p:nvCxnSpPr>
        <p:spPr>
          <a:xfrm rot="5400000">
            <a:off x="4533900" y="1447800"/>
            <a:ext cx="609600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15000" y="3200400"/>
            <a:ext cx="914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3600" dirty="0" smtClean="0"/>
              <a:t>لا</a:t>
            </a:r>
            <a:endParaRPr lang="ar-DZ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2667000" y="3276600"/>
            <a:ext cx="914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3200" dirty="0" smtClean="0"/>
              <a:t>نعم</a:t>
            </a:r>
            <a:endParaRPr lang="ar-DZ" sz="3200" dirty="0"/>
          </a:p>
        </p:txBody>
      </p:sp>
      <p:cxnSp>
        <p:nvCxnSpPr>
          <p:cNvPr id="15" name="Straight Arrow Connector 14"/>
          <p:cNvCxnSpPr>
            <a:stCxn id="5" idx="2"/>
            <a:endCxn id="19" idx="0"/>
          </p:cNvCxnSpPr>
          <p:nvPr/>
        </p:nvCxnSpPr>
        <p:spPr>
          <a:xfrm rot="16200000" flipH="1">
            <a:off x="5467350" y="2419350"/>
            <a:ext cx="1143000" cy="24003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20" idx="0"/>
          </p:cNvCxnSpPr>
          <p:nvPr/>
        </p:nvCxnSpPr>
        <p:spPr>
          <a:xfrm rot="10800000" flipV="1">
            <a:off x="2590800" y="3048000"/>
            <a:ext cx="2286000" cy="1143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943600" y="4191000"/>
            <a:ext cx="2590800" cy="1600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chemeClr val="accent6">
                    <a:lumMod val="50000"/>
                  </a:schemeClr>
                </a:solidFill>
              </a:rPr>
              <a:t>اسباب الإخفاق</a:t>
            </a:r>
            <a:endParaRPr lang="ar-DZ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295400" y="4191000"/>
            <a:ext cx="2590800" cy="1600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chemeClr val="accent6">
                    <a:lumMod val="50000"/>
                  </a:schemeClr>
                </a:solidFill>
              </a:rPr>
              <a:t>عوامل النجاح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</TotalTime>
  <Words>347</Words>
  <Application>Microsoft Office PowerPoint</Application>
  <PresentationFormat>A4 Paper (210x297 mm)‎</PresentationFormat>
  <Paragraphs>94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 الرابعة</vt:lpstr>
      <vt:lpstr>عناصر المحاضرة</vt:lpstr>
      <vt:lpstr>تخطيط الرسالة</vt:lpstr>
      <vt:lpstr>جمع المعلومات</vt:lpstr>
      <vt:lpstr>تحليل وتنظيم المعلومات</vt:lpstr>
      <vt:lpstr>الشريحة 7</vt:lpstr>
      <vt:lpstr>صياغة الرسالة</vt:lpstr>
      <vt:lpstr>مراجعة الرسالة</vt:lpstr>
      <vt:lpstr>تقييم الاستجابة 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thoshiba</cp:lastModifiedBy>
  <cp:revision>108</cp:revision>
  <dcterms:created xsi:type="dcterms:W3CDTF">2009-10-14T19:14:34Z</dcterms:created>
  <dcterms:modified xsi:type="dcterms:W3CDTF">2013-09-18T17:49:04Z</dcterms:modified>
</cp:coreProperties>
</file>