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87" r:id="rId5"/>
    <p:sldId id="288" r:id="rId6"/>
    <p:sldId id="289" r:id="rId7"/>
    <p:sldId id="290" r:id="rId8"/>
    <p:sldId id="291" r:id="rId9"/>
    <p:sldId id="293" r:id="rId10"/>
    <p:sldId id="294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مهارات الاتصال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معتصم حسين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66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fr-FR" sz="66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</a:t>
            </a:r>
            <a:r>
              <a:rPr lang="ar-DZ" sz="66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الخامسة </a:t>
            </a:r>
            <a:endParaRPr lang="en-US" sz="66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906000" cy="914400"/>
          </a:xfrm>
        </p:spPr>
        <p:txBody>
          <a:bodyPr/>
          <a:lstStyle/>
          <a:p>
            <a:pPr rtl="1" eaLnBrk="1" hangingPunct="1"/>
            <a:r>
              <a:rPr lang="ar-DZ" sz="4000" b="1" dirty="0" smtClean="0">
                <a:solidFill>
                  <a:schemeClr val="tx1"/>
                </a:solidFill>
                <a:cs typeface="Arial" pitchFamily="34" charset="0"/>
              </a:rPr>
              <a:t>بنية الرسالة وتصميمها</a:t>
            </a:r>
            <a:endParaRPr lang="en-US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هيكلة الرسالة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تصميم الرسالة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الغلاف</a:t>
            </a:r>
            <a:endParaRPr lang="ar-SA" b="1" dirty="0" smtClean="0">
              <a:cs typeface="Arial" pitchFamily="34" charset="0"/>
            </a:endParaRPr>
          </a:p>
          <a:p>
            <a:pPr algn="just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just" rtl="1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0" y="0"/>
            <a:ext cx="2514600" cy="838200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بنية الرسالة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Flowchart: Multidocument 5"/>
          <p:cNvSpPr/>
          <p:nvPr/>
        </p:nvSpPr>
        <p:spPr>
          <a:xfrm>
            <a:off x="5943600" y="1219200"/>
            <a:ext cx="2514600" cy="1219200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الأجزاء الرئيسية</a:t>
            </a:r>
            <a:endParaRPr lang="ar-DZ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Flowchart: Multidocument 6"/>
          <p:cNvSpPr/>
          <p:nvPr/>
        </p:nvSpPr>
        <p:spPr>
          <a:xfrm>
            <a:off x="1371600" y="1219200"/>
            <a:ext cx="2438400" cy="1371600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الأجزاء الثانوية</a:t>
            </a:r>
          </a:p>
        </p:txBody>
      </p:sp>
      <p:cxnSp>
        <p:nvCxnSpPr>
          <p:cNvPr id="10" name="Straight Arrow Connector 9"/>
          <p:cNvCxnSpPr>
            <a:stCxn id="9218" idx="2"/>
            <a:endCxn id="6" idx="0"/>
          </p:cNvCxnSpPr>
          <p:nvPr/>
        </p:nvCxnSpPr>
        <p:spPr>
          <a:xfrm rot="16200000" flipH="1">
            <a:off x="6030097" y="-124598"/>
            <a:ext cx="381000" cy="2306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218" idx="2"/>
            <a:endCxn id="7" idx="0"/>
          </p:cNvCxnSpPr>
          <p:nvPr/>
        </p:nvCxnSpPr>
        <p:spPr>
          <a:xfrm rot="5400000">
            <a:off x="3722427" y="-125673"/>
            <a:ext cx="381000" cy="23087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943600" y="2590800"/>
            <a:ext cx="2209800" cy="35052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الترويسة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العنوان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عنوان المرسل اليه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المرجع/الاشارة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التاريخ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التحية الافتتاحية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الموضوع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المتن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التحية الختامية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التوقيع</a:t>
            </a:r>
            <a:endParaRPr lang="ar-DZ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371600" y="2667000"/>
            <a:ext cx="2209800" cy="33528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العناية او الاهتمام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الحورف الأولى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المرفقات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النسخ الكربونية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حاشية الرسالة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ar-DZ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ترويسة الصفحة الثانية</a:t>
            </a:r>
          </a:p>
          <a:p>
            <a:pPr marL="177800" indent="-177800">
              <a:buFont typeface="Arial" pitchFamily="34" charset="0"/>
              <a:buChar char="•"/>
            </a:pPr>
            <a:endParaRPr lang="ar-DZ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381000"/>
            <a:ext cx="9144000" cy="55927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- الترويسة: (</a:t>
            </a:r>
            <a:r>
              <a:rPr lang="ar-DZ" sz="2600" dirty="0" smtClean="0">
                <a:cs typeface="Arial" pitchFamily="34" charset="0"/>
              </a:rPr>
              <a:t>اعلى اليسار او وسط الصفحة)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اسم المرسل، عنوانه، هاتفه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شعار المنظمة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الشكل القانوني للمنظمة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مبلغ رأس المال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ارقام الهواتف والفاكس والعناوين الأخرى قد تكون في أسفل الصفحة</a:t>
            </a:r>
          </a:p>
          <a:p>
            <a:pPr marL="357188" algn="just" defTabSz="900113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- المرسل اليه: </a:t>
            </a:r>
            <a:r>
              <a:rPr lang="ar-DZ" sz="2600" dirty="0" smtClean="0">
                <a:cs typeface="Arial" pitchFamily="34" charset="0"/>
              </a:rPr>
              <a:t>(يمين الصفحة)</a:t>
            </a:r>
          </a:p>
          <a:p>
            <a:pPr marL="901700" algn="just" defTabSz="900113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اسم الرسل اليه</a:t>
            </a:r>
          </a:p>
          <a:p>
            <a:pPr marL="901700" algn="just" defTabSz="900113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الوظيفة (يكتب اللقب الوظيفي بشكل صحيح)</a:t>
            </a:r>
          </a:p>
          <a:p>
            <a:pPr marL="901700" algn="just" defTabSz="900113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المنظمة</a:t>
            </a:r>
          </a:p>
          <a:p>
            <a:pPr marL="901700" algn="just" defTabSz="900113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العنوان</a:t>
            </a:r>
          </a:p>
          <a:p>
            <a:pPr marL="357188" algn="just" defTabSz="900113" rtl="1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52400"/>
            <a:ext cx="9144000" cy="6705600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- المرجع: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رقم الرسالة. 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كل منظمة لها طريقة معينة للترقيم</a:t>
            </a:r>
          </a:p>
          <a:p>
            <a:pPr marL="90170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الترقيم يساعد على الارشفة</a:t>
            </a:r>
          </a:p>
          <a:p>
            <a:pPr marL="357188" algn="just" defTabSz="900113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- التاريخ: </a:t>
            </a:r>
            <a:r>
              <a:rPr lang="ar-DZ" sz="2600" dirty="0" smtClean="0">
                <a:cs typeface="Arial" pitchFamily="34" charset="0"/>
              </a:rPr>
              <a:t>يكتب كاملا</a:t>
            </a:r>
          </a:p>
          <a:p>
            <a:pPr marL="357188" algn="just" defTabSz="900113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- التحية الافتتاحية: </a:t>
            </a:r>
            <a:r>
              <a:rPr lang="ar-DZ" sz="2600" dirty="0" smtClean="0">
                <a:cs typeface="Arial" pitchFamily="34" charset="0"/>
              </a:rPr>
              <a:t>عبارة ترحيبية رقيقة نحيي بها القارئ. نختار العبارة التي تناسب مكانة المرسل</a:t>
            </a:r>
          </a:p>
          <a:p>
            <a:pPr marL="357188" algn="just" defTabSz="900113" rtl="1" eaLnBrk="1" hangingPunct="1">
              <a:buNone/>
            </a:pPr>
            <a:r>
              <a:rPr lang="ar-DZ" sz="2600" b="1" dirty="0" smtClean="0">
                <a:cs typeface="Arial" pitchFamily="34" charset="0"/>
              </a:rPr>
              <a:t>- الموضوع: </a:t>
            </a:r>
            <a:r>
              <a:rPr lang="ar-DZ" sz="2600" dirty="0" smtClean="0">
                <a:cs typeface="Arial" pitchFamily="34" charset="0"/>
              </a:rPr>
              <a:t>يطبع في وسط الصفحة</a:t>
            </a:r>
          </a:p>
          <a:p>
            <a:pPr marL="357188" algn="just" defTabSz="900113" rtl="1" eaLnBrk="1" hangingPunct="1">
              <a:buNone/>
            </a:pPr>
            <a:r>
              <a:rPr lang="ar-DZ" sz="2600" b="1" dirty="0" smtClean="0">
                <a:cs typeface="Arial" pitchFamily="34" charset="0"/>
              </a:rPr>
              <a:t>- المتن: </a:t>
            </a:r>
            <a:r>
              <a:rPr lang="ar-DZ" sz="2600" dirty="0" smtClean="0">
                <a:cs typeface="Arial" pitchFamily="34" charset="0"/>
              </a:rPr>
              <a:t>يشمل المعلومات، البيانات، التحليل، المناقشة، الادلة...، يتفاوت الطول حسب الموضوع</a:t>
            </a:r>
          </a:p>
          <a:p>
            <a:pPr marL="901700" algn="just" defTabSz="900113" rtl="1" eaLnBrk="1" hangingPunct="1">
              <a:buFontTx/>
              <a:buChar char="-"/>
            </a:pPr>
            <a:r>
              <a:rPr lang="ar-DZ" sz="2400" dirty="0" smtClean="0">
                <a:cs typeface="Arial" pitchFamily="34" charset="0"/>
              </a:rPr>
              <a:t>الفقرة الأولى: مقدمة</a:t>
            </a:r>
          </a:p>
          <a:p>
            <a:pPr marL="901700" algn="just" defTabSz="900113" rtl="1" eaLnBrk="1" hangingPunct="1">
              <a:buFontTx/>
              <a:buChar char="-"/>
            </a:pPr>
            <a:r>
              <a:rPr lang="ar-DZ" sz="2400" dirty="0" smtClean="0">
                <a:cs typeface="Arial" pitchFamily="34" charset="0"/>
              </a:rPr>
              <a:t>الفقرة الثانية: صلب الموضوع</a:t>
            </a:r>
          </a:p>
          <a:p>
            <a:pPr marL="901700" algn="just" defTabSz="900113" rtl="1" eaLnBrk="1" hangingPunct="1">
              <a:buFontTx/>
              <a:buChar char="-"/>
            </a:pPr>
            <a:r>
              <a:rPr lang="ar-DZ" sz="2400" dirty="0" smtClean="0">
                <a:cs typeface="Arial" pitchFamily="34" charset="0"/>
              </a:rPr>
              <a:t>الفقرة الثالثة:ملخص الرسالة والتوصيات والاقتراحات والخطوات المقبلة</a:t>
            </a:r>
          </a:p>
          <a:p>
            <a:pPr algn="just" rtl="1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381000"/>
            <a:ext cx="9144000" cy="55927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- التحية الختامية:</a:t>
            </a:r>
          </a:p>
          <a:p>
            <a:pPr marL="98425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عبارة رقيقة نختم بها الرسالة.</a:t>
            </a:r>
          </a:p>
          <a:p>
            <a:pPr marL="98425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العبارة يتم اختيارها حسب مكانة المرسل اليه والعلاقة بينه وبين المرسل</a:t>
            </a:r>
          </a:p>
          <a:p>
            <a:pPr marL="98425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حسب مستوى الرسمية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- التوقيع:</a:t>
            </a:r>
          </a:p>
          <a:p>
            <a:pPr marL="984250" algn="just" rtl="1" eaLnBrk="1" hangingPunct="1">
              <a:buFont typeface="Arial" pitchFamily="34" charset="0"/>
              <a:buNone/>
            </a:pPr>
            <a:r>
              <a:rPr lang="ar-DZ" sz="2600" dirty="0" smtClean="0">
                <a:cs typeface="Arial" pitchFamily="34" charset="0"/>
              </a:rPr>
              <a:t>هو آخر جزء في الرسالة (الأجزاء الرئيسية</a:t>
            </a:r>
            <a:r>
              <a:rPr lang="ar-DZ" sz="2600" dirty="0" smtClean="0">
                <a:cs typeface="Arial" pitchFamily="34" charset="0"/>
              </a:rPr>
              <a:t>)</a:t>
            </a:r>
            <a:endParaRPr lang="ar-DZ" sz="26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عنوان</a:t>
            </a:r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الأجزاء الاضافية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هذه الأجزاء اختيارية:</a:t>
            </a:r>
          </a:p>
          <a:p>
            <a:pPr algn="just" rtl="1" eaLnBrk="1" hangingPunct="1">
              <a:buFontTx/>
              <a:buChar char="-"/>
            </a:pPr>
            <a:r>
              <a:rPr lang="ar-DZ" sz="2600" b="1" dirty="0" smtClean="0">
                <a:cs typeface="Arial" pitchFamily="34" charset="0"/>
              </a:rPr>
              <a:t>العناية: </a:t>
            </a:r>
            <a:r>
              <a:rPr lang="ar-DZ" sz="2400" dirty="0" smtClean="0">
                <a:cs typeface="Arial" pitchFamily="34" charset="0"/>
              </a:rPr>
              <a:t>في حالة كون الشخص الذي يقرا الرسالة غير المرسل اليه المذكور</a:t>
            </a:r>
            <a:endParaRPr lang="ar-DZ" sz="2600" dirty="0" smtClean="0">
              <a:cs typeface="Arial" pitchFamily="34" charset="0"/>
            </a:endParaRPr>
          </a:p>
          <a:p>
            <a:pPr algn="just" rtl="1" eaLnBrk="1" hangingPunct="1">
              <a:buFontTx/>
              <a:buChar char="-"/>
            </a:pPr>
            <a:r>
              <a:rPr lang="ar-DZ" sz="2600" b="1" dirty="0" smtClean="0">
                <a:cs typeface="Arial" pitchFamily="34" charset="0"/>
              </a:rPr>
              <a:t>الحروف الأولى: </a:t>
            </a:r>
            <a:r>
              <a:rPr lang="ar-DZ" sz="2400" dirty="0" smtClean="0">
                <a:cs typeface="Arial" pitchFamily="34" charset="0"/>
              </a:rPr>
              <a:t>الحرف الأول من اسم الشخص والجرف الأول من اسم العائلة لكاتب او طابع الرسالة</a:t>
            </a:r>
          </a:p>
          <a:p>
            <a:pPr algn="just" rtl="1" eaLnBrk="1" hangingPunct="1">
              <a:buFontTx/>
              <a:buChar char="-"/>
            </a:pPr>
            <a:r>
              <a:rPr lang="ar-DZ" sz="2600" b="1" dirty="0" smtClean="0">
                <a:cs typeface="Arial" pitchFamily="34" charset="0"/>
              </a:rPr>
              <a:t>المرفقات: </a:t>
            </a:r>
            <a:r>
              <a:rPr lang="ar-DZ" sz="2400" dirty="0" smtClean="0">
                <a:cs typeface="Arial" pitchFamily="34" charset="0"/>
              </a:rPr>
              <a:t>مثل الكتيبات، الكتالوجات، عرض الأسعار، تقارير...</a:t>
            </a:r>
          </a:p>
          <a:p>
            <a:pPr algn="just" rtl="1" eaLnBrk="1" hangingPunct="1">
              <a:buFontTx/>
              <a:buChar char="-"/>
            </a:pPr>
            <a:r>
              <a:rPr lang="ar-DZ" sz="2600" b="1" dirty="0" smtClean="0">
                <a:cs typeface="Arial" pitchFamily="34" charset="0"/>
              </a:rPr>
              <a:t>النسخ الكربونية: </a:t>
            </a:r>
            <a:r>
              <a:rPr lang="ar-DZ" sz="2400" dirty="0" smtClean="0">
                <a:cs typeface="Arial" pitchFamily="34" charset="0"/>
              </a:rPr>
              <a:t>في حالة توجيه نسخ  من الرسالة الى جهات غير المرسل اليهيذكر في اسفل الصفحة: صورة الى:..............</a:t>
            </a:r>
          </a:p>
          <a:p>
            <a:pPr algn="just" rtl="1" eaLnBrk="1" hangingPunct="1">
              <a:buFontTx/>
              <a:buChar char="-"/>
            </a:pPr>
            <a:r>
              <a:rPr lang="ar-DZ" sz="2600" b="1" dirty="0" smtClean="0">
                <a:cs typeface="Arial" pitchFamily="34" charset="0"/>
              </a:rPr>
              <a:t>حاشية الرسالة: </a:t>
            </a:r>
            <a:r>
              <a:rPr lang="ar-DZ" sz="2400" dirty="0" smtClean="0">
                <a:cs typeface="Arial" pitchFamily="34" charset="0"/>
              </a:rPr>
              <a:t>يتضمن هذا الجزء في اسفل الصفحة معلومات اضافية</a:t>
            </a:r>
          </a:p>
          <a:p>
            <a:pPr algn="just" rtl="1" eaLnBrk="1" hangingPunct="1">
              <a:buFontTx/>
              <a:buChar char="-"/>
            </a:pPr>
            <a:r>
              <a:rPr lang="ar-DZ" sz="2600" b="1" dirty="0" smtClean="0">
                <a:cs typeface="Arial" pitchFamily="34" charset="0"/>
              </a:rPr>
              <a:t>ترويسة الصفحة الثانية: </a:t>
            </a:r>
            <a:r>
              <a:rPr lang="ar-DZ" sz="2400" dirty="0" smtClean="0">
                <a:cs typeface="Arial" pitchFamily="34" charset="0"/>
              </a:rPr>
              <a:t>في حالة تعدد الصفحات يطبع في اعلى الصفحات ابتداء من الثانية: المرسل اليه، تاريخ الرسالة...</a:t>
            </a:r>
            <a:endParaRPr lang="en-US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تصميم الرسالة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DZ" sz="2600" b="1" dirty="0" smtClean="0">
                <a:cs typeface="Arial" pitchFamily="34" charset="0"/>
              </a:rPr>
              <a:t>يقصد بالتصميم المظهر المادي للرسالة</a:t>
            </a:r>
          </a:p>
          <a:p>
            <a:pPr algn="just" rtl="1" eaLnBrk="1" hangingPunct="1"/>
            <a:r>
              <a:rPr lang="ar-DZ" sz="2600" b="1" dirty="0" smtClean="0">
                <a:cs typeface="Arial" pitchFamily="34" charset="0"/>
              </a:rPr>
              <a:t>الرسالة الناحجة تشمل الشكل والمحتوى</a:t>
            </a:r>
          </a:p>
          <a:p>
            <a:pPr marL="11620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الهوامش</a:t>
            </a:r>
          </a:p>
          <a:p>
            <a:pPr marL="11620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المسافات الفقرات</a:t>
            </a:r>
          </a:p>
          <a:p>
            <a:pPr marL="11620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الورق المستخدم</a:t>
            </a:r>
          </a:p>
          <a:p>
            <a:pPr marL="11620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تأكيد أجزاء الرسالة</a:t>
            </a:r>
          </a:p>
          <a:p>
            <a:pPr marL="11620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تصميم الترويسة</a:t>
            </a:r>
          </a:p>
          <a:p>
            <a:pPr algn="just" rtl="1" eaLnBrk="1" hangingPunct="1"/>
            <a:r>
              <a:rPr lang="ar-DZ" sz="2600" b="1" dirty="0" smtClean="0">
                <a:cs typeface="Arial" pitchFamily="34" charset="0"/>
              </a:rPr>
              <a:t>التصميم قد يكون:</a:t>
            </a:r>
          </a:p>
          <a:p>
            <a:pPr marL="900113" indent="-449263" algn="just" rtl="1" eaLnBrk="1" hangingPunct="1">
              <a:buNone/>
            </a:pPr>
            <a:r>
              <a:rPr lang="ar-DZ" sz="2600" dirty="0" smtClean="0">
                <a:cs typeface="Arial" pitchFamily="34" charset="0"/>
              </a:rPr>
              <a:t>-عمودي تماما	- شبه عمودي		- شبه عمودي ذي فقرات متدرجة</a:t>
            </a:r>
          </a:p>
          <a:p>
            <a:pPr algn="just" rtl="1" eaLnBrk="1" hangingPunct="1"/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المغلفات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يراعي في استعمال المغلفات:</a:t>
            </a:r>
          </a:p>
          <a:p>
            <a:pPr marL="15303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استعمال مغلف جديد</a:t>
            </a:r>
          </a:p>
          <a:p>
            <a:pPr marL="15303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طباعة اسم المرسل وعنوانه كاملا</a:t>
            </a:r>
          </a:p>
          <a:p>
            <a:pPr marL="1530350"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لا نستعمل الصمغ والمواد اللاصقة لإغلاق المغلف</a:t>
            </a:r>
          </a:p>
          <a:p>
            <a:pPr algn="just" rtl="1" eaLnBrk="1" hangingPunct="1">
              <a:buNone/>
            </a:pPr>
            <a:r>
              <a:rPr lang="ar-DZ" sz="2600" b="1" dirty="0" smtClean="0">
                <a:cs typeface="Arial" pitchFamily="34" charset="0"/>
              </a:rPr>
              <a:t>قد تكون المغلفات:</a:t>
            </a:r>
          </a:p>
          <a:p>
            <a:pPr marL="1530350" algn="just" defTabSz="695325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المعلفات العادية</a:t>
            </a:r>
          </a:p>
          <a:p>
            <a:pPr marL="1530350" algn="just" defTabSz="695325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المغلفات ذات الشبك الشفاف</a:t>
            </a:r>
            <a:endParaRPr lang="en-US" sz="26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407</Words>
  <Application>Microsoft Office PowerPoint</Application>
  <PresentationFormat>A4 Paper (210x297 mm)‎</PresentationFormat>
  <Paragraphs>100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 الخامسة </vt:lpstr>
      <vt:lpstr>عناصر المحاضرة</vt:lpstr>
      <vt:lpstr>بنية الرسالة </vt:lpstr>
      <vt:lpstr>الشريحة 5</vt:lpstr>
      <vt:lpstr>الشريحة 6</vt:lpstr>
      <vt:lpstr>الشريحة 7</vt:lpstr>
      <vt:lpstr>عنوان الأجزاء الاضافية</vt:lpstr>
      <vt:lpstr>تصميم الرسالة</vt:lpstr>
      <vt:lpstr>المغلفات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thoshiba</cp:lastModifiedBy>
  <cp:revision>109</cp:revision>
  <dcterms:created xsi:type="dcterms:W3CDTF">2009-10-14T19:14:34Z</dcterms:created>
  <dcterms:modified xsi:type="dcterms:W3CDTF">2013-10-19T17:33:26Z</dcterms:modified>
</cp:coreProperties>
</file>