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59" r:id="rId5"/>
    <p:sldId id="296" r:id="rId6"/>
    <p:sldId id="287" r:id="rId7"/>
    <p:sldId id="288" r:id="rId8"/>
    <p:sldId id="290" r:id="rId9"/>
    <p:sldId id="291" r:id="rId10"/>
    <p:sldId id="293" r:id="rId11"/>
    <p:sldId id="298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121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05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مهارات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الاتصال</a:t>
            </a: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تقديم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معتصم حسين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2667000" y="2209800"/>
            <a:ext cx="4572000" cy="1470025"/>
          </a:xfrm>
        </p:spPr>
        <p:txBody>
          <a:bodyPr/>
          <a:lstStyle/>
          <a:p>
            <a:pPr rtl="1" eaLnBrk="1" hangingPunct="1"/>
            <a:r>
              <a:rPr lang="ar-SA" sz="54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fr-FR" sz="54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 </a:t>
            </a:r>
            <a:r>
              <a:rPr lang="ar-DZ" sz="54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السادسة </a:t>
            </a:r>
            <a:endParaRPr lang="en-US" sz="54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762000"/>
          </a:xfrm>
        </p:spPr>
        <p:txBody>
          <a:bodyPr/>
          <a:lstStyle/>
          <a:p>
            <a:pPr rtl="1" eaLnBrk="1" hangingPunct="1"/>
            <a:r>
              <a:rPr lang="ar-DZ" sz="4000" b="1" dirty="0" smtClean="0">
                <a:solidFill>
                  <a:schemeClr val="tx1"/>
                </a:solidFill>
                <a:cs typeface="Arial" pitchFamily="34" charset="0"/>
              </a:rPr>
              <a:t>الرسائل الايجابية والرسائل الحيادية</a:t>
            </a:r>
            <a:endParaRPr lang="en-US" sz="40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الرسائل الايجابية</a:t>
            </a:r>
            <a:endParaRPr lang="ar-SA" b="1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الرسائل الجوابية</a:t>
            </a:r>
            <a:endParaRPr lang="ar-SA" b="1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الرسائل الحيادية</a:t>
            </a:r>
            <a:endParaRPr lang="ar-SA" b="1" dirty="0" smtClean="0">
              <a:cs typeface="Arial" pitchFamily="34" charset="0"/>
            </a:endParaRPr>
          </a:p>
          <a:p>
            <a:pPr algn="just" rtl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just" rtl="1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900113" indent="-544513" algn="just" rtl="1" eaLnBrk="1" hangingPunct="1">
              <a:lnSpc>
                <a:spcPct val="2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ar-DZ" sz="2400" b="1" dirty="0" smtClean="0">
                <a:cs typeface="Arial" pitchFamily="34" charset="0"/>
              </a:rPr>
              <a:t>المراسلات الادارية متنوعة</a:t>
            </a:r>
          </a:p>
          <a:p>
            <a:pPr marL="900113" indent="-544513" algn="just" rtl="1" eaLnBrk="1" hangingPunct="1">
              <a:lnSpc>
                <a:spcPct val="2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ar-DZ" sz="2400" b="1" dirty="0" smtClean="0">
                <a:cs typeface="Arial" pitchFamily="34" charset="0"/>
              </a:rPr>
              <a:t>الفعالية الاتصالية تقتضي ان تكتب كل رسالة حسب موضوعها</a:t>
            </a:r>
          </a:p>
          <a:p>
            <a:pPr marL="900113" indent="-544513" algn="just" rtl="1" eaLnBrk="1" hangingPunct="1">
              <a:lnSpc>
                <a:spcPct val="2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ar-DZ" sz="2400" b="1" dirty="0" smtClean="0">
                <a:cs typeface="Arial" pitchFamily="34" charset="0"/>
              </a:rPr>
              <a:t>العرف الاداري اسس لتصنيفات عديدة من انواع الرسائل</a:t>
            </a:r>
          </a:p>
          <a:p>
            <a:pPr marL="900113" indent="-544513" algn="just" rtl="1" eaLnBrk="1" hangingPunct="1">
              <a:lnSpc>
                <a:spcPct val="2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ar-DZ" sz="2400" b="1" dirty="0" smtClean="0">
                <a:solidFill>
                  <a:schemeClr val="accent4">
                    <a:lumMod val="75000"/>
                  </a:schemeClr>
                </a:solidFill>
                <a:cs typeface="Arial" pitchFamily="34" charset="0"/>
              </a:rPr>
              <a:t>الرسائل الايجابية هي</a:t>
            </a:r>
            <a:r>
              <a:rPr lang="ar-DZ" sz="2400" b="1" dirty="0" smtClean="0">
                <a:cs typeface="Arial" pitchFamily="34" charset="0"/>
              </a:rPr>
              <a:t>:</a:t>
            </a:r>
          </a:p>
          <a:p>
            <a:pPr marL="1700213" lvl="2" indent="-544513" algn="just" rtl="1" eaLnBrk="1" hangingPunct="1">
              <a:lnSpc>
                <a:spcPct val="2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ar-DZ" b="1" dirty="0" smtClean="0">
                <a:cs typeface="Arial" pitchFamily="34" charset="0"/>
              </a:rPr>
              <a:t> التي تحمل معلومات ايجابية او اخبارا سارة للقارئ</a:t>
            </a:r>
          </a:p>
          <a:p>
            <a:pPr marL="1700213" lvl="2" indent="-544513" algn="just" rtl="1" eaLnBrk="1" hangingPunct="1">
              <a:lnSpc>
                <a:spcPct val="2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ar-DZ" b="1" dirty="0" smtClean="0">
                <a:cs typeface="Arial" pitchFamily="34" charset="0"/>
              </a:rPr>
              <a:t>يترتب عنها توقع رد فعل ايجابي من المقارئ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just" rtl="1" eaLnBrk="1" hangingPunct="1"/>
            <a:r>
              <a:rPr lang="ar-DZ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خطة التنظيم: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تكتب الرسائل الايجابية بالاسلوب المباشر</a:t>
            </a:r>
          </a:p>
          <a:p>
            <a:pPr marL="900113" indent="-900113" algn="just" rtl="1" eaLnBrk="1" hangingPunct="1">
              <a:spcBef>
                <a:spcPts val="1200"/>
              </a:spcBef>
              <a:buFont typeface="Arial" pitchFamily="34" charset="0"/>
              <a:buNone/>
            </a:pPr>
            <a:r>
              <a:rPr lang="ar-DZ" sz="2600" b="1" dirty="0" smtClean="0">
                <a:solidFill>
                  <a:schemeClr val="accent4">
                    <a:lumMod val="75000"/>
                  </a:schemeClr>
                </a:solidFill>
                <a:cs typeface="Arial" pitchFamily="34" charset="0"/>
              </a:rPr>
              <a:t>البداية:</a:t>
            </a:r>
            <a:r>
              <a:rPr lang="ar-DZ" sz="2600" b="1" dirty="0" smtClean="0">
                <a:cs typeface="Arial" pitchFamily="34" charset="0"/>
              </a:rPr>
              <a:t> تتضمن موضوع الرسالة، هدف الرسالة، الفكرة الرئيسية او المعلومات المفضلة لدى القارئ</a:t>
            </a:r>
          </a:p>
          <a:p>
            <a:pPr marL="900113" indent="-900113" algn="just" rtl="1" eaLnBrk="1" hangingPunct="1">
              <a:spcBef>
                <a:spcPts val="1200"/>
              </a:spcBef>
              <a:buFont typeface="Arial" pitchFamily="34" charset="0"/>
              <a:buNone/>
            </a:pPr>
            <a:r>
              <a:rPr lang="ar-DZ" sz="2600" b="1" dirty="0" smtClean="0">
                <a:solidFill>
                  <a:schemeClr val="accent4">
                    <a:lumMod val="75000"/>
                  </a:schemeClr>
                </a:solidFill>
                <a:cs typeface="Arial" pitchFamily="34" charset="0"/>
              </a:rPr>
              <a:t>الوسط</a:t>
            </a:r>
            <a:r>
              <a:rPr lang="ar-DZ" sz="2600" b="1" dirty="0" smtClean="0">
                <a:cs typeface="Arial" pitchFamily="34" charset="0"/>
              </a:rPr>
              <a:t>: يشتمل على التوضيحات التي تناسب الحالة مثل: تفاصيل ضرورية، معلومات تعليمية ارشادية، معلومات تكرار البيع والترويج للرسالة.</a:t>
            </a:r>
          </a:p>
          <a:p>
            <a:pPr marL="900113" indent="0" algn="just" rtl="1" eaLnBrk="1" hangingPunct="1">
              <a:spcBef>
                <a:spcPts val="1200"/>
              </a:spcBef>
              <a:buNone/>
            </a:pPr>
            <a:r>
              <a:rPr lang="ar-DZ" sz="2600" b="1" dirty="0" smtClean="0">
                <a:cs typeface="Arial" pitchFamily="34" charset="0"/>
              </a:rPr>
              <a:t>الجزء الوسط في الرسائل الايجابية والرسائل الحيادية هو الجزء الرئيس</a:t>
            </a:r>
          </a:p>
          <a:p>
            <a:pPr marL="900113" indent="-900113" algn="just" rtl="1" eaLnBrk="1" hangingPunct="1">
              <a:spcBef>
                <a:spcPts val="1200"/>
              </a:spcBef>
              <a:buFont typeface="Arial" pitchFamily="34" charset="0"/>
              <a:buNone/>
            </a:pPr>
            <a:r>
              <a:rPr lang="ar-DZ" sz="2600" b="1" dirty="0" smtClean="0">
                <a:solidFill>
                  <a:schemeClr val="accent4">
                    <a:lumMod val="75000"/>
                  </a:schemeClr>
                </a:solidFill>
                <a:cs typeface="Arial" pitchFamily="34" charset="0"/>
              </a:rPr>
              <a:t>النهاية</a:t>
            </a:r>
            <a:r>
              <a:rPr lang="ar-DZ" sz="2600" b="1" dirty="0" smtClean="0">
                <a:cs typeface="Arial" pitchFamily="34" charset="0"/>
              </a:rPr>
              <a:t>: تكون ايجابية ودية متضمنة عبارة واضحة عن الاجراء المرغوب من المستقبل وتحفيزه على العمل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685800"/>
          </a:xfrm>
        </p:spPr>
        <p:txBody>
          <a:bodyPr/>
          <a:lstStyle/>
          <a:p>
            <a:pPr algn="just" rtl="1" eaLnBrk="1" hangingPunct="1"/>
            <a:r>
              <a:rPr lang="ar-DZ" sz="4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أنواع الرسائل الايجابية</a:t>
            </a:r>
            <a:endParaRPr lang="ar-SA" sz="4000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990600"/>
            <a:ext cx="9144000" cy="5334000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None/>
            </a:pPr>
            <a:r>
              <a:rPr lang="ar-DZ" sz="2600" b="1" dirty="0" smtClean="0">
                <a:cs typeface="Arial" pitchFamily="34" charset="0"/>
              </a:rPr>
              <a:t>رسائل الاستفسار: هي رسالة تطلب فيها معلومات كـ: </a:t>
            </a:r>
          </a:p>
          <a:p>
            <a:pPr marL="1160463" indent="-436563" algn="just" rtl="1" eaLnBrk="1" hangingPunct="1"/>
            <a:r>
              <a:rPr lang="ar-DZ" sz="2400" b="1" dirty="0" smtClean="0">
                <a:cs typeface="Arial" pitchFamily="34" charset="0"/>
              </a:rPr>
              <a:t>عرض الأسعار</a:t>
            </a:r>
          </a:p>
          <a:p>
            <a:pPr marL="1160463" indent="-436563" algn="just" rtl="1" eaLnBrk="1" hangingPunct="1"/>
            <a:r>
              <a:rPr lang="ar-DZ" sz="2400" b="1" dirty="0" smtClean="0">
                <a:cs typeface="Arial" pitchFamily="34" charset="0"/>
              </a:rPr>
              <a:t>العينات</a:t>
            </a:r>
          </a:p>
          <a:p>
            <a:pPr marL="1160463" indent="-436563" algn="just" rtl="1" eaLnBrk="1" hangingPunct="1"/>
            <a:r>
              <a:rPr lang="ar-DZ" sz="2400" b="1" dirty="0" smtClean="0">
                <a:cs typeface="Arial" pitchFamily="34" charset="0"/>
              </a:rPr>
              <a:t>موصفات السلعة</a:t>
            </a:r>
          </a:p>
          <a:p>
            <a:pPr marL="1160463" indent="-436563" algn="just" rtl="1" eaLnBrk="1" hangingPunct="1"/>
            <a:r>
              <a:rPr lang="ar-DZ" sz="2400" b="1" dirty="0" smtClean="0">
                <a:cs typeface="Arial" pitchFamily="34" charset="0"/>
              </a:rPr>
              <a:t>التامين</a:t>
            </a:r>
          </a:p>
          <a:p>
            <a:pPr marL="1160463" indent="-436563" algn="just" rtl="1" eaLnBrk="1" hangingPunct="1"/>
            <a:r>
              <a:rPr lang="ar-DZ" sz="2400" b="1" dirty="0" smtClean="0">
                <a:cs typeface="Arial" pitchFamily="34" charset="0"/>
              </a:rPr>
              <a:t>قائمة الاسعار</a:t>
            </a:r>
          </a:p>
          <a:p>
            <a:pPr marL="1160463" indent="-436563" algn="just" rtl="1" eaLnBrk="1" hangingPunct="1"/>
            <a:r>
              <a:rPr lang="ar-DZ" sz="2400" b="1" dirty="0" smtClean="0">
                <a:cs typeface="Arial" pitchFamily="34" charset="0"/>
              </a:rPr>
              <a:t>الكتالوجات</a:t>
            </a:r>
          </a:p>
          <a:p>
            <a:pPr marL="1160463" indent="-436563" algn="just" rtl="1" eaLnBrk="1" hangingPunct="1"/>
            <a:r>
              <a:rPr lang="ar-DZ" sz="2400" b="1" dirty="0" smtClean="0">
                <a:cs typeface="Arial" pitchFamily="34" charset="0"/>
              </a:rPr>
              <a:t>توفر السلعة</a:t>
            </a:r>
          </a:p>
          <a:p>
            <a:pPr marL="1160463" indent="-436563" algn="just" rtl="1" eaLnBrk="1" hangingPunct="1"/>
            <a:r>
              <a:rPr lang="ar-DZ" sz="2400" b="1" dirty="0" smtClean="0">
                <a:cs typeface="Arial" pitchFamily="34" charset="0"/>
              </a:rPr>
              <a:t>الضمان والكفالة</a:t>
            </a:r>
          </a:p>
          <a:p>
            <a:pPr marL="1160463" indent="-436563" algn="just" rtl="1" eaLnBrk="1" hangingPunct="1"/>
            <a:r>
              <a:rPr lang="ar-DZ" sz="2400" b="1" dirty="0" smtClean="0">
                <a:cs typeface="Arial" pitchFamily="34" charset="0"/>
              </a:rPr>
              <a:t>الخصم</a:t>
            </a:r>
          </a:p>
          <a:p>
            <a:pPr marL="1160463" indent="-436563" algn="just" rtl="1" eaLnBrk="1" hangingPunct="1"/>
            <a:r>
              <a:rPr lang="ar-DZ" sz="2400" b="1" dirty="0" smtClean="0">
                <a:cs typeface="Arial" pitchFamily="34" charset="0"/>
              </a:rPr>
              <a:t>شروط الدفع</a:t>
            </a:r>
            <a:endParaRPr lang="en-US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915400" cy="762000"/>
          </a:xfrm>
        </p:spPr>
        <p:txBody>
          <a:bodyPr/>
          <a:lstStyle/>
          <a:p>
            <a:pPr algn="ctr" rtl="1" eaLnBrk="1" hangingPunct="1"/>
            <a:r>
              <a:rPr lang="ar-DZ" sz="4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هيكلة رسالة الاستفسار</a:t>
            </a:r>
            <a:endParaRPr lang="ar-SA" sz="4000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533400" y="685800"/>
            <a:ext cx="7924800" cy="5562600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None/>
            </a:pPr>
            <a:r>
              <a:rPr lang="ar-DZ" sz="2400" b="1" dirty="0" smtClean="0">
                <a:cs typeface="Arial" pitchFamily="34" charset="0"/>
              </a:rPr>
              <a:t>الكتابة تتوقف على توقعك لرد فعل المرسل اليه، تكتب الرسالة باتباع: 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DZ" sz="2400" b="1" dirty="0" smtClean="0">
                <a:cs typeface="Arial" pitchFamily="34" charset="0"/>
              </a:rPr>
              <a:t>1 – البداية مباشرة بصيغة السؤال المباشر.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DZ" sz="2400" b="1" dirty="0" smtClean="0">
                <a:cs typeface="Arial" pitchFamily="34" charset="0"/>
              </a:rPr>
              <a:t>	إذا كتبت الرسالة بصيغة الأسئلة يفضل :</a:t>
            </a:r>
          </a:p>
          <a:p>
            <a:pPr marL="901700" algn="just" rtl="1" eaLnBrk="1" hangingPunct="1"/>
            <a:r>
              <a:rPr lang="ar-DZ" sz="2400" b="1" dirty="0" smtClean="0">
                <a:cs typeface="Arial" pitchFamily="34" charset="0"/>
              </a:rPr>
              <a:t>ترقيم الأسئلة</a:t>
            </a:r>
          </a:p>
          <a:p>
            <a:pPr marL="901700" algn="just" rtl="1" eaLnBrk="1" hangingPunct="1"/>
            <a:r>
              <a:rPr lang="ar-DZ" sz="2400" b="1" dirty="0" smtClean="0">
                <a:cs typeface="Arial" pitchFamily="34" charset="0"/>
              </a:rPr>
              <a:t>ان نفرد لكل سؤال سطر</a:t>
            </a:r>
          </a:p>
          <a:p>
            <a:pPr marL="901700" algn="just" rtl="1" eaLnBrk="1" hangingPunct="1"/>
            <a:r>
              <a:rPr lang="ar-DZ" sz="2400" b="1" dirty="0" smtClean="0">
                <a:cs typeface="Arial" pitchFamily="34" charset="0"/>
              </a:rPr>
              <a:t>استخدام صيغة السؤال المباشر</a:t>
            </a:r>
          </a:p>
          <a:p>
            <a:pPr marL="901700" algn="just" rtl="1" eaLnBrk="1" hangingPunct="1"/>
            <a:r>
              <a:rPr lang="ar-DZ" sz="2400" b="1" dirty="0" smtClean="0">
                <a:cs typeface="Arial" pitchFamily="34" charset="0"/>
              </a:rPr>
              <a:t>تجنب الأسئلة التي تكون اجابتها تعم او لا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DZ" sz="2400" b="1" dirty="0" smtClean="0">
                <a:cs typeface="Arial" pitchFamily="34" charset="0"/>
              </a:rPr>
              <a:t>2 – ذكر المعلومات التوضيحية: </a:t>
            </a:r>
          </a:p>
          <a:p>
            <a:pPr marL="450850" indent="12700" algn="just" rtl="1" eaLnBrk="1" hangingPunct="1">
              <a:buFont typeface="Arial" pitchFamily="34" charset="0"/>
              <a:buNone/>
            </a:pPr>
            <a:r>
              <a:rPr lang="ar-DZ" sz="2400" b="1" dirty="0" smtClean="0">
                <a:cs typeface="Arial" pitchFamily="34" charset="0"/>
              </a:rPr>
              <a:t>في حالة الكتابة لأول مرة نقدم نبذة عن المنظمة ونشاطاتها والسلع التي تتاجر بها، </a:t>
            </a:r>
          </a:p>
          <a:p>
            <a:pPr marL="0" indent="12700" algn="just" rtl="1" eaLnBrk="1" hangingPunct="1">
              <a:buFont typeface="Arial" pitchFamily="34" charset="0"/>
              <a:buNone/>
            </a:pPr>
            <a:r>
              <a:rPr lang="ar-DZ" sz="2400" b="1" dirty="0" smtClean="0">
                <a:cs typeface="Arial" pitchFamily="34" charset="0"/>
              </a:rPr>
              <a:t>3 - توضيح مبررات طلب الاسئلة، اسباب اختيار المرسل اليه...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DZ" sz="2400" b="1" dirty="0" smtClean="0">
                <a:cs typeface="Arial" pitchFamily="34" charset="0"/>
              </a:rPr>
              <a:t>4 - الاشارة الى مدة توقع الرد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DZ" sz="2400" b="1" dirty="0" smtClean="0">
                <a:cs typeface="Arial" pitchFamily="34" charset="0"/>
              </a:rPr>
              <a:t>5 - اختتام الرسالة بعبارة ودية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533400"/>
          </a:xfrm>
        </p:spPr>
        <p:txBody>
          <a:bodyPr/>
          <a:lstStyle/>
          <a:p>
            <a:pPr algn="just" rtl="1" eaLnBrk="1" hangingPunct="1"/>
            <a:r>
              <a:rPr lang="ar-DZ" b="1" dirty="0" smtClean="0"/>
              <a:t>الرسائل الجوابية </a:t>
            </a:r>
            <a:r>
              <a:rPr lang="fr-FR" b="1" dirty="0" err="1" smtClean="0"/>
              <a:t>Reply</a:t>
            </a:r>
            <a:r>
              <a:rPr lang="fr-FR" b="1" dirty="0" smtClean="0"/>
              <a:t> </a:t>
            </a:r>
            <a:r>
              <a:rPr lang="fr-FR" b="1" dirty="0" err="1" smtClean="0"/>
              <a:t>Letters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6934200" y="2438400"/>
            <a:ext cx="2362200" cy="175260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2800" b="1" dirty="0" smtClean="0"/>
              <a:t>الاستفسار</a:t>
            </a:r>
            <a:endParaRPr lang="ar-DZ" sz="2800" b="1" dirty="0"/>
          </a:p>
        </p:txBody>
      </p:sp>
      <p:sp>
        <p:nvSpPr>
          <p:cNvPr id="8" name="Flowchart: Document 7"/>
          <p:cNvSpPr/>
          <p:nvPr/>
        </p:nvSpPr>
        <p:spPr>
          <a:xfrm>
            <a:off x="4876800" y="2133600"/>
            <a:ext cx="1981200" cy="312420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4000" b="1" dirty="0" smtClean="0"/>
              <a:t>رسالة الجواب</a:t>
            </a:r>
            <a:endParaRPr lang="ar-DZ" sz="4000" b="1" dirty="0"/>
          </a:p>
        </p:txBody>
      </p:sp>
      <p:sp>
        <p:nvSpPr>
          <p:cNvPr id="9" name="Pentagon 8"/>
          <p:cNvSpPr/>
          <p:nvPr/>
        </p:nvSpPr>
        <p:spPr>
          <a:xfrm flipH="1">
            <a:off x="533400" y="2133600"/>
            <a:ext cx="4267200" cy="990600"/>
          </a:xfrm>
          <a:prstGeom prst="homePlat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2800" b="1" dirty="0" smtClean="0">
                <a:solidFill>
                  <a:schemeClr val="accent4">
                    <a:lumMod val="75000"/>
                  </a:schemeClr>
                </a:solidFill>
              </a:rPr>
              <a:t>اجابة على استفسار معين</a:t>
            </a:r>
            <a:endParaRPr lang="ar-DZ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Pentagon 9"/>
          <p:cNvSpPr/>
          <p:nvPr/>
        </p:nvSpPr>
        <p:spPr>
          <a:xfrm flipH="1">
            <a:off x="533400" y="3200400"/>
            <a:ext cx="4267200" cy="990600"/>
          </a:xfrm>
          <a:prstGeom prst="homePlat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2800" b="1" dirty="0" smtClean="0">
                <a:solidFill>
                  <a:schemeClr val="accent4">
                    <a:lumMod val="75000"/>
                  </a:schemeClr>
                </a:solidFill>
              </a:rPr>
              <a:t>فرصة سانحة للبائع للترويج للشركة</a:t>
            </a:r>
          </a:p>
        </p:txBody>
      </p:sp>
      <p:sp>
        <p:nvSpPr>
          <p:cNvPr id="11" name="Pentagon 10"/>
          <p:cNvSpPr/>
          <p:nvPr/>
        </p:nvSpPr>
        <p:spPr>
          <a:xfrm flipH="1">
            <a:off x="533400" y="4267200"/>
            <a:ext cx="4267200" cy="990600"/>
          </a:xfrm>
          <a:prstGeom prst="homePlat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2800" b="1" dirty="0" smtClean="0">
                <a:solidFill>
                  <a:schemeClr val="accent4">
                    <a:lumMod val="75000"/>
                  </a:schemeClr>
                </a:solidFill>
              </a:rPr>
              <a:t>التعامل مع المستفسر كزبون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685800"/>
          </a:xfrm>
        </p:spPr>
        <p:txBody>
          <a:bodyPr/>
          <a:lstStyle/>
          <a:p>
            <a:pPr algn="ctr" rtl="1" eaLnBrk="1" hangingPunct="1"/>
            <a:r>
              <a:rPr lang="ar-DZ" sz="4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عناصر رسالة الجواب</a:t>
            </a:r>
            <a:endParaRPr lang="ar-SA" sz="4000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220200" cy="4678363"/>
          </a:xfrm>
        </p:spPr>
        <p:txBody>
          <a:bodyPr/>
          <a:lstStyle/>
          <a:p>
            <a:pPr rtl="1">
              <a:buNone/>
            </a:pPr>
            <a:r>
              <a:rPr lang="ar-DZ" sz="2800" dirty="0" smtClean="0"/>
              <a:t>1- اشكر مرسل الرسالة الاستفسارية </a:t>
            </a:r>
            <a:endParaRPr lang="en-US" sz="2800" dirty="0" smtClean="0"/>
          </a:p>
          <a:p>
            <a:pPr rtl="1">
              <a:buNone/>
            </a:pPr>
            <a:r>
              <a:rPr lang="ar-DZ" sz="2800" dirty="0" smtClean="0"/>
              <a:t>2- أذكر بوضوح موضوع الرسالة، وأنك تستجيب للطلب </a:t>
            </a:r>
            <a:endParaRPr lang="en-US" sz="2800" dirty="0" smtClean="0"/>
          </a:p>
          <a:p>
            <a:pPr rtl="1">
              <a:buNone/>
            </a:pPr>
            <a:r>
              <a:rPr lang="ar-DZ" sz="2800" dirty="0" smtClean="0"/>
              <a:t>3- أشر الى المراسلة/ رسالة الاستفسار التي تجيب عليها</a:t>
            </a:r>
            <a:endParaRPr lang="en-US" sz="2800" dirty="0" smtClean="0"/>
          </a:p>
          <a:p>
            <a:pPr rtl="1">
              <a:buNone/>
            </a:pPr>
            <a:r>
              <a:rPr lang="ar-DZ" sz="2800" dirty="0" smtClean="0"/>
              <a:t>4- واصل تقديم اجاباتك عن الاسئلة الواردة في رسالة الاستفسار وحسب ترتيبها</a:t>
            </a:r>
            <a:endParaRPr lang="en-US" sz="2800" dirty="0" smtClean="0"/>
          </a:p>
          <a:p>
            <a:pPr rtl="1">
              <a:buNone/>
            </a:pPr>
            <a:r>
              <a:rPr lang="ar-DZ" sz="2800" dirty="0" smtClean="0"/>
              <a:t>5- قلل من تركيزك على الانباء غير السارة، ركز على الاجابات الايجابية السارة</a:t>
            </a:r>
            <a:endParaRPr lang="en-US" sz="2800" dirty="0" smtClean="0"/>
          </a:p>
          <a:p>
            <a:pPr algn="just" rtl="1">
              <a:buNone/>
            </a:pPr>
            <a:r>
              <a:rPr lang="ar-DZ" sz="2800" dirty="0" smtClean="0"/>
              <a:t>6- قدم معلومات توضيحية واضافية للمستفسر لتثير رغبته في السلعة/الخدمة</a:t>
            </a:r>
          </a:p>
          <a:p>
            <a:pPr rtl="1">
              <a:buNone/>
            </a:pPr>
            <a:r>
              <a:rPr lang="ar-DZ" sz="2800" dirty="0" smtClean="0"/>
              <a:t>7- يمكنك ان تحيل المستفسر الى جهة أخرى اذا لم يكن باستطاعتك تلبية طلبه</a:t>
            </a:r>
            <a:endParaRPr lang="en-US" sz="2800" dirty="0" smtClean="0"/>
          </a:p>
          <a:p>
            <a:pPr rtl="1">
              <a:buNone/>
            </a:pPr>
            <a:r>
              <a:rPr lang="ar-DZ" sz="2800" dirty="0" smtClean="0"/>
              <a:t>8- اختم رسالتك بصورة لطيفة تناسب الموقف كالتعبير  عن الاستعداد لتقديم   مساعدة اخرى او التعبير عن الامل في علاقات عمل ودية ومثمرة ودائمة.</a:t>
            </a: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762000"/>
          </a:xfrm>
        </p:spPr>
        <p:txBody>
          <a:bodyPr/>
          <a:lstStyle/>
          <a:p>
            <a:pPr algn="just" rtl="1" eaLnBrk="1" hangingPunct="1"/>
            <a:r>
              <a:rPr lang="ar-DZ" sz="36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رسائل طلب البضائع</a:t>
            </a:r>
            <a:endParaRPr lang="ar-SA" sz="3600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FontTx/>
              <a:buChar char="-"/>
            </a:pPr>
            <a:r>
              <a:rPr lang="ar-DZ" sz="2600" dirty="0" smtClean="0">
                <a:cs typeface="Arial" pitchFamily="34" charset="0"/>
              </a:rPr>
              <a:t>هي اكثر الرسائل انتشارا</a:t>
            </a:r>
          </a:p>
          <a:p>
            <a:pPr algn="just" rtl="1" eaLnBrk="1" hangingPunct="1">
              <a:buFontTx/>
              <a:buChar char="-"/>
            </a:pPr>
            <a:r>
              <a:rPr lang="ar-DZ" sz="2800" dirty="0" smtClean="0"/>
              <a:t>يطلب فيها المرسل </a:t>
            </a:r>
            <a:r>
              <a:rPr lang="en-GB" sz="2800" dirty="0" smtClean="0"/>
              <a:t>/</a:t>
            </a:r>
            <a:r>
              <a:rPr lang="ar-DZ" sz="2800" dirty="0" smtClean="0"/>
              <a:t> الزبون من</a:t>
            </a:r>
            <a:r>
              <a:rPr lang="en-GB" sz="2800" dirty="0" smtClean="0"/>
              <a:t> </a:t>
            </a:r>
            <a:r>
              <a:rPr lang="ar-DZ" sz="2800" dirty="0" smtClean="0"/>
              <a:t>البائع تزويده بسلع</a:t>
            </a:r>
            <a:r>
              <a:rPr lang="en-GB" sz="2800" dirty="0" smtClean="0"/>
              <a:t>/ </a:t>
            </a:r>
            <a:r>
              <a:rPr lang="ar-DZ" sz="2800" dirty="0" smtClean="0"/>
              <a:t>  خدمات أو كليهما. </a:t>
            </a:r>
          </a:p>
          <a:p>
            <a:pPr algn="just" rtl="1" eaLnBrk="1" hangingPunct="1">
              <a:buFontTx/>
              <a:buChar char="-"/>
            </a:pPr>
            <a:r>
              <a:rPr lang="ar-DZ" sz="2800" dirty="0" smtClean="0"/>
              <a:t>كثيرا ما تطلب البضاعة من قبل مندوبي المبيعات أو باستخدام نماذج معينة.</a:t>
            </a:r>
          </a:p>
          <a:p>
            <a:pPr algn="just" rtl="1" eaLnBrk="1" hangingPunct="1">
              <a:buNone/>
            </a:pPr>
            <a:r>
              <a:rPr lang="ar-DZ" sz="2800" b="1" dirty="0" smtClean="0">
                <a:cs typeface="Arial" pitchFamily="34" charset="0"/>
              </a:rPr>
              <a:t>تنظيم رسالة الطلب:</a:t>
            </a:r>
          </a:p>
          <a:p>
            <a:pPr algn="just" rtl="1" eaLnBrk="1" hangingPunct="1">
              <a:buFontTx/>
              <a:buChar char="-"/>
            </a:pPr>
            <a:r>
              <a:rPr lang="ar-DZ" sz="2800" dirty="0" smtClean="0"/>
              <a:t>ابدأ فورا بتفويض القارئ/ البائع، مثلا: "أرجو أن ترسلوا لنا...”</a:t>
            </a:r>
          </a:p>
          <a:p>
            <a:pPr algn="just" rtl="1" eaLnBrk="1" hangingPunct="1">
              <a:buFontTx/>
              <a:buChar char="-"/>
            </a:pPr>
            <a:r>
              <a:rPr lang="ar-DZ" sz="2800" dirty="0" smtClean="0"/>
              <a:t>أذكر بوضوح ودقة جميع التفاصيل الضرورية عن السلع المطلوبة </a:t>
            </a:r>
            <a:endParaRPr lang="en-US" sz="2800" dirty="0" smtClean="0"/>
          </a:p>
          <a:p>
            <a:pPr algn="just" rtl="1" eaLnBrk="1" hangingPunct="1">
              <a:buFontTx/>
              <a:buChar char="-"/>
            </a:pPr>
            <a:r>
              <a:rPr lang="ar-DZ" sz="2800" dirty="0" smtClean="0"/>
              <a:t>أذكر أية معلومات ضرورية فيما </a:t>
            </a:r>
            <a:r>
              <a:rPr lang="ar-DZ" sz="2800" dirty="0" err="1" smtClean="0"/>
              <a:t>ي</a:t>
            </a:r>
            <a:r>
              <a:rPr lang="ar-SA" sz="2800" dirty="0" smtClean="0"/>
              <a:t>ت</a:t>
            </a:r>
            <a:r>
              <a:rPr lang="ar-DZ" sz="2800" dirty="0" smtClean="0"/>
              <a:t>علق بالدفع، التسليم والكفالة والتأمين والشحن والتغليف وأي</a:t>
            </a:r>
            <a:r>
              <a:rPr lang="ar-SA" sz="2800" dirty="0" smtClean="0"/>
              <a:t>ة</a:t>
            </a:r>
            <a:r>
              <a:rPr lang="ar-DZ" sz="2800" dirty="0" smtClean="0"/>
              <a:t> متطلبات أو شروط أخرى خاصة</a:t>
            </a:r>
            <a:r>
              <a:rPr lang="ar-SA" sz="2800" dirty="0" smtClean="0"/>
              <a:t>.</a:t>
            </a:r>
            <a:endParaRPr lang="ar-DZ" sz="2800" dirty="0" smtClean="0"/>
          </a:p>
          <a:p>
            <a:pPr algn="just" rtl="1" eaLnBrk="1" hangingPunct="1">
              <a:buFontTx/>
              <a:buChar char="-"/>
            </a:pPr>
            <a:r>
              <a:rPr lang="ar-DZ" sz="2800" dirty="0" smtClean="0"/>
              <a:t>اختم الرسالة بصورة ودية لب</a:t>
            </a:r>
            <a:r>
              <a:rPr lang="ar-SA" sz="2800" dirty="0" smtClean="0"/>
              <a:t>ق</a:t>
            </a:r>
            <a:r>
              <a:rPr lang="ar-DZ" sz="2800" dirty="0" smtClean="0"/>
              <a:t>ة تناسب الموقف</a:t>
            </a:r>
            <a:endParaRPr lang="ar-DZ" sz="2800" b="1" dirty="0" smtClean="0">
              <a:cs typeface="Arial" pitchFamily="34" charset="0"/>
            </a:endParaRPr>
          </a:p>
          <a:p>
            <a:pPr algn="just" rtl="1" eaLnBrk="1" hangingPunct="1">
              <a:buFontTx/>
              <a:buChar char="-"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762000"/>
          </a:xfrm>
        </p:spPr>
        <p:txBody>
          <a:bodyPr/>
          <a:lstStyle/>
          <a:p>
            <a:pPr rtl="1"/>
            <a:r>
              <a:rPr lang="ar-SA" b="1" dirty="0" smtClean="0"/>
              <a:t>الرسائل </a:t>
            </a:r>
            <a:r>
              <a:rPr lang="ar-DZ" b="1" dirty="0" smtClean="0"/>
              <a:t>الحيادية</a:t>
            </a:r>
            <a:endParaRPr lang="en-US" dirty="0"/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066800"/>
            <a:ext cx="9144000" cy="4906963"/>
          </a:xfrm>
        </p:spPr>
        <p:txBody>
          <a:bodyPr/>
          <a:lstStyle/>
          <a:p>
            <a:pPr rtl="1"/>
            <a:r>
              <a:rPr lang="ar-DZ" sz="2800" dirty="0" smtClean="0"/>
              <a:t>هي</a:t>
            </a:r>
            <a:r>
              <a:rPr lang="ar-SA" sz="2800" dirty="0" smtClean="0"/>
              <a:t> تلك الرسالة التي تتضمن أنباء او معلومات لا تعتبر سارة ولا غير سارة بالنسبة للقارئ.</a:t>
            </a:r>
            <a:endParaRPr lang="ar-DZ" sz="2800" dirty="0" smtClean="0"/>
          </a:p>
          <a:p>
            <a:pPr rtl="1"/>
            <a:r>
              <a:rPr lang="ar-DZ" sz="2800" dirty="0" smtClean="0"/>
              <a:t>تكتب بمنهجية </a:t>
            </a:r>
            <a:r>
              <a:rPr lang="ar-SA" sz="2800" dirty="0" smtClean="0"/>
              <a:t>الرسائل الايجابية (الأسلوب المباشر). </a:t>
            </a:r>
            <a:endParaRPr lang="ar-DZ" sz="2800" dirty="0" smtClean="0"/>
          </a:p>
          <a:p>
            <a:pPr rtl="1"/>
            <a:r>
              <a:rPr lang="ar-SA" sz="2800" dirty="0" smtClean="0"/>
              <a:t>تبدأ الرسالة بالفكرة الرئيسية أوالغر ض أوالموضوع الأساسي، يلي ذلك توضيحات محددة ودقيقة حول الفكرة الرئيسية</a:t>
            </a:r>
            <a:r>
              <a:rPr lang="en-US" sz="2800" dirty="0" smtClean="0"/>
              <a:t>/</a:t>
            </a:r>
            <a:r>
              <a:rPr lang="ar-SA" sz="2800" dirty="0" smtClean="0"/>
              <a:t> الغرض، واخيرا تختم الرسالة بصورة ايجابية ودية تناسب الموقف</a:t>
            </a:r>
            <a:r>
              <a:rPr lang="en-US" sz="2800" dirty="0" smtClean="0"/>
              <a:t>/</a:t>
            </a:r>
            <a:r>
              <a:rPr lang="ar-SA" sz="2800" dirty="0" smtClean="0"/>
              <a:t> الحالة</a:t>
            </a:r>
            <a:endParaRPr lang="ar-DZ" sz="2800" dirty="0" smtClean="0"/>
          </a:p>
          <a:p>
            <a:pPr rtl="1"/>
            <a:r>
              <a:rPr lang="ar-DZ" sz="2800" dirty="0" smtClean="0"/>
              <a:t>تستخدم الرسائل الحيادية لكتابة التعليمات للعاملين</a:t>
            </a:r>
            <a:r>
              <a:rPr lang="ar-SA" sz="2800" dirty="0" smtClean="0"/>
              <a:t> مثلا</a:t>
            </a:r>
            <a:r>
              <a:rPr lang="ar-DZ" sz="2800" dirty="0" smtClean="0"/>
              <a:t>:</a:t>
            </a:r>
          </a:p>
          <a:p>
            <a:pPr marL="901700" lvl="0" rtl="1"/>
            <a:r>
              <a:rPr lang="ar-SA" sz="2800" dirty="0" smtClean="0"/>
              <a:t>أن تكون الجمل والعبارات واضحة جدا لجميع مستويات العاملين.</a:t>
            </a:r>
            <a:endParaRPr lang="en-US" sz="2800" dirty="0" smtClean="0"/>
          </a:p>
          <a:p>
            <a:pPr marL="901700" algn="just" rtl="1"/>
            <a:r>
              <a:rPr lang="ar-SA" sz="2800" dirty="0" smtClean="0"/>
              <a:t>تجنب نبرات</a:t>
            </a:r>
            <a:r>
              <a:rPr lang="en-US" sz="2800" dirty="0" smtClean="0"/>
              <a:t>/</a:t>
            </a:r>
            <a:r>
              <a:rPr lang="ar-SA" sz="2800" dirty="0" smtClean="0"/>
              <a:t> لهجات التهديد والوعيد والكبرياء</a:t>
            </a:r>
            <a:endParaRPr lang="en-US" sz="2800" dirty="0" smtClean="0"/>
          </a:p>
          <a:p>
            <a:pPr algn="just" rtl="1" eaLnBrk="1" hangingPunct="1">
              <a:buNone/>
            </a:pPr>
            <a:r>
              <a:rPr lang="ar-SA" sz="2800" dirty="0" smtClean="0"/>
              <a:t>.</a:t>
            </a:r>
            <a:endParaRPr lang="en-US" sz="2800" dirty="0" smtClean="0"/>
          </a:p>
          <a:p>
            <a:pPr algn="just" rtl="1" eaLnBrk="1" hangingPunct="1">
              <a:buNone/>
            </a:pPr>
            <a:endParaRPr lang="ar-DZ" sz="2800" dirty="0" smtClean="0"/>
          </a:p>
          <a:p>
            <a:pPr algn="just" rtl="1" eaLnBrk="1" hangingPunct="1"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1679</TotalTime>
  <Words>512</Words>
  <Application>Microsoft Office PowerPoint</Application>
  <PresentationFormat>A4 Paper (210x297 mm)‎</PresentationFormat>
  <Paragraphs>99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 السادسة </vt:lpstr>
      <vt:lpstr>عناصر المحاضرة</vt:lpstr>
      <vt:lpstr>مقدمة:</vt:lpstr>
      <vt:lpstr>خطة التنظيم:</vt:lpstr>
      <vt:lpstr>أنواع الرسائل الايجابية</vt:lpstr>
      <vt:lpstr>هيكلة رسالة الاستفسار</vt:lpstr>
      <vt:lpstr>الرسائل الجوابية Reply Letters</vt:lpstr>
      <vt:lpstr>عناصر رسالة الجواب</vt:lpstr>
      <vt:lpstr>رسائل طلب البضائع</vt:lpstr>
      <vt:lpstr>الرسائل الحيادية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thoshiba</cp:lastModifiedBy>
  <cp:revision>127</cp:revision>
  <dcterms:created xsi:type="dcterms:W3CDTF">2009-10-14T19:14:34Z</dcterms:created>
  <dcterms:modified xsi:type="dcterms:W3CDTF">2013-10-21T23:15:51Z</dcterms:modified>
</cp:coreProperties>
</file>