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59" r:id="rId5"/>
    <p:sldId id="287" r:id="rId6"/>
    <p:sldId id="289" r:id="rId7"/>
    <p:sldId id="291" r:id="rId8"/>
    <p:sldId id="293" r:id="rId9"/>
    <p:sldId id="294" r:id="rId10"/>
    <p:sldId id="295" r:id="rId11"/>
    <p:sldId id="296" r:id="rId12"/>
    <p:sldId id="298" r:id="rId13"/>
    <p:sldId id="299" r:id="rId14"/>
    <p:sldId id="301" r:id="rId15"/>
    <p:sldId id="305" r:id="rId16"/>
    <p:sldId id="306" r:id="rId17"/>
    <p:sldId id="307"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0" d="100"/>
          <a:sy n="70" d="100"/>
        </p:scale>
        <p:origin x="-121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6224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endParaRPr lang="ar-SA" sz="1050" b="1" dirty="0">
              <a:solidFill>
                <a:schemeClr val="accent1">
                  <a:lumMod val="50000"/>
                </a:schemeClr>
              </a:solidFill>
              <a:latin typeface="AYM Wadiy S_U normal."/>
              <a:cs typeface="Times New Roman" pitchFamily="18" charset="0"/>
            </a:endParaRPr>
          </a:p>
          <a:p>
            <a:pPr algn="ctr"/>
            <a:r>
              <a:rPr lang="ar-SA" sz="2600" b="1" dirty="0" smtClean="0">
                <a:solidFill>
                  <a:schemeClr val="bg2">
                    <a:lumMod val="25000"/>
                  </a:schemeClr>
                </a:solidFill>
                <a:latin typeface="Calibri" pitchFamily="34" charset="0"/>
                <a:cs typeface="Times New Roman" pitchFamily="18" charset="0"/>
              </a:rPr>
              <a:t>مهارات </a:t>
            </a:r>
            <a:r>
              <a:rPr lang="ar-SA" sz="2600" b="1" dirty="0" smtClean="0">
                <a:solidFill>
                  <a:schemeClr val="bg2">
                    <a:lumMod val="25000"/>
                  </a:schemeClr>
                </a:solidFill>
                <a:latin typeface="Calibri" pitchFamily="34" charset="0"/>
                <a:cs typeface="Times New Roman" pitchFamily="18" charset="0"/>
              </a:rPr>
              <a:t>الاتصال</a:t>
            </a:r>
          </a:p>
          <a:p>
            <a:pPr algn="ctr"/>
            <a:r>
              <a:rPr lang="ar-SA" sz="2600" b="1" dirty="0" smtClean="0">
                <a:solidFill>
                  <a:schemeClr val="bg2">
                    <a:lumMod val="25000"/>
                  </a:schemeClr>
                </a:solidFill>
                <a:latin typeface="Calibri" pitchFamily="34" charset="0"/>
                <a:cs typeface="Times New Roman" pitchFamily="18" charset="0"/>
              </a:rPr>
              <a:t>تقديم</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معتصم حسين </a:t>
            </a:r>
            <a:r>
              <a:rPr lang="ar-SA" sz="2600" b="1" dirty="0" err="1" smtClean="0">
                <a:solidFill>
                  <a:schemeClr val="bg2">
                    <a:lumMod val="25000"/>
                  </a:schemeClr>
                </a:solidFill>
                <a:latin typeface="Calibri" pitchFamily="34" charset="0"/>
                <a:cs typeface="Times New Roman" pitchFamily="18" charset="0"/>
              </a:rPr>
              <a:t>أبوزيد</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z="6000" b="1" spc="-150" dirty="0" smtClean="0">
                <a:solidFill>
                  <a:srgbClr val="376092"/>
                </a:solidFill>
                <a:latin typeface="ae_AlMateen" pitchFamily="2" charset="-78"/>
                <a:cs typeface="ae_AlMateen" pitchFamily="2" charset="-78"/>
              </a:rPr>
              <a:t>المحاضرة</a:t>
            </a:r>
            <a:r>
              <a:rPr lang="fr-FR" sz="6000" b="1" spc="-150" dirty="0" smtClean="0">
                <a:solidFill>
                  <a:srgbClr val="376092"/>
                </a:solidFill>
                <a:latin typeface="ae_AlMateen" pitchFamily="2" charset="-78"/>
                <a:cs typeface="ae_AlMateen" pitchFamily="2" charset="-78"/>
              </a:rPr>
              <a:t>  </a:t>
            </a:r>
            <a:r>
              <a:rPr lang="ar-DZ" sz="6000" b="1" spc="-150" dirty="0" smtClean="0">
                <a:solidFill>
                  <a:srgbClr val="376092"/>
                </a:solidFill>
                <a:latin typeface="ae_AlMateen" pitchFamily="2" charset="-78"/>
                <a:cs typeface="ae_AlMateen" pitchFamily="2" charset="-78"/>
              </a:rPr>
              <a:t>الثامنة</a:t>
            </a:r>
            <a:endParaRPr lang="en-US" sz="60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4000" b="1" dirty="0" smtClean="0">
                <a:solidFill>
                  <a:schemeClr val="accent4">
                    <a:lumMod val="50000"/>
                  </a:schemeClr>
                </a:solidFill>
              </a:rPr>
              <a:t>الرسائل الاقناعية ورسائل البيع</a:t>
            </a:r>
            <a:endParaRPr lang="en-US" sz="4000" b="1" dirty="0" smtClean="0">
              <a:solidFill>
                <a:schemeClr val="accent4">
                  <a:lumMod val="50000"/>
                </a:schemeClr>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algn="just" rtl="1" eaLnBrk="1" hangingPunct="1">
              <a:buFont typeface="Arial" pitchFamily="34" charset="0"/>
              <a:buChar char="•"/>
            </a:pPr>
            <a:r>
              <a:rPr lang="ar-SA" b="1" dirty="0" smtClean="0"/>
              <a:t>الرسائل الاقناعية</a:t>
            </a:r>
            <a:endParaRPr lang="ar-DZ" b="1" dirty="0" smtClean="0"/>
          </a:p>
          <a:p>
            <a:pPr algn="just" rtl="1" eaLnBrk="1" hangingPunct="1">
              <a:buFont typeface="Arial" pitchFamily="34" charset="0"/>
              <a:buChar char="•"/>
            </a:pPr>
            <a:r>
              <a:rPr lang="ar-SA" b="1" dirty="0" smtClean="0"/>
              <a:t>رسالة طلب ائتمان</a:t>
            </a:r>
            <a:endParaRPr lang="ar-SA" b="1" dirty="0" smtClean="0">
              <a:cs typeface="Arial" pitchFamily="34" charset="0"/>
            </a:endParaRPr>
          </a:p>
          <a:p>
            <a:pPr algn="just" rtl="1" eaLnBrk="1" hangingPunct="1">
              <a:buFont typeface="Arial" pitchFamily="34" charset="0"/>
              <a:buChar char="•"/>
            </a:pPr>
            <a:r>
              <a:rPr lang="ar-SA" b="1" dirty="0" smtClean="0"/>
              <a:t>رسالة طلب ائتمان</a:t>
            </a:r>
            <a:endParaRPr lang="ar-DZ" b="1" dirty="0" smtClean="0"/>
          </a:p>
          <a:p>
            <a:pPr algn="just" rtl="1" eaLnBrk="1" hangingPunct="1">
              <a:buFont typeface="Arial" pitchFamily="34" charset="0"/>
              <a:buChar char="•"/>
            </a:pPr>
            <a:r>
              <a:rPr lang="ar-SA" b="1" dirty="0" smtClean="0"/>
              <a:t>رسائل التحصيل</a:t>
            </a:r>
            <a:endParaRPr lang="ar-DZ" b="1" dirty="0" smtClean="0"/>
          </a:p>
          <a:p>
            <a:pPr algn="just" rtl="1" eaLnBrk="1" hangingPunct="1">
              <a:buFont typeface="Arial" pitchFamily="34" charset="0"/>
              <a:buChar char="•"/>
            </a:pPr>
            <a:r>
              <a:rPr lang="ar-SA" b="1" dirty="0" smtClean="0"/>
              <a:t>رسائل البيع</a:t>
            </a:r>
            <a:endParaRPr lang="ar-DZ" b="1" dirty="0" smtClean="0"/>
          </a:p>
          <a:p>
            <a:pPr algn="just" rtl="1" eaLnBrk="1" hangingPunct="1">
              <a:buFont typeface="Arial" pitchFamily="34" charset="0"/>
              <a:buChar char="•"/>
            </a:pPr>
            <a:endParaRPr lang="ar-SA" b="1" dirty="0" smtClean="0">
              <a:cs typeface="Arial" pitchFamily="34" charset="0"/>
            </a:endParaRPr>
          </a:p>
          <a:p>
            <a:pPr algn="just" rtl="1"/>
            <a:r>
              <a:rPr lang="en-US" b="1" dirty="0" smtClean="0">
                <a:cs typeface="Arial" pitchFamily="34" charset="0"/>
              </a:rPr>
              <a:t> </a:t>
            </a:r>
          </a:p>
          <a:p>
            <a:pPr algn="just"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just" rtl="1" eaLnBrk="1" hangingPunct="1"/>
            <a:r>
              <a:rPr lang="ar-SA" b="1" dirty="0" smtClean="0"/>
              <a:t>الرسائل الاقناعية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sz="3000" dirty="0" smtClean="0"/>
              <a:t>من المتوقع جدا أن تقوم أثناء عملك بكتابة رسائل ومذكرات داخلية عديدة تطلب فيها من القارئ القيام بعمل ما: </a:t>
            </a:r>
            <a:endParaRPr lang="ar-DZ" sz="3000" dirty="0" smtClean="0"/>
          </a:p>
          <a:p>
            <a:pPr algn="just" rtl="1" eaLnBrk="1" hangingPunct="1">
              <a:buFont typeface="Arial" pitchFamily="34" charset="0"/>
              <a:buChar char="•"/>
            </a:pPr>
            <a:r>
              <a:rPr lang="ar-SA" sz="3000" dirty="0" smtClean="0"/>
              <a:t>اتخاذ اجراء ما، </a:t>
            </a:r>
            <a:endParaRPr lang="ar-DZ" sz="3000" dirty="0" smtClean="0"/>
          </a:p>
          <a:p>
            <a:pPr algn="just" rtl="1" eaLnBrk="1" hangingPunct="1">
              <a:buFont typeface="Arial" pitchFamily="34" charset="0"/>
              <a:buChar char="•"/>
            </a:pPr>
            <a:r>
              <a:rPr lang="ar-SA" sz="3000" dirty="0" smtClean="0"/>
              <a:t>قبول وجهة نظر، </a:t>
            </a:r>
            <a:endParaRPr lang="ar-DZ" sz="3000" dirty="0" smtClean="0"/>
          </a:p>
          <a:p>
            <a:pPr algn="just" rtl="1" eaLnBrk="1" hangingPunct="1">
              <a:buFont typeface="Arial" pitchFamily="34" charset="0"/>
              <a:buChar char="•"/>
            </a:pPr>
            <a:r>
              <a:rPr lang="ar-SA" sz="3000" dirty="0" smtClean="0"/>
              <a:t>أداء خدمة معينة، </a:t>
            </a:r>
            <a:endParaRPr lang="ar-DZ" sz="3000" dirty="0" smtClean="0"/>
          </a:p>
          <a:p>
            <a:pPr algn="just" rtl="1" eaLnBrk="1" hangingPunct="1">
              <a:buFont typeface="Arial" pitchFamily="34" charset="0"/>
              <a:buChar char="•"/>
            </a:pPr>
            <a:r>
              <a:rPr lang="ar-SA" sz="3000" dirty="0" smtClean="0"/>
              <a:t>تحقيق رغبتك، </a:t>
            </a:r>
            <a:endParaRPr lang="ar-DZ" sz="3000" dirty="0" smtClean="0"/>
          </a:p>
          <a:p>
            <a:pPr algn="just" rtl="1" eaLnBrk="1" hangingPunct="1">
              <a:buFont typeface="Arial" pitchFamily="34" charset="0"/>
              <a:buChar char="•"/>
            </a:pPr>
            <a:r>
              <a:rPr lang="ar-SA" sz="3000" dirty="0" smtClean="0"/>
              <a:t>التغيير وما شابه ذلك، (طلب تسوية، طلب بضاعة، طلب ائتمان، طلب قرض، طلب تحصيل/ دفع دين مستحق، طلب ترقية، طلب عمل...الخ). </a:t>
            </a:r>
            <a:endParaRPr lang="en-US" sz="3000" dirty="0" smtClean="0"/>
          </a:p>
          <a:p>
            <a:pPr algn="just" rtl="1" eaLnBrk="1" hangingPunct="1"/>
            <a:endParaRPr lang="ar-SA" sz="30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DZ" b="1" dirty="0" smtClean="0">
                <a:solidFill>
                  <a:schemeClr val="tx2">
                    <a:lumMod val="75000"/>
                  </a:schemeClr>
                </a:solidFill>
                <a:cs typeface="Arial" pitchFamily="34" charset="0"/>
              </a:rPr>
              <a:t>اسلوب كتابة الرسائل الاقناعية</a:t>
            </a:r>
            <a:endParaRPr lang="ar-SA" b="1"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Font typeface="Arial" pitchFamily="34" charset="0"/>
              <a:buNone/>
            </a:pPr>
            <a:r>
              <a:rPr lang="ar-DZ" sz="2600" b="1" dirty="0" smtClean="0">
                <a:cs typeface="Arial" pitchFamily="34" charset="0"/>
              </a:rPr>
              <a:t>الاسلوب المباشر: </a:t>
            </a:r>
          </a:p>
          <a:p>
            <a:pPr marL="628650" algn="just" rtl="1" eaLnBrk="1" hangingPunct="1">
              <a:buFont typeface="Arial" pitchFamily="34" charset="0"/>
              <a:buNone/>
            </a:pPr>
            <a:r>
              <a:rPr lang="ar-DZ" sz="2600" b="1" dirty="0" smtClean="0">
                <a:cs typeface="Arial" pitchFamily="34" charset="0"/>
              </a:rPr>
              <a:t>يستخدم في حالات:</a:t>
            </a:r>
          </a:p>
          <a:p>
            <a:pPr marL="901700" algn="just" rtl="1" eaLnBrk="1" hangingPunct="1"/>
            <a:r>
              <a:rPr lang="ar-SA" sz="2800" dirty="0" smtClean="0"/>
              <a:t>اذا كان الطلب بسيطا روتينيا وشخصيا </a:t>
            </a:r>
            <a:endParaRPr lang="ar-DZ" sz="2800" dirty="0" smtClean="0"/>
          </a:p>
          <a:p>
            <a:pPr marL="901700" algn="just" rtl="1" eaLnBrk="1" hangingPunct="1"/>
            <a:r>
              <a:rPr lang="ar-SA" sz="2800" dirty="0" smtClean="0"/>
              <a:t>تعتقد أن القارئ سوف يستجيب لطلبك دونما تردد،</a:t>
            </a:r>
            <a:endParaRPr lang="ar-DZ" sz="2800" dirty="0" smtClean="0"/>
          </a:p>
          <a:p>
            <a:pPr marL="531813" indent="-258763" algn="just" rtl="1" eaLnBrk="1" hangingPunct="1">
              <a:buNone/>
            </a:pPr>
            <a:r>
              <a:rPr lang="ar-DZ" sz="2600" b="1" dirty="0" smtClean="0">
                <a:cs typeface="Arial" pitchFamily="34" charset="0"/>
              </a:rPr>
              <a:t>يتكون الأسلوب المباشر من:</a:t>
            </a:r>
          </a:p>
          <a:p>
            <a:pPr marL="901700" lvl="0" rtl="1"/>
            <a:r>
              <a:rPr lang="ar-SA" sz="2800" dirty="0" smtClean="0"/>
              <a:t>الفكرة الرئيسية، الغرض من الرسالة، الموضوع- اذكر الطلب والسبب. </a:t>
            </a:r>
            <a:endParaRPr lang="en-US" sz="2800" dirty="0" smtClean="0"/>
          </a:p>
          <a:p>
            <a:pPr marL="901700" lvl="0" rtl="1"/>
            <a:r>
              <a:rPr lang="ar-SA" sz="2800" dirty="0" smtClean="0"/>
              <a:t>التوضيح: الحجج والتفاصيل اللازمة حتى يستطيع القارئ أن يستجيب بدقة. </a:t>
            </a:r>
            <a:endParaRPr lang="en-US" sz="2800" dirty="0" smtClean="0"/>
          </a:p>
          <a:p>
            <a:pPr marL="901700" lvl="0" rtl="1"/>
            <a:r>
              <a:rPr lang="ar-SA" sz="2800" dirty="0" smtClean="0"/>
              <a:t>نهاية لبقة مهذبة –أطلب بلباقة الاجراء الذي ترغبه.</a:t>
            </a:r>
            <a:endParaRPr lang="en-US" sz="2800" dirty="0" smtClean="0"/>
          </a:p>
          <a:p>
            <a:pPr marL="531813" indent="-258763" algn="just" rtl="1" eaLnBrk="1" hangingPunct="1">
              <a:buNone/>
            </a:pPr>
            <a:endParaRPr lang="ar-DZ" sz="2600" b="1" dirty="0" smtClean="0">
              <a:cs typeface="Arial" pitchFamily="34" charset="0"/>
            </a:endParaRPr>
          </a:p>
          <a:p>
            <a:pPr marL="901700" algn="just" rtl="1" eaLnBrk="1" hangingPunct="1"/>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228600" y="381000"/>
            <a:ext cx="9144000" cy="5592763"/>
          </a:xfrm>
        </p:spPr>
        <p:txBody>
          <a:bodyPr/>
          <a:lstStyle/>
          <a:p>
            <a:pPr marL="452438" algn="just" defTabSz="982663" rtl="1" eaLnBrk="1" hangingPunct="1">
              <a:buNone/>
            </a:pPr>
            <a:r>
              <a:rPr lang="ar-DZ" sz="2600" b="1" dirty="0" smtClean="0">
                <a:cs typeface="Arial" pitchFamily="34" charset="0"/>
              </a:rPr>
              <a:t>الأسلوب غير المباشر</a:t>
            </a:r>
          </a:p>
          <a:p>
            <a:pPr marL="628650" algn="just" defTabSz="982663" rtl="1" eaLnBrk="1" hangingPunct="1">
              <a:buNone/>
            </a:pPr>
            <a:r>
              <a:rPr lang="ar-SA" sz="2400" b="1" dirty="0" smtClean="0">
                <a:solidFill>
                  <a:schemeClr val="accent4">
                    <a:lumMod val="50000"/>
                  </a:schemeClr>
                </a:solidFill>
              </a:rPr>
              <a:t>في المواقف والحالات</a:t>
            </a:r>
            <a:r>
              <a:rPr lang="ar-DZ" sz="2800" dirty="0" smtClean="0"/>
              <a:t>:</a:t>
            </a:r>
          </a:p>
          <a:p>
            <a:pPr marL="901700" algn="just" defTabSz="982663" rtl="1" eaLnBrk="1" hangingPunct="1"/>
            <a:r>
              <a:rPr lang="ar-SA" sz="2800" dirty="0" smtClean="0"/>
              <a:t>الصعبة المعقدة والحساسة</a:t>
            </a:r>
            <a:endParaRPr lang="ar-DZ" sz="2800" dirty="0" smtClean="0"/>
          </a:p>
          <a:p>
            <a:pPr marL="901700" algn="just" defTabSz="982663" rtl="1" eaLnBrk="1" hangingPunct="1"/>
            <a:r>
              <a:rPr lang="ar-SA" sz="2800" dirty="0" smtClean="0"/>
              <a:t>واذا كان الطلب غير روتيني</a:t>
            </a:r>
            <a:endParaRPr lang="ar-DZ" sz="2800" dirty="0" smtClean="0"/>
          </a:p>
          <a:p>
            <a:pPr marL="901700" algn="just" defTabSz="982663" rtl="1" eaLnBrk="1" hangingPunct="1"/>
            <a:r>
              <a:rPr lang="ar-SA" sz="2800" dirty="0" smtClean="0"/>
              <a:t>ومن المتوقع ان يرفضه القارئ أو يتردد في الاستجابة كما ترغب</a:t>
            </a:r>
            <a:endParaRPr lang="ar-DZ" sz="2800" dirty="0" smtClean="0"/>
          </a:p>
          <a:p>
            <a:pPr marL="901700" algn="just" defTabSz="982663" rtl="1" eaLnBrk="1" hangingPunct="1"/>
            <a:r>
              <a:rPr lang="ar-SA" sz="2800" dirty="0" smtClean="0"/>
              <a:t>او أن الاستجابة تتطلب منه تضحية شخصية</a:t>
            </a:r>
            <a:endParaRPr lang="ar-DZ" sz="2800" dirty="0" smtClean="0"/>
          </a:p>
          <a:p>
            <a:pPr marL="452438" algn="just" defTabSz="982663" rtl="1" eaLnBrk="1" hangingPunct="1">
              <a:buNone/>
            </a:pPr>
            <a:r>
              <a:rPr lang="ar-SA" sz="2400" b="1" dirty="0" smtClean="0">
                <a:solidFill>
                  <a:schemeClr val="accent4">
                    <a:lumMod val="50000"/>
                  </a:schemeClr>
                </a:solidFill>
              </a:rPr>
              <a:t>تتكون خطة رسالة الاقناع من أربعة اجزاء</a:t>
            </a:r>
            <a:r>
              <a:rPr lang="ar-DZ" sz="2800" dirty="0" smtClean="0"/>
              <a:t>:</a:t>
            </a:r>
          </a:p>
          <a:p>
            <a:pPr marL="901700" lvl="0" rtl="1"/>
            <a:r>
              <a:rPr lang="ar-SA" sz="2800" dirty="0" smtClean="0"/>
              <a:t>اجذب انتباه القارئ.</a:t>
            </a:r>
            <a:endParaRPr lang="en-US" sz="2800" dirty="0" smtClean="0"/>
          </a:p>
          <a:p>
            <a:pPr marL="901700" lvl="0" rtl="1"/>
            <a:r>
              <a:rPr lang="ar-SA" sz="2800" dirty="0" smtClean="0"/>
              <a:t>اعرض الحقائق والحجج بشكل مقنع والكتابة من وجهة نظر القارئ </a:t>
            </a:r>
            <a:endParaRPr lang="en-US" sz="2800" dirty="0" smtClean="0"/>
          </a:p>
          <a:p>
            <a:pPr marL="901700" lvl="0" rtl="1"/>
            <a:r>
              <a:rPr lang="ar-SA" sz="2800" dirty="0" smtClean="0"/>
              <a:t>اذكر طلبك بوضوح وبدون ذكر أي سلبيات.</a:t>
            </a:r>
            <a:endParaRPr lang="en-US" sz="2800" dirty="0" smtClean="0"/>
          </a:p>
          <a:p>
            <a:pPr marL="901700" lvl="0" rtl="1"/>
            <a:r>
              <a:rPr lang="ar-SA" sz="2800" dirty="0" smtClean="0"/>
              <a:t>اختم الرسالة بصورة ايجابية</a:t>
            </a:r>
            <a:endParaRPr lang="en-US" sz="2800" dirty="0" smtClean="0"/>
          </a:p>
          <a:p>
            <a:pPr marL="452438" algn="just" defTabSz="982663" rtl="1" eaLnBrk="1" hangingPunct="1">
              <a:buNone/>
            </a:pPr>
            <a:endParaRPr lang="ar-DZ" sz="2800" dirty="0" smtClean="0"/>
          </a:p>
          <a:p>
            <a:pPr marL="452438" algn="just" defTabSz="982663" rtl="1" eaLnBrk="1" hangingPunct="1">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SA" b="1" dirty="0" smtClean="0"/>
              <a:t>رسالة طلب ائتمان</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marL="533400" algn="just" defTabSz="900113" rtl="1" eaLnBrk="1" hangingPunct="1">
              <a:buNone/>
            </a:pPr>
            <a:r>
              <a:rPr lang="ar-SA" sz="2800" dirty="0" smtClean="0"/>
              <a:t>تخطط رسالة طلب ائتمان على النحو الآتي</a:t>
            </a:r>
            <a:r>
              <a:rPr lang="ar-DZ" sz="2800" dirty="0" smtClean="0"/>
              <a:t>:</a:t>
            </a:r>
          </a:p>
          <a:p>
            <a:pPr lvl="0" rtl="1"/>
            <a:r>
              <a:rPr lang="ar-SA" sz="2800" dirty="0" smtClean="0"/>
              <a:t>ابدا مباشرة بالموضوع، حدد نوع الائتمان الذي تحتاجه، وكيف ومتى سوف تقوم بتسديده</a:t>
            </a:r>
            <a:endParaRPr lang="en-US" sz="2800" dirty="0" smtClean="0"/>
          </a:p>
          <a:p>
            <a:pPr lvl="0" rtl="1"/>
            <a:r>
              <a:rPr lang="ar-SA" sz="2800" dirty="0" smtClean="0"/>
              <a:t>قدم توضيحا مبينا الهدف والاسباب وراء طلب هذا الائتمان </a:t>
            </a:r>
            <a:endParaRPr lang="en-US" sz="2800" dirty="0" smtClean="0"/>
          </a:p>
          <a:p>
            <a:pPr lvl="0" rtl="1"/>
            <a:r>
              <a:rPr lang="ar-SA" sz="2800" dirty="0" smtClean="0"/>
              <a:t>اذكر علاقتك ومعاملاتك السابقة مع المورد/البائع وسمعتك</a:t>
            </a:r>
            <a:endParaRPr lang="en-US" sz="2800" dirty="0" smtClean="0"/>
          </a:p>
          <a:p>
            <a:pPr lvl="0" rtl="1"/>
            <a:r>
              <a:rPr lang="ar-SA" sz="2800" dirty="0" smtClean="0"/>
              <a:t>اظهر استعداداتك لتقديم اي معلومات اضافية /أو تقديم اسماء معرفين</a:t>
            </a:r>
            <a:endParaRPr lang="en-US" sz="2800" dirty="0" smtClean="0"/>
          </a:p>
          <a:p>
            <a:pPr marL="901700" algn="just" rtl="1" eaLnBrk="1" hangingPunct="1">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SA" b="1" dirty="0" smtClean="0"/>
              <a:t>رسائل التحصيل</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dirty="0" smtClean="0"/>
              <a:t>يجب ان تسعى رسالة التحصيل لتحقيق هدفين هما:</a:t>
            </a:r>
            <a:endParaRPr lang="en-US" sz="2800" dirty="0" smtClean="0"/>
          </a:p>
          <a:p>
            <a:pPr marL="806450" lvl="0" rtl="1"/>
            <a:r>
              <a:rPr lang="ar-SA" sz="2800" dirty="0" smtClean="0"/>
              <a:t>اقناع المشتري/ الزبون بتسديد مبلغ استحق تسديده منذ حين</a:t>
            </a:r>
            <a:endParaRPr lang="en-US" sz="2800" dirty="0" smtClean="0"/>
          </a:p>
          <a:p>
            <a:pPr marL="806450" algn="just" rtl="1"/>
            <a:r>
              <a:rPr lang="ar-SA" sz="2800" dirty="0" smtClean="0"/>
              <a:t>الابقاء على العلاقة الحسنة والتعاون المثمر المتبادل مع الزبون</a:t>
            </a:r>
            <a:endParaRPr lang="ar-DZ" sz="2800" dirty="0" smtClean="0"/>
          </a:p>
          <a:p>
            <a:pPr rtl="1">
              <a:buNone/>
            </a:pPr>
            <a:r>
              <a:rPr lang="ar-SA" sz="2800" dirty="0" smtClean="0"/>
              <a:t>تتضمن عادة </a:t>
            </a:r>
            <a:r>
              <a:rPr lang="ar-DZ" sz="2800" dirty="0" smtClean="0"/>
              <a:t>حملات التحصيل </a:t>
            </a:r>
            <a:r>
              <a:rPr lang="ar-SA" sz="2800" dirty="0" smtClean="0"/>
              <a:t>ثلاث مراحل:</a:t>
            </a:r>
            <a:endParaRPr lang="en-US" sz="2800" dirty="0" smtClean="0"/>
          </a:p>
          <a:p>
            <a:pPr marL="806450" lvl="0" rtl="1"/>
            <a:r>
              <a:rPr lang="ar-SA" sz="2800" dirty="0" smtClean="0"/>
              <a:t>التذكير في المرحلة الاولى/المبكرة </a:t>
            </a:r>
            <a:endParaRPr lang="en-US" sz="2800" dirty="0" smtClean="0"/>
          </a:p>
          <a:p>
            <a:pPr marL="806450" lvl="0" rtl="1"/>
            <a:r>
              <a:rPr lang="ar-SA" sz="2800" dirty="0" smtClean="0"/>
              <a:t>الاقناع في المرحلة المتوسطة (طلب قوي).</a:t>
            </a:r>
            <a:endParaRPr lang="en-US" sz="2800" dirty="0" smtClean="0"/>
          </a:p>
          <a:p>
            <a:pPr marL="806450" lvl="0" rtl="1"/>
            <a:r>
              <a:rPr lang="ar-SA" sz="2800" dirty="0" smtClean="0"/>
              <a:t>الالحاح في المرحلة الاخيرة </a:t>
            </a:r>
            <a:endParaRPr lang="ar-DZ" sz="2800" dirty="0" smtClean="0"/>
          </a:p>
          <a:p>
            <a:pPr marL="806450" lvl="0" rtl="1">
              <a:buNone/>
            </a:pPr>
            <a:endParaRPr lang="en-US" sz="2800" dirty="0" smtClean="0"/>
          </a:p>
          <a:p>
            <a:pPr marL="806450" algn="just" rtl="1"/>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228600" y="1295400"/>
            <a:ext cx="9144000" cy="4678363"/>
          </a:xfrm>
        </p:spPr>
        <p:txBody>
          <a:bodyPr/>
          <a:lstStyle/>
          <a:p>
            <a:pPr marL="531813" indent="-258763" algn="just" rtl="1" eaLnBrk="1" hangingPunct="1">
              <a:buNone/>
            </a:pPr>
            <a:endParaRPr lang="ar-DZ" sz="2600" b="1" dirty="0" smtClean="0">
              <a:cs typeface="Arial" pitchFamily="34" charset="0"/>
            </a:endParaRPr>
          </a:p>
          <a:p>
            <a:pPr marL="901700" algn="just" rtl="1" eaLnBrk="1" hangingPunct="1"/>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graphicFrame>
        <p:nvGraphicFramePr>
          <p:cNvPr id="6" name="Table 5"/>
          <p:cNvGraphicFramePr>
            <a:graphicFrameLocks noGrp="1"/>
          </p:cNvGraphicFramePr>
          <p:nvPr/>
        </p:nvGraphicFramePr>
        <p:xfrm>
          <a:off x="228600" y="152400"/>
          <a:ext cx="8991600" cy="5715000"/>
        </p:xfrm>
        <a:graphic>
          <a:graphicData uri="http://schemas.openxmlformats.org/drawingml/2006/table">
            <a:tbl>
              <a:tblPr rtl="1"/>
              <a:tblGrid>
                <a:gridCol w="8991600"/>
              </a:tblGrid>
              <a:tr h="5715000">
                <a:tc>
                  <a:txBody>
                    <a:bodyPr/>
                    <a:lstStyle/>
                    <a:p>
                      <a:pPr algn="ctr" rtl="1">
                        <a:lnSpc>
                          <a:spcPct val="115000"/>
                        </a:lnSpc>
                        <a:spcAft>
                          <a:spcPts val="0"/>
                        </a:spcAft>
                      </a:pPr>
                      <a:r>
                        <a:rPr lang="ar-SA" sz="2400" dirty="0">
                          <a:latin typeface="Calibri"/>
                          <a:ea typeface="Calibri"/>
                          <a:cs typeface="Arial"/>
                        </a:rPr>
                        <a:t>ـ ـ ـ ـ ـ ـ ـ ـ ـ ـ ـ ـ ـ ـ ـ ـ ـ ـ ـ ـ ـ ـ ـ</a:t>
                      </a:r>
                      <a:endParaRPr lang="en-US" sz="1800" dirty="0">
                        <a:latin typeface="Calibri"/>
                        <a:ea typeface="Calibri"/>
                        <a:cs typeface="Arial"/>
                      </a:endParaRPr>
                    </a:p>
                    <a:p>
                      <a:pPr algn="ctr" rtl="1">
                        <a:lnSpc>
                          <a:spcPct val="115000"/>
                        </a:lnSpc>
                        <a:spcAft>
                          <a:spcPts val="0"/>
                        </a:spcAft>
                      </a:pPr>
                      <a:r>
                        <a:rPr lang="ar-SA" sz="2400" b="1" kern="1200" dirty="0" smtClean="0">
                          <a:solidFill>
                            <a:schemeClr val="tx1"/>
                          </a:solidFill>
                          <a:latin typeface="+mn-lt"/>
                          <a:ea typeface="+mn-ea"/>
                          <a:cs typeface="+mn-cs"/>
                        </a:rPr>
                        <a:t>رسالة تحصيل تذكيرية</a:t>
                      </a:r>
                      <a:endParaRPr lang="en-US" sz="2400" dirty="0" smtClean="0">
                        <a:latin typeface="Calibri"/>
                        <a:ea typeface="Calibri"/>
                        <a:cs typeface="Arial"/>
                      </a:endParaRPr>
                    </a:p>
                    <a:p>
                      <a:pPr algn="r" rtl="1">
                        <a:lnSpc>
                          <a:spcPct val="115000"/>
                        </a:lnSpc>
                        <a:spcAft>
                          <a:spcPts val="0"/>
                        </a:spcAft>
                      </a:pPr>
                      <a:r>
                        <a:rPr lang="ar-SA" sz="2400" dirty="0" smtClean="0">
                          <a:latin typeface="Calibri"/>
                          <a:ea typeface="Calibri"/>
                          <a:cs typeface="Arial"/>
                        </a:rPr>
                        <a:t>السيد ـ ـ ـ ـ ـ ـ ـ ـ ـ ـ ـ ـ</a:t>
                      </a:r>
                      <a:endParaRPr lang="en-US" sz="1800" dirty="0" smtClean="0">
                        <a:latin typeface="Calibri"/>
                        <a:ea typeface="Calibri"/>
                        <a:cs typeface="Arial"/>
                      </a:endParaRPr>
                    </a:p>
                    <a:p>
                      <a:pPr algn="r" rtl="1">
                        <a:lnSpc>
                          <a:spcPct val="115000"/>
                        </a:lnSpc>
                        <a:spcAft>
                          <a:spcPts val="0"/>
                        </a:spcAft>
                      </a:pPr>
                      <a:r>
                        <a:rPr lang="ar-SA" sz="2400" dirty="0" smtClean="0">
                          <a:latin typeface="Calibri"/>
                          <a:ea typeface="Calibri"/>
                          <a:cs typeface="Arial"/>
                        </a:rPr>
                        <a:t>ـ </a:t>
                      </a:r>
                      <a:r>
                        <a:rPr lang="ar-SA" sz="2400" dirty="0">
                          <a:latin typeface="Calibri"/>
                          <a:ea typeface="Calibri"/>
                          <a:cs typeface="Arial"/>
                        </a:rPr>
                        <a:t>ـ ـ ـ ـ ـ ـ ـ ـ ـ ـ ـ ـ ـ ـ ـ ـ ـ ـ ـ ـ ـ ـ</a:t>
                      </a:r>
                      <a:endParaRPr lang="en-US" sz="1800" dirty="0">
                        <a:latin typeface="Calibri"/>
                        <a:ea typeface="Calibri"/>
                        <a:cs typeface="Arial"/>
                      </a:endParaRPr>
                    </a:p>
                    <a:p>
                      <a:pPr algn="r" rtl="1">
                        <a:lnSpc>
                          <a:spcPct val="115000"/>
                        </a:lnSpc>
                        <a:spcAft>
                          <a:spcPts val="0"/>
                        </a:spcAft>
                      </a:pPr>
                      <a:r>
                        <a:rPr lang="ar-SA" sz="2400" dirty="0">
                          <a:latin typeface="Calibri"/>
                          <a:ea typeface="Calibri"/>
                          <a:cs typeface="Arial"/>
                        </a:rPr>
                        <a:t>تحية طيبة وبعد،</a:t>
                      </a:r>
                      <a:endParaRPr lang="en-US" sz="1800" dirty="0">
                        <a:latin typeface="Calibri"/>
                        <a:ea typeface="Calibri"/>
                        <a:cs typeface="Arial"/>
                      </a:endParaRPr>
                    </a:p>
                    <a:p>
                      <a:pPr algn="r" rtl="1">
                        <a:lnSpc>
                          <a:spcPct val="115000"/>
                        </a:lnSpc>
                        <a:spcAft>
                          <a:spcPts val="0"/>
                        </a:spcAft>
                      </a:pPr>
                      <a:r>
                        <a:rPr lang="ar-SA" sz="2400" dirty="0">
                          <a:latin typeface="Calibri"/>
                          <a:ea typeface="Calibri"/>
                          <a:cs typeface="Arial"/>
                        </a:rPr>
                        <a:t>                     الموضوع: </a:t>
                      </a:r>
                      <a:endParaRPr lang="en-US" sz="1800" dirty="0">
                        <a:latin typeface="Calibri"/>
                        <a:ea typeface="Calibri"/>
                        <a:cs typeface="Arial"/>
                      </a:endParaRPr>
                    </a:p>
                    <a:p>
                      <a:pPr algn="r" rtl="1">
                        <a:lnSpc>
                          <a:spcPct val="115000"/>
                        </a:lnSpc>
                        <a:spcAft>
                          <a:spcPts val="0"/>
                        </a:spcAft>
                      </a:pPr>
                      <a:r>
                        <a:rPr lang="ar-SA" sz="2400" dirty="0">
                          <a:latin typeface="Calibri"/>
                          <a:ea typeface="Calibri"/>
                          <a:cs typeface="Arial"/>
                        </a:rPr>
                        <a:t>لقد مضى اكثر من شهر على موعد استحقاق قسط شهر نيسان ولم يصلنا هذا المبلغ حتى الان. وفي ضوء سجلك الجيد معنا خلال السنوات الخمس الماضية، فإننا نثق جيدا بانك ترغب فعلا بتسوية حسابك بارسال شيك بالمبلغ حالا.</a:t>
                      </a:r>
                      <a:endParaRPr lang="en-US" sz="1800" dirty="0">
                        <a:latin typeface="Calibri"/>
                        <a:ea typeface="Calibri"/>
                        <a:cs typeface="Arial"/>
                      </a:endParaRPr>
                    </a:p>
                    <a:p>
                      <a:pPr algn="r" rtl="1">
                        <a:lnSpc>
                          <a:spcPct val="115000"/>
                        </a:lnSpc>
                        <a:spcAft>
                          <a:spcPts val="0"/>
                        </a:spcAft>
                      </a:pPr>
                      <a:r>
                        <a:rPr lang="ar-SA" sz="2400" dirty="0">
                          <a:latin typeface="Calibri"/>
                          <a:ea typeface="Calibri"/>
                          <a:cs typeface="Arial"/>
                        </a:rPr>
                        <a:t>ولاجل راحتكم نرفق لكم مغلفا يشتمل عنوان الرد او الطابع البريدي.</a:t>
                      </a:r>
                      <a:endParaRPr lang="en-US" sz="1800" dirty="0">
                        <a:latin typeface="Calibri"/>
                        <a:ea typeface="Calibri"/>
                        <a:cs typeface="Arial"/>
                      </a:endParaRPr>
                    </a:p>
                    <a:p>
                      <a:pPr algn="r" rtl="1">
                        <a:lnSpc>
                          <a:spcPct val="115000"/>
                        </a:lnSpc>
                        <a:spcAft>
                          <a:spcPts val="0"/>
                        </a:spcAft>
                      </a:pPr>
                      <a:r>
                        <a:rPr lang="ar-SA" sz="2400" dirty="0">
                          <a:latin typeface="Calibri"/>
                          <a:ea typeface="Calibri"/>
                          <a:cs typeface="Arial"/>
                        </a:rPr>
                        <a:t> نقدر لكم عاليا معاملاتكم الجيدة السابقة معنا، ونتطلع دوما لخدمتكم.</a:t>
                      </a:r>
                      <a:endParaRPr lang="en-US" sz="1800" dirty="0">
                        <a:latin typeface="Calibri"/>
                        <a:ea typeface="Calibri"/>
                        <a:cs typeface="Arial"/>
                      </a:endParaRPr>
                    </a:p>
                    <a:p>
                      <a:pPr algn="ctr" rtl="1">
                        <a:lnSpc>
                          <a:spcPct val="115000"/>
                        </a:lnSpc>
                        <a:spcAft>
                          <a:spcPts val="0"/>
                        </a:spcAft>
                      </a:pPr>
                      <a:r>
                        <a:rPr lang="ar-SA" sz="2400" dirty="0">
                          <a:latin typeface="Calibri"/>
                          <a:ea typeface="Calibri"/>
                          <a:cs typeface="Arial"/>
                        </a:rPr>
                        <a:t>وتفضلواـ ـ ـ ـ ـ ـ ـ ـ ـ ـ ـ ـ ـ ـ ـ ـ ـ ـ ـ ـ ـ ـ ـ</a:t>
                      </a:r>
                      <a:endParaRPr lang="en-US" sz="1800" dirty="0">
                        <a:latin typeface="Calibri"/>
                        <a:ea typeface="Calibri"/>
                        <a:cs typeface="Arial"/>
                      </a:endParaRPr>
                    </a:p>
                    <a:p>
                      <a:pPr algn="ctr" rtl="1">
                        <a:lnSpc>
                          <a:spcPct val="115000"/>
                        </a:lnSpc>
                        <a:spcAft>
                          <a:spcPts val="0"/>
                        </a:spcAft>
                      </a:pPr>
                      <a:r>
                        <a:rPr lang="ar-SA" sz="2400" dirty="0">
                          <a:latin typeface="Calibri"/>
                          <a:ea typeface="Calibri"/>
                          <a:cs typeface="Arial"/>
                        </a:rPr>
                        <a:t>ـ ـ ـ ـ ـ ـ ـ ـ ـ ـ ـ ـ ـ ـ ـ ـ ـ ـ ـ ـ ـ ـ ـ ـ ـ ـ ـ ـ</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SA" b="1" dirty="0" smtClean="0"/>
              <a:t>رسائل البيع</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marL="901700" algn="just" rtl="1" eaLnBrk="1" hangingPunct="1"/>
            <a:r>
              <a:rPr lang="ar-SA" sz="2800" dirty="0" smtClean="0"/>
              <a:t>رسالة البيع هي رسالة من البائع/المورد الى القارئ/الزبون يبدي (البائع) فيها استعداده ورغبته في تزويد القارئ/ الزبون بسلعة او خدمة او كليهما</a:t>
            </a:r>
            <a:endParaRPr lang="ar-DZ" sz="2800" dirty="0" smtClean="0"/>
          </a:p>
          <a:p>
            <a:pPr marL="901700" algn="just" rtl="1" eaLnBrk="1" hangingPunct="1"/>
            <a:r>
              <a:rPr lang="ar-SA" sz="2800" dirty="0" smtClean="0"/>
              <a:t>قد تكون رسالة البيع بناءا على طلب مسبق</a:t>
            </a:r>
            <a:endParaRPr lang="ar-DZ" sz="2800" dirty="0" smtClean="0"/>
          </a:p>
          <a:p>
            <a:pPr marL="357188" algn="just" defTabSz="900113" rtl="1" eaLnBrk="1" hangingPunct="1">
              <a:buNone/>
            </a:pPr>
            <a:r>
              <a:rPr lang="ar-SA" sz="2800" b="1" dirty="0" smtClean="0"/>
              <a:t>أهمية رسالة البيع</a:t>
            </a:r>
            <a:endParaRPr lang="ar-DZ" sz="2800" b="1" dirty="0" smtClean="0"/>
          </a:p>
          <a:p>
            <a:pPr marL="900113" lvl="0" indent="-368300" algn="just" rtl="1"/>
            <a:r>
              <a:rPr lang="ar-SA" sz="2800" dirty="0" smtClean="0"/>
              <a:t>تعتبر رسائل البيع أقل تكلفة من الوسائل الأخرى.</a:t>
            </a:r>
            <a:endParaRPr lang="en-US" sz="2800" dirty="0" smtClean="0"/>
          </a:p>
          <a:p>
            <a:pPr marL="900113" lvl="0" indent="-368300" algn="just" rtl="1"/>
            <a:r>
              <a:rPr lang="ar-SA" sz="2800" dirty="0" smtClean="0"/>
              <a:t>تعتبر رسائل البيع أكثر دقة لأنه يمكن اعدادها وتكييفها لتناسب فئة معينة بدلا من الجمهور عامة.</a:t>
            </a:r>
            <a:endParaRPr lang="en-US" sz="2800" dirty="0" smtClean="0"/>
          </a:p>
          <a:p>
            <a:pPr marL="900113" indent="-368300" algn="just" rtl="1"/>
            <a:r>
              <a:rPr lang="ar-SA" sz="2800" dirty="0" smtClean="0"/>
              <a:t>الضوابط والتشريعات الحكومية التي تنظم وتضبط وتراقب رسائل البيع اقل بكثير عما هي عليه بالنسبة لوسائل الدعاية الأخرى.</a:t>
            </a: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38200"/>
          </a:xfrm>
        </p:spPr>
        <p:txBody>
          <a:bodyPr/>
          <a:lstStyle/>
          <a:p>
            <a:pPr algn="just" rtl="1" eaLnBrk="1" hangingPunct="1"/>
            <a:r>
              <a:rPr lang="ar-SA" b="1" dirty="0" smtClean="0"/>
              <a:t>عملية الاعداد لرسالة البيع</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0" y="1219200"/>
            <a:ext cx="9144000" cy="5334000"/>
          </a:xfrm>
        </p:spPr>
        <p:txBody>
          <a:bodyPr/>
          <a:lstStyle/>
          <a:p>
            <a:pPr marL="357188" algn="just" defTabSz="900113" rtl="1" eaLnBrk="1" hangingPunct="1">
              <a:buNone/>
            </a:pPr>
            <a:r>
              <a:rPr lang="ar-SA" sz="2800" b="1" dirty="0" smtClean="0"/>
              <a:t>دراسة وتحليل السلعة</a:t>
            </a:r>
            <a:endParaRPr lang="ar-DZ" sz="2800" b="1" dirty="0" smtClean="0"/>
          </a:p>
          <a:p>
            <a:pPr lvl="0" rtl="1"/>
            <a:r>
              <a:rPr lang="ar-SA" sz="2800" dirty="0" smtClean="0"/>
              <a:t>ما هي استعمالات السلعة واستخداماتها؟ كيف يمكن ان تفيد القارئ؟ </a:t>
            </a:r>
            <a:endParaRPr lang="en-US" sz="2800" dirty="0" smtClean="0"/>
          </a:p>
          <a:p>
            <a:pPr lvl="0" rtl="1"/>
            <a:r>
              <a:rPr lang="ar-SA" sz="2800" dirty="0" smtClean="0"/>
              <a:t>كيف تم تصنيعها وانتاجها؟ ما هي المواد التي تدخل في انتاجها؟</a:t>
            </a:r>
            <a:endParaRPr lang="en-US" sz="2800" dirty="0" smtClean="0"/>
          </a:p>
          <a:p>
            <a:pPr lvl="0" rtl="1"/>
            <a:r>
              <a:rPr lang="ar-SA" sz="2800" dirty="0" smtClean="0"/>
              <a:t>ما هي المزايا والمنافع التي توفرها السلعة مقارنة بالمنتجات المماثلة؟ </a:t>
            </a:r>
            <a:endParaRPr lang="en-US" sz="2800" dirty="0" smtClean="0"/>
          </a:p>
          <a:p>
            <a:pPr lvl="0" rtl="1"/>
            <a:r>
              <a:rPr lang="ar-SA" sz="2800" dirty="0" smtClean="0"/>
              <a:t>ما هو سعر السلعة للزبون/ العميل؟</a:t>
            </a:r>
            <a:endParaRPr lang="en-US" sz="2800" dirty="0" smtClean="0"/>
          </a:p>
          <a:p>
            <a:pPr lvl="0" rtl="1"/>
            <a:r>
              <a:rPr lang="ar-SA" sz="2800" dirty="0" smtClean="0"/>
              <a:t>كيف تعمل؟ وكيف تستعمل؟</a:t>
            </a:r>
            <a:endParaRPr lang="en-US" sz="2800" dirty="0" smtClean="0"/>
          </a:p>
          <a:p>
            <a:pPr lvl="0" rtl="1"/>
            <a:r>
              <a:rPr lang="ar-SA" sz="2800" dirty="0" smtClean="0"/>
              <a:t>ما مدى سهولة/ صعوبة صيانتها وتصليحها؟</a:t>
            </a:r>
            <a:endParaRPr lang="en-US" sz="2800" dirty="0" smtClean="0"/>
          </a:p>
          <a:p>
            <a:pPr lvl="0" rtl="1"/>
            <a:r>
              <a:rPr lang="ar-SA" sz="2800" dirty="0" smtClean="0"/>
              <a:t>ما هو الضمان/ الكفالة ومدتها المقدمة مع السلعة؟</a:t>
            </a:r>
            <a:endParaRPr lang="en-US" sz="2800" dirty="0" smtClean="0"/>
          </a:p>
          <a:p>
            <a:pPr algn="just" rtl="1"/>
            <a:r>
              <a:rPr lang="ar-SA" sz="2800" dirty="0" smtClean="0"/>
              <a:t>ما مقدار المال والجهد والوقت الذي يمكن أن توفره السلعة للزبون/ العميل؟</a:t>
            </a: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SA" b="1" dirty="0" smtClean="0"/>
              <a:t>تقريرإستراتجية وجاذبية البيع</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marL="531813" indent="-258763" algn="just" rtl="1" eaLnBrk="1" hangingPunct="1">
              <a:buNone/>
            </a:pPr>
            <a:endParaRPr lang="ar-DZ" sz="2600" b="1" dirty="0" smtClean="0">
              <a:cs typeface="Arial" pitchFamily="34" charset="0"/>
            </a:endParaRPr>
          </a:p>
          <a:p>
            <a:pPr marL="901700" algn="just" rtl="1" eaLnBrk="1" hangingPunct="1">
              <a:lnSpc>
                <a:spcPct val="150000"/>
              </a:lnSpc>
            </a:pPr>
            <a:r>
              <a:rPr lang="ar-DZ" sz="2800" dirty="0" smtClean="0"/>
              <a:t>إ</a:t>
            </a:r>
            <a:r>
              <a:rPr lang="ar-SA" sz="2800" b="1" dirty="0" smtClean="0"/>
              <a:t>ستثارة وتفعيل دوافع الشراء (الكامنة) داخل القارئ/ المستفيد</a:t>
            </a:r>
            <a:endParaRPr lang="ar-DZ" sz="2800" b="1" dirty="0" smtClean="0"/>
          </a:p>
          <a:p>
            <a:pPr marL="1708150" algn="just" defTabSz="1609725" rtl="1" eaLnBrk="1" hangingPunct="1">
              <a:lnSpc>
                <a:spcPct val="150000"/>
              </a:lnSpc>
            </a:pPr>
            <a:r>
              <a:rPr lang="ar-SA" sz="2800" dirty="0" smtClean="0"/>
              <a:t>الاغراءات البيعية</a:t>
            </a:r>
            <a:r>
              <a:rPr lang="ar-DZ" sz="2800" dirty="0" smtClean="0"/>
              <a:t> ال</a:t>
            </a:r>
            <a:r>
              <a:rPr lang="ar-SA" sz="2800" dirty="0" smtClean="0"/>
              <a:t>عاطفية</a:t>
            </a:r>
            <a:endParaRPr lang="ar-DZ" sz="2800" dirty="0" smtClean="0"/>
          </a:p>
          <a:p>
            <a:pPr marL="1708150" algn="just" defTabSz="1609725" rtl="1" eaLnBrk="1" hangingPunct="1">
              <a:lnSpc>
                <a:spcPct val="150000"/>
              </a:lnSpc>
            </a:pPr>
            <a:r>
              <a:rPr lang="ar-SA" sz="2800" dirty="0" smtClean="0"/>
              <a:t>الاغراءات البيعية</a:t>
            </a:r>
            <a:r>
              <a:rPr lang="ar-DZ" sz="2800" dirty="0" smtClean="0"/>
              <a:t> العقلانية</a:t>
            </a:r>
          </a:p>
          <a:p>
            <a:pPr marL="901700" algn="just" rtl="1" eaLnBrk="1" hangingPunct="1">
              <a:lnSpc>
                <a:spcPct val="150000"/>
              </a:lnSpc>
            </a:pPr>
            <a:r>
              <a:rPr lang="ar-SA" sz="2800" b="1" dirty="0" smtClean="0"/>
              <a:t>اعداد قائمة المستفيدين المستهدفين</a:t>
            </a:r>
            <a:endParaRPr lang="ar-DZ" sz="2800" b="1" dirty="0" smtClean="0"/>
          </a:p>
          <a:p>
            <a:pPr marL="901700" algn="just" rtl="1" eaLnBrk="1" hangingPunct="1">
              <a:lnSpc>
                <a:spcPct val="150000"/>
              </a:lnSpc>
            </a:pPr>
            <a:r>
              <a:rPr lang="ar-SA" sz="2800" b="1" dirty="0" smtClean="0"/>
              <a:t>تحديد السعر</a:t>
            </a:r>
            <a:endParaRPr lang="ar-DZ" sz="2800" b="1" dirty="0" smtClean="0"/>
          </a:p>
          <a:p>
            <a:pPr marL="901700" algn="just" rtl="1" eaLnBrk="1" hangingPunct="1">
              <a:lnSpc>
                <a:spcPct val="150000"/>
              </a:lnSpc>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SA" b="1" dirty="0" smtClean="0"/>
              <a:t>تنظيم رسالة البيع</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marL="531813" indent="-258763" algn="just" rtl="1" eaLnBrk="1" hangingPunct="1">
              <a:buNone/>
            </a:pPr>
            <a:endParaRPr lang="ar-DZ" sz="2600" b="1" dirty="0" smtClean="0">
              <a:cs typeface="Arial" pitchFamily="34" charset="0"/>
            </a:endParaRPr>
          </a:p>
          <a:p>
            <a:pPr marL="901700" algn="just" rtl="1" eaLnBrk="1" hangingPunct="1"/>
            <a:r>
              <a:rPr lang="ar-SA" sz="2800" dirty="0" smtClean="0"/>
              <a:t>جذب انتباه القارئ (الانتباه)</a:t>
            </a:r>
            <a:endParaRPr lang="ar-DZ" sz="2800" dirty="0" smtClean="0"/>
          </a:p>
          <a:p>
            <a:pPr marL="901700" algn="just" rtl="1" eaLnBrk="1" hangingPunct="1"/>
            <a:r>
              <a:rPr lang="ar-SA" sz="2800" dirty="0" smtClean="0"/>
              <a:t>استثارة الرغبة لدى القارئ بالسلعة</a:t>
            </a:r>
            <a:endParaRPr lang="ar-DZ" sz="2800" dirty="0" smtClean="0"/>
          </a:p>
          <a:p>
            <a:pPr marL="901700" algn="just" rtl="1" eaLnBrk="1" hangingPunct="1"/>
            <a:r>
              <a:rPr lang="ar-SA" sz="2800" dirty="0" smtClean="0"/>
              <a:t>ايجاد الرغبة لدى القارئ بشراء السلعة</a:t>
            </a:r>
            <a:endParaRPr lang="ar-DZ" sz="2800" dirty="0" smtClean="0"/>
          </a:p>
          <a:p>
            <a:pPr marL="901700" algn="just" rtl="1" eaLnBrk="1" hangingPunct="1"/>
            <a:r>
              <a:rPr lang="ar-SA" sz="2800" dirty="0" smtClean="0"/>
              <a:t>تشجيع القارئ على اتخاذ اجراء معين</a:t>
            </a: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762000"/>
          </a:xfrm>
        </p:spPr>
        <p:txBody>
          <a:bodyPr/>
          <a:lstStyle/>
          <a:p>
            <a:pPr algn="just" rtl="1" eaLnBrk="1" hangingPunct="1"/>
            <a:r>
              <a:rPr lang="ar-SA" b="1" dirty="0" smtClean="0"/>
              <a:t>جذب انتباه القارئ/ المستفيد:</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0" y="990600"/>
            <a:ext cx="9144000" cy="4678363"/>
          </a:xfrm>
        </p:spPr>
        <p:txBody>
          <a:bodyPr/>
          <a:lstStyle/>
          <a:p>
            <a:pPr lvl="0" rtl="1"/>
            <a:r>
              <a:rPr lang="ar-SA" sz="2400" dirty="0" smtClean="0"/>
              <a:t>جملة أو سؤال تستفز به القارئ: "ان أفضل ما تميز به ثلاجتنا "سوناتا" هو شيئ لا يمكنك مشاهدته".</a:t>
            </a:r>
            <a:endParaRPr lang="en-US" sz="2400" dirty="0" smtClean="0"/>
          </a:p>
          <a:p>
            <a:pPr lvl="0" rtl="1"/>
            <a:r>
              <a:rPr lang="ar-SA" sz="2400" dirty="0" smtClean="0"/>
              <a:t>قدم عرضا: "اشتر زوجا من الأحذية واحصل على الثاني مجانا".</a:t>
            </a:r>
            <a:endParaRPr lang="en-US" sz="2400" dirty="0" smtClean="0"/>
          </a:p>
          <a:p>
            <a:pPr lvl="0" rtl="1"/>
            <a:r>
              <a:rPr lang="ar-SA" sz="2400" dirty="0" smtClean="0"/>
              <a:t>اعرض حقائق: "لا تزال مكيفات جنرال التي تمتلكها شركة الوفاء للتأمين تعطي أفضل تبريد صيفا وتدفئة شتاء وبهدوء تام كما كانت دائما بالرغم من مرور (15) سنة على استعمالها.</a:t>
            </a:r>
            <a:endParaRPr lang="en-US" sz="2400" dirty="0" smtClean="0"/>
          </a:p>
          <a:p>
            <a:pPr lvl="0" rtl="1"/>
            <a:r>
              <a:rPr lang="ar-SA" sz="2400" dirty="0" smtClean="0"/>
              <a:t>وجه سؤالا يقود القارئ الى الاجابة بصورة معينة "ألا ترغب في كسب المزيد من ........ مقابل دينار واحد أسبوعيا؟ ألا ترغب في شراء سيارة في المستقبل؟ ألا تخطط لقضاء الصيف الحار في ربوع ـ ـ ـ ـ ـ ـ ـ ؟</a:t>
            </a:r>
            <a:endParaRPr lang="en-US" sz="2400" dirty="0" smtClean="0"/>
          </a:p>
          <a:p>
            <a:pPr lvl="0" rtl="1"/>
            <a:r>
              <a:rPr lang="ar-SA" sz="2400" dirty="0" smtClean="0"/>
              <a:t>استخدام الصور  والرسومات والوسائل الفنية </a:t>
            </a:r>
            <a:endParaRPr lang="ar-DZ" sz="2400" dirty="0" smtClean="0"/>
          </a:p>
          <a:p>
            <a:pPr lvl="0" rtl="1"/>
            <a:r>
              <a:rPr lang="ar-SA" sz="2400" dirty="0" smtClean="0"/>
              <a:t>طباعة عبارة معينة أو توضيح معين على مغلف الرسالة</a:t>
            </a:r>
            <a:endParaRPr lang="ar-DZ" sz="2400" dirty="0" smtClean="0"/>
          </a:p>
          <a:p>
            <a:pPr lvl="0" rtl="1"/>
            <a:r>
              <a:rPr lang="ar-SA" sz="2400" dirty="0" smtClean="0"/>
              <a:t>توجيه الرسالة ياسم القارئ/ المستفيد</a:t>
            </a:r>
            <a:endParaRPr lang="ar-DZ" sz="2400" dirty="0" smtClean="0"/>
          </a:p>
          <a:p>
            <a:pPr lvl="0" rtl="1"/>
            <a:endParaRPr lang="en-US" sz="2400" dirty="0" smtClean="0"/>
          </a:p>
          <a:p>
            <a:pPr marL="531813" indent="-258763" algn="just" rtl="1" eaLnBrk="1" hangingPunct="1">
              <a:buNone/>
            </a:pPr>
            <a:endParaRPr lang="ar-DZ"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228600" y="457200"/>
            <a:ext cx="9144000" cy="5516563"/>
          </a:xfrm>
        </p:spPr>
        <p:txBody>
          <a:bodyPr/>
          <a:lstStyle/>
          <a:p>
            <a:pPr marL="355600" indent="-258763" algn="just" rtl="1" eaLnBrk="1" hangingPunct="1">
              <a:buNone/>
            </a:pPr>
            <a:r>
              <a:rPr lang="ar-SA" sz="2800" b="1" dirty="0" smtClean="0"/>
              <a:t>إثارة اهتمام القارئ</a:t>
            </a:r>
            <a:r>
              <a:rPr lang="ar-DZ" sz="2800" b="1" dirty="0" smtClean="0"/>
              <a:t>:</a:t>
            </a:r>
            <a:r>
              <a:rPr lang="ar-SA" sz="2800" b="1" dirty="0" smtClean="0"/>
              <a:t> </a:t>
            </a:r>
            <a:r>
              <a:rPr lang="ar-DZ" sz="2800" dirty="0" smtClean="0"/>
              <a:t>استخدام </a:t>
            </a:r>
            <a:r>
              <a:rPr lang="ar-SA" sz="2800" dirty="0" smtClean="0"/>
              <a:t>الحجج والبراهين والأدلة الشائعة</a:t>
            </a:r>
            <a:endParaRPr lang="ar-DZ" sz="2800" dirty="0" smtClean="0"/>
          </a:p>
          <a:p>
            <a:pPr marL="725488" lvl="0" rtl="1"/>
            <a:r>
              <a:rPr lang="ar-SA" sz="2800" dirty="0" smtClean="0"/>
              <a:t>نتائج فحوصات مختبرية تتعلق بالسلعة.</a:t>
            </a:r>
            <a:endParaRPr lang="en-US" sz="2800" dirty="0" smtClean="0"/>
          </a:p>
          <a:p>
            <a:pPr marL="725488" lvl="0" rtl="1"/>
            <a:r>
              <a:rPr lang="ar-SA" sz="2800" dirty="0" smtClean="0"/>
              <a:t>آراء مستفيدين (زبائن) مشهورين ممن استعملوا السلعة لفترة طويلة</a:t>
            </a:r>
            <a:endParaRPr lang="en-US" sz="2800" dirty="0" smtClean="0"/>
          </a:p>
          <a:p>
            <a:pPr marL="725488" lvl="0" rtl="1"/>
            <a:r>
              <a:rPr lang="ar-SA" sz="2800" dirty="0" smtClean="0"/>
              <a:t>حقائق وأرقام من تقارير المستفيدين من السلعة</a:t>
            </a:r>
            <a:endParaRPr lang="en-US" sz="2800" dirty="0" smtClean="0"/>
          </a:p>
          <a:p>
            <a:pPr marL="725488" lvl="0" rtl="1"/>
            <a:r>
              <a:rPr lang="ar-SA" sz="2800" dirty="0" smtClean="0"/>
              <a:t>معرفون (قائمة بالزبائن الذين عبروا عن رضاهم التام عن السلعة)</a:t>
            </a:r>
            <a:endParaRPr lang="en-US" sz="2800" dirty="0" smtClean="0"/>
          </a:p>
          <a:p>
            <a:pPr marL="725488" lvl="0" rtl="1"/>
            <a:r>
              <a:rPr lang="ar-SA" sz="2800" dirty="0" smtClean="0"/>
              <a:t>مقارنة السلعة بسلع منافسين آخرين.</a:t>
            </a:r>
            <a:endParaRPr lang="en-US" sz="2800" dirty="0" smtClean="0"/>
          </a:p>
          <a:p>
            <a:pPr marL="725488" lvl="0" rtl="1"/>
            <a:r>
              <a:rPr lang="ar-SA" sz="2800" dirty="0" smtClean="0"/>
              <a:t>وصف مكونات (المواد التي تصنع منها) السلعة. </a:t>
            </a:r>
            <a:endParaRPr lang="en-US" sz="2800" dirty="0" smtClean="0"/>
          </a:p>
          <a:p>
            <a:pPr marL="725488" lvl="0" rtl="1"/>
            <a:r>
              <a:rPr lang="ar-SA" sz="2800" dirty="0" smtClean="0"/>
              <a:t>تقديم عينات مجانية- أن يقوم القارئ بتجريب السلعة مجانا.</a:t>
            </a:r>
            <a:endParaRPr lang="en-US" sz="2800" dirty="0" smtClean="0"/>
          </a:p>
          <a:p>
            <a:pPr marL="725488" lvl="0" rtl="1"/>
            <a:r>
              <a:rPr lang="ar-SA" sz="2800" dirty="0" smtClean="0"/>
              <a:t>ضمان/ كفالة السلعة.</a:t>
            </a:r>
            <a:endParaRPr lang="en-US" sz="2800" dirty="0" smtClean="0"/>
          </a:p>
          <a:p>
            <a:pPr marL="725488" lvl="0" rtl="1"/>
            <a:r>
              <a:rPr lang="ar-SA" sz="2800" dirty="0" smtClean="0"/>
              <a:t>دعوة القارئ لزيارة المصنع للاطلاع مباشرة على عمليات التصنيع.</a:t>
            </a:r>
            <a:endParaRPr lang="en-US" sz="2800" dirty="0" smtClean="0"/>
          </a:p>
          <a:p>
            <a:pPr marL="725488" lvl="0" rtl="1"/>
            <a:r>
              <a:rPr lang="ar-SA" sz="2800" dirty="0" smtClean="0"/>
              <a:t>دعوة القارئ للمعرض لحضور عرض لاستعمال السلعة.</a:t>
            </a:r>
            <a:endParaRPr lang="en-US" sz="2800" dirty="0" smtClean="0"/>
          </a:p>
          <a:p>
            <a:pPr marL="531813" indent="-258763" algn="just" rtl="1" eaLnBrk="1" hangingPunct="1">
              <a:buNone/>
            </a:pPr>
            <a:endParaRPr lang="ar-DZ"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SA" b="1" dirty="0" smtClean="0"/>
              <a:t>شجع/ادفع القارئ للقيام بعمل إيجابي</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lnSpc>
                <a:spcPct val="150000"/>
              </a:lnSpc>
            </a:pPr>
            <a:r>
              <a:rPr lang="ar-SA" sz="2800" dirty="0" smtClean="0"/>
              <a:t>أخبر القارئ بشكل واضح ما الذي يجب أن يفعله بالتحديد.</a:t>
            </a:r>
            <a:endParaRPr lang="en-US" sz="2800" dirty="0" smtClean="0"/>
          </a:p>
          <a:p>
            <a:pPr lvl="0" rtl="1">
              <a:lnSpc>
                <a:spcPct val="150000"/>
              </a:lnSpc>
            </a:pPr>
            <a:r>
              <a:rPr lang="ar-SA" sz="2800" dirty="0" smtClean="0"/>
              <a:t>أخبره كيف يستطيع القيام بذلك.</a:t>
            </a:r>
            <a:endParaRPr lang="en-US" sz="2800" dirty="0" smtClean="0"/>
          </a:p>
          <a:p>
            <a:pPr lvl="0" rtl="1">
              <a:lnSpc>
                <a:spcPct val="150000"/>
              </a:lnSpc>
            </a:pPr>
            <a:r>
              <a:rPr lang="ar-SA" sz="2800" dirty="0" smtClean="0"/>
              <a:t>احرص أنيكون بوسعه القيام بالعمل بسهولة.</a:t>
            </a:r>
            <a:endParaRPr lang="en-US" sz="2800" dirty="0" smtClean="0"/>
          </a:p>
          <a:p>
            <a:pPr lvl="0" rtl="1">
              <a:lnSpc>
                <a:spcPct val="150000"/>
              </a:lnSpc>
            </a:pPr>
            <a:r>
              <a:rPr lang="ar-SA" sz="2800" dirty="0" smtClean="0"/>
              <a:t>اجعل سعر السلعة يبدو مناسبا من وجهة نظر القارئ.</a:t>
            </a:r>
            <a:endParaRPr lang="en-US" sz="2800" dirty="0" smtClean="0"/>
          </a:p>
          <a:p>
            <a:pPr lvl="0" rtl="1">
              <a:lnSpc>
                <a:spcPct val="150000"/>
              </a:lnSpc>
            </a:pPr>
            <a:r>
              <a:rPr lang="ar-SA" sz="2800" dirty="0" smtClean="0"/>
              <a:t>دفع القارئ وحثه على انجاز ما هو مطلوب فورا دون إبطاء (قبل أن ينسى الأمر أو يراوده التردد في الشراء)، وتحديد موعد لذلك.</a:t>
            </a:r>
            <a:endParaRPr lang="en-US" sz="2800" dirty="0" smtClean="0"/>
          </a:p>
          <a:p>
            <a:pPr marL="531813" indent="-258763" algn="just" rtl="1" eaLnBrk="1" hangingPunct="1">
              <a:buNone/>
            </a:pPr>
            <a:endParaRPr lang="ar-DZ"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graphicFrame>
        <p:nvGraphicFramePr>
          <p:cNvPr id="6" name="Table 5"/>
          <p:cNvGraphicFramePr>
            <a:graphicFrameLocks noGrp="1"/>
          </p:cNvGraphicFramePr>
          <p:nvPr/>
        </p:nvGraphicFramePr>
        <p:xfrm>
          <a:off x="381000" y="228600"/>
          <a:ext cx="8915399" cy="6019800"/>
        </p:xfrm>
        <a:graphic>
          <a:graphicData uri="http://schemas.openxmlformats.org/drawingml/2006/table">
            <a:tbl>
              <a:tblPr rtl="1"/>
              <a:tblGrid>
                <a:gridCol w="8915399"/>
              </a:tblGrid>
              <a:tr h="6019800">
                <a:tc>
                  <a:txBody>
                    <a:bodyPr/>
                    <a:lstStyle/>
                    <a:p>
                      <a:pPr marL="457200" algn="r" rtl="1">
                        <a:lnSpc>
                          <a:spcPct val="115000"/>
                        </a:lnSpc>
                        <a:spcAft>
                          <a:spcPts val="0"/>
                        </a:spcAft>
                      </a:pPr>
                      <a:r>
                        <a:rPr lang="ar-SA" sz="1800" b="1" dirty="0" smtClean="0">
                          <a:latin typeface="Calibri"/>
                          <a:ea typeface="Calibri"/>
                          <a:cs typeface="Arial"/>
                        </a:rPr>
                        <a:t>تحية </a:t>
                      </a:r>
                      <a:r>
                        <a:rPr lang="ar-SA" sz="1800" b="1" dirty="0">
                          <a:latin typeface="Calibri"/>
                          <a:ea typeface="Calibri"/>
                          <a:cs typeface="Arial"/>
                        </a:rPr>
                        <a:t>طيبة وبعد</a:t>
                      </a:r>
                      <a:endParaRPr lang="en-US" sz="1400" b="1" dirty="0">
                        <a:latin typeface="Calibri"/>
                        <a:ea typeface="Calibri"/>
                        <a:cs typeface="Arial"/>
                      </a:endParaRPr>
                    </a:p>
                    <a:p>
                      <a:pPr marL="457200" algn="r" rtl="1">
                        <a:lnSpc>
                          <a:spcPct val="115000"/>
                        </a:lnSpc>
                        <a:spcAft>
                          <a:spcPts val="0"/>
                        </a:spcAft>
                      </a:pPr>
                      <a:r>
                        <a:rPr lang="ar-SA" sz="1800" b="1" dirty="0">
                          <a:latin typeface="Calibri"/>
                          <a:ea typeface="Calibri"/>
                          <a:cs typeface="Arial"/>
                        </a:rPr>
                        <a:t>                                       الموضوع:</a:t>
                      </a:r>
                      <a:endParaRPr lang="en-US" sz="1400" b="1" dirty="0">
                        <a:latin typeface="Calibri"/>
                        <a:ea typeface="Calibri"/>
                        <a:cs typeface="Arial"/>
                      </a:endParaRPr>
                    </a:p>
                    <a:p>
                      <a:pPr marL="457200" algn="r" rtl="1">
                        <a:lnSpc>
                          <a:spcPct val="115000"/>
                        </a:lnSpc>
                        <a:spcAft>
                          <a:spcPts val="0"/>
                        </a:spcAft>
                      </a:pPr>
                      <a:r>
                        <a:rPr lang="ar-SA" sz="1800" b="1" dirty="0">
                          <a:latin typeface="Calibri"/>
                          <a:ea typeface="Calibri"/>
                          <a:cs typeface="Arial"/>
                        </a:rPr>
                        <a:t>السيد/ السيدة/ الآنسة..............الفاضلة    </a:t>
                      </a:r>
                      <a:endParaRPr lang="en-US" sz="1400" b="1" dirty="0">
                        <a:latin typeface="Calibri"/>
                        <a:ea typeface="Calibri"/>
                        <a:cs typeface="Arial"/>
                      </a:endParaRPr>
                    </a:p>
                    <a:p>
                      <a:pPr marL="457200" algn="r" rtl="1">
                        <a:lnSpc>
                          <a:spcPct val="115000"/>
                        </a:lnSpc>
                        <a:spcAft>
                          <a:spcPts val="0"/>
                        </a:spcAft>
                      </a:pPr>
                      <a:r>
                        <a:rPr lang="ar-SA" sz="1800" b="1" dirty="0">
                          <a:latin typeface="Calibri"/>
                          <a:ea typeface="Calibri"/>
                          <a:cs typeface="Arial"/>
                        </a:rPr>
                        <a:t>          بينما كنت وأحد الزبائن نناقش التطورات والاكتشافات والاختراعات العلمية التي أسهمت في تقدم البشرية، قال لي: "إن الاكتشافات والاختراعات العلمية الحديثة هي لعنة ونقمة للبشرية، وسوف تدمرها يوما ما..." طبعا لا تتفق مع هذا الرأي، إنها حملة حمقاء...وغير صحيحة أبدا، لأن هنالك كثير من الاختراعات والاكتشافات العلمية لا تضر البشرية أبدا، وذات فوائد ومنافع عديدة للانسانية.</a:t>
                      </a:r>
                      <a:endParaRPr lang="en-US" sz="1400" b="1" dirty="0">
                        <a:latin typeface="Calibri"/>
                        <a:ea typeface="Calibri"/>
                        <a:cs typeface="Arial"/>
                      </a:endParaRPr>
                    </a:p>
                    <a:p>
                      <a:pPr marL="457200" algn="r" rtl="1">
                        <a:lnSpc>
                          <a:spcPct val="115000"/>
                        </a:lnSpc>
                        <a:spcAft>
                          <a:spcPts val="0"/>
                        </a:spcAft>
                      </a:pPr>
                      <a:r>
                        <a:rPr lang="ar-SA" sz="1800" b="1" dirty="0">
                          <a:latin typeface="Calibri"/>
                          <a:ea typeface="Calibri"/>
                          <a:cs typeface="Arial"/>
                        </a:rPr>
                        <a:t>        إن جهاز التكييف "الكترا" الذي ننتجه هو أحد الاختراعات العلمية المفيدة جدا والتي ليس لها أي ضرر. إنه يوفر لك الهواء المنعش اللطيف طيلة أيام الصيف الحارة جدا، ويمنحك الدفء اللازم  في أيام البرد الشديد طيلة أيام الشتاء ولياليه الطويلة. إنه يضفي على حياتك السعادة والسرور والانتعاش والحيوية مما يجدد طاقتك ونشاطك باستمرار وفي غاية الهدوء ولا تكاد تسمع صوت الجهاز وهو يعمل. علاوة على ذلك سوف تسر كثيرا حينما تتسلم فاتورة الكهرباء وتجد قيمتها منخفضة جدا رغم تشغيل المكيف ساعات طويلة.</a:t>
                      </a:r>
                      <a:endParaRPr lang="en-US" sz="1400" b="1" dirty="0">
                        <a:latin typeface="Calibri"/>
                        <a:ea typeface="Calibri"/>
                        <a:cs typeface="Arial"/>
                      </a:endParaRPr>
                    </a:p>
                    <a:p>
                      <a:pPr marL="457200" algn="r" rtl="1">
                        <a:lnSpc>
                          <a:spcPct val="115000"/>
                        </a:lnSpc>
                        <a:spcAft>
                          <a:spcPts val="0"/>
                        </a:spcAft>
                      </a:pPr>
                      <a:r>
                        <a:rPr lang="ar-SA" sz="1800" b="1" dirty="0">
                          <a:latin typeface="Calibri"/>
                          <a:ea typeface="Calibri"/>
                          <a:cs typeface="Arial"/>
                        </a:rPr>
                        <a:t>نرجو أن تتفضل بزيارة معرضنا لمشاهدة عرض وتجربة الجهاز، ولا يستغرق الأمر سوى دقائق من وقتك، ولكن سوف يساعدك ذلك على التخلص من صعوبات ومعاناة الحر صيفا والبرد شتاء، ويجعل حياتك أكثر بهجة وحيوية ومريحة جدا.</a:t>
                      </a:r>
                      <a:endParaRPr lang="en-US" sz="1400" b="1" dirty="0">
                        <a:latin typeface="Calibri"/>
                        <a:ea typeface="Calibri"/>
                        <a:cs typeface="Arial"/>
                      </a:endParaRPr>
                    </a:p>
                    <a:p>
                      <a:pPr marL="457200" algn="r" rtl="1">
                        <a:lnSpc>
                          <a:spcPct val="115000"/>
                        </a:lnSpc>
                        <a:spcAft>
                          <a:spcPts val="0"/>
                        </a:spcAft>
                      </a:pPr>
                      <a:r>
                        <a:rPr lang="ar-SA" sz="1800" b="1" dirty="0">
                          <a:latin typeface="Calibri"/>
                          <a:ea typeface="Calibri"/>
                          <a:cs typeface="Arial"/>
                        </a:rPr>
                        <a:t>        سوف ينقلك باص المؤسسة من ............ الساعة..........وكذلك العودة الى نفس المكان.</a:t>
                      </a:r>
                      <a:endParaRPr lang="en-US" sz="1400" b="1" dirty="0">
                        <a:latin typeface="Calibri"/>
                        <a:ea typeface="Calibri"/>
                        <a:cs typeface="Arial"/>
                      </a:endParaRPr>
                    </a:p>
                    <a:p>
                      <a:pPr marL="457200" algn="r" rtl="1">
                        <a:lnSpc>
                          <a:spcPct val="115000"/>
                        </a:lnSpc>
                        <a:spcAft>
                          <a:spcPts val="0"/>
                        </a:spcAft>
                      </a:pPr>
                      <a:r>
                        <a:rPr lang="ar-SA" sz="1800" b="1" dirty="0">
                          <a:latin typeface="Calibri"/>
                          <a:ea typeface="Calibri"/>
                          <a:cs typeface="Arial"/>
                        </a:rPr>
                        <a:t>        نأمل أن تتقبل دعوتنا لإتاحة الفرصة لنا لنريك ماذا توفر لك أحدث أجهزة توفير الراحة والبهجة والحيوية.</a:t>
                      </a:r>
                      <a:endParaRPr lang="en-US" sz="1400" b="1" dirty="0">
                        <a:latin typeface="Calibri"/>
                        <a:ea typeface="Calibri"/>
                        <a:cs typeface="Arial"/>
                      </a:endParaRPr>
                    </a:p>
                    <a:p>
                      <a:pPr marL="457200" algn="r" rtl="1">
                        <a:lnSpc>
                          <a:spcPct val="115000"/>
                        </a:lnSpc>
                        <a:spcAft>
                          <a:spcPts val="0"/>
                        </a:spcAft>
                      </a:pPr>
                      <a:r>
                        <a:rPr lang="ar-SA" sz="1800" b="1" dirty="0">
                          <a:latin typeface="Calibri"/>
                          <a:ea typeface="Calibri"/>
                          <a:cs typeface="Arial"/>
                        </a:rPr>
                        <a:t>                                              ..........................</a:t>
                      </a:r>
                      <a:endParaRPr lang="en-US" sz="1400" b="1" dirty="0">
                        <a:latin typeface="Calibri"/>
                        <a:ea typeface="Calibri"/>
                        <a:cs typeface="Arial"/>
                      </a:endParaRPr>
                    </a:p>
                    <a:p>
                      <a:pPr marL="457200" algn="r" rtl="1">
                        <a:lnSpc>
                          <a:spcPct val="115000"/>
                        </a:lnSpc>
                        <a:spcAft>
                          <a:spcPts val="0"/>
                        </a:spcAft>
                      </a:pPr>
                      <a:r>
                        <a:rPr lang="ar-SA" sz="1800" b="1" dirty="0">
                          <a:latin typeface="Calibri"/>
                          <a:ea typeface="Calibri"/>
                          <a:cs typeface="Arial"/>
                        </a:rPr>
                        <a:t>  </a:t>
                      </a:r>
                      <a:endParaRPr lang="en-US" sz="1400" b="1" dirty="0">
                        <a:latin typeface="Calibri"/>
                        <a:ea typeface="Calibri"/>
                        <a:cs typeface="Arial"/>
                      </a:endParaRPr>
                    </a:p>
                  </a:txBody>
                  <a:tcPr marL="47329" marR="473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1420</TotalTime>
  <Words>1323</Words>
  <Application>Microsoft Office PowerPoint</Application>
  <PresentationFormat>A4 Paper (210x297 mm)‎</PresentationFormat>
  <Paragraphs>154</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الثامنة</vt:lpstr>
      <vt:lpstr>عناصر المحاضرة</vt:lpstr>
      <vt:lpstr>الرسائل الاقناعية</vt:lpstr>
      <vt:lpstr>اسلوب كتابة الرسائل الاقناعية</vt:lpstr>
      <vt:lpstr>الشريحة 6</vt:lpstr>
      <vt:lpstr>رسالة طلب ائتمان</vt:lpstr>
      <vt:lpstr>رسائل التحصيل</vt:lpstr>
      <vt:lpstr>الشريحة 9</vt:lpstr>
      <vt:lpstr>رسائل البيع</vt:lpstr>
      <vt:lpstr>عملية الاعداد لرسالة البيع</vt:lpstr>
      <vt:lpstr>تقريرإستراتجية وجاذبية البيع</vt:lpstr>
      <vt:lpstr>تنظيم رسالة البيع</vt:lpstr>
      <vt:lpstr>جذب انتباه القارئ/ المستفيد:</vt:lpstr>
      <vt:lpstr>الشريحة 15</vt:lpstr>
      <vt:lpstr>شجع/ادفع القارئ للقيام بعمل إيجابي</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thoshiba</cp:lastModifiedBy>
  <cp:revision>99</cp:revision>
  <dcterms:created xsi:type="dcterms:W3CDTF">2009-10-14T19:14:34Z</dcterms:created>
  <dcterms:modified xsi:type="dcterms:W3CDTF">2013-10-21T23:32:49Z</dcterms:modified>
</cp:coreProperties>
</file>