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67" r:id="rId4"/>
    <p:sldId id="259" r:id="rId5"/>
    <p:sldId id="297" r:id="rId6"/>
    <p:sldId id="304" r:id="rId7"/>
    <p:sldId id="307" r:id="rId8"/>
    <p:sldId id="305" r:id="rId9"/>
    <p:sldId id="306" r:id="rId10"/>
    <p:sldId id="298" r:id="rId11"/>
    <p:sldId id="300" r:id="rId12"/>
    <p:sldId id="301" r:id="rId13"/>
    <p:sldId id="302" r:id="rId14"/>
    <p:sldId id="291"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AD9968"/>
    <a:srgbClr val="3B84AF"/>
    <a:srgbClr val="FF3300"/>
    <a:srgbClr val="0099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p:scale>
          <a:sx n="70" d="100"/>
          <a:sy n="70" d="100"/>
        </p:scale>
        <p:origin x="-348" y="-78"/>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2/8/2012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39618032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622425"/>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endParaRPr lang="ar-SA" sz="1050" b="1" dirty="0">
              <a:solidFill>
                <a:schemeClr val="accent1">
                  <a:lumMod val="50000"/>
                </a:schemeClr>
              </a:solidFill>
              <a:latin typeface="AYM Wadiy S_U normal."/>
              <a:cs typeface="Times New Roman" pitchFamily="18" charset="0"/>
            </a:endParaRPr>
          </a:p>
          <a:p>
            <a:pPr algn="ctr"/>
            <a:r>
              <a:rPr lang="ar-SA" sz="2600" b="1" dirty="0" smtClean="0">
                <a:solidFill>
                  <a:schemeClr val="bg2">
                    <a:lumMod val="25000"/>
                  </a:schemeClr>
                </a:solidFill>
                <a:latin typeface="Calibri" pitchFamily="34" charset="0"/>
                <a:cs typeface="Times New Roman" pitchFamily="18" charset="0"/>
              </a:rPr>
              <a:t>مهارات الاتصال</a:t>
            </a: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 </a:t>
            </a:r>
            <a:r>
              <a:rPr lang="ar-SA" sz="2600" b="1" dirty="0" smtClean="0">
                <a:solidFill>
                  <a:schemeClr val="bg2">
                    <a:lumMod val="25000"/>
                  </a:schemeClr>
                </a:solidFill>
                <a:latin typeface="Calibri" pitchFamily="34" charset="0"/>
                <a:cs typeface="Times New Roman" pitchFamily="18" charset="0"/>
              </a:rPr>
              <a:t>أحمد عبد الرحمن </a:t>
            </a:r>
            <a:r>
              <a:rPr lang="ar-SA" sz="2600" b="1" dirty="0" err="1" smtClean="0">
                <a:solidFill>
                  <a:schemeClr val="bg2">
                    <a:lumMod val="25000"/>
                  </a:schemeClr>
                </a:solidFill>
                <a:latin typeface="Calibri" pitchFamily="34" charset="0"/>
                <a:cs typeface="Times New Roman" pitchFamily="18" charset="0"/>
              </a:rPr>
              <a:t>بلالي</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rtl="1" eaLnBrk="1" hangingPunct="1"/>
            <a:r>
              <a:rPr lang="ar-SA" sz="6000" b="1" spc="-150" dirty="0" smtClean="0">
                <a:solidFill>
                  <a:srgbClr val="376092"/>
                </a:solidFill>
                <a:latin typeface="ae_AlMateen" pitchFamily="2" charset="-78"/>
                <a:cs typeface="ae_AlMateen" pitchFamily="2" charset="-78"/>
              </a:rPr>
              <a:t>المحاضرة</a:t>
            </a:r>
            <a:r>
              <a:rPr lang="fr-FR" sz="6000" b="1" spc="-150" dirty="0" smtClean="0">
                <a:solidFill>
                  <a:srgbClr val="376092"/>
                </a:solidFill>
                <a:latin typeface="ae_AlMateen" pitchFamily="2" charset="-78"/>
                <a:cs typeface="ae_AlMateen" pitchFamily="2" charset="-78"/>
              </a:rPr>
              <a:t>  </a:t>
            </a:r>
            <a:r>
              <a:rPr lang="ar-DZ" sz="6000" b="1" spc="-150" dirty="0" smtClean="0">
                <a:solidFill>
                  <a:srgbClr val="376092"/>
                </a:solidFill>
                <a:latin typeface="ae_AlMateen" pitchFamily="2" charset="-78"/>
                <a:cs typeface="ae_AlMateen" pitchFamily="2" charset="-78"/>
              </a:rPr>
              <a:t>الثانية </a:t>
            </a:r>
            <a:endParaRPr lang="en-US" sz="6000" b="1"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rtl="1" eaLnBrk="1" hangingPunct="1"/>
            <a:r>
              <a:rPr lang="ar-DZ" b="1" dirty="0" smtClean="0">
                <a:solidFill>
                  <a:schemeClr val="tx1"/>
                </a:solidFill>
                <a:cs typeface="Arial" pitchFamily="34" charset="0"/>
              </a:rPr>
              <a:t>أهمية الاتصالات</a:t>
            </a:r>
            <a:r>
              <a:rPr lang="ar-SA" b="1" dirty="0" smtClean="0">
                <a:solidFill>
                  <a:schemeClr val="tx1"/>
                </a:solidFill>
                <a:cs typeface="Arial" pitchFamily="34" charset="0"/>
              </a:rPr>
              <a:t> والمعلومات</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a:xfrm>
            <a:off x="495300" y="1600201"/>
            <a:ext cx="8915400" cy="3581400"/>
          </a:xfrm>
        </p:spPr>
        <p:txBody>
          <a:bodyPr/>
          <a:lstStyle/>
          <a:p>
            <a:pPr algn="just" rtl="1" eaLnBrk="1" hangingPunct="1">
              <a:buFont typeface="Arial" pitchFamily="34" charset="0"/>
              <a:buChar char="•"/>
            </a:pPr>
            <a:r>
              <a:rPr lang="ar-SA" b="1" dirty="0" smtClean="0">
                <a:cs typeface="Arial" pitchFamily="34" charset="0"/>
              </a:rPr>
              <a:t>مقدمة</a:t>
            </a:r>
          </a:p>
          <a:p>
            <a:pPr algn="just" rtl="1" eaLnBrk="1" hangingPunct="1">
              <a:buFont typeface="Arial" pitchFamily="34" charset="0"/>
              <a:buChar char="•"/>
            </a:pPr>
            <a:r>
              <a:rPr lang="ar-DZ" b="1" dirty="0" smtClean="0">
                <a:cs typeface="Arial" pitchFamily="34" charset="0"/>
              </a:rPr>
              <a:t>اهمية</a:t>
            </a:r>
            <a:r>
              <a:rPr lang="ar-SA" b="1" dirty="0" smtClean="0">
                <a:cs typeface="Arial" pitchFamily="34" charset="0"/>
              </a:rPr>
              <a:t> وأغراض</a:t>
            </a:r>
            <a:r>
              <a:rPr lang="ar-DZ" b="1" dirty="0" smtClean="0">
                <a:cs typeface="Arial" pitchFamily="34" charset="0"/>
              </a:rPr>
              <a:t> الاتصالات</a:t>
            </a:r>
            <a:endParaRPr lang="ar-SA" b="1" dirty="0" smtClean="0">
              <a:cs typeface="Arial" pitchFamily="34" charset="0"/>
            </a:endParaRPr>
          </a:p>
          <a:p>
            <a:pPr algn="just" rtl="1" eaLnBrk="1" hangingPunct="1">
              <a:buFont typeface="Arial" pitchFamily="34" charset="0"/>
              <a:buChar char="•"/>
            </a:pPr>
            <a:r>
              <a:rPr lang="ar-SA" b="1" dirty="0" smtClean="0">
                <a:cs typeface="Arial" pitchFamily="34" charset="0"/>
              </a:rPr>
              <a:t>الاتصالات والمعلومات</a:t>
            </a:r>
          </a:p>
          <a:p>
            <a:pPr algn="just" rtl="1" eaLnBrk="1" hangingPunct="1">
              <a:buFont typeface="Arial" pitchFamily="34" charset="0"/>
              <a:buChar char="•"/>
            </a:pPr>
            <a:r>
              <a:rPr lang="ar-SA" b="1" dirty="0" smtClean="0">
                <a:cs typeface="Arial" pitchFamily="34" charset="0"/>
              </a:rPr>
              <a:t>دور المدير في تحسين فعالية الاتصال</a:t>
            </a:r>
          </a:p>
          <a:p>
            <a:pPr algn="just" rtl="1" eaLnBrk="1" hangingPunct="1">
              <a:buFont typeface="Arial" pitchFamily="34" charset="0"/>
              <a:buChar char="•"/>
            </a:pPr>
            <a:endParaRPr lang="ar-SA" b="1" dirty="0" smtClean="0">
              <a:cs typeface="Arial" pitchFamily="34" charset="0"/>
            </a:endParaRPr>
          </a:p>
          <a:p>
            <a:pPr algn="just" rtl="1"/>
            <a:r>
              <a:rPr lang="en-US" b="1" dirty="0" smtClean="0">
                <a:cs typeface="Arial" pitchFamily="34" charset="0"/>
              </a:rPr>
              <a:t> </a:t>
            </a:r>
          </a:p>
          <a:p>
            <a:pPr algn="just" rtl="1"/>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274638"/>
            <a:ext cx="8915400" cy="715962"/>
          </a:xfrm>
        </p:spPr>
        <p:txBody>
          <a:bodyPr/>
          <a:lstStyle/>
          <a:p>
            <a:pPr algn="just" rtl="1" eaLnBrk="1" hangingPunct="1"/>
            <a:r>
              <a:rPr lang="ar-SA" dirty="0" smtClean="0">
                <a:solidFill>
                  <a:schemeClr val="tx2">
                    <a:lumMod val="75000"/>
                  </a:schemeClr>
                </a:solidFill>
                <a:cs typeface="Arial" pitchFamily="34" charset="0"/>
              </a:rPr>
              <a:t>مقدمة:</a:t>
            </a:r>
          </a:p>
        </p:txBody>
      </p:sp>
      <p:sp>
        <p:nvSpPr>
          <p:cNvPr id="8195" name="Content Placeholder 2"/>
          <p:cNvSpPr>
            <a:spLocks noGrp="1"/>
          </p:cNvSpPr>
          <p:nvPr>
            <p:ph idx="1"/>
          </p:nvPr>
        </p:nvSpPr>
        <p:spPr>
          <a:xfrm>
            <a:off x="228600" y="990600"/>
            <a:ext cx="8610600" cy="4983163"/>
          </a:xfrm>
        </p:spPr>
        <p:txBody>
          <a:bodyPr/>
          <a:lstStyle/>
          <a:p>
            <a:pPr algn="just" rtl="1" eaLnBrk="1" hangingPunct="1">
              <a:buFont typeface="Arial" pitchFamily="34" charset="0"/>
              <a:buChar char="•"/>
            </a:pPr>
            <a:r>
              <a:rPr lang="ar-DZ" sz="2800" b="1" dirty="0" smtClean="0">
                <a:cs typeface="Arial" pitchFamily="34" charset="0"/>
              </a:rPr>
              <a:t>المنظمة كيان اجتماعي مفتوح.</a:t>
            </a:r>
          </a:p>
          <a:p>
            <a:pPr algn="just" rtl="1" eaLnBrk="1" hangingPunct="1">
              <a:buFont typeface="Arial" pitchFamily="34" charset="0"/>
              <a:buChar char="•"/>
            </a:pPr>
            <a:r>
              <a:rPr lang="ar-DZ" sz="2800" b="1" dirty="0" smtClean="0">
                <a:cs typeface="Arial" pitchFamily="34" charset="0"/>
              </a:rPr>
              <a:t>الأفراد يتبادلون المعلومات والأفكار والآراء والمشاعر.</a:t>
            </a:r>
          </a:p>
          <a:p>
            <a:pPr algn="just" rtl="1" eaLnBrk="1" hangingPunct="1">
              <a:buFont typeface="Arial" pitchFamily="34" charset="0"/>
              <a:buChar char="•"/>
            </a:pPr>
            <a:r>
              <a:rPr lang="ar-DZ" sz="2800" b="1" dirty="0" smtClean="0">
                <a:cs typeface="Arial" pitchFamily="34" charset="0"/>
              </a:rPr>
              <a:t>الاتصال الفعال هو مفتاح نجاح المنظمات</a:t>
            </a:r>
          </a:p>
          <a:p>
            <a:pPr algn="just" rtl="1" eaLnBrk="1" hangingPunct="1">
              <a:buFont typeface="Arial" pitchFamily="34" charset="0"/>
              <a:buChar char="•"/>
            </a:pPr>
            <a:r>
              <a:rPr lang="ar-DZ" sz="2800" b="1" dirty="0" smtClean="0">
                <a:cs typeface="Arial" pitchFamily="34" charset="0"/>
              </a:rPr>
              <a:t>الاتصالات الخارجية الفعالة تسمح للمنظمة بمواكبة التطورات البيئية</a:t>
            </a:r>
          </a:p>
          <a:p>
            <a:pPr algn="just" rtl="1" eaLnBrk="1" hangingPunct="1">
              <a:buFont typeface="Arial" pitchFamily="34" charset="0"/>
              <a:buChar char="•"/>
            </a:pPr>
            <a:r>
              <a:rPr lang="ar-DZ" sz="2800" b="1" dirty="0" smtClean="0">
                <a:cs typeface="Arial" pitchFamily="34" charset="0"/>
              </a:rPr>
              <a:t>العولمة زادت من اهمية الاتصالات مع انفتاح الأسواق</a:t>
            </a:r>
          </a:p>
          <a:p>
            <a:pPr algn="just" rtl="1" eaLnBrk="1" hangingPunct="1">
              <a:buFont typeface="Arial" pitchFamily="34" charset="0"/>
              <a:buChar char="•"/>
            </a:pPr>
            <a:r>
              <a:rPr lang="ar-DZ" sz="2800" b="1" dirty="0" smtClean="0">
                <a:cs typeface="Arial" pitchFamily="34" charset="0"/>
              </a:rPr>
              <a:t>اقتصاد المعرفة يقوم بالكامل على الاتصالات</a:t>
            </a:r>
          </a:p>
          <a:p>
            <a:pPr algn="just" rtl="1" eaLnBrk="1" hangingPunct="1">
              <a:buFont typeface="Arial" pitchFamily="34" charset="0"/>
              <a:buChar char="•"/>
            </a:pPr>
            <a:r>
              <a:rPr lang="ar-DZ" sz="2800" b="1" dirty="0" smtClean="0">
                <a:cs typeface="Arial" pitchFamily="34" charset="0"/>
              </a:rPr>
              <a:t>الاتصالات وسيلة فعالة لفهم ثقافات الآخرين وتشكيل ثقافة المنظمة الداعمة لاستراتيجياتها</a:t>
            </a:r>
          </a:p>
          <a:p>
            <a:pPr algn="just" rtl="1" eaLnBrk="1" hangingPunct="1">
              <a:buFont typeface="Arial" pitchFamily="34" charset="0"/>
              <a:buChar char="•"/>
            </a:pPr>
            <a:r>
              <a:rPr lang="ar-DZ" sz="2800" b="1" dirty="0" smtClean="0">
                <a:cs typeface="Arial" pitchFamily="34" charset="0"/>
              </a:rPr>
              <a:t>انتاج وتحليل المعلومات جزء رئيس</a:t>
            </a:r>
            <a:r>
              <a:rPr lang="ar-SA" sz="2800" b="1" dirty="0" smtClean="0">
                <a:cs typeface="Arial" pitchFamily="34" charset="0"/>
              </a:rPr>
              <a:t> </a:t>
            </a:r>
            <a:r>
              <a:rPr lang="ar-DZ" sz="2800" b="1" dirty="0" smtClean="0">
                <a:cs typeface="Arial" pitchFamily="34" charset="0"/>
              </a:rPr>
              <a:t>من نشاط المنظمة</a:t>
            </a:r>
          </a:p>
          <a:p>
            <a:pPr algn="just" rtl="1" eaLnBrk="1" hangingPunct="1">
              <a:buFont typeface="Arial" pitchFamily="34" charset="0"/>
              <a:buChar char="•"/>
            </a:pPr>
            <a:r>
              <a:rPr lang="ar-DZ" sz="2800" b="1" dirty="0" smtClean="0">
                <a:cs typeface="Arial" pitchFamily="34" charset="0"/>
              </a:rPr>
              <a:t>شفافية الاتصالات تدعم التوجه الاخلاقي للمنظمة</a:t>
            </a:r>
          </a:p>
          <a:p>
            <a:pPr algn="just" rtl="1" eaLnBrk="1" hangingPunct="1"/>
            <a:endParaRPr lang="ar-SA" sz="28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
        <p:nvSpPr>
          <p:cNvPr id="6" name="Oval 5"/>
          <p:cNvSpPr/>
          <p:nvPr/>
        </p:nvSpPr>
        <p:spPr>
          <a:xfrm>
            <a:off x="4114800" y="1524000"/>
            <a:ext cx="2057400" cy="37338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r>
              <a:rPr lang="ar-DZ"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الاتصالات</a:t>
            </a:r>
            <a:endParaRPr lang="ar-DZ"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1" name="Snip Diagonal Corner Rectangle 10"/>
          <p:cNvSpPr/>
          <p:nvPr/>
        </p:nvSpPr>
        <p:spPr>
          <a:xfrm>
            <a:off x="6656696" y="1600200"/>
            <a:ext cx="2209800" cy="685800"/>
          </a:xfrm>
          <a:prstGeom prst="snip2DiagRect">
            <a:avLst/>
          </a:prstGeom>
        </p:spPr>
        <p:style>
          <a:lnRef idx="1">
            <a:schemeClr val="dk1"/>
          </a:lnRef>
          <a:fillRef idx="2">
            <a:schemeClr val="dk1"/>
          </a:fillRef>
          <a:effectRef idx="1">
            <a:schemeClr val="dk1"/>
          </a:effectRef>
          <a:fontRef idx="minor">
            <a:schemeClr val="dk1"/>
          </a:fontRef>
        </p:style>
        <p:txBody>
          <a:bodyPr rtlCol="1" anchor="ctr"/>
          <a:lstStyle/>
          <a:p>
            <a:pPr algn="ctr"/>
            <a:r>
              <a:rPr lang="ar-DZ" sz="2800" b="1" dirty="0" smtClean="0">
                <a:solidFill>
                  <a:srgbClr val="000000"/>
                </a:solidFill>
              </a:rPr>
              <a:t>جمع المعلومات</a:t>
            </a:r>
            <a:endParaRPr lang="ar-DZ" sz="2800" b="1" dirty="0">
              <a:solidFill>
                <a:srgbClr val="000000"/>
              </a:solidFill>
            </a:endParaRPr>
          </a:p>
        </p:txBody>
      </p:sp>
      <p:sp>
        <p:nvSpPr>
          <p:cNvPr id="12" name="Snip Diagonal Corner Rectangle 11"/>
          <p:cNvSpPr/>
          <p:nvPr/>
        </p:nvSpPr>
        <p:spPr>
          <a:xfrm>
            <a:off x="6629400" y="3048000"/>
            <a:ext cx="2209800" cy="685800"/>
          </a:xfrm>
          <a:prstGeom prst="snip2DiagRect">
            <a:avLst/>
          </a:prstGeom>
        </p:spPr>
        <p:style>
          <a:lnRef idx="1">
            <a:schemeClr val="dk1"/>
          </a:lnRef>
          <a:fillRef idx="2">
            <a:schemeClr val="dk1"/>
          </a:fillRef>
          <a:effectRef idx="1">
            <a:schemeClr val="dk1"/>
          </a:effectRef>
          <a:fontRef idx="minor">
            <a:schemeClr val="dk1"/>
          </a:fontRef>
        </p:style>
        <p:txBody>
          <a:bodyPr rtlCol="1" anchor="ctr"/>
          <a:lstStyle/>
          <a:p>
            <a:pPr algn="ctr"/>
            <a:r>
              <a:rPr lang="ar-DZ" sz="2800" b="1" dirty="0" smtClean="0">
                <a:solidFill>
                  <a:srgbClr val="000000"/>
                </a:solidFill>
              </a:rPr>
              <a:t>تحليل المعلومات</a:t>
            </a:r>
          </a:p>
        </p:txBody>
      </p:sp>
      <p:sp>
        <p:nvSpPr>
          <p:cNvPr id="13" name="Snip Diagonal Corner Rectangle 12"/>
          <p:cNvSpPr/>
          <p:nvPr/>
        </p:nvSpPr>
        <p:spPr>
          <a:xfrm>
            <a:off x="6629400" y="4495800"/>
            <a:ext cx="2209800" cy="685800"/>
          </a:xfrm>
          <a:prstGeom prst="snip2DiagRect">
            <a:avLst/>
          </a:prstGeom>
        </p:spPr>
        <p:style>
          <a:lnRef idx="1">
            <a:schemeClr val="dk1"/>
          </a:lnRef>
          <a:fillRef idx="2">
            <a:schemeClr val="dk1"/>
          </a:fillRef>
          <a:effectRef idx="1">
            <a:schemeClr val="dk1"/>
          </a:effectRef>
          <a:fontRef idx="minor">
            <a:schemeClr val="dk1"/>
          </a:fontRef>
        </p:style>
        <p:txBody>
          <a:bodyPr rtlCol="1" anchor="ctr"/>
          <a:lstStyle/>
          <a:p>
            <a:pPr algn="ctr"/>
            <a:r>
              <a:rPr lang="ar-DZ" sz="2800" b="1" dirty="0" smtClean="0">
                <a:solidFill>
                  <a:srgbClr val="000000"/>
                </a:solidFill>
              </a:rPr>
              <a:t>تبليغ المعلومات</a:t>
            </a:r>
          </a:p>
        </p:txBody>
      </p:sp>
      <p:sp>
        <p:nvSpPr>
          <p:cNvPr id="14" name="Snip Diagonal Corner Rectangle 13"/>
          <p:cNvSpPr/>
          <p:nvPr/>
        </p:nvSpPr>
        <p:spPr>
          <a:xfrm>
            <a:off x="457200" y="1600200"/>
            <a:ext cx="3352800" cy="685800"/>
          </a:xfrm>
          <a:prstGeom prst="snip2DiagRect">
            <a:avLst/>
          </a:prstGeom>
        </p:spPr>
        <p:style>
          <a:lnRef idx="1">
            <a:schemeClr val="dk1"/>
          </a:lnRef>
          <a:fillRef idx="2">
            <a:schemeClr val="dk1"/>
          </a:fillRef>
          <a:effectRef idx="1">
            <a:schemeClr val="dk1"/>
          </a:effectRef>
          <a:fontRef idx="minor">
            <a:schemeClr val="dk1"/>
          </a:fontRef>
        </p:style>
        <p:txBody>
          <a:bodyPr rtlCol="1" anchor="ctr"/>
          <a:lstStyle/>
          <a:p>
            <a:pPr algn="ctr"/>
            <a:r>
              <a:rPr lang="ar-DZ" sz="2800" b="1" dirty="0" smtClean="0">
                <a:solidFill>
                  <a:srgbClr val="000000"/>
                </a:solidFill>
              </a:rPr>
              <a:t>التاثير على سلوك الأفراد</a:t>
            </a:r>
          </a:p>
        </p:txBody>
      </p:sp>
      <p:sp>
        <p:nvSpPr>
          <p:cNvPr id="15" name="Snip Diagonal Corner Rectangle 14"/>
          <p:cNvSpPr/>
          <p:nvPr/>
        </p:nvSpPr>
        <p:spPr>
          <a:xfrm>
            <a:off x="457200" y="2362200"/>
            <a:ext cx="3352800" cy="685800"/>
          </a:xfrm>
          <a:prstGeom prst="snip2DiagRect">
            <a:avLst/>
          </a:prstGeom>
        </p:spPr>
        <p:style>
          <a:lnRef idx="1">
            <a:schemeClr val="dk1"/>
          </a:lnRef>
          <a:fillRef idx="2">
            <a:schemeClr val="dk1"/>
          </a:fillRef>
          <a:effectRef idx="1">
            <a:schemeClr val="dk1"/>
          </a:effectRef>
          <a:fontRef idx="minor">
            <a:schemeClr val="dk1"/>
          </a:fontRef>
        </p:style>
        <p:txBody>
          <a:bodyPr rtlCol="1" anchor="ctr"/>
          <a:lstStyle/>
          <a:p>
            <a:pPr algn="ctr"/>
            <a:r>
              <a:rPr lang="ar-DZ" sz="2800" b="1" dirty="0" smtClean="0">
                <a:solidFill>
                  <a:srgbClr val="000000"/>
                </a:solidFill>
              </a:rPr>
              <a:t>تشكيل ثقافة المنظمة</a:t>
            </a:r>
          </a:p>
        </p:txBody>
      </p:sp>
      <p:sp>
        <p:nvSpPr>
          <p:cNvPr id="16" name="Snip Diagonal Corner Rectangle 15"/>
          <p:cNvSpPr/>
          <p:nvPr/>
        </p:nvSpPr>
        <p:spPr>
          <a:xfrm>
            <a:off x="457200" y="3124200"/>
            <a:ext cx="3352800" cy="685800"/>
          </a:xfrm>
          <a:prstGeom prst="snip2DiagRect">
            <a:avLst/>
          </a:prstGeom>
        </p:spPr>
        <p:style>
          <a:lnRef idx="1">
            <a:schemeClr val="dk1"/>
          </a:lnRef>
          <a:fillRef idx="2">
            <a:schemeClr val="dk1"/>
          </a:fillRef>
          <a:effectRef idx="1">
            <a:schemeClr val="dk1"/>
          </a:effectRef>
          <a:fontRef idx="minor">
            <a:schemeClr val="dk1"/>
          </a:fontRef>
        </p:style>
        <p:txBody>
          <a:bodyPr rtlCol="1" anchor="ctr"/>
          <a:lstStyle/>
          <a:p>
            <a:pPr algn="ctr"/>
            <a:r>
              <a:rPr lang="ar-DZ" sz="2800" b="1" dirty="0" smtClean="0">
                <a:solidFill>
                  <a:srgbClr val="000000"/>
                </a:solidFill>
              </a:rPr>
              <a:t>متابعة التطورات الخارجية</a:t>
            </a:r>
          </a:p>
        </p:txBody>
      </p:sp>
      <p:cxnSp>
        <p:nvCxnSpPr>
          <p:cNvPr id="18" name="Straight Arrow Connector 17"/>
          <p:cNvCxnSpPr>
            <a:stCxn id="11" idx="2"/>
            <a:endCxn id="6" idx="6"/>
          </p:cNvCxnSpPr>
          <p:nvPr/>
        </p:nvCxnSpPr>
        <p:spPr>
          <a:xfrm flipH="1">
            <a:off x="6172200" y="1943100"/>
            <a:ext cx="484496" cy="1447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12" idx="2"/>
            <a:endCxn id="6" idx="6"/>
          </p:cNvCxnSpPr>
          <p:nvPr/>
        </p:nvCxnSpPr>
        <p:spPr>
          <a:xfrm rot="10800000">
            <a:off x="6172200" y="33909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13" idx="2"/>
            <a:endCxn id="6" idx="6"/>
          </p:cNvCxnSpPr>
          <p:nvPr/>
        </p:nvCxnSpPr>
        <p:spPr>
          <a:xfrm rot="10800000">
            <a:off x="6172200" y="3390900"/>
            <a:ext cx="457200" cy="1447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6" idx="2"/>
            <a:endCxn id="14" idx="0"/>
          </p:cNvCxnSpPr>
          <p:nvPr/>
        </p:nvCxnSpPr>
        <p:spPr>
          <a:xfrm rot="10800000">
            <a:off x="3810000" y="1943100"/>
            <a:ext cx="304800" cy="1447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6" idx="2"/>
            <a:endCxn id="15" idx="0"/>
          </p:cNvCxnSpPr>
          <p:nvPr/>
        </p:nvCxnSpPr>
        <p:spPr>
          <a:xfrm rot="10800000">
            <a:off x="3810000" y="2705100"/>
            <a:ext cx="30480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6" idx="2"/>
            <a:endCxn id="16" idx="0"/>
          </p:cNvCxnSpPr>
          <p:nvPr/>
        </p:nvCxnSpPr>
        <p:spPr>
          <a:xfrm rot="10800000" flipV="1">
            <a:off x="3810000" y="3390900"/>
            <a:ext cx="3048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9" name="Snip Diagonal Corner Rectangle 28"/>
          <p:cNvSpPr/>
          <p:nvPr/>
        </p:nvSpPr>
        <p:spPr>
          <a:xfrm>
            <a:off x="457200" y="3886200"/>
            <a:ext cx="3352800" cy="685800"/>
          </a:xfrm>
          <a:prstGeom prst="snip2DiagRect">
            <a:avLst/>
          </a:prstGeom>
        </p:spPr>
        <p:style>
          <a:lnRef idx="1">
            <a:schemeClr val="dk1"/>
          </a:lnRef>
          <a:fillRef idx="2">
            <a:schemeClr val="dk1"/>
          </a:fillRef>
          <a:effectRef idx="1">
            <a:schemeClr val="dk1"/>
          </a:effectRef>
          <a:fontRef idx="minor">
            <a:schemeClr val="dk1"/>
          </a:fontRef>
        </p:style>
        <p:txBody>
          <a:bodyPr rtlCol="1" anchor="ctr"/>
          <a:lstStyle/>
          <a:p>
            <a:pPr algn="ctr"/>
            <a:r>
              <a:rPr lang="ar-DZ" sz="2800" b="1" dirty="0" smtClean="0">
                <a:solidFill>
                  <a:srgbClr val="000000"/>
                </a:solidFill>
              </a:rPr>
              <a:t>بناء المنظمة الاخلاقية</a:t>
            </a:r>
          </a:p>
        </p:txBody>
      </p:sp>
      <p:cxnSp>
        <p:nvCxnSpPr>
          <p:cNvPr id="31" name="Straight Arrow Connector 30"/>
          <p:cNvCxnSpPr>
            <a:stCxn id="6" idx="2"/>
            <a:endCxn id="29" idx="0"/>
          </p:cNvCxnSpPr>
          <p:nvPr/>
        </p:nvCxnSpPr>
        <p:spPr>
          <a:xfrm rot="10800000" flipV="1">
            <a:off x="3810000" y="3390900"/>
            <a:ext cx="304800" cy="838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2" name="Snip Diagonal Corner Rectangle 31"/>
          <p:cNvSpPr/>
          <p:nvPr/>
        </p:nvSpPr>
        <p:spPr>
          <a:xfrm>
            <a:off x="457200" y="4648200"/>
            <a:ext cx="3352800" cy="685800"/>
          </a:xfrm>
          <a:prstGeom prst="snip2DiagRect">
            <a:avLst/>
          </a:prstGeom>
        </p:spPr>
        <p:style>
          <a:lnRef idx="1">
            <a:schemeClr val="dk1"/>
          </a:lnRef>
          <a:fillRef idx="2">
            <a:schemeClr val="dk1"/>
          </a:fillRef>
          <a:effectRef idx="1">
            <a:schemeClr val="dk1"/>
          </a:effectRef>
          <a:fontRef idx="minor">
            <a:schemeClr val="dk1"/>
          </a:fontRef>
        </p:style>
        <p:txBody>
          <a:bodyPr rtlCol="1" anchor="ctr"/>
          <a:lstStyle/>
          <a:p>
            <a:pPr algn="ctr"/>
            <a:r>
              <a:rPr lang="ar-DZ" sz="2800" b="1" dirty="0" smtClean="0">
                <a:solidFill>
                  <a:srgbClr val="000000"/>
                </a:solidFill>
              </a:rPr>
              <a:t>ارساء اقتصاد المعرفة</a:t>
            </a:r>
          </a:p>
        </p:txBody>
      </p:sp>
      <p:cxnSp>
        <p:nvCxnSpPr>
          <p:cNvPr id="34" name="Straight Arrow Connector 33"/>
          <p:cNvCxnSpPr>
            <a:stCxn id="6" idx="2"/>
            <a:endCxn id="32" idx="0"/>
          </p:cNvCxnSpPr>
          <p:nvPr/>
        </p:nvCxnSpPr>
        <p:spPr>
          <a:xfrm rot="10800000" flipV="1">
            <a:off x="3810000" y="3390900"/>
            <a:ext cx="304800" cy="1600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أهمية وأغراض </a:t>
            </a:r>
            <a:r>
              <a:rPr lang="ar-SA" dirty="0"/>
              <a:t>الاتصالات حسب اتجاهاتها</a:t>
            </a:r>
            <a:endParaRPr lang="en-US" dirty="0"/>
          </a:p>
        </p:txBody>
      </p:sp>
      <p:sp>
        <p:nvSpPr>
          <p:cNvPr id="3" name="Content Placeholder 2"/>
          <p:cNvSpPr>
            <a:spLocks noGrp="1"/>
          </p:cNvSpPr>
          <p:nvPr>
            <p:ph idx="1"/>
          </p:nvPr>
        </p:nvSpPr>
        <p:spPr>
          <a:xfrm>
            <a:off x="495300" y="1600201"/>
            <a:ext cx="8915400" cy="4267200"/>
          </a:xfrm>
        </p:spPr>
        <p:txBody>
          <a:bodyPr/>
          <a:lstStyle/>
          <a:p>
            <a:pPr marL="0" lvl="0" indent="0" algn="just" rtl="1" eaLnBrk="1" fontAlgn="auto" hangingPunct="1">
              <a:spcBef>
                <a:spcPts val="0"/>
              </a:spcBef>
              <a:spcAft>
                <a:spcPts val="0"/>
              </a:spcAft>
            </a:pPr>
            <a:r>
              <a:rPr lang="ar-SA" dirty="0" smtClean="0">
                <a:solidFill>
                  <a:srgbClr val="FF0000"/>
                </a:solidFill>
                <a:cs typeface="Arial"/>
              </a:rPr>
              <a:t>1-أهمية </a:t>
            </a:r>
            <a:r>
              <a:rPr lang="ar-SA" dirty="0" smtClean="0">
                <a:solidFill>
                  <a:srgbClr val="FF0000"/>
                </a:solidFill>
                <a:cs typeface="Arial"/>
              </a:rPr>
              <a:t>وأغراض الاتصالات النازلة:</a:t>
            </a:r>
            <a:endParaRPr lang="ar-DZ" dirty="0">
              <a:solidFill>
                <a:srgbClr val="FF0000"/>
              </a:solidFill>
              <a:cs typeface="Arial"/>
            </a:endParaRPr>
          </a:p>
          <a:p>
            <a:pPr lvl="0" algn="just" rtl="1" eaLnBrk="1" fontAlgn="auto" hangingPunct="1">
              <a:spcBef>
                <a:spcPts val="0"/>
              </a:spcBef>
              <a:spcAft>
                <a:spcPts val="0"/>
              </a:spcAft>
              <a:buFontTx/>
              <a:buChar char="-"/>
              <a:defRPr/>
            </a:pPr>
            <a:r>
              <a:rPr lang="ar-DZ" dirty="0" smtClean="0">
                <a:solidFill>
                  <a:prstClr val="black"/>
                </a:solidFill>
                <a:cs typeface="Arial"/>
              </a:rPr>
              <a:t>توضيح </a:t>
            </a:r>
            <a:r>
              <a:rPr lang="ar-DZ" dirty="0">
                <a:solidFill>
                  <a:prstClr val="black"/>
                </a:solidFill>
                <a:cs typeface="Arial"/>
              </a:rPr>
              <a:t>وشرح الرسالة </a:t>
            </a:r>
            <a:r>
              <a:rPr lang="ar-SA" dirty="0" smtClean="0">
                <a:solidFill>
                  <a:prstClr val="black"/>
                </a:solidFill>
                <a:cs typeface="Arial"/>
              </a:rPr>
              <a:t>؛</a:t>
            </a:r>
            <a:r>
              <a:rPr lang="ar-DZ" dirty="0" smtClean="0">
                <a:solidFill>
                  <a:prstClr val="black"/>
                </a:solidFill>
                <a:cs typeface="Arial"/>
              </a:rPr>
              <a:t>       </a:t>
            </a:r>
            <a:endParaRPr lang="en-US" dirty="0" smtClean="0">
              <a:solidFill>
                <a:prstClr val="black"/>
              </a:solidFill>
              <a:cs typeface="Arial"/>
            </a:endParaRPr>
          </a:p>
          <a:p>
            <a:pPr lvl="0" algn="just" rtl="1" eaLnBrk="1" fontAlgn="auto" hangingPunct="1">
              <a:spcBef>
                <a:spcPts val="0"/>
              </a:spcBef>
              <a:spcAft>
                <a:spcPts val="0"/>
              </a:spcAft>
              <a:buFontTx/>
              <a:buChar char="-"/>
              <a:defRPr/>
            </a:pPr>
            <a:r>
              <a:rPr lang="ar-DZ" dirty="0" smtClean="0">
                <a:solidFill>
                  <a:prstClr val="black"/>
                </a:solidFill>
                <a:cs typeface="Arial"/>
              </a:rPr>
              <a:t>اطلاع </a:t>
            </a:r>
            <a:r>
              <a:rPr lang="ar-DZ" dirty="0">
                <a:solidFill>
                  <a:prstClr val="black"/>
                </a:solidFill>
                <a:cs typeface="Arial"/>
              </a:rPr>
              <a:t>العاملين على العمليات </a:t>
            </a:r>
            <a:r>
              <a:rPr lang="ar-DZ" dirty="0" smtClean="0">
                <a:solidFill>
                  <a:prstClr val="black"/>
                </a:solidFill>
                <a:cs typeface="Arial"/>
              </a:rPr>
              <a:t>اليومية</a:t>
            </a:r>
            <a:r>
              <a:rPr lang="ar-SA" dirty="0" smtClean="0">
                <a:solidFill>
                  <a:prstClr val="black"/>
                </a:solidFill>
                <a:cs typeface="Arial"/>
              </a:rPr>
              <a:t>؛</a:t>
            </a:r>
            <a:endParaRPr lang="ar-DZ" dirty="0">
              <a:solidFill>
                <a:prstClr val="black"/>
              </a:solidFill>
              <a:cs typeface="Arial"/>
            </a:endParaRPr>
          </a:p>
          <a:p>
            <a:pPr lvl="0" algn="just" rtl="1" eaLnBrk="1" fontAlgn="auto" hangingPunct="1">
              <a:spcBef>
                <a:spcPts val="0"/>
              </a:spcBef>
              <a:spcAft>
                <a:spcPts val="0"/>
              </a:spcAft>
              <a:buFontTx/>
              <a:buChar char="-"/>
              <a:defRPr/>
            </a:pPr>
            <a:r>
              <a:rPr lang="ar-DZ" dirty="0" smtClean="0">
                <a:solidFill>
                  <a:prstClr val="black"/>
                </a:solidFill>
                <a:cs typeface="Arial"/>
              </a:rPr>
              <a:t>حل </a:t>
            </a:r>
            <a:r>
              <a:rPr lang="ar-DZ" dirty="0">
                <a:solidFill>
                  <a:prstClr val="black"/>
                </a:solidFill>
                <a:cs typeface="Arial"/>
              </a:rPr>
              <a:t>مشكلات </a:t>
            </a:r>
            <a:r>
              <a:rPr lang="ar-DZ" dirty="0" smtClean="0">
                <a:solidFill>
                  <a:prstClr val="black"/>
                </a:solidFill>
                <a:cs typeface="Arial"/>
              </a:rPr>
              <a:t>المرؤوسين</a:t>
            </a:r>
            <a:r>
              <a:rPr lang="ar-SA" dirty="0" smtClean="0">
                <a:solidFill>
                  <a:prstClr val="black"/>
                </a:solidFill>
                <a:cs typeface="Arial"/>
              </a:rPr>
              <a:t>؛</a:t>
            </a:r>
            <a:r>
              <a:rPr lang="ar-DZ" dirty="0" smtClean="0">
                <a:solidFill>
                  <a:prstClr val="black"/>
                </a:solidFill>
                <a:cs typeface="Arial"/>
              </a:rPr>
              <a:t>        </a:t>
            </a:r>
            <a:endParaRPr lang="en-US" dirty="0" smtClean="0">
              <a:solidFill>
                <a:prstClr val="black"/>
              </a:solidFill>
              <a:cs typeface="Arial"/>
            </a:endParaRPr>
          </a:p>
          <a:p>
            <a:pPr lvl="0" algn="just" rtl="1" eaLnBrk="1" fontAlgn="auto" hangingPunct="1">
              <a:spcBef>
                <a:spcPts val="0"/>
              </a:spcBef>
              <a:spcAft>
                <a:spcPts val="0"/>
              </a:spcAft>
              <a:buFontTx/>
              <a:buChar char="-"/>
              <a:defRPr/>
            </a:pPr>
            <a:r>
              <a:rPr lang="ar-DZ" dirty="0" smtClean="0">
                <a:solidFill>
                  <a:prstClr val="black"/>
                </a:solidFill>
                <a:cs typeface="Arial"/>
              </a:rPr>
              <a:t>توضيح </a:t>
            </a:r>
            <a:r>
              <a:rPr lang="ar-DZ" dirty="0">
                <a:solidFill>
                  <a:prstClr val="black"/>
                </a:solidFill>
                <a:cs typeface="Arial"/>
              </a:rPr>
              <a:t>مبررات القرارات </a:t>
            </a:r>
            <a:r>
              <a:rPr lang="ar-DZ" dirty="0" smtClean="0">
                <a:solidFill>
                  <a:prstClr val="black"/>
                </a:solidFill>
                <a:cs typeface="Arial"/>
              </a:rPr>
              <a:t>الادارية</a:t>
            </a:r>
            <a:r>
              <a:rPr lang="ar-SA" dirty="0" smtClean="0">
                <a:solidFill>
                  <a:prstClr val="black"/>
                </a:solidFill>
                <a:cs typeface="Arial"/>
              </a:rPr>
              <a:t>؛</a:t>
            </a:r>
            <a:endParaRPr lang="ar-DZ" dirty="0">
              <a:solidFill>
                <a:prstClr val="black"/>
              </a:solidFill>
              <a:cs typeface="Arial"/>
            </a:endParaRPr>
          </a:p>
          <a:p>
            <a:pPr lvl="0" algn="just" rtl="1" eaLnBrk="1" fontAlgn="auto" hangingPunct="1">
              <a:spcBef>
                <a:spcPts val="0"/>
              </a:spcBef>
              <a:spcAft>
                <a:spcPts val="0"/>
              </a:spcAft>
              <a:buFontTx/>
              <a:buChar char="-"/>
              <a:defRPr/>
            </a:pPr>
            <a:r>
              <a:rPr lang="ar-DZ" dirty="0" smtClean="0">
                <a:solidFill>
                  <a:prstClr val="black"/>
                </a:solidFill>
                <a:cs typeface="Arial"/>
              </a:rPr>
              <a:t>اصدار </a:t>
            </a:r>
            <a:r>
              <a:rPr lang="ar-DZ" dirty="0">
                <a:solidFill>
                  <a:prstClr val="black"/>
                </a:solidFill>
                <a:cs typeface="Arial"/>
              </a:rPr>
              <a:t>التوجيهات </a:t>
            </a:r>
            <a:r>
              <a:rPr lang="ar-DZ" dirty="0" smtClean="0">
                <a:solidFill>
                  <a:prstClr val="black"/>
                </a:solidFill>
                <a:cs typeface="Arial"/>
              </a:rPr>
              <a:t>والارشادات</a:t>
            </a:r>
            <a:r>
              <a:rPr lang="ar-SA" dirty="0" smtClean="0">
                <a:solidFill>
                  <a:prstClr val="black"/>
                </a:solidFill>
                <a:cs typeface="Arial"/>
              </a:rPr>
              <a:t>؛</a:t>
            </a:r>
            <a:r>
              <a:rPr lang="ar-DZ" dirty="0" smtClean="0">
                <a:solidFill>
                  <a:prstClr val="black"/>
                </a:solidFill>
                <a:cs typeface="Arial"/>
              </a:rPr>
              <a:t> </a:t>
            </a:r>
            <a:endParaRPr lang="en-US" dirty="0" smtClean="0">
              <a:solidFill>
                <a:prstClr val="black"/>
              </a:solidFill>
              <a:cs typeface="Arial"/>
            </a:endParaRPr>
          </a:p>
          <a:p>
            <a:pPr lvl="0" algn="just" rtl="1" eaLnBrk="1" fontAlgn="auto" hangingPunct="1">
              <a:spcBef>
                <a:spcPts val="0"/>
              </a:spcBef>
              <a:spcAft>
                <a:spcPts val="0"/>
              </a:spcAft>
              <a:buFontTx/>
              <a:buChar char="-"/>
              <a:defRPr/>
            </a:pPr>
            <a:r>
              <a:rPr lang="ar-DZ" dirty="0" smtClean="0">
                <a:solidFill>
                  <a:prstClr val="black"/>
                </a:solidFill>
                <a:cs typeface="Arial"/>
              </a:rPr>
              <a:t>الاطلاع </a:t>
            </a:r>
            <a:r>
              <a:rPr lang="ar-DZ" dirty="0">
                <a:solidFill>
                  <a:prstClr val="black"/>
                </a:solidFill>
                <a:cs typeface="Arial"/>
              </a:rPr>
              <a:t>على </a:t>
            </a:r>
            <a:r>
              <a:rPr lang="ar-DZ" dirty="0" smtClean="0">
                <a:solidFill>
                  <a:prstClr val="black"/>
                </a:solidFill>
                <a:cs typeface="Arial"/>
              </a:rPr>
              <a:t>نشاط </a:t>
            </a:r>
            <a:r>
              <a:rPr lang="ar-DZ" dirty="0">
                <a:solidFill>
                  <a:prstClr val="black"/>
                </a:solidFill>
                <a:cs typeface="Arial"/>
              </a:rPr>
              <a:t>المنظمة </a:t>
            </a:r>
            <a:r>
              <a:rPr lang="ar-DZ" dirty="0" smtClean="0">
                <a:solidFill>
                  <a:prstClr val="black"/>
                </a:solidFill>
                <a:cs typeface="Arial"/>
              </a:rPr>
              <a:t>وتطورها</a:t>
            </a:r>
            <a:r>
              <a:rPr lang="ar-SA" dirty="0" smtClean="0">
                <a:solidFill>
                  <a:prstClr val="black"/>
                </a:solidFill>
                <a:cs typeface="Arial"/>
              </a:rPr>
              <a:t>.</a:t>
            </a:r>
            <a:endParaRPr lang="ar-DZ" dirty="0">
              <a:solidFill>
                <a:prstClr val="black"/>
              </a:solidFill>
              <a:cs typeface="Arial"/>
            </a:endParaRPr>
          </a:p>
          <a:p>
            <a:endParaRPr lang="en-US" dirty="0"/>
          </a:p>
        </p:txBody>
      </p:sp>
    </p:spTree>
    <p:extLst>
      <p:ext uri="{BB962C8B-B14F-4D97-AF65-F5344CB8AC3E}">
        <p14:creationId xmlns:p14="http://schemas.microsoft.com/office/powerpoint/2010/main" xmlns="" val="29407108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600201"/>
            <a:ext cx="8915400" cy="3276599"/>
          </a:xfrm>
        </p:spPr>
        <p:txBody>
          <a:bodyPr/>
          <a:lstStyle/>
          <a:p>
            <a:pPr marL="0" lvl="0" indent="0" algn="just" rtl="1" eaLnBrk="1" fontAlgn="auto" hangingPunct="1">
              <a:spcBef>
                <a:spcPts val="0"/>
              </a:spcBef>
              <a:spcAft>
                <a:spcPts val="0"/>
              </a:spcAft>
            </a:pPr>
            <a:r>
              <a:rPr lang="ar-SA" dirty="0" smtClean="0">
                <a:solidFill>
                  <a:srgbClr val="FF0000"/>
                </a:solidFill>
                <a:cs typeface="Arial"/>
              </a:rPr>
              <a:t>2-أهمية </a:t>
            </a:r>
            <a:r>
              <a:rPr lang="ar-SA" dirty="0">
                <a:solidFill>
                  <a:srgbClr val="FF0000"/>
                </a:solidFill>
                <a:cs typeface="Arial"/>
              </a:rPr>
              <a:t>وأغراض الاتصالات </a:t>
            </a:r>
            <a:r>
              <a:rPr lang="ar-SA" dirty="0" smtClean="0">
                <a:solidFill>
                  <a:srgbClr val="FF0000"/>
                </a:solidFill>
                <a:cs typeface="Arial"/>
              </a:rPr>
              <a:t>الأفقية:</a:t>
            </a:r>
            <a:endParaRPr lang="ar-DZ" dirty="0">
              <a:solidFill>
                <a:srgbClr val="FF0000"/>
              </a:solidFill>
              <a:cs typeface="Arial"/>
            </a:endParaRPr>
          </a:p>
          <a:p>
            <a:pPr marL="0" marR="0" lvl="0" indent="0" algn="just" defTabSz="914400" rtl="1" eaLnBrk="1" fontAlgn="auto" latinLnBrk="0" hangingPunct="1">
              <a:lnSpc>
                <a:spcPct val="100000"/>
              </a:lnSpc>
              <a:spcBef>
                <a:spcPts val="0"/>
              </a:spcBef>
              <a:spcAft>
                <a:spcPts val="0"/>
              </a:spcAft>
              <a:buClrTx/>
              <a:buSzTx/>
              <a:buFontTx/>
              <a:buChar char="-"/>
              <a:tabLst/>
              <a:defRPr/>
            </a:pPr>
            <a:r>
              <a:rPr lang="ar-DZ" dirty="0" smtClean="0">
                <a:solidFill>
                  <a:prstClr val="black"/>
                </a:solidFill>
                <a:cs typeface="Arial"/>
              </a:rPr>
              <a:t>توثيق </a:t>
            </a:r>
            <a:r>
              <a:rPr lang="ar-DZ" dirty="0">
                <a:solidFill>
                  <a:prstClr val="black"/>
                </a:solidFill>
                <a:cs typeface="Arial"/>
              </a:rPr>
              <a:t>التعاون بين </a:t>
            </a:r>
            <a:r>
              <a:rPr lang="ar-DZ" dirty="0" smtClean="0">
                <a:solidFill>
                  <a:prstClr val="black"/>
                </a:solidFill>
                <a:cs typeface="Arial"/>
              </a:rPr>
              <a:t>الوحدات</a:t>
            </a:r>
            <a:r>
              <a:rPr lang="ar-SA" dirty="0" smtClean="0">
                <a:solidFill>
                  <a:prstClr val="black"/>
                </a:solidFill>
                <a:cs typeface="Arial"/>
              </a:rPr>
              <a:t>؛</a:t>
            </a:r>
          </a:p>
          <a:p>
            <a:pPr marL="0" marR="0" lvl="0" indent="0" algn="just" defTabSz="914400" rtl="1" eaLnBrk="1" fontAlgn="auto" latinLnBrk="0" hangingPunct="1">
              <a:lnSpc>
                <a:spcPct val="100000"/>
              </a:lnSpc>
              <a:spcBef>
                <a:spcPts val="0"/>
              </a:spcBef>
              <a:spcAft>
                <a:spcPts val="0"/>
              </a:spcAft>
              <a:buClrTx/>
              <a:buSzTx/>
              <a:buFontTx/>
              <a:buChar char="-"/>
              <a:tabLst/>
              <a:defRPr/>
            </a:pPr>
            <a:r>
              <a:rPr lang="ar-DZ" dirty="0" smtClean="0">
                <a:solidFill>
                  <a:prstClr val="black"/>
                </a:solidFill>
                <a:cs typeface="Arial"/>
              </a:rPr>
              <a:t>تحسين </a:t>
            </a:r>
            <a:r>
              <a:rPr lang="ar-DZ" dirty="0">
                <a:solidFill>
                  <a:prstClr val="black"/>
                </a:solidFill>
                <a:cs typeface="Arial"/>
              </a:rPr>
              <a:t>نوعية وفاعلية </a:t>
            </a:r>
            <a:r>
              <a:rPr lang="ar-DZ" dirty="0" smtClean="0">
                <a:solidFill>
                  <a:prstClr val="black"/>
                </a:solidFill>
                <a:cs typeface="Arial"/>
              </a:rPr>
              <a:t>القرارات</a:t>
            </a:r>
            <a:r>
              <a:rPr lang="ar-SA" dirty="0" smtClean="0">
                <a:solidFill>
                  <a:prstClr val="black"/>
                </a:solidFill>
                <a:cs typeface="Arial"/>
              </a:rPr>
              <a:t>؛</a:t>
            </a:r>
            <a:endParaRPr lang="ar-DZ" dirty="0">
              <a:solidFill>
                <a:prstClr val="black"/>
              </a:solidFill>
              <a:cs typeface="Arial"/>
            </a:endParaRPr>
          </a:p>
          <a:p>
            <a:pPr marL="0" marR="0" lvl="0" indent="0" algn="just" defTabSz="914400" rtl="1" eaLnBrk="1" fontAlgn="auto" latinLnBrk="0" hangingPunct="1">
              <a:lnSpc>
                <a:spcPct val="100000"/>
              </a:lnSpc>
              <a:spcBef>
                <a:spcPts val="0"/>
              </a:spcBef>
              <a:spcAft>
                <a:spcPts val="0"/>
              </a:spcAft>
              <a:buClrTx/>
              <a:buSzTx/>
              <a:buFontTx/>
              <a:buChar char="-"/>
              <a:tabLst/>
              <a:defRPr/>
            </a:pPr>
            <a:r>
              <a:rPr lang="ar-DZ" dirty="0">
                <a:solidFill>
                  <a:prstClr val="black"/>
                </a:solidFill>
                <a:cs typeface="Arial"/>
              </a:rPr>
              <a:t> تنسيق الأعمال والنشاطات  </a:t>
            </a:r>
            <a:r>
              <a:rPr lang="ar-SA" dirty="0" smtClean="0">
                <a:solidFill>
                  <a:prstClr val="black"/>
                </a:solidFill>
                <a:cs typeface="Arial"/>
              </a:rPr>
              <a:t>؛</a:t>
            </a:r>
          </a:p>
          <a:p>
            <a:pPr marL="0" marR="0" lvl="0" indent="0" algn="just" defTabSz="914400" rtl="1" eaLnBrk="1" fontAlgn="auto" latinLnBrk="0" hangingPunct="1">
              <a:lnSpc>
                <a:spcPct val="100000"/>
              </a:lnSpc>
              <a:spcBef>
                <a:spcPts val="0"/>
              </a:spcBef>
              <a:spcAft>
                <a:spcPts val="0"/>
              </a:spcAft>
              <a:buClrTx/>
              <a:buSzTx/>
              <a:buFontTx/>
              <a:buChar char="-"/>
              <a:tabLst/>
              <a:defRPr/>
            </a:pPr>
            <a:r>
              <a:rPr lang="ar-DZ" dirty="0" smtClean="0">
                <a:solidFill>
                  <a:prstClr val="black"/>
                </a:solidFill>
                <a:cs typeface="Arial"/>
              </a:rPr>
              <a:t>حل </a:t>
            </a:r>
            <a:r>
              <a:rPr lang="ar-DZ" dirty="0">
                <a:solidFill>
                  <a:prstClr val="black"/>
                </a:solidFill>
                <a:cs typeface="Arial"/>
              </a:rPr>
              <a:t>المشكلات المشتركة بين الوحدات</a:t>
            </a:r>
          </a:p>
          <a:p>
            <a:endParaRPr lang="en-US" dirty="0"/>
          </a:p>
        </p:txBody>
      </p:sp>
    </p:spTree>
    <p:extLst>
      <p:ext uri="{BB962C8B-B14F-4D97-AF65-F5344CB8AC3E}">
        <p14:creationId xmlns:p14="http://schemas.microsoft.com/office/powerpoint/2010/main" xmlns="" val="25169477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600201"/>
            <a:ext cx="8915400" cy="3886200"/>
          </a:xfrm>
        </p:spPr>
        <p:txBody>
          <a:bodyPr/>
          <a:lstStyle/>
          <a:p>
            <a:pPr marL="0" lvl="0" indent="0" algn="just" rtl="1" eaLnBrk="1" fontAlgn="auto" hangingPunct="1">
              <a:spcBef>
                <a:spcPts val="0"/>
              </a:spcBef>
              <a:spcAft>
                <a:spcPts val="0"/>
              </a:spcAft>
            </a:pPr>
            <a:r>
              <a:rPr lang="ar-SA" dirty="0" smtClean="0">
                <a:solidFill>
                  <a:srgbClr val="FF0000"/>
                </a:solidFill>
                <a:cs typeface="Arial"/>
              </a:rPr>
              <a:t>3-أهمية </a:t>
            </a:r>
            <a:r>
              <a:rPr lang="ar-SA" dirty="0">
                <a:solidFill>
                  <a:srgbClr val="FF0000"/>
                </a:solidFill>
                <a:cs typeface="Arial"/>
              </a:rPr>
              <a:t>وأغراض الاتصالات </a:t>
            </a:r>
            <a:r>
              <a:rPr lang="ar-SA" dirty="0" smtClean="0">
                <a:solidFill>
                  <a:srgbClr val="FF0000"/>
                </a:solidFill>
                <a:cs typeface="Arial"/>
              </a:rPr>
              <a:t>الصاعدة:</a:t>
            </a:r>
            <a:endParaRPr lang="ar-DZ" sz="2400" dirty="0">
              <a:solidFill>
                <a:prstClr val="black"/>
              </a:solidFill>
              <a:cs typeface="Arial"/>
            </a:endParaRPr>
          </a:p>
          <a:p>
            <a:pPr marL="0" marR="0" lvl="0" indent="0" algn="just" defTabSz="914400" rtl="1" eaLnBrk="1" fontAlgn="auto" latinLnBrk="0" hangingPunct="1">
              <a:lnSpc>
                <a:spcPct val="100000"/>
              </a:lnSpc>
              <a:spcBef>
                <a:spcPts val="0"/>
              </a:spcBef>
              <a:spcAft>
                <a:spcPts val="0"/>
              </a:spcAft>
              <a:buClrTx/>
              <a:buSzTx/>
              <a:buFontTx/>
              <a:buChar char="-"/>
              <a:tabLst/>
              <a:defRPr/>
            </a:pPr>
            <a:r>
              <a:rPr lang="ar-DZ" dirty="0">
                <a:solidFill>
                  <a:prstClr val="black"/>
                </a:solidFill>
                <a:cs typeface="Arial"/>
              </a:rPr>
              <a:t>التعبير عن آراء المرؤوسين </a:t>
            </a:r>
            <a:r>
              <a:rPr lang="ar-SA" dirty="0" smtClean="0">
                <a:solidFill>
                  <a:prstClr val="black"/>
                </a:solidFill>
                <a:cs typeface="Arial"/>
              </a:rPr>
              <a:t>؛</a:t>
            </a:r>
          </a:p>
          <a:p>
            <a:pPr marL="0" marR="0" lvl="0" indent="0" algn="just" defTabSz="914400" rtl="1" eaLnBrk="1" fontAlgn="auto" latinLnBrk="0" hangingPunct="1">
              <a:lnSpc>
                <a:spcPct val="100000"/>
              </a:lnSpc>
              <a:spcBef>
                <a:spcPts val="0"/>
              </a:spcBef>
              <a:spcAft>
                <a:spcPts val="0"/>
              </a:spcAft>
              <a:buClrTx/>
              <a:buSzTx/>
              <a:buFontTx/>
              <a:buChar char="-"/>
              <a:tabLst/>
              <a:defRPr/>
            </a:pPr>
            <a:r>
              <a:rPr lang="ar-DZ" dirty="0" smtClean="0">
                <a:solidFill>
                  <a:prstClr val="black"/>
                </a:solidFill>
                <a:cs typeface="Arial"/>
              </a:rPr>
              <a:t>تقديم </a:t>
            </a:r>
            <a:r>
              <a:rPr lang="ar-DZ" dirty="0">
                <a:solidFill>
                  <a:prstClr val="black"/>
                </a:solidFill>
                <a:cs typeface="Arial"/>
              </a:rPr>
              <a:t>الاقتراحات لتحسين </a:t>
            </a:r>
            <a:r>
              <a:rPr lang="ar-DZ" dirty="0" smtClean="0">
                <a:solidFill>
                  <a:prstClr val="black"/>
                </a:solidFill>
                <a:cs typeface="Arial"/>
              </a:rPr>
              <a:t>العمل</a:t>
            </a:r>
            <a:r>
              <a:rPr lang="ar-SA" dirty="0" smtClean="0">
                <a:solidFill>
                  <a:prstClr val="black"/>
                </a:solidFill>
                <a:cs typeface="Arial"/>
              </a:rPr>
              <a:t>؛</a:t>
            </a:r>
            <a:endParaRPr lang="ar-DZ" dirty="0">
              <a:solidFill>
                <a:prstClr val="black"/>
              </a:solidFill>
              <a:cs typeface="Arial"/>
            </a:endParaRPr>
          </a:p>
          <a:p>
            <a:pPr marL="0" marR="0" lvl="0" indent="0" algn="just" defTabSz="914400" rtl="1" eaLnBrk="1" fontAlgn="auto" latinLnBrk="0" hangingPunct="1">
              <a:lnSpc>
                <a:spcPct val="100000"/>
              </a:lnSpc>
              <a:spcBef>
                <a:spcPts val="0"/>
              </a:spcBef>
              <a:spcAft>
                <a:spcPts val="0"/>
              </a:spcAft>
              <a:buClrTx/>
              <a:buSzTx/>
              <a:buFontTx/>
              <a:buChar char="-"/>
              <a:tabLst/>
              <a:defRPr/>
            </a:pPr>
            <a:r>
              <a:rPr lang="ar-DZ" dirty="0">
                <a:solidFill>
                  <a:prstClr val="black"/>
                </a:solidFill>
                <a:cs typeface="Arial"/>
              </a:rPr>
              <a:t> </a:t>
            </a:r>
            <a:r>
              <a:rPr lang="ar-DZ" dirty="0" err="1">
                <a:solidFill>
                  <a:prstClr val="black"/>
                </a:solidFill>
                <a:cs typeface="Arial"/>
              </a:rPr>
              <a:t>تاكيد</a:t>
            </a:r>
            <a:r>
              <a:rPr lang="ar-DZ" dirty="0">
                <a:solidFill>
                  <a:prstClr val="black"/>
                </a:solidFill>
                <a:cs typeface="Arial"/>
              </a:rPr>
              <a:t> قبول اهداف </a:t>
            </a:r>
            <a:r>
              <a:rPr lang="ar-DZ" dirty="0" smtClean="0">
                <a:solidFill>
                  <a:prstClr val="black"/>
                </a:solidFill>
                <a:cs typeface="Arial"/>
              </a:rPr>
              <a:t>المنظمة</a:t>
            </a:r>
            <a:r>
              <a:rPr lang="ar-SA" dirty="0" smtClean="0">
                <a:solidFill>
                  <a:prstClr val="black"/>
                </a:solidFill>
                <a:cs typeface="Arial"/>
              </a:rPr>
              <a:t>؛</a:t>
            </a:r>
          </a:p>
          <a:p>
            <a:pPr marL="0" marR="0" lvl="0" indent="0" algn="just" defTabSz="914400" rtl="1" eaLnBrk="1" fontAlgn="auto" latinLnBrk="0" hangingPunct="1">
              <a:lnSpc>
                <a:spcPct val="100000"/>
              </a:lnSpc>
              <a:spcBef>
                <a:spcPts val="0"/>
              </a:spcBef>
              <a:spcAft>
                <a:spcPts val="0"/>
              </a:spcAft>
              <a:buClrTx/>
              <a:buSzTx/>
              <a:buFontTx/>
              <a:buChar char="-"/>
              <a:tabLst/>
              <a:defRPr/>
            </a:pPr>
            <a:r>
              <a:rPr lang="ar-DZ" dirty="0" smtClean="0">
                <a:solidFill>
                  <a:prstClr val="black"/>
                </a:solidFill>
                <a:cs typeface="Arial"/>
              </a:rPr>
              <a:t>تبليغ </a:t>
            </a:r>
            <a:r>
              <a:rPr lang="ar-DZ" dirty="0">
                <a:solidFill>
                  <a:prstClr val="black"/>
                </a:solidFill>
                <a:cs typeface="Arial"/>
              </a:rPr>
              <a:t>حاجات المرؤوسين </a:t>
            </a:r>
            <a:r>
              <a:rPr lang="ar-DZ" dirty="0" smtClean="0">
                <a:solidFill>
                  <a:prstClr val="black"/>
                </a:solidFill>
                <a:cs typeface="Arial"/>
              </a:rPr>
              <a:t>واسئلتهم</a:t>
            </a:r>
            <a:r>
              <a:rPr lang="ar-SA" dirty="0" smtClean="0">
                <a:solidFill>
                  <a:prstClr val="black"/>
                </a:solidFill>
                <a:cs typeface="Arial"/>
              </a:rPr>
              <a:t>؛</a:t>
            </a:r>
            <a:endParaRPr lang="ar-DZ" dirty="0">
              <a:solidFill>
                <a:prstClr val="black"/>
              </a:solidFill>
              <a:cs typeface="Arial"/>
            </a:endParaRPr>
          </a:p>
          <a:p>
            <a:pPr marL="0" marR="0" lvl="0" indent="0" algn="just" defTabSz="914400" rtl="1" eaLnBrk="1" fontAlgn="auto" latinLnBrk="0" hangingPunct="1">
              <a:lnSpc>
                <a:spcPct val="100000"/>
              </a:lnSpc>
              <a:spcBef>
                <a:spcPts val="0"/>
              </a:spcBef>
              <a:spcAft>
                <a:spcPts val="0"/>
              </a:spcAft>
              <a:buClrTx/>
              <a:buSzTx/>
              <a:buFontTx/>
              <a:buChar char="-"/>
              <a:tabLst/>
              <a:defRPr/>
            </a:pPr>
            <a:r>
              <a:rPr lang="ar-DZ" dirty="0">
                <a:solidFill>
                  <a:prstClr val="black"/>
                </a:solidFill>
                <a:cs typeface="Arial"/>
              </a:rPr>
              <a:t> المشاركة في صنع </a:t>
            </a:r>
            <a:r>
              <a:rPr lang="ar-DZ" dirty="0" smtClean="0">
                <a:solidFill>
                  <a:prstClr val="black"/>
                </a:solidFill>
                <a:cs typeface="Arial"/>
              </a:rPr>
              <a:t>القرارات</a:t>
            </a:r>
            <a:r>
              <a:rPr lang="ar-SA" dirty="0" smtClean="0">
                <a:solidFill>
                  <a:prstClr val="black"/>
                </a:solidFill>
                <a:cs typeface="Arial"/>
              </a:rPr>
              <a:t>؛</a:t>
            </a:r>
          </a:p>
          <a:p>
            <a:pPr marL="0" marR="0" lvl="0" indent="0" algn="just" defTabSz="914400" rtl="1" eaLnBrk="1" fontAlgn="auto" latinLnBrk="0" hangingPunct="1">
              <a:lnSpc>
                <a:spcPct val="100000"/>
              </a:lnSpc>
              <a:spcBef>
                <a:spcPts val="0"/>
              </a:spcBef>
              <a:spcAft>
                <a:spcPts val="0"/>
              </a:spcAft>
              <a:buClrTx/>
              <a:buSzTx/>
              <a:buFontTx/>
              <a:buChar char="-"/>
              <a:tabLst/>
              <a:defRPr/>
            </a:pPr>
            <a:r>
              <a:rPr lang="ar-DZ" dirty="0" smtClean="0">
                <a:solidFill>
                  <a:prstClr val="black"/>
                </a:solidFill>
                <a:cs typeface="Arial"/>
              </a:rPr>
              <a:t>طلب </a:t>
            </a:r>
            <a:r>
              <a:rPr lang="ar-DZ" dirty="0">
                <a:solidFill>
                  <a:prstClr val="black"/>
                </a:solidFill>
                <a:cs typeface="Arial"/>
              </a:rPr>
              <a:t>التوجيه والنصح </a:t>
            </a:r>
            <a:r>
              <a:rPr lang="ar-DZ" dirty="0" smtClean="0">
                <a:solidFill>
                  <a:prstClr val="black"/>
                </a:solidFill>
                <a:cs typeface="Arial"/>
              </a:rPr>
              <a:t>والارشاد</a:t>
            </a:r>
            <a:r>
              <a:rPr lang="ar-SA" dirty="0" smtClean="0">
                <a:solidFill>
                  <a:prstClr val="black"/>
                </a:solidFill>
                <a:cs typeface="Arial"/>
              </a:rPr>
              <a:t>.</a:t>
            </a:r>
            <a:endParaRPr lang="ar-DZ" dirty="0">
              <a:solidFill>
                <a:prstClr val="black"/>
              </a:solidFill>
              <a:cs typeface="Arial"/>
            </a:endParaRPr>
          </a:p>
          <a:p>
            <a:endParaRPr lang="en-US" dirty="0"/>
          </a:p>
        </p:txBody>
      </p:sp>
    </p:spTree>
    <p:extLst>
      <p:ext uri="{BB962C8B-B14F-4D97-AF65-F5344CB8AC3E}">
        <p14:creationId xmlns:p14="http://schemas.microsoft.com/office/powerpoint/2010/main" xmlns="" val="29546438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lvl="0" indent="0" algn="just" rtl="1" eaLnBrk="1" fontAlgn="auto" hangingPunct="1">
              <a:spcBef>
                <a:spcPts val="0"/>
              </a:spcBef>
              <a:spcAft>
                <a:spcPts val="0"/>
              </a:spcAft>
            </a:pPr>
            <a:r>
              <a:rPr lang="ar-SA" smtClean="0">
                <a:solidFill>
                  <a:srgbClr val="FF0000"/>
                </a:solidFill>
                <a:cs typeface="Arial"/>
              </a:rPr>
              <a:t>4-أهمية </a:t>
            </a:r>
            <a:r>
              <a:rPr lang="ar-SA" dirty="0">
                <a:solidFill>
                  <a:srgbClr val="FF0000"/>
                </a:solidFill>
                <a:cs typeface="Arial"/>
              </a:rPr>
              <a:t>وأغراض الاتصالات </a:t>
            </a:r>
            <a:r>
              <a:rPr lang="ar-SA" dirty="0" smtClean="0">
                <a:solidFill>
                  <a:srgbClr val="FF0000"/>
                </a:solidFill>
                <a:cs typeface="Arial"/>
              </a:rPr>
              <a:t>الخارجية:</a:t>
            </a:r>
            <a:endParaRPr lang="ar-DZ" dirty="0">
              <a:solidFill>
                <a:srgbClr val="FF0000"/>
              </a:solidFill>
              <a:cs typeface="Arial"/>
            </a:endParaRPr>
          </a:p>
          <a:p>
            <a:pPr marL="0" marR="0" lvl="0" indent="0" algn="just" defTabSz="914400" rtl="1" eaLnBrk="1" fontAlgn="auto" latinLnBrk="0" hangingPunct="1">
              <a:lnSpc>
                <a:spcPct val="100000"/>
              </a:lnSpc>
              <a:spcBef>
                <a:spcPts val="0"/>
              </a:spcBef>
              <a:spcAft>
                <a:spcPts val="0"/>
              </a:spcAft>
              <a:buClrTx/>
              <a:buSzTx/>
              <a:buFontTx/>
              <a:buChar char="-"/>
              <a:tabLst/>
              <a:defRPr/>
            </a:pPr>
            <a:r>
              <a:rPr lang="ar-DZ" dirty="0" smtClean="0">
                <a:solidFill>
                  <a:prstClr val="black"/>
                </a:solidFill>
                <a:cs typeface="Arial"/>
              </a:rPr>
              <a:t>الاقناع </a:t>
            </a:r>
            <a:r>
              <a:rPr lang="ar-SA" dirty="0" smtClean="0">
                <a:solidFill>
                  <a:prstClr val="black"/>
                </a:solidFill>
                <a:cs typeface="Arial"/>
              </a:rPr>
              <a:t>؛</a:t>
            </a:r>
          </a:p>
          <a:p>
            <a:pPr marL="0" marR="0" lvl="0" indent="0" algn="just" defTabSz="914400" rtl="1" eaLnBrk="1" fontAlgn="auto" latinLnBrk="0" hangingPunct="1">
              <a:lnSpc>
                <a:spcPct val="100000"/>
              </a:lnSpc>
              <a:spcBef>
                <a:spcPts val="0"/>
              </a:spcBef>
              <a:spcAft>
                <a:spcPts val="0"/>
              </a:spcAft>
              <a:buClrTx/>
              <a:buSzTx/>
              <a:buFontTx/>
              <a:buChar char="-"/>
              <a:tabLst/>
              <a:defRPr/>
            </a:pPr>
            <a:r>
              <a:rPr lang="ar-DZ" dirty="0" smtClean="0">
                <a:solidFill>
                  <a:prstClr val="black"/>
                </a:solidFill>
                <a:cs typeface="Arial"/>
              </a:rPr>
              <a:t>زيادة المبيعات</a:t>
            </a:r>
            <a:r>
              <a:rPr lang="ar-SA" dirty="0" smtClean="0">
                <a:solidFill>
                  <a:prstClr val="black"/>
                </a:solidFill>
                <a:cs typeface="Arial"/>
              </a:rPr>
              <a:t>؛</a:t>
            </a:r>
            <a:endParaRPr lang="ar-DZ" dirty="0">
              <a:solidFill>
                <a:prstClr val="black"/>
              </a:solidFill>
              <a:cs typeface="Arial"/>
            </a:endParaRPr>
          </a:p>
          <a:p>
            <a:pPr marL="0" marR="0" lvl="0" indent="0" algn="just" defTabSz="914400" rtl="1" eaLnBrk="1" fontAlgn="auto" latinLnBrk="0" hangingPunct="1">
              <a:lnSpc>
                <a:spcPct val="100000"/>
              </a:lnSpc>
              <a:spcBef>
                <a:spcPts val="0"/>
              </a:spcBef>
              <a:spcAft>
                <a:spcPts val="0"/>
              </a:spcAft>
              <a:buClrTx/>
              <a:buSzTx/>
              <a:buFontTx/>
              <a:buChar char="-"/>
              <a:tabLst/>
              <a:defRPr/>
            </a:pPr>
            <a:r>
              <a:rPr lang="ar-DZ" dirty="0">
                <a:solidFill>
                  <a:prstClr val="black"/>
                </a:solidFill>
                <a:cs typeface="Arial"/>
              </a:rPr>
              <a:t>بناء صور ذهنية </a:t>
            </a:r>
            <a:r>
              <a:rPr lang="ar-DZ" dirty="0" smtClean="0">
                <a:solidFill>
                  <a:prstClr val="black"/>
                </a:solidFill>
                <a:cs typeface="Arial"/>
              </a:rPr>
              <a:t>ايجابية</a:t>
            </a:r>
            <a:r>
              <a:rPr lang="ar-SA" dirty="0" smtClean="0">
                <a:solidFill>
                  <a:prstClr val="black"/>
                </a:solidFill>
                <a:cs typeface="Arial"/>
              </a:rPr>
              <a:t>؛</a:t>
            </a:r>
          </a:p>
          <a:p>
            <a:pPr marL="0" marR="0" lvl="0" indent="0" algn="just" defTabSz="914400" rtl="1" eaLnBrk="1" fontAlgn="auto" latinLnBrk="0" hangingPunct="1">
              <a:lnSpc>
                <a:spcPct val="100000"/>
              </a:lnSpc>
              <a:spcBef>
                <a:spcPts val="0"/>
              </a:spcBef>
              <a:spcAft>
                <a:spcPts val="0"/>
              </a:spcAft>
              <a:buClrTx/>
              <a:buSzTx/>
              <a:buFontTx/>
              <a:buChar char="-"/>
              <a:tabLst/>
              <a:defRPr/>
            </a:pPr>
            <a:r>
              <a:rPr lang="ar-DZ" dirty="0" smtClean="0">
                <a:solidFill>
                  <a:prstClr val="black"/>
                </a:solidFill>
                <a:cs typeface="Arial"/>
              </a:rPr>
              <a:t>الالتزام </a:t>
            </a:r>
            <a:r>
              <a:rPr lang="ar-DZ" dirty="0">
                <a:solidFill>
                  <a:prstClr val="black"/>
                </a:solidFill>
                <a:cs typeface="Arial"/>
              </a:rPr>
              <a:t>بالقوانين </a:t>
            </a:r>
            <a:r>
              <a:rPr lang="ar-DZ" dirty="0" smtClean="0">
                <a:solidFill>
                  <a:prstClr val="black"/>
                </a:solidFill>
                <a:cs typeface="Arial"/>
              </a:rPr>
              <a:t>والتشريعات</a:t>
            </a:r>
            <a:r>
              <a:rPr lang="ar-SA" dirty="0" smtClean="0">
                <a:solidFill>
                  <a:prstClr val="black"/>
                </a:solidFill>
                <a:cs typeface="Arial"/>
              </a:rPr>
              <a:t>؛</a:t>
            </a:r>
            <a:endParaRPr lang="ar-DZ" dirty="0">
              <a:solidFill>
                <a:prstClr val="black"/>
              </a:solidFill>
              <a:cs typeface="Arial"/>
            </a:endParaRPr>
          </a:p>
          <a:p>
            <a:pPr marL="0" marR="0" lvl="0" indent="0" algn="just" defTabSz="914400" rtl="1" eaLnBrk="1" fontAlgn="auto" latinLnBrk="0" hangingPunct="1">
              <a:lnSpc>
                <a:spcPct val="100000"/>
              </a:lnSpc>
              <a:spcBef>
                <a:spcPts val="0"/>
              </a:spcBef>
              <a:spcAft>
                <a:spcPts val="0"/>
              </a:spcAft>
              <a:buClrTx/>
              <a:buSzTx/>
              <a:buFontTx/>
              <a:buChar char="-"/>
              <a:tabLst/>
              <a:defRPr/>
            </a:pPr>
            <a:r>
              <a:rPr lang="ar-DZ" dirty="0">
                <a:solidFill>
                  <a:prstClr val="black"/>
                </a:solidFill>
                <a:cs typeface="Arial"/>
              </a:rPr>
              <a:t>نيل ثقة الجمهور وقبوله </a:t>
            </a:r>
            <a:r>
              <a:rPr lang="ar-SA" dirty="0" smtClean="0">
                <a:solidFill>
                  <a:prstClr val="black"/>
                </a:solidFill>
                <a:cs typeface="Arial"/>
              </a:rPr>
              <a:t>؛</a:t>
            </a:r>
          </a:p>
          <a:p>
            <a:pPr marL="0" marR="0" lvl="0" indent="0" algn="just" defTabSz="914400" rtl="1" eaLnBrk="1" fontAlgn="auto" latinLnBrk="0" hangingPunct="1">
              <a:lnSpc>
                <a:spcPct val="100000"/>
              </a:lnSpc>
              <a:spcBef>
                <a:spcPts val="0"/>
              </a:spcBef>
              <a:spcAft>
                <a:spcPts val="0"/>
              </a:spcAft>
              <a:buClrTx/>
              <a:buSzTx/>
              <a:buFontTx/>
              <a:buChar char="-"/>
              <a:tabLst/>
              <a:defRPr/>
            </a:pPr>
            <a:r>
              <a:rPr lang="ar-DZ" dirty="0" smtClean="0">
                <a:solidFill>
                  <a:prstClr val="black"/>
                </a:solidFill>
                <a:cs typeface="Arial"/>
              </a:rPr>
              <a:t>مواكبة </a:t>
            </a:r>
            <a:r>
              <a:rPr lang="ar-DZ" dirty="0">
                <a:solidFill>
                  <a:prstClr val="black"/>
                </a:solidFill>
                <a:cs typeface="Arial"/>
              </a:rPr>
              <a:t>التطورات </a:t>
            </a:r>
            <a:r>
              <a:rPr lang="ar-DZ" dirty="0" smtClean="0">
                <a:solidFill>
                  <a:prstClr val="black"/>
                </a:solidFill>
                <a:cs typeface="Arial"/>
              </a:rPr>
              <a:t>والتغيرات</a:t>
            </a:r>
            <a:r>
              <a:rPr lang="ar-SA" dirty="0" smtClean="0">
                <a:solidFill>
                  <a:prstClr val="black"/>
                </a:solidFill>
                <a:cs typeface="Arial"/>
              </a:rPr>
              <a:t>.</a:t>
            </a:r>
            <a:endParaRPr lang="ar-DZ" dirty="0">
              <a:solidFill>
                <a:prstClr val="black"/>
              </a:solidFill>
              <a:cs typeface="Arial"/>
            </a:endParaRPr>
          </a:p>
          <a:p>
            <a:pPr marL="0" lvl="0" indent="0" algn="just" rtl="1" eaLnBrk="1" fontAlgn="auto" hangingPunct="1">
              <a:spcBef>
                <a:spcPts val="0"/>
              </a:spcBef>
              <a:spcAft>
                <a:spcPts val="0"/>
              </a:spcAft>
            </a:pPr>
            <a:endParaRPr lang="en-US" sz="2400" dirty="0" smtClean="0">
              <a:solidFill>
                <a:prstClr val="black"/>
              </a:solidFill>
              <a:cs typeface="Arial"/>
            </a:endParaRPr>
          </a:p>
          <a:p>
            <a:pPr marL="0" lvl="0" indent="0" algn="just" rtl="1" eaLnBrk="1" fontAlgn="auto" hangingPunct="1">
              <a:spcBef>
                <a:spcPts val="0"/>
              </a:spcBef>
              <a:spcAft>
                <a:spcPts val="0"/>
              </a:spcAft>
            </a:pPr>
            <a:endParaRPr lang="ar-DZ" sz="2400" dirty="0">
              <a:solidFill>
                <a:prstClr val="black"/>
              </a:solidFill>
              <a:cs typeface="Arial"/>
            </a:endParaRPr>
          </a:p>
        </p:txBody>
      </p:sp>
    </p:spTree>
    <p:extLst>
      <p:ext uri="{BB962C8B-B14F-4D97-AF65-F5344CB8AC3E}">
        <p14:creationId xmlns:p14="http://schemas.microsoft.com/office/powerpoint/2010/main" xmlns="" val="4679387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الاتصالات والمعلومات</a:t>
            </a:r>
            <a:endParaRPr lang="en-US" dirty="0"/>
          </a:p>
        </p:txBody>
      </p:sp>
      <p:sp>
        <p:nvSpPr>
          <p:cNvPr id="3" name="Content Placeholder 2"/>
          <p:cNvSpPr>
            <a:spLocks noGrp="1"/>
          </p:cNvSpPr>
          <p:nvPr>
            <p:ph idx="1"/>
          </p:nvPr>
        </p:nvSpPr>
        <p:spPr/>
        <p:txBody>
          <a:bodyPr/>
          <a:lstStyle/>
          <a:p>
            <a:pPr marL="457200" lvl="0" indent="-457200" algn="just" rtl="1" eaLnBrk="1" fontAlgn="auto" hangingPunct="1">
              <a:spcAft>
                <a:spcPts val="0"/>
              </a:spcAft>
              <a:buFont typeface="Wingdings" pitchFamily="2" charset="2"/>
              <a:buChar char="§"/>
            </a:pPr>
            <a:r>
              <a:rPr lang="ar-SA" dirty="0">
                <a:solidFill>
                  <a:prstClr val="black"/>
                </a:solidFill>
                <a:cs typeface="Arial"/>
              </a:rPr>
              <a:t>تمثل المعلومات عصب الحياة في منظمات الأعمال الحديثة، والاتصالات هي الشريان الذي تسري من خلاله تلك المعلومات.</a:t>
            </a:r>
          </a:p>
          <a:p>
            <a:pPr marL="457200" lvl="0" indent="-457200" algn="just" rtl="1" eaLnBrk="1" fontAlgn="auto" hangingPunct="1">
              <a:spcAft>
                <a:spcPts val="0"/>
              </a:spcAft>
              <a:buFont typeface="Wingdings" pitchFamily="2" charset="2"/>
              <a:buChar char="§"/>
            </a:pPr>
            <a:r>
              <a:rPr lang="ar-SA" dirty="0">
                <a:solidFill>
                  <a:prstClr val="black"/>
                </a:solidFill>
                <a:cs typeface="Arial"/>
              </a:rPr>
              <a:t>تعتبر المعلومات أساس لاكتمال دورة العملية الإدارية التي تتطلب التنسيق المستمر بين الرؤساء والمرؤوسين، حيث يعتمد نجاح المنظمة في تحقيقها لأهدافها على تبادل المعلومات بين الأفراد عبر الاتصالات الإدارية</a:t>
            </a:r>
            <a:r>
              <a:rPr lang="ar-SA" dirty="0" smtClean="0">
                <a:solidFill>
                  <a:prstClr val="black"/>
                </a:solidFill>
                <a:cs typeface="Arial"/>
              </a:rPr>
              <a:t>.</a:t>
            </a:r>
            <a:endParaRPr lang="ar-SA" dirty="0">
              <a:solidFill>
                <a:prstClr val="black"/>
              </a:solidFill>
              <a:cs typeface="Arial"/>
            </a:endParaRPr>
          </a:p>
          <a:p>
            <a:pPr marL="457200" lvl="0" indent="-457200" algn="just" rtl="1" eaLnBrk="1" fontAlgn="auto" hangingPunct="1">
              <a:spcAft>
                <a:spcPts val="0"/>
              </a:spcAft>
              <a:buFont typeface="Wingdings" pitchFamily="2" charset="2"/>
              <a:buChar char="§"/>
            </a:pPr>
            <a:r>
              <a:rPr lang="ar-SA" dirty="0" smtClean="0">
                <a:solidFill>
                  <a:prstClr val="black"/>
                </a:solidFill>
                <a:cs typeface="Arial"/>
              </a:rPr>
              <a:t>تبعث </a:t>
            </a:r>
            <a:r>
              <a:rPr lang="ar-SA" dirty="0">
                <a:solidFill>
                  <a:prstClr val="black"/>
                </a:solidFill>
                <a:cs typeface="Arial"/>
              </a:rPr>
              <a:t>الاتصالات النشاط والحيوية في أطرف المنظمة، وبدونها تبقى القرارات والمعلومات في حالة جمود، وتتوقف العملية الإدارية تماماً.</a:t>
            </a:r>
          </a:p>
          <a:p>
            <a:endParaRPr lang="en-US" dirty="0"/>
          </a:p>
        </p:txBody>
      </p:sp>
    </p:spTree>
    <p:extLst>
      <p:ext uri="{BB962C8B-B14F-4D97-AF65-F5344CB8AC3E}">
        <p14:creationId xmlns:p14="http://schemas.microsoft.com/office/powerpoint/2010/main" xmlns="" val="4105788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219200"/>
            <a:ext cx="8915400" cy="4906963"/>
          </a:xfrm>
        </p:spPr>
        <p:txBody>
          <a:bodyPr/>
          <a:lstStyle/>
          <a:p>
            <a:pPr marL="0" lvl="0" indent="0" algn="just" rtl="1" eaLnBrk="1" fontAlgn="auto" hangingPunct="1">
              <a:spcAft>
                <a:spcPts val="0"/>
              </a:spcAft>
            </a:pPr>
            <a:r>
              <a:rPr lang="ar-SA" dirty="0" smtClean="0">
                <a:solidFill>
                  <a:srgbClr val="FF0000"/>
                </a:solidFill>
                <a:cs typeface="Arial"/>
              </a:rPr>
              <a:t>1-تقنية </a:t>
            </a:r>
            <a:r>
              <a:rPr lang="ar-SA" dirty="0">
                <a:solidFill>
                  <a:srgbClr val="FF0000"/>
                </a:solidFill>
                <a:cs typeface="Arial"/>
              </a:rPr>
              <a:t>المعلومات والاتصالات</a:t>
            </a:r>
          </a:p>
          <a:p>
            <a:pPr marL="457200" lvl="0" indent="-457200" algn="just" rtl="1" eaLnBrk="1" fontAlgn="auto" hangingPunct="1">
              <a:spcAft>
                <a:spcPts val="0"/>
              </a:spcAft>
              <a:buFont typeface="Wingdings" pitchFamily="2" charset="2"/>
              <a:buChar char="§"/>
            </a:pPr>
            <a:r>
              <a:rPr lang="ar-SA" dirty="0" smtClean="0">
                <a:solidFill>
                  <a:prstClr val="black"/>
                </a:solidFill>
                <a:cs typeface="Arial"/>
              </a:rPr>
              <a:t>أسهمت </a:t>
            </a:r>
            <a:r>
              <a:rPr lang="ar-SA" dirty="0">
                <a:solidFill>
                  <a:prstClr val="black"/>
                </a:solidFill>
                <a:cs typeface="Arial"/>
              </a:rPr>
              <a:t>تقنية المعلومات والاتصالات في جعل العالم </a:t>
            </a:r>
            <a:r>
              <a:rPr lang="ar-SA" dirty="0" smtClean="0">
                <a:solidFill>
                  <a:prstClr val="black"/>
                </a:solidFill>
                <a:cs typeface="Arial"/>
              </a:rPr>
              <a:t>بأجمعه </a:t>
            </a:r>
            <a:r>
              <a:rPr lang="ar-SA" dirty="0">
                <a:solidFill>
                  <a:prstClr val="black"/>
                </a:solidFill>
                <a:cs typeface="Arial"/>
              </a:rPr>
              <a:t>قرية كونية رقمية صغيرة.</a:t>
            </a:r>
          </a:p>
          <a:p>
            <a:pPr marL="171450" lvl="0" indent="-171450" algn="just" rtl="1" eaLnBrk="1" fontAlgn="auto" hangingPunct="1">
              <a:spcAft>
                <a:spcPts val="0"/>
              </a:spcAft>
              <a:buFont typeface="Wingdings" pitchFamily="2" charset="2"/>
              <a:buChar char="§"/>
            </a:pPr>
            <a:endParaRPr lang="ar-SA" sz="900" dirty="0">
              <a:solidFill>
                <a:prstClr val="black"/>
              </a:solidFill>
              <a:cs typeface="Arial"/>
            </a:endParaRPr>
          </a:p>
          <a:p>
            <a:pPr marL="457200" lvl="0" indent="-457200" algn="just" rtl="1" eaLnBrk="1" fontAlgn="auto" hangingPunct="1">
              <a:spcAft>
                <a:spcPts val="0"/>
              </a:spcAft>
              <a:buFont typeface="Wingdings" pitchFamily="2" charset="2"/>
              <a:buChar char="§"/>
            </a:pPr>
            <a:r>
              <a:rPr lang="ar-SA" dirty="0" smtClean="0">
                <a:solidFill>
                  <a:prstClr val="black"/>
                </a:solidFill>
                <a:cs typeface="Arial"/>
              </a:rPr>
              <a:t>انعكست </a:t>
            </a:r>
            <a:r>
              <a:rPr lang="ar-SA" dirty="0">
                <a:solidFill>
                  <a:prstClr val="black"/>
                </a:solidFill>
                <a:cs typeface="Arial"/>
              </a:rPr>
              <a:t>التطورات التقنية على التوجهات الإدارية، فالإدارة الناجحة هي التي تستطيع تطويع تقنية المعلومات والاتصالات وزيادة فعالية أدائها من خلال توفير المرونة الكافية والتأمين المناسب لتقنيات معلوماتها واتصالاتها بما يمكّنها من الاستثمار الكفء لموارد المنظمة وتحقيق مستويات مرتفعة من الإنتاجية.</a:t>
            </a:r>
          </a:p>
          <a:p>
            <a:endParaRPr lang="en-US" dirty="0"/>
          </a:p>
        </p:txBody>
      </p:sp>
    </p:spTree>
    <p:extLst>
      <p:ext uri="{BB962C8B-B14F-4D97-AF65-F5344CB8AC3E}">
        <p14:creationId xmlns:p14="http://schemas.microsoft.com/office/powerpoint/2010/main" xmlns="" val="32056004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447800"/>
            <a:ext cx="8915400" cy="4525963"/>
          </a:xfrm>
        </p:spPr>
        <p:txBody>
          <a:bodyPr/>
          <a:lstStyle/>
          <a:p>
            <a:pPr marL="0" lvl="0" indent="0" algn="just" rtl="1" eaLnBrk="1" fontAlgn="auto" hangingPunct="1">
              <a:spcAft>
                <a:spcPts val="0"/>
              </a:spcAft>
            </a:pPr>
            <a:r>
              <a:rPr lang="ar-SA" dirty="0" smtClean="0">
                <a:solidFill>
                  <a:srgbClr val="FF0000"/>
                </a:solidFill>
                <a:cs typeface="Arial"/>
              </a:rPr>
              <a:t>2-مفهوم </a:t>
            </a:r>
            <a:r>
              <a:rPr lang="ar-SA" dirty="0">
                <a:solidFill>
                  <a:srgbClr val="FF0000"/>
                </a:solidFill>
                <a:cs typeface="Arial"/>
              </a:rPr>
              <a:t>تقنية المعلومات والاتصالات</a:t>
            </a:r>
          </a:p>
          <a:p>
            <a:pPr marL="457200" lvl="0" indent="-457200" algn="just" rtl="1" eaLnBrk="1" fontAlgn="auto" hangingPunct="1">
              <a:spcAft>
                <a:spcPts val="0"/>
              </a:spcAft>
              <a:buFont typeface="Wingdings" pitchFamily="2" charset="2"/>
              <a:buChar char="§"/>
            </a:pPr>
            <a:r>
              <a:rPr lang="ar-SA" dirty="0" smtClean="0">
                <a:solidFill>
                  <a:prstClr val="black"/>
                </a:solidFill>
                <a:cs typeface="Arial"/>
              </a:rPr>
              <a:t>« </a:t>
            </a:r>
            <a:r>
              <a:rPr lang="ar-SA" dirty="0">
                <a:solidFill>
                  <a:prstClr val="black"/>
                </a:solidFill>
                <a:cs typeface="Arial"/>
              </a:rPr>
              <a:t>نظم تشغيل وتقنيات اتصال وبرمجيات متطورة تعتمد </a:t>
            </a:r>
            <a:r>
              <a:rPr lang="ar-SA" dirty="0" smtClean="0">
                <a:solidFill>
                  <a:prstClr val="black"/>
                </a:solidFill>
                <a:cs typeface="Arial"/>
              </a:rPr>
              <a:t>على </a:t>
            </a:r>
            <a:r>
              <a:rPr lang="ar-SA" dirty="0">
                <a:solidFill>
                  <a:prstClr val="black"/>
                </a:solidFill>
                <a:cs typeface="Arial"/>
              </a:rPr>
              <a:t>العلم والخبرة والمعرفة في تشغيل التطبيقات البرمجية لتحويل، وتخزين، وحماية، ومعالجة، وإرسال، واسترجاع الأمن للمعلومات في أقصر وقت وبأقل جهد </a:t>
            </a:r>
            <a:r>
              <a:rPr lang="ar-SA" dirty="0" smtClean="0">
                <a:solidFill>
                  <a:prstClr val="black"/>
                </a:solidFill>
                <a:cs typeface="Arial"/>
              </a:rPr>
              <a:t>وتكلفة».</a:t>
            </a:r>
            <a:endParaRPr lang="ar-SA" dirty="0">
              <a:solidFill>
                <a:prstClr val="black"/>
              </a:solidFill>
              <a:cs typeface="Arial"/>
            </a:endParaRPr>
          </a:p>
          <a:p>
            <a:pPr marL="171450" lvl="0" indent="-171450" algn="ctr" rtl="1" eaLnBrk="1" fontAlgn="auto" hangingPunct="1">
              <a:spcAft>
                <a:spcPts val="0"/>
              </a:spcAft>
              <a:buFont typeface="Wingdings" pitchFamily="2" charset="2"/>
              <a:buChar char="§"/>
            </a:pPr>
            <a:endParaRPr lang="ar-SA" sz="500" dirty="0">
              <a:solidFill>
                <a:prstClr val="black"/>
              </a:solidFill>
              <a:cs typeface="Arial"/>
            </a:endParaRPr>
          </a:p>
          <a:p>
            <a:pPr marL="171450" lvl="0" indent="-171450" algn="ctr" rtl="1" eaLnBrk="1" fontAlgn="auto" hangingPunct="1">
              <a:spcAft>
                <a:spcPts val="0"/>
              </a:spcAft>
              <a:buFont typeface="Wingdings" pitchFamily="2" charset="2"/>
              <a:buChar char="§"/>
            </a:pPr>
            <a:endParaRPr lang="ar-SA" sz="500" dirty="0">
              <a:solidFill>
                <a:prstClr val="black"/>
              </a:solidFill>
              <a:cs typeface="Arial"/>
            </a:endParaRPr>
          </a:p>
          <a:p>
            <a:pPr marL="457200" lvl="0" indent="-457200" algn="just" rtl="1" eaLnBrk="1" fontAlgn="auto" hangingPunct="1">
              <a:spcAft>
                <a:spcPts val="0"/>
              </a:spcAft>
              <a:buFont typeface="Wingdings" pitchFamily="2" charset="2"/>
              <a:buChar char="§"/>
            </a:pPr>
            <a:r>
              <a:rPr lang="ar-SA" dirty="0" smtClean="0">
                <a:solidFill>
                  <a:prstClr val="black"/>
                </a:solidFill>
                <a:cs typeface="Arial"/>
              </a:rPr>
              <a:t>«أوعية </a:t>
            </a:r>
            <a:r>
              <a:rPr lang="ar-SA" dirty="0">
                <a:solidFill>
                  <a:prstClr val="black"/>
                </a:solidFill>
                <a:cs typeface="Arial"/>
              </a:rPr>
              <a:t>اتصال تقوم بنقل وتبادل المعلومات والأفكار والمعاني، وتسهم في توحيد الفهم واتفاق المفاهيم من خلال التبادل المباشر للرسائل والمشاعر والأفكار بدقة تساعد على توفير الوقت </a:t>
            </a:r>
            <a:r>
              <a:rPr lang="ar-SA" dirty="0" smtClean="0">
                <a:solidFill>
                  <a:prstClr val="black"/>
                </a:solidFill>
                <a:cs typeface="Arial"/>
              </a:rPr>
              <a:t>والجهد».</a:t>
            </a:r>
            <a:endParaRPr lang="ar-SA" dirty="0">
              <a:solidFill>
                <a:prstClr val="black"/>
              </a:solidFill>
              <a:cs typeface="Arial"/>
            </a:endParaRPr>
          </a:p>
          <a:p>
            <a:endParaRPr lang="en-US" dirty="0"/>
          </a:p>
        </p:txBody>
      </p:sp>
    </p:spTree>
    <p:extLst>
      <p:ext uri="{BB962C8B-B14F-4D97-AF65-F5344CB8AC3E}">
        <p14:creationId xmlns:p14="http://schemas.microsoft.com/office/powerpoint/2010/main" xmlns="" val="32763299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4350" lvl="0" indent="-514350" algn="just" rtl="1" eaLnBrk="1" fontAlgn="auto" hangingPunct="1">
              <a:spcAft>
                <a:spcPts val="0"/>
              </a:spcAft>
            </a:pPr>
            <a:r>
              <a:rPr lang="ar-SA" dirty="0" smtClean="0">
                <a:solidFill>
                  <a:srgbClr val="FF0000"/>
                </a:solidFill>
                <a:cs typeface="Arial"/>
              </a:rPr>
              <a:t>3-خصائص </a:t>
            </a:r>
            <a:r>
              <a:rPr lang="ar-SA" dirty="0">
                <a:solidFill>
                  <a:srgbClr val="FF0000"/>
                </a:solidFill>
                <a:cs typeface="Arial"/>
              </a:rPr>
              <a:t>تقنية </a:t>
            </a:r>
            <a:r>
              <a:rPr lang="ar-SA" dirty="0" smtClean="0">
                <a:solidFill>
                  <a:srgbClr val="FF0000"/>
                </a:solidFill>
                <a:cs typeface="Arial"/>
              </a:rPr>
              <a:t>المعلومات:</a:t>
            </a:r>
            <a:endParaRPr lang="ar-SA" dirty="0">
              <a:solidFill>
                <a:srgbClr val="FF0000"/>
              </a:solidFill>
              <a:cs typeface="Arial"/>
            </a:endParaRPr>
          </a:p>
          <a:p>
            <a:pPr marL="514350" lvl="0" indent="-514350" algn="just" rtl="1" eaLnBrk="1" fontAlgn="auto" hangingPunct="1">
              <a:spcAft>
                <a:spcPts val="0"/>
              </a:spcAft>
            </a:pPr>
            <a:r>
              <a:rPr lang="ar-SA" dirty="0" smtClean="0">
                <a:solidFill>
                  <a:prstClr val="black"/>
                </a:solidFill>
                <a:cs typeface="Arial"/>
              </a:rPr>
              <a:t>تمتاز تقنية المعلومات بجملة من الخصائص، من بينها::</a:t>
            </a:r>
            <a:endParaRPr lang="ar-SA" dirty="0">
              <a:solidFill>
                <a:prstClr val="black"/>
              </a:solidFill>
              <a:cs typeface="Arial"/>
            </a:endParaRPr>
          </a:p>
          <a:p>
            <a:pPr marL="514350" lvl="0" indent="-514350" algn="just" rtl="1" eaLnBrk="1" fontAlgn="auto" hangingPunct="1">
              <a:spcAft>
                <a:spcPts val="0"/>
              </a:spcAft>
            </a:pPr>
            <a:endParaRPr lang="ar-SA" sz="500" dirty="0">
              <a:solidFill>
                <a:prstClr val="black"/>
              </a:solidFill>
              <a:cs typeface="Arial"/>
            </a:endParaRPr>
          </a:p>
          <a:p>
            <a:pPr marL="514350" lvl="0" indent="-514350" algn="just" rtl="1" eaLnBrk="1" fontAlgn="auto" hangingPunct="1">
              <a:spcAft>
                <a:spcPts val="0"/>
              </a:spcAft>
              <a:buFont typeface="+mj-lt"/>
              <a:buAutoNum type="arabicPeriod"/>
            </a:pPr>
            <a:r>
              <a:rPr lang="ar-SA" dirty="0">
                <a:solidFill>
                  <a:prstClr val="black"/>
                </a:solidFill>
                <a:cs typeface="Arial"/>
              </a:rPr>
              <a:t>وسائل لنقل المعلومات والأفكار والرسائل عبر قنوات تبادل المعلومات.</a:t>
            </a:r>
          </a:p>
          <a:p>
            <a:pPr marL="514350" lvl="0" indent="-514350" algn="just" rtl="1" eaLnBrk="1" fontAlgn="auto" hangingPunct="1">
              <a:spcAft>
                <a:spcPts val="0"/>
              </a:spcAft>
              <a:buFont typeface="+mj-lt"/>
              <a:buAutoNum type="arabicPeriod"/>
            </a:pPr>
            <a:r>
              <a:rPr lang="ar-SA" dirty="0">
                <a:solidFill>
                  <a:prstClr val="black"/>
                </a:solidFill>
                <a:cs typeface="Arial"/>
              </a:rPr>
              <a:t>وسائل هادفة.</a:t>
            </a:r>
          </a:p>
          <a:p>
            <a:pPr marL="514350" lvl="0" indent="-514350" algn="just" rtl="1" eaLnBrk="1" fontAlgn="auto" hangingPunct="1">
              <a:spcAft>
                <a:spcPts val="0"/>
              </a:spcAft>
              <a:buFont typeface="+mj-lt"/>
              <a:buAutoNum type="arabicPeriod"/>
            </a:pPr>
            <a:r>
              <a:rPr lang="ar-SA" dirty="0">
                <a:solidFill>
                  <a:prstClr val="black"/>
                </a:solidFill>
                <a:cs typeface="Arial"/>
              </a:rPr>
              <a:t>هدفها الرئيس هو تحقيق التفاهم بين الأطراف.</a:t>
            </a:r>
          </a:p>
          <a:p>
            <a:pPr marL="514350" lvl="0" indent="-514350" algn="just" rtl="1" eaLnBrk="1" fontAlgn="auto" hangingPunct="1">
              <a:spcAft>
                <a:spcPts val="0"/>
              </a:spcAft>
              <a:buFont typeface="+mj-lt"/>
              <a:buAutoNum type="arabicPeriod"/>
            </a:pPr>
            <a:r>
              <a:rPr lang="ar-SA" dirty="0">
                <a:solidFill>
                  <a:prstClr val="black"/>
                </a:solidFill>
                <a:cs typeface="Arial"/>
              </a:rPr>
              <a:t>عملية ديناميكية متواصلة.</a:t>
            </a:r>
          </a:p>
          <a:p>
            <a:endParaRPr lang="en-US" dirty="0"/>
          </a:p>
        </p:txBody>
      </p:sp>
    </p:spTree>
    <p:extLst>
      <p:ext uri="{BB962C8B-B14F-4D97-AF65-F5344CB8AC3E}">
        <p14:creationId xmlns:p14="http://schemas.microsoft.com/office/powerpoint/2010/main" xmlns="" val="16284874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just" rtl="1" eaLnBrk="1" hangingPunct="1"/>
            <a:r>
              <a:rPr lang="ar-SA" dirty="0">
                <a:solidFill>
                  <a:schemeClr val="accent1">
                    <a:lumMod val="75000"/>
                  </a:schemeClr>
                </a:solidFill>
              </a:rPr>
              <a:t>دور المدير في تحسين فعالية الاتصال بالمنظمة</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a:t>
            </a:fld>
            <a:endParaRPr lang="en-US" dirty="0" smtClean="0">
              <a:cs typeface="Arial" pitchFamily="34" charset="0"/>
            </a:endParaRPr>
          </a:p>
        </p:txBody>
      </p:sp>
      <p:sp>
        <p:nvSpPr>
          <p:cNvPr id="6" name="Text Placeholder 5"/>
          <p:cNvSpPr>
            <a:spLocks noGrp="1"/>
          </p:cNvSpPr>
          <p:nvPr>
            <p:ph idx="1"/>
          </p:nvPr>
        </p:nvSpPr>
        <p:spPr>
          <a:xfrm>
            <a:off x="0" y="1371600"/>
            <a:ext cx="8801100" cy="4525963"/>
          </a:xfrm>
        </p:spPr>
        <p:txBody>
          <a:bodyPr/>
          <a:lstStyle/>
          <a:p>
            <a:pPr rtl="1">
              <a:buFontTx/>
              <a:buChar char="-"/>
            </a:pPr>
            <a:r>
              <a:rPr lang="ar-SA" sz="2800" b="1" dirty="0" smtClean="0">
                <a:cs typeface="Arial" pitchFamily="34" charset="0"/>
              </a:rPr>
              <a:t>النظرة الشاملة الى المنظمة كنظام مفتوح</a:t>
            </a:r>
          </a:p>
          <a:p>
            <a:pPr rtl="1">
              <a:buFontTx/>
              <a:buChar char="-"/>
            </a:pPr>
            <a:r>
              <a:rPr lang="ar-SA" sz="2800" b="1" dirty="0" smtClean="0">
                <a:cs typeface="Arial" pitchFamily="34" charset="0"/>
              </a:rPr>
              <a:t>تفعيل المعلومات والإفادة من تقنية المعلومات</a:t>
            </a:r>
          </a:p>
          <a:p>
            <a:pPr rtl="1">
              <a:buFontTx/>
              <a:buChar char="-"/>
            </a:pPr>
            <a:r>
              <a:rPr lang="ar-SA" sz="2800" b="1" dirty="0" smtClean="0">
                <a:cs typeface="Arial" pitchFamily="34" charset="0"/>
              </a:rPr>
              <a:t>حسن النظرة الى الآخرين</a:t>
            </a:r>
          </a:p>
          <a:p>
            <a:pPr rtl="1">
              <a:buFontTx/>
              <a:buChar char="-"/>
            </a:pPr>
            <a:r>
              <a:rPr lang="ar-SA" sz="2800" b="1" dirty="0" smtClean="0">
                <a:cs typeface="Arial" pitchFamily="34" charset="0"/>
              </a:rPr>
              <a:t>عدم الحرص على المعنى الجاف للسلطة</a:t>
            </a:r>
          </a:p>
          <a:p>
            <a:pPr rtl="1">
              <a:buFontTx/>
              <a:buChar char="-"/>
            </a:pPr>
            <a:r>
              <a:rPr lang="ar-SA" sz="2800" b="1" dirty="0" smtClean="0">
                <a:cs typeface="Arial" pitchFamily="34" charset="0"/>
              </a:rPr>
              <a:t>التمسك بالمعنى الأفضل لمفهوم الاتصال</a:t>
            </a:r>
          </a:p>
          <a:p>
            <a:pPr rtl="1">
              <a:buFontTx/>
              <a:buChar char="-"/>
            </a:pPr>
            <a:r>
              <a:rPr lang="ar-SA" sz="2800" b="1" dirty="0" smtClean="0">
                <a:cs typeface="Arial" pitchFamily="34" charset="0"/>
              </a:rPr>
              <a:t>عدم اغفال دور التنظيم غير الرسمي في الاتصال</a:t>
            </a:r>
          </a:p>
          <a:p>
            <a:pPr rtl="1">
              <a:buFontTx/>
              <a:buChar char="-"/>
            </a:pPr>
            <a:r>
              <a:rPr lang="ar-SA" sz="2800" b="1" dirty="0" smtClean="0">
                <a:cs typeface="Arial" pitchFamily="34" charset="0"/>
              </a:rPr>
              <a:t>القدرة على الاصغاء واتباع قواعد الاستماع الجيد</a:t>
            </a:r>
          </a:p>
          <a:p>
            <a:pPr rtl="1">
              <a:buFontTx/>
              <a:buChar char="-"/>
            </a:pPr>
            <a:r>
              <a:rPr lang="ar-SA" sz="2800" b="1" dirty="0" smtClean="0">
                <a:cs typeface="Arial" pitchFamily="34" charset="0"/>
              </a:rPr>
              <a:t>تجنب المناقشات الحادة والانفعال العاطفي مع المرؤوسين</a:t>
            </a:r>
          </a:p>
          <a:p>
            <a:pPr rtl="1">
              <a:buFontTx/>
              <a:buChar char="-"/>
            </a:pPr>
            <a:r>
              <a:rPr lang="ar-SA" sz="2800" b="1" dirty="0" smtClean="0">
                <a:cs typeface="Arial" pitchFamily="34" charset="0"/>
              </a:rPr>
              <a:t>حسن استخدام الالفاظ والمصطلحات في مجال العمل</a:t>
            </a:r>
            <a:endParaRPr lang="ar-EG" sz="2800" b="1" dirty="0" smtClean="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1559</TotalTime>
  <Words>565</Words>
  <Application>Microsoft Office PowerPoint</Application>
  <PresentationFormat>A4 Paper (210x297 mm)‎</PresentationFormat>
  <Paragraphs>100</Paragraphs>
  <Slides>15</Slides>
  <Notes>0</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الشريحة 1</vt:lpstr>
      <vt:lpstr>المحاضرة  الثانية </vt:lpstr>
      <vt:lpstr>عناصر المحاضرة</vt:lpstr>
      <vt:lpstr>مقدمة:</vt:lpstr>
      <vt:lpstr>الشريحة 5</vt:lpstr>
      <vt:lpstr>أهمية وأغراض الاتصالات حسب اتجاهاتها</vt:lpstr>
      <vt:lpstr>الشريحة 7</vt:lpstr>
      <vt:lpstr>الشريحة 8</vt:lpstr>
      <vt:lpstr>الشريحة 9</vt:lpstr>
      <vt:lpstr>الاتصالات والمعلومات</vt:lpstr>
      <vt:lpstr>الشريحة 11</vt:lpstr>
      <vt:lpstr>الشريحة 12</vt:lpstr>
      <vt:lpstr>الشريحة 13</vt:lpstr>
      <vt:lpstr>دور المدير في تحسين فعالية الاتصال بالمنظمة</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Start01</cp:lastModifiedBy>
  <cp:revision>114</cp:revision>
  <dcterms:created xsi:type="dcterms:W3CDTF">2009-10-14T19:14:34Z</dcterms:created>
  <dcterms:modified xsi:type="dcterms:W3CDTF">2012-02-08T05:44:15Z</dcterms:modified>
</cp:coreProperties>
</file>