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10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5" r:id="rId23"/>
    <p:sldId id="346" r:id="rId24"/>
    <p:sldId id="347" r:id="rId25"/>
    <p:sldId id="348" r:id="rId26"/>
    <p:sldId id="342" r:id="rId27"/>
    <p:sldId id="343" r:id="rId28"/>
    <p:sldId id="344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4" r:id="rId43"/>
    <p:sldId id="365" r:id="rId44"/>
    <p:sldId id="366" r:id="rId45"/>
    <p:sldId id="367" r:id="rId46"/>
    <p:sldId id="368" r:id="rId47"/>
    <p:sldId id="369" r:id="rId48"/>
    <p:sldId id="266" r:id="rId4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4" autoAdjust="0"/>
  </p:normalViewPr>
  <p:slideViewPr>
    <p:cSldViewPr>
      <p:cViewPr varScale="1">
        <p:scale>
          <a:sx n="66" d="100"/>
          <a:sy n="66" d="100"/>
        </p:scale>
        <p:origin x="-1116" y="-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64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0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77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image" Target="../media/image82.wmf"/><Relationship Id="rId7" Type="http://schemas.openxmlformats.org/officeDocument/2006/relationships/image" Target="../media/image86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6" Type="http://schemas.openxmlformats.org/officeDocument/2006/relationships/image" Target="../media/image85.wmf"/><Relationship Id="rId11" Type="http://schemas.openxmlformats.org/officeDocument/2006/relationships/image" Target="../media/image90.wmf"/><Relationship Id="rId5" Type="http://schemas.openxmlformats.org/officeDocument/2006/relationships/image" Target="../media/image84.wmf"/><Relationship Id="rId10" Type="http://schemas.openxmlformats.org/officeDocument/2006/relationships/image" Target="../media/image89.wmf"/><Relationship Id="rId4" Type="http://schemas.openxmlformats.org/officeDocument/2006/relationships/image" Target="../media/image83.wmf"/><Relationship Id="rId9" Type="http://schemas.openxmlformats.org/officeDocument/2006/relationships/image" Target="../media/image88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5" Type="http://schemas.openxmlformats.org/officeDocument/2006/relationships/image" Target="../media/image100.wmf"/><Relationship Id="rId4" Type="http://schemas.openxmlformats.org/officeDocument/2006/relationships/image" Target="../media/image99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101.wmf"/><Relationship Id="rId5" Type="http://schemas.openxmlformats.org/officeDocument/2006/relationships/image" Target="../media/image100.wmf"/><Relationship Id="rId4" Type="http://schemas.openxmlformats.org/officeDocument/2006/relationships/image" Target="../media/image9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46C31B-ABFD-4C69-AD95-E110144DB673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BFFCE5-90F4-4C3B-AE97-A7BC96085546}" type="slidenum">
              <a:rPr lang="ar-SA" smtClean="0">
                <a:cs typeface="Arial" pitchFamily="34" charset="0"/>
              </a:rPr>
              <a:pPr/>
              <a:t>30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451313-CAD0-417A-A377-E0262ADD4630}" type="slidenum">
              <a:rPr lang="ar-SA" smtClean="0">
                <a:cs typeface="Arial" pitchFamily="34" charset="0"/>
              </a:rPr>
              <a:pPr/>
              <a:t>31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157639-5B6F-4098-915B-3FD4DDE34432}" type="slidenum">
              <a:rPr lang="ar-SA" smtClean="0">
                <a:cs typeface="Arial" pitchFamily="34" charset="0"/>
              </a:rPr>
              <a:pPr/>
              <a:t>32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3B0C68-E252-49C9-A5D6-400F5D8E3E1D}" type="slidenum">
              <a:rPr lang="ar-SA" smtClean="0">
                <a:cs typeface="Arial" pitchFamily="34" charset="0"/>
              </a:rPr>
              <a:pPr/>
              <a:t>33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E9959F-EA00-4B54-ADF8-CD4D621BCE36}" type="slidenum">
              <a:rPr lang="ar-SA" smtClean="0">
                <a:cs typeface="Arial" pitchFamily="34" charset="0"/>
              </a:rPr>
              <a:pPr/>
              <a:t>34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8D6841-765B-4BE3-827E-849EB25D64AA}" type="slidenum">
              <a:rPr lang="ar-SA" smtClean="0">
                <a:cs typeface="Arial" pitchFamily="34" charset="0"/>
              </a:rPr>
              <a:pPr/>
              <a:t>35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D80EF8-7CD8-423E-9078-8D3E28A988B9}" type="slidenum">
              <a:rPr lang="ar-SA" smtClean="0">
                <a:cs typeface="Arial" pitchFamily="34" charset="0"/>
              </a:rPr>
              <a:pPr/>
              <a:t>36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22977B-C624-429E-9A50-EB3B91848872}" type="slidenum">
              <a:rPr lang="ar-SA" smtClean="0">
                <a:cs typeface="Arial" pitchFamily="34" charset="0"/>
              </a:rPr>
              <a:pPr/>
              <a:t>37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4472D9-8CB0-4FDB-B784-5C1CC49EAAF6}" type="slidenum">
              <a:rPr lang="ar-SA" smtClean="0">
                <a:cs typeface="Arial" pitchFamily="34" charset="0"/>
              </a:rPr>
              <a:pPr/>
              <a:t>38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A63ACC-08C1-4C2F-B108-A1AC8A216FFA}" type="slidenum">
              <a:rPr lang="ar-SA" smtClean="0">
                <a:cs typeface="Arial" pitchFamily="34" charset="0"/>
              </a:rPr>
              <a:pPr/>
              <a:t>39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FA3BD5-00FA-464E-8FA9-75ED9D0E95C4}" type="slidenum">
              <a:rPr lang="ar-SA" smtClean="0">
                <a:cs typeface="Arial" pitchFamily="34" charset="0"/>
              </a:rPr>
              <a:pPr/>
              <a:t>40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F0D3CF-4933-49DD-90A1-45D6DF1A9EE5}" type="slidenum">
              <a:rPr lang="ar-SA" smtClean="0">
                <a:cs typeface="Arial" pitchFamily="34" charset="0"/>
              </a:rPr>
              <a:pPr/>
              <a:t>41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C54EB5-59DF-4EB0-BC75-2B85BF9F7F4C}" type="slidenum">
              <a:rPr lang="ar-SA" smtClean="0">
                <a:cs typeface="Arial" pitchFamily="34" charset="0"/>
              </a:rPr>
              <a:pPr/>
              <a:t>42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90BCE0A-4399-4449-908C-AAAA6A913EF9}" type="slidenum">
              <a:rPr lang="ar-SA" smtClean="0">
                <a:cs typeface="Arial" pitchFamily="34" charset="0"/>
              </a:rPr>
              <a:pPr/>
              <a:t>43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2CE7E3-1949-4670-8FC2-7E707ED9E6A1}" type="slidenum">
              <a:rPr lang="ar-SA" smtClean="0">
                <a:cs typeface="Arial" pitchFamily="34" charset="0"/>
              </a:rPr>
              <a:pPr/>
              <a:t>44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BF8A52-DB71-41F4-A9ED-A5E1FF592582}" type="slidenum">
              <a:rPr lang="ar-SA" smtClean="0">
                <a:cs typeface="Arial" pitchFamily="34" charset="0"/>
              </a:rPr>
              <a:pPr/>
              <a:t>45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678DA0F-06D4-4645-9DE1-9033DF6B8462}" type="slidenum">
              <a:rPr lang="ar-SA" smtClean="0">
                <a:cs typeface="Arial" pitchFamily="34" charset="0"/>
              </a:rPr>
              <a:pPr/>
              <a:t>46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3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56.bin"/><Relationship Id="rId5" Type="http://schemas.openxmlformats.org/officeDocument/2006/relationships/oleObject" Target="../embeddings/oleObject55.bin"/><Relationship Id="rId4" Type="http://schemas.openxmlformats.org/officeDocument/2006/relationships/oleObject" Target="../embeddings/oleObject5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61.bin"/><Relationship Id="rId5" Type="http://schemas.openxmlformats.org/officeDocument/2006/relationships/oleObject" Target="../embeddings/oleObject60.bin"/><Relationship Id="rId4" Type="http://schemas.openxmlformats.org/officeDocument/2006/relationships/oleObject" Target="../embeddings/oleObject59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4.bin"/><Relationship Id="rId9" Type="http://schemas.openxmlformats.org/officeDocument/2006/relationships/oleObject" Target="../embeddings/oleObject6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74.bin"/><Relationship Id="rId5" Type="http://schemas.openxmlformats.org/officeDocument/2006/relationships/oleObject" Target="../embeddings/oleObject73.bin"/><Relationship Id="rId4" Type="http://schemas.openxmlformats.org/officeDocument/2006/relationships/oleObject" Target="../embeddings/oleObject72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78.bin"/><Relationship Id="rId4" Type="http://schemas.openxmlformats.org/officeDocument/2006/relationships/oleObject" Target="../embeddings/oleObject7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80.bin"/><Relationship Id="rId4" Type="http://schemas.openxmlformats.org/officeDocument/2006/relationships/oleObject" Target="../embeddings/oleObject79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82.bin"/><Relationship Id="rId4" Type="http://schemas.openxmlformats.org/officeDocument/2006/relationships/oleObject" Target="../embeddings/oleObject8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84.bin"/><Relationship Id="rId4" Type="http://schemas.openxmlformats.org/officeDocument/2006/relationships/oleObject" Target="../embeddings/oleObject8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oleObject" Target="../embeddings/oleObject86.bin"/><Relationship Id="rId4" Type="http://schemas.openxmlformats.org/officeDocument/2006/relationships/oleObject" Target="../embeddings/oleObject8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oleObject" Target="../embeddings/oleObject88.bin"/><Relationship Id="rId4" Type="http://schemas.openxmlformats.org/officeDocument/2006/relationships/oleObject" Target="../embeddings/oleObject87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oleObject90.bin"/><Relationship Id="rId4" Type="http://schemas.openxmlformats.org/officeDocument/2006/relationships/oleObject" Target="../embeddings/oleObject89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93.bin"/><Relationship Id="rId5" Type="http://schemas.openxmlformats.org/officeDocument/2006/relationships/oleObject" Target="../embeddings/oleObject92.bin"/><Relationship Id="rId4" Type="http://schemas.openxmlformats.org/officeDocument/2006/relationships/oleObject" Target="../embeddings/oleObject9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oleObject" Target="../embeddings/oleObject97.bin"/><Relationship Id="rId4" Type="http://schemas.openxmlformats.org/officeDocument/2006/relationships/oleObject" Target="../embeddings/oleObject96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0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00.bin"/><Relationship Id="rId5" Type="http://schemas.openxmlformats.org/officeDocument/2006/relationships/oleObject" Target="../embeddings/oleObject99.bin"/><Relationship Id="rId4" Type="http://schemas.openxmlformats.org/officeDocument/2006/relationships/oleObject" Target="../embeddings/oleObject98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13" Type="http://schemas.openxmlformats.org/officeDocument/2006/relationships/oleObject" Target="../embeddings/oleObject111.bin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105.bin"/><Relationship Id="rId12" Type="http://schemas.openxmlformats.org/officeDocument/2006/relationships/oleObject" Target="../embeddings/oleObject1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04.bin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3.bin"/><Relationship Id="rId10" Type="http://schemas.openxmlformats.org/officeDocument/2006/relationships/oleObject" Target="../embeddings/oleObject108.bin"/><Relationship Id="rId4" Type="http://schemas.openxmlformats.org/officeDocument/2006/relationships/oleObject" Target="../embeddings/oleObject102.bin"/><Relationship Id="rId9" Type="http://schemas.openxmlformats.org/officeDocument/2006/relationships/oleObject" Target="../embeddings/oleObject107.bin"/><Relationship Id="rId14" Type="http://schemas.openxmlformats.org/officeDocument/2006/relationships/oleObject" Target="../embeddings/oleObject112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15.bin"/><Relationship Id="rId5" Type="http://schemas.openxmlformats.org/officeDocument/2006/relationships/oleObject" Target="../embeddings/oleObject114.bin"/><Relationship Id="rId4" Type="http://schemas.openxmlformats.org/officeDocument/2006/relationships/oleObject" Target="../embeddings/oleObject113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2.bin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1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120.bin"/><Relationship Id="rId5" Type="http://schemas.openxmlformats.org/officeDocument/2006/relationships/oleObject" Target="../embeddings/oleObject119.bin"/><Relationship Id="rId4" Type="http://schemas.openxmlformats.org/officeDocument/2006/relationships/oleObject" Target="../embeddings/oleObject118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7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125.bin"/><Relationship Id="rId5" Type="http://schemas.openxmlformats.org/officeDocument/2006/relationships/oleObject" Target="../embeddings/oleObject124.bin"/><Relationship Id="rId4" Type="http://schemas.openxmlformats.org/officeDocument/2006/relationships/oleObject" Target="../embeddings/oleObject123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التحليل الإحصائي</a:t>
            </a:r>
          </a:p>
          <a:p>
            <a:pPr algn="ctr"/>
            <a:r>
              <a:rPr lang="ar-SA" sz="3700" b="1" dirty="0" err="1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</a:t>
            </a:r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المحاضر/ محمد بن فهد الحنيف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الأولى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المجموعات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تعريف المجموعة:</a:t>
            </a: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r>
              <a:rPr lang="ar-SA" sz="3000" dirty="0" smtClean="0">
                <a:cs typeface="Arial" pitchFamily="34" charset="0"/>
              </a:rPr>
              <a:t>المجموعة ببساطة هي تجمع من الأشياء أو العناصر المحددة تماماً. وقد تكون هذه الأشياء أعداداً أو أشخاصاً أو أحداثاً أو أي </a:t>
            </a:r>
            <a:r>
              <a:rPr lang="ar-SA" sz="3000" dirty="0" err="1" smtClean="0">
                <a:cs typeface="Arial" pitchFamily="34" charset="0"/>
              </a:rPr>
              <a:t>شئ</a:t>
            </a:r>
            <a:r>
              <a:rPr lang="ar-SA" sz="3000" dirty="0" smtClean="0">
                <a:cs typeface="Arial" pitchFamily="34" charset="0"/>
              </a:rPr>
              <a:t> آخر.</a:t>
            </a:r>
          </a:p>
          <a:p>
            <a:pPr algn="just" rtl="1"/>
            <a:r>
              <a:rPr lang="ar-SA" sz="3000" dirty="0" smtClean="0">
                <a:cs typeface="Arial" pitchFamily="34" charset="0"/>
              </a:rPr>
              <a:t>ترمز للمجموعات بواسطة حروف كبيرة مثل</a:t>
            </a:r>
            <a:r>
              <a:rPr lang="ar-SA" sz="4400" dirty="0" smtClean="0">
                <a:cs typeface="Arial" pitchFamily="34" charset="0"/>
              </a:rPr>
              <a:t>:</a:t>
            </a:r>
          </a:p>
          <a:p>
            <a:pPr algn="just" rtl="1"/>
            <a:endParaRPr lang="ar-SA" sz="4400" dirty="0" smtClean="0">
              <a:cs typeface="Arial" pitchFamily="34" charset="0"/>
            </a:endParaRPr>
          </a:p>
          <a:p>
            <a:pPr algn="just" rtl="1"/>
            <a:r>
              <a:rPr lang="ar-SA" sz="3000" dirty="0" smtClean="0">
                <a:cs typeface="Arial" pitchFamily="34" charset="0"/>
              </a:rPr>
              <a:t>الأشياء التي تتكون منها المجموعة تسمى عناصر المجموعة </a:t>
            </a:r>
            <a:r>
              <a:rPr lang="ar-SA" sz="3000" dirty="0" err="1" smtClean="0">
                <a:cs typeface="Arial" pitchFamily="34" charset="0"/>
              </a:rPr>
              <a:t>و</a:t>
            </a:r>
            <a:r>
              <a:rPr lang="ar-SA" sz="3000" dirty="0" smtClean="0">
                <a:cs typeface="Arial" pitchFamily="34" charset="0"/>
              </a:rPr>
              <a:t> ترمز للعناصر بواسطة حروف صغيرة مثل:</a:t>
            </a:r>
          </a:p>
          <a:p>
            <a:pPr algn="just" rtl="1"/>
            <a:endParaRPr lang="ar-SA" sz="4400" dirty="0" smtClean="0">
              <a:cs typeface="Arial" pitchFamily="34" charset="0"/>
            </a:endParaRPr>
          </a:p>
          <a:p>
            <a:pPr algn="just" rtl="1"/>
            <a:endParaRPr lang="ar-SA" sz="4400" dirty="0" smtClean="0">
              <a:cs typeface="Arial" pitchFamily="34" charset="0"/>
            </a:endParaRPr>
          </a:p>
          <a:p>
            <a:pPr algn="just" rtl="1"/>
            <a:endParaRPr lang="ar-SA" sz="4400" dirty="0" smtClean="0">
              <a:cs typeface="Arial" pitchFamily="34" charset="0"/>
            </a:endParaRPr>
          </a:p>
          <a:p>
            <a:pPr algn="just" rtl="1"/>
            <a:endParaRPr lang="en-GB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11"/>
          <p:cNvGraphicFramePr>
            <a:graphicFrameLocks noChangeAspect="1"/>
          </p:cNvGraphicFramePr>
          <p:nvPr/>
        </p:nvGraphicFramePr>
        <p:xfrm>
          <a:off x="1981200" y="3276600"/>
          <a:ext cx="7162800" cy="533400"/>
        </p:xfrm>
        <a:graphic>
          <a:graphicData uri="http://schemas.openxmlformats.org/presentationml/2006/ole">
            <p:oleObj spid="_x0000_s1026" name="Equation" r:id="rId3" imgW="647640" imgH="203040" progId="Equation.3">
              <p:embed/>
            </p:oleObj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1447800" y="5105400"/>
          <a:ext cx="6178550" cy="685800"/>
        </p:xfrm>
        <a:graphic>
          <a:graphicData uri="http://schemas.openxmlformats.org/presentationml/2006/ole">
            <p:oleObj spid="_x0000_s1027" name="Equation" r:id="rId4" imgW="55872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144000" cy="4830763"/>
          </a:xfrm>
        </p:spPr>
        <p:txBody>
          <a:bodyPr/>
          <a:lstStyle/>
          <a:p>
            <a:pPr rtl="1"/>
            <a:r>
              <a:rPr lang="ar-SA" sz="3000" dirty="0" smtClean="0">
                <a:cs typeface="Arial" pitchFamily="34" charset="0"/>
              </a:rPr>
              <a:t>	يستخدم الرمز </a:t>
            </a:r>
            <a:r>
              <a:rPr lang="az-Cyrl-AZ" sz="3000" dirty="0" smtClean="0">
                <a:cs typeface="Arial" pitchFamily="34" charset="0"/>
              </a:rPr>
              <a:t>є</a:t>
            </a:r>
            <a:r>
              <a:rPr lang="ar-SA" sz="3000" dirty="0" smtClean="0">
                <a:cs typeface="Arial" pitchFamily="34" charset="0"/>
              </a:rPr>
              <a:t> ”ينتمي إلى“ ليبين عناصر المجموعة ، فمثلاً إذا كان العنصر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من ضمن عناصر المجموعة </a:t>
            </a:r>
            <a:r>
              <a:rPr lang="en-US" sz="3000" dirty="0" smtClean="0">
                <a:cs typeface="Arial" pitchFamily="34" charset="0"/>
              </a:rPr>
              <a:t>  A </a:t>
            </a:r>
            <a:r>
              <a:rPr lang="ar-SA" sz="3000" dirty="0" smtClean="0">
                <a:cs typeface="Arial" pitchFamily="34" charset="0"/>
              </a:rPr>
              <a:t>فإننا نقول أن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ينتمي إلى المجموعة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ويكتب بالصورة  </a:t>
            </a:r>
          </a:p>
          <a:p>
            <a:pPr rtl="1"/>
            <a:r>
              <a:rPr lang="ar-SA" sz="2800" dirty="0" smtClean="0">
                <a:cs typeface="Arial" pitchFamily="34" charset="0"/>
              </a:rPr>
              <a:t>	أما إذا كان </a:t>
            </a:r>
            <a:r>
              <a:rPr lang="en-US" sz="2800" dirty="0" smtClean="0">
                <a:cs typeface="Arial" pitchFamily="34" charset="0"/>
              </a:rPr>
              <a:t>a </a:t>
            </a:r>
            <a:r>
              <a:rPr lang="ar-SA" sz="2800" dirty="0" smtClean="0">
                <a:cs typeface="Arial" pitchFamily="34" charset="0"/>
              </a:rPr>
              <a:t> ليس عنصرا من عناصر المجموعة </a:t>
            </a:r>
            <a:r>
              <a:rPr lang="en-US" sz="2800" dirty="0" smtClean="0">
                <a:cs typeface="Arial" pitchFamily="34" charset="0"/>
              </a:rPr>
              <a:t>A</a:t>
            </a:r>
            <a:r>
              <a:rPr lang="ar-SA" sz="2800" dirty="0" smtClean="0">
                <a:cs typeface="Arial" pitchFamily="34" charset="0"/>
              </a:rPr>
              <a:t> فإننا نقول أن </a:t>
            </a:r>
            <a:r>
              <a:rPr lang="en-US" sz="2800" dirty="0" smtClean="0">
                <a:cs typeface="Arial" pitchFamily="34" charset="0"/>
              </a:rPr>
              <a:t>a </a:t>
            </a:r>
            <a:r>
              <a:rPr lang="ar-SA" sz="2800" dirty="0" smtClean="0">
                <a:cs typeface="Arial" pitchFamily="34" charset="0"/>
              </a:rPr>
              <a:t> لا ينتمي إلى المجموعة </a:t>
            </a:r>
            <a:r>
              <a:rPr lang="en-US" sz="2800" dirty="0" smtClean="0">
                <a:cs typeface="Arial" pitchFamily="34" charset="0"/>
              </a:rPr>
              <a:t>A  </a:t>
            </a:r>
            <a:r>
              <a:rPr lang="ar-SA" sz="2800" dirty="0" smtClean="0">
                <a:cs typeface="Arial" pitchFamily="34" charset="0"/>
              </a:rPr>
              <a:t> ويكتب بالصورة</a:t>
            </a:r>
          </a:p>
          <a:p>
            <a:pPr rtl="1"/>
            <a:endParaRPr lang="ar-SA" sz="2800" dirty="0" smtClean="0">
              <a:cs typeface="Arial" pitchFamily="34" charset="0"/>
            </a:endParaRPr>
          </a:p>
          <a:p>
            <a:pPr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ملاحظة :</a:t>
            </a:r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تعد دراسة المجموعات ذات أهمية كبيرة في دراسة العلاقات والدوال.</a:t>
            </a:r>
            <a:endParaRPr lang="ar-SA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rtl="1"/>
            <a:endParaRPr lang="ar-SA" sz="28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3602038" y="2295525"/>
          <a:ext cx="1274762" cy="600075"/>
        </p:xfrm>
        <a:graphic>
          <a:graphicData uri="http://schemas.openxmlformats.org/presentationml/2006/ole">
            <p:oleObj spid="_x0000_s2050" name="Equation" r:id="rId3" imgW="380880" imgH="177480" progId="Equation.3">
              <p:embed/>
            </p:oleObj>
          </a:graphicData>
        </a:graphic>
      </p:graphicFrame>
      <p:graphicFrame>
        <p:nvGraphicFramePr>
          <p:cNvPr id="2051" name="Object 8"/>
          <p:cNvGraphicFramePr>
            <a:graphicFrameLocks noChangeAspect="1"/>
          </p:cNvGraphicFramePr>
          <p:nvPr/>
        </p:nvGraphicFramePr>
        <p:xfrm>
          <a:off x="2971800" y="3200400"/>
          <a:ext cx="1274763" cy="600075"/>
        </p:xfrm>
        <a:graphic>
          <a:graphicData uri="http://schemas.openxmlformats.org/presentationml/2006/ole">
            <p:oleObj spid="_x0000_s2051" name="Equation" r:id="rId4" imgW="380670" imgH="177646" progId="Equation.3">
              <p:embed/>
            </p:oleObj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rtl="1"/>
            <a:r>
              <a:rPr lang="ar-SA" dirty="0" smtClean="0"/>
              <a:t>الانتماء: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dirty="0" smtClean="0"/>
              <a:t>أمثلة على المجموعات:</a:t>
            </a: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685800" y="1752600"/>
            <a:ext cx="86106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r" rtl="1">
              <a:tabLst>
                <a:tab pos="466725" algn="l"/>
              </a:tabLst>
            </a:pPr>
            <a:r>
              <a:rPr lang="ar-SA" sz="2400" b="1" dirty="0">
                <a:solidFill>
                  <a:srgbClr val="00B050"/>
                </a:solidFill>
                <a:cs typeface="Simplified Arabic" pitchFamily="18" charset="-78"/>
              </a:rPr>
              <a:t>مثال:</a:t>
            </a:r>
          </a:p>
          <a:p>
            <a:pPr indent="457200" rtl="1">
              <a:tabLst>
                <a:tab pos="466725" algn="l"/>
              </a:tabLst>
            </a:pPr>
            <a:r>
              <a:rPr lang="en-US" sz="2400" b="1" dirty="0">
                <a:solidFill>
                  <a:srgbClr val="FF0000"/>
                </a:solidFill>
                <a:cs typeface="Simplified Arabic" pitchFamily="18" charset="-78"/>
              </a:rPr>
              <a:t>A={a, b, c, d}</a:t>
            </a:r>
          </a:p>
          <a:p>
            <a:pPr indent="457200" algn="r" rtl="1">
              <a:tabLst>
                <a:tab pos="466725" algn="l"/>
              </a:tabLst>
            </a:pPr>
            <a:endParaRPr lang="ar-SA" sz="2400" b="1" dirty="0">
              <a:solidFill>
                <a:srgbClr val="FF0000"/>
              </a:solidFill>
              <a:cs typeface="Simplified Arabic" pitchFamily="18" charset="-78"/>
            </a:endParaRPr>
          </a:p>
          <a:p>
            <a:pPr indent="457200" algn="r" rtl="1">
              <a:tabLst>
                <a:tab pos="466725" algn="l"/>
              </a:tabLst>
            </a:pPr>
            <a:r>
              <a:rPr lang="ar-SA" sz="2400" b="1" dirty="0">
                <a:solidFill>
                  <a:srgbClr val="FF0000"/>
                </a:solidFill>
                <a:cs typeface="Simplified Arabic" pitchFamily="18" charset="-78"/>
              </a:rPr>
              <a:t>أي أن المجموعة </a:t>
            </a:r>
            <a:r>
              <a:rPr lang="en-US" sz="2400" b="1" dirty="0">
                <a:solidFill>
                  <a:srgbClr val="FF0000"/>
                </a:solidFill>
                <a:cs typeface="Simplified Arabic" pitchFamily="18" charset="-78"/>
              </a:rPr>
              <a:t>A</a:t>
            </a:r>
            <a:r>
              <a:rPr lang="ar-SA" sz="2400" b="1" dirty="0">
                <a:solidFill>
                  <a:srgbClr val="FF0000"/>
                </a:solidFill>
                <a:cs typeface="Simplified Arabic" pitchFamily="18" charset="-78"/>
              </a:rPr>
              <a:t> تتكون من العناصر </a:t>
            </a:r>
            <a:r>
              <a:rPr lang="en-US" sz="2400" b="1" dirty="0">
                <a:solidFill>
                  <a:srgbClr val="FF0000"/>
                </a:solidFill>
                <a:cs typeface="Simplified Arabic" pitchFamily="18" charset="-78"/>
              </a:rPr>
              <a:t>a</a:t>
            </a:r>
            <a:r>
              <a:rPr lang="ar-SA" sz="2400" b="1" dirty="0">
                <a:solidFill>
                  <a:srgbClr val="FF0000"/>
                </a:solidFill>
                <a:cs typeface="Simplified Arabic" pitchFamily="18" charset="-78"/>
              </a:rPr>
              <a:t> و </a:t>
            </a:r>
            <a:r>
              <a:rPr lang="en-US" sz="2400" b="1" dirty="0">
                <a:solidFill>
                  <a:srgbClr val="FF0000"/>
                </a:solidFill>
                <a:cs typeface="Simplified Arabic" pitchFamily="18" charset="-78"/>
              </a:rPr>
              <a:t>b</a:t>
            </a:r>
            <a:r>
              <a:rPr lang="ar-SA" sz="2400" b="1" dirty="0">
                <a:solidFill>
                  <a:srgbClr val="FF0000"/>
                </a:solidFill>
                <a:cs typeface="Simplified Arabic" pitchFamily="18" charset="-78"/>
              </a:rPr>
              <a:t> و </a:t>
            </a:r>
            <a:r>
              <a:rPr lang="en-US" sz="2400" b="1" dirty="0">
                <a:solidFill>
                  <a:srgbClr val="FF0000"/>
                </a:solidFill>
                <a:cs typeface="Simplified Arabic" pitchFamily="18" charset="-78"/>
              </a:rPr>
              <a:t>c</a:t>
            </a:r>
            <a:r>
              <a:rPr lang="ar-SA" sz="2400" b="1" dirty="0">
                <a:solidFill>
                  <a:srgbClr val="FF0000"/>
                </a:solidFill>
                <a:cs typeface="Simplified Arabic" pitchFamily="18" charset="-78"/>
              </a:rPr>
              <a:t> و </a:t>
            </a:r>
            <a:r>
              <a:rPr lang="en-US" sz="2400" b="1" dirty="0">
                <a:solidFill>
                  <a:srgbClr val="FF0000"/>
                </a:solidFill>
                <a:cs typeface="Simplified Arabic" pitchFamily="18" charset="-78"/>
              </a:rPr>
              <a:t>d</a:t>
            </a:r>
          </a:p>
          <a:p>
            <a:pPr indent="457200" algn="r" rtl="1">
              <a:tabLst>
                <a:tab pos="466725" algn="l"/>
              </a:tabLst>
            </a:pPr>
            <a:endParaRPr lang="en-US" sz="2400" b="1" dirty="0">
              <a:solidFill>
                <a:schemeClr val="bg2"/>
              </a:solidFill>
              <a:cs typeface="Simplified Arabic" pitchFamily="18" charset="-78"/>
            </a:endParaRPr>
          </a:p>
          <a:p>
            <a:pPr indent="457200" rtl="1">
              <a:tabLst>
                <a:tab pos="466725" algn="l"/>
              </a:tabLst>
            </a:pPr>
            <a:r>
              <a:rPr lang="en-US" sz="2400" b="1" dirty="0">
                <a:solidFill>
                  <a:srgbClr val="0070C0"/>
                </a:solidFill>
                <a:cs typeface="Simplified Arabic" pitchFamily="18" charset="-78"/>
              </a:rPr>
              <a:t>A  </a:t>
            </a:r>
            <a:r>
              <a:rPr lang="ar-SA" sz="2400" b="1" dirty="0">
                <a:solidFill>
                  <a:srgbClr val="0070C0"/>
                </a:solidFill>
                <a:cs typeface="Simplified Arabic" pitchFamily="18" charset="-78"/>
              </a:rPr>
              <a:t>     </a:t>
            </a:r>
            <a:r>
              <a:rPr lang="en-US" sz="2400" b="1" dirty="0">
                <a:solidFill>
                  <a:srgbClr val="0070C0"/>
                </a:solidFill>
                <a:cs typeface="Simplified Arabic" pitchFamily="18" charset="-78"/>
              </a:rPr>
              <a:t>b</a:t>
            </a:r>
          </a:p>
          <a:p>
            <a:pPr indent="457200" algn="r" rtl="1">
              <a:tabLst>
                <a:tab pos="466725" algn="l"/>
              </a:tabLst>
            </a:pPr>
            <a:r>
              <a:rPr lang="ar-SA" sz="2400" b="1" dirty="0">
                <a:solidFill>
                  <a:srgbClr val="0070C0"/>
                </a:solidFill>
                <a:cs typeface="Simplified Arabic" pitchFamily="18" charset="-78"/>
              </a:rPr>
              <a:t>أي أن العنصر </a:t>
            </a:r>
            <a:r>
              <a:rPr lang="en-US" sz="2400" b="1" dirty="0">
                <a:solidFill>
                  <a:srgbClr val="0070C0"/>
                </a:solidFill>
                <a:cs typeface="Simplified Arabic" pitchFamily="18" charset="-78"/>
              </a:rPr>
              <a:t>b</a:t>
            </a:r>
            <a:r>
              <a:rPr lang="ar-SA" sz="2400" b="1" dirty="0">
                <a:solidFill>
                  <a:srgbClr val="0070C0"/>
                </a:solidFill>
                <a:cs typeface="Simplified Arabic" pitchFamily="18" charset="-78"/>
              </a:rPr>
              <a:t> </a:t>
            </a:r>
            <a:r>
              <a:rPr lang="en-US" sz="2400" b="1" dirty="0">
                <a:solidFill>
                  <a:srgbClr val="0070C0"/>
                </a:solidFill>
                <a:cs typeface="Simplified Arabic" pitchFamily="18" charset="-78"/>
              </a:rPr>
              <a:t> </a:t>
            </a:r>
            <a:r>
              <a:rPr lang="ar-SA" sz="2400" b="1" dirty="0">
                <a:solidFill>
                  <a:srgbClr val="0070C0"/>
                </a:solidFill>
                <a:cs typeface="Simplified Arabic" pitchFamily="18" charset="-78"/>
              </a:rPr>
              <a:t> ينتمي إلى المجموعة  </a:t>
            </a:r>
            <a:r>
              <a:rPr lang="en-US" sz="2400" b="1" dirty="0">
                <a:solidFill>
                  <a:srgbClr val="0070C0"/>
                </a:solidFill>
                <a:cs typeface="Simplified Arabic" pitchFamily="18" charset="-78"/>
              </a:rPr>
              <a:t>A</a:t>
            </a:r>
            <a:endParaRPr lang="ar-SA" sz="2400" b="1" dirty="0">
              <a:solidFill>
                <a:srgbClr val="0070C0"/>
              </a:solidFill>
              <a:cs typeface="Simplified Arabic" pitchFamily="18" charset="-78"/>
            </a:endParaRPr>
          </a:p>
          <a:p>
            <a:pPr indent="457200" algn="r" rtl="1">
              <a:tabLst>
                <a:tab pos="466725" algn="l"/>
              </a:tabLst>
            </a:pPr>
            <a:r>
              <a:rPr lang="ar-SA" sz="2400" b="1" dirty="0">
                <a:solidFill>
                  <a:schemeClr val="bg2"/>
                </a:solidFill>
                <a:cs typeface="Simplified Arabic" pitchFamily="18" charset="-78"/>
              </a:rPr>
              <a:t>     </a:t>
            </a:r>
          </a:p>
          <a:p>
            <a:pPr indent="457200" algn="r" rtl="1">
              <a:tabLst>
                <a:tab pos="466725" algn="l"/>
              </a:tabLst>
            </a:pPr>
            <a:r>
              <a:rPr lang="ar-SA" sz="2400" b="1" dirty="0">
                <a:solidFill>
                  <a:schemeClr val="bg2"/>
                </a:solidFill>
                <a:cs typeface="Simplified Arabic" pitchFamily="18" charset="-78"/>
              </a:rPr>
              <a:t>    </a:t>
            </a:r>
          </a:p>
          <a:p>
            <a:pPr indent="457200" rtl="1">
              <a:tabLst>
                <a:tab pos="466725" algn="l"/>
              </a:tabLst>
            </a:pPr>
            <a:r>
              <a:rPr lang="ar-SA" sz="2400" b="1" dirty="0">
                <a:solidFill>
                  <a:schemeClr val="bg2"/>
                </a:solidFill>
                <a:cs typeface="Simplified Arabic" pitchFamily="18" charset="-78"/>
              </a:rPr>
              <a:t>  </a:t>
            </a:r>
            <a:r>
              <a:rPr lang="en-US" sz="2400" b="1" dirty="0">
                <a:solidFill>
                  <a:srgbClr val="00B050"/>
                </a:solidFill>
                <a:cs typeface="Simplified Arabic" pitchFamily="18" charset="-78"/>
              </a:rPr>
              <a:t>f          A</a:t>
            </a:r>
          </a:p>
          <a:p>
            <a:pPr indent="457200" algn="r" rtl="1">
              <a:tabLst>
                <a:tab pos="466725" algn="l"/>
              </a:tabLst>
            </a:pPr>
            <a:r>
              <a:rPr lang="ar-SA" sz="2400" b="1" dirty="0">
                <a:solidFill>
                  <a:srgbClr val="00B050"/>
                </a:solidFill>
                <a:cs typeface="Simplified Arabic" pitchFamily="18" charset="-78"/>
              </a:rPr>
              <a:t>أي أن العنصر </a:t>
            </a:r>
            <a:r>
              <a:rPr lang="en-US" sz="2400" b="1" dirty="0">
                <a:solidFill>
                  <a:srgbClr val="00B050"/>
                </a:solidFill>
                <a:cs typeface="Simplified Arabic" pitchFamily="18" charset="-78"/>
              </a:rPr>
              <a:t>f </a:t>
            </a:r>
            <a:r>
              <a:rPr lang="ar-SA" sz="2400" b="1" dirty="0">
                <a:solidFill>
                  <a:srgbClr val="00B050"/>
                </a:solidFill>
                <a:cs typeface="Simplified Arabic" pitchFamily="18" charset="-78"/>
              </a:rPr>
              <a:t> لا ينتمي إلى المجموعة  </a:t>
            </a:r>
            <a:r>
              <a:rPr lang="en-US" sz="2400" b="1" dirty="0">
                <a:solidFill>
                  <a:srgbClr val="00B050"/>
                </a:solidFill>
                <a:cs typeface="Simplified Arabic" pitchFamily="18" charset="-78"/>
              </a:rPr>
              <a:t>A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7977336" y="3645024"/>
          <a:ext cx="292100" cy="306387"/>
        </p:xfrm>
        <a:graphic>
          <a:graphicData uri="http://schemas.openxmlformats.org/presentationml/2006/ole">
            <p:oleObj spid="_x0000_s3074" name="Equation" r:id="rId3" imgW="126725" imgH="126725" progId="Equation.3">
              <p:embed/>
            </p:oleObj>
          </a:graphicData>
        </a:graphic>
      </p:graphicFrame>
      <p:graphicFrame>
        <p:nvGraphicFramePr>
          <p:cNvPr id="3075" name="Object 4"/>
          <p:cNvGraphicFramePr>
            <a:graphicFrameLocks noChangeAspect="1"/>
          </p:cNvGraphicFramePr>
          <p:nvPr/>
        </p:nvGraphicFramePr>
        <p:xfrm>
          <a:off x="7761312" y="5085184"/>
          <a:ext cx="292100" cy="366713"/>
        </p:xfrm>
        <a:graphic>
          <a:graphicData uri="http://schemas.openxmlformats.org/presentationml/2006/ole">
            <p:oleObj spid="_x0000_s3075" name="Equation" r:id="rId4" imgW="126835" imgH="152202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915400" cy="563563"/>
          </a:xfrm>
        </p:spPr>
        <p:txBody>
          <a:bodyPr/>
          <a:lstStyle/>
          <a:p>
            <a:pPr rtl="1"/>
            <a:r>
              <a:rPr lang="ar-SA" dirty="0" smtClean="0"/>
              <a:t>طرق كتابة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1- طريقة العد (سرد العناصر):</a:t>
            </a:r>
            <a:endParaRPr lang="ar-SA" sz="300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r>
              <a:rPr lang="ar-SA" sz="3000" smtClean="0">
                <a:cs typeface="Arial" pitchFamily="34" charset="0"/>
              </a:rPr>
              <a:t>يتم فيها وضع جميع عناصر المجموعة، أو جزء منها ، بين قوسي المجموعة </a:t>
            </a:r>
            <a:r>
              <a:rPr lang="en-US" sz="3000" smtClean="0">
                <a:cs typeface="Arial" pitchFamily="34" charset="0"/>
              </a:rPr>
              <a:t>{   }</a:t>
            </a:r>
            <a:r>
              <a:rPr lang="ar-SA" sz="3000" smtClean="0">
                <a:cs typeface="Arial" pitchFamily="34" charset="0"/>
              </a:rPr>
              <a:t> بحيث يفصل بين كل عنصرين بعلامة فاصلة "</a:t>
            </a:r>
            <a:r>
              <a:rPr lang="en-US" sz="3000" smtClean="0">
                <a:cs typeface="Arial" pitchFamily="34" charset="0"/>
              </a:rPr>
              <a:t>,</a:t>
            </a:r>
            <a:r>
              <a:rPr lang="ar-SA" sz="3000" smtClean="0">
                <a:cs typeface="Arial" pitchFamily="34" charset="0"/>
              </a:rPr>
              <a:t>"  مثل:</a:t>
            </a:r>
          </a:p>
          <a:p>
            <a:pPr rtl="1" eaLnBrk="1" hangingPunct="1">
              <a:spcBef>
                <a:spcPct val="0"/>
              </a:spcBef>
            </a:pPr>
            <a:endParaRPr lang="ar-SA" sz="3000" smtClean="0"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endParaRPr lang="ar-SA" sz="3000" smtClean="0"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endParaRPr lang="ar-SA" sz="3000" smtClean="0"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endParaRPr lang="ar-SA" sz="3000" smtClean="0"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r>
              <a:rPr lang="ar-SA" sz="300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rtl="1" eaLnBrk="1" hangingPunct="1">
              <a:spcBef>
                <a:spcPct val="0"/>
              </a:spcBef>
            </a:pPr>
            <a:r>
              <a:rPr lang="ar-SA" sz="2800" smtClean="0">
                <a:cs typeface="Arial" pitchFamily="34" charset="0"/>
              </a:rPr>
              <a:t>             </a:t>
            </a:r>
            <a:r>
              <a:rPr lang="ar-SA" sz="2800" smtClean="0">
                <a:solidFill>
                  <a:srgbClr val="FF0000"/>
                </a:solidFill>
                <a:cs typeface="Arial" pitchFamily="34" charset="0"/>
              </a:rPr>
              <a:t>بحيث لا يتم تكرار العناصر</a:t>
            </a:r>
            <a:endParaRPr lang="ar-SA" sz="300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graphicFrame>
        <p:nvGraphicFramePr>
          <p:cNvPr id="4098" name="Object 11"/>
          <p:cNvGraphicFramePr>
            <a:graphicFrameLocks noChangeAspect="1"/>
          </p:cNvGraphicFramePr>
          <p:nvPr/>
        </p:nvGraphicFramePr>
        <p:xfrm>
          <a:off x="1371600" y="3048000"/>
          <a:ext cx="3810000" cy="609600"/>
        </p:xfrm>
        <a:graphic>
          <a:graphicData uri="http://schemas.openxmlformats.org/presentationml/2006/ole">
            <p:oleObj spid="_x0000_s4098" name="Equation" r:id="rId3" imgW="787058" imgH="203112" progId="Equation.3">
              <p:embed/>
            </p:oleObj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1295400" y="3733800"/>
          <a:ext cx="4302125" cy="762000"/>
        </p:xfrm>
        <a:graphic>
          <a:graphicData uri="http://schemas.openxmlformats.org/presentationml/2006/ole">
            <p:oleObj spid="_x0000_s4099" name="Equation" r:id="rId4" imgW="888614" imgH="203112" progId="Equation.3">
              <p:embed/>
            </p:oleObj>
          </a:graphicData>
        </a:graphic>
      </p:graphicFrame>
      <p:graphicFrame>
        <p:nvGraphicFramePr>
          <p:cNvPr id="4100" name="Object 3"/>
          <p:cNvGraphicFramePr>
            <a:graphicFrameLocks noChangeAspect="1"/>
          </p:cNvGraphicFramePr>
          <p:nvPr/>
        </p:nvGraphicFramePr>
        <p:xfrm>
          <a:off x="1308100" y="4724400"/>
          <a:ext cx="4178300" cy="685800"/>
        </p:xfrm>
        <a:graphic>
          <a:graphicData uri="http://schemas.openxmlformats.org/presentationml/2006/ole">
            <p:oleObj spid="_x0000_s4100" name="Equation" r:id="rId5" imgW="863225" imgH="203112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27588"/>
          </a:xfrm>
        </p:spPr>
        <p:txBody>
          <a:bodyPr/>
          <a:lstStyle/>
          <a:p>
            <a:pPr marL="0" indent="0" rtl="1" eaLnBrk="1" hangingPunct="1">
              <a:spcBef>
                <a:spcPct val="0"/>
              </a:spcBef>
            </a:pPr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2- طريقة القاعدة (الصفة المميزة): </a:t>
            </a:r>
            <a:endParaRPr lang="en-US" sz="300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r>
              <a:rPr lang="ar-SA" sz="3000" smtClean="0">
                <a:cs typeface="Arial" pitchFamily="34" charset="0"/>
              </a:rPr>
              <a:t>ويتم فيها وصف المجموعة  بذكر صفة يمكن بواسطتها تحديد عناصرها، أي الصفة التي تحدد ارتباط عناصر المجموعة ، فمثلاً :</a:t>
            </a:r>
          </a:p>
          <a:p>
            <a:pPr marL="0" indent="0" algn="l" rtl="1">
              <a:spcBef>
                <a:spcPct val="0"/>
              </a:spcBef>
            </a:pPr>
            <a:r>
              <a:rPr lang="en-US" sz="2800" smtClean="0">
                <a:cs typeface="Arial" pitchFamily="34" charset="0"/>
              </a:rPr>
              <a:t>x }           </a:t>
            </a:r>
            <a:r>
              <a:rPr lang="ar-SA" sz="2800" smtClean="0">
                <a:cs typeface="Arial" pitchFamily="34" charset="0"/>
              </a:rPr>
              <a:t> عدد طبيعي زوجي  </a:t>
            </a:r>
            <a:r>
              <a:rPr lang="en-US" sz="2800" smtClean="0">
                <a:cs typeface="Arial" pitchFamily="34" charset="0"/>
              </a:rPr>
              <a:t>    A={x: </a:t>
            </a:r>
            <a:endParaRPr lang="ar-SA" sz="2800" smtClean="0">
              <a:cs typeface="Arial" pitchFamily="34" charset="0"/>
            </a:endParaRPr>
          </a:p>
          <a:p>
            <a:pPr marL="0" indent="0" algn="l" rtl="1">
              <a:spcBef>
                <a:spcPct val="0"/>
              </a:spcBef>
            </a:pPr>
            <a:r>
              <a:rPr lang="en-US" sz="3000" smtClean="0">
                <a:cs typeface="Arial" pitchFamily="34" charset="0"/>
              </a:rPr>
              <a:t> x} </a:t>
            </a:r>
            <a:r>
              <a:rPr lang="ar-SA" sz="3000" smtClean="0">
                <a:cs typeface="Arial" pitchFamily="34" charset="0"/>
              </a:rPr>
              <a:t>كلية بجامعة الملك فيصل</a:t>
            </a:r>
            <a:r>
              <a:rPr lang="en-US" sz="3000" smtClean="0">
                <a:cs typeface="Arial" pitchFamily="34" charset="0"/>
              </a:rPr>
              <a:t>    B={x:</a:t>
            </a:r>
          </a:p>
          <a:p>
            <a:pPr marL="0" indent="0" algn="l" rtl="1">
              <a:spcBef>
                <a:spcPct val="0"/>
              </a:spcBef>
            </a:pPr>
            <a:r>
              <a:rPr lang="en-US" sz="2800" smtClean="0">
                <a:cs typeface="Arial" pitchFamily="34" charset="0"/>
              </a:rPr>
              <a:t> x} </a:t>
            </a:r>
            <a:r>
              <a:rPr lang="ar-SA" sz="2800" smtClean="0">
                <a:cs typeface="Arial" pitchFamily="34" charset="0"/>
              </a:rPr>
              <a:t>طالب مسجل بالمقرر الحالي</a:t>
            </a:r>
            <a:r>
              <a:rPr lang="en-US" sz="2800" smtClean="0">
                <a:cs typeface="Arial" pitchFamily="34" charset="0"/>
              </a:rPr>
              <a:t>    C={x: </a:t>
            </a:r>
            <a:endParaRPr lang="ar-SA" sz="2800" smtClean="0">
              <a:cs typeface="Arial" pitchFamily="34" charset="0"/>
            </a:endParaRPr>
          </a:p>
          <a:p>
            <a:pPr marL="0" indent="0" algn="l">
              <a:spcBef>
                <a:spcPct val="0"/>
              </a:spcBef>
            </a:pPr>
            <a:r>
              <a:rPr lang="en-US" sz="2800" smtClean="0">
                <a:cs typeface="Arial" pitchFamily="34" charset="0"/>
              </a:rPr>
              <a:t>    D={x: 0≤x ≤12</a:t>
            </a:r>
            <a:r>
              <a:rPr lang="ar-SA" sz="2800" smtClean="0">
                <a:cs typeface="Arial" pitchFamily="34" charset="0"/>
              </a:rPr>
              <a:t>عدد صحيح، </a:t>
            </a:r>
            <a:r>
              <a:rPr lang="en-US" sz="2800" smtClean="0">
                <a:cs typeface="Arial" pitchFamily="34" charset="0"/>
              </a:rPr>
              <a:t>X}</a:t>
            </a:r>
            <a:endParaRPr lang="ar-SA" sz="30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915400" cy="563563"/>
          </a:xfrm>
        </p:spPr>
        <p:txBody>
          <a:bodyPr/>
          <a:lstStyle/>
          <a:p>
            <a:pPr rtl="1"/>
            <a:r>
              <a:rPr lang="ar-SA" dirty="0" smtClean="0"/>
              <a:t>طرق كتابة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مثال على طرق كتابة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444625"/>
            <a:ext cx="9144000" cy="452278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 rtl="1">
              <a:tabLst>
                <a:tab pos="466725" algn="l"/>
              </a:tabLst>
              <a:defRPr/>
            </a:pPr>
            <a:r>
              <a:rPr lang="ar-SA" sz="2400" dirty="0">
                <a:cs typeface="Simplified Arabic" pitchFamily="2" charset="-78"/>
              </a:rPr>
              <a:t>فمن خلال رمي حجر نرد مرتين نستطيع أن نعبر عن الحادثة (الحصول على مجموع  يساوي 7) من خلال التالي:</a:t>
            </a:r>
          </a:p>
          <a:p>
            <a:pPr indent="457200" algn="just" rtl="1"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- طريقة سرد جميع العناصر وبينهما فاصلة كالتالي:</a:t>
            </a:r>
          </a:p>
          <a:p>
            <a:pPr indent="457200" algn="just" rtl="1">
              <a:tabLst>
                <a:tab pos="466725" algn="l"/>
              </a:tabLst>
              <a:defRPr/>
            </a:pPr>
            <a:endParaRPr lang="ar-SA" sz="2400" dirty="0">
              <a:cs typeface="Simplified Arabic" pitchFamily="2" charset="-78"/>
            </a:endParaRPr>
          </a:p>
          <a:p>
            <a:pPr indent="457200" rtl="1">
              <a:tabLst>
                <a:tab pos="466725" algn="l"/>
              </a:tabLst>
              <a:defRPr/>
            </a:pPr>
            <a:r>
              <a:rPr lang="en-US" sz="2400" b="1" dirty="0">
                <a:solidFill>
                  <a:srgbClr val="00B050"/>
                </a:solidFill>
                <a:cs typeface="Simplified Arabic" pitchFamily="2" charset="-78"/>
              </a:rPr>
              <a:t>A={(1,6), (2,5), (3,4), (4,3), (5,2), (6,1)}</a:t>
            </a:r>
          </a:p>
          <a:p>
            <a:pPr indent="457200" algn="just" rtl="1">
              <a:tabLst>
                <a:tab pos="466725" algn="l"/>
              </a:tabLst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indent="15875" algn="just" rtl="1">
              <a:buFontTx/>
              <a:buChar char="-"/>
              <a:defRPr/>
            </a:pPr>
            <a:r>
              <a:rPr lang="ar-SA" sz="2400" dirty="0">
                <a:solidFill>
                  <a:srgbClr val="FF0000"/>
                </a:solidFill>
                <a:cs typeface="Simplified Arabic" pitchFamily="2" charset="-78"/>
              </a:rPr>
              <a:t>ويمكن أن نعبر عن الحادثة نفسها بطريقة الصفة المميزة و</a:t>
            </a:r>
            <a:r>
              <a:rPr lang="ar-SA" sz="2400" dirty="0">
                <a:solidFill>
                  <a:srgbClr val="FF0000"/>
                </a:solidFill>
              </a:rPr>
              <a:t>هي كتابة مميزات العناصر بين القوسين {} عوضا عن كتابة العناصر نفسها </a:t>
            </a:r>
            <a:r>
              <a:rPr lang="ar-SA" sz="2400" dirty="0">
                <a:solidFill>
                  <a:srgbClr val="FF0000"/>
                </a:solidFill>
                <a:cs typeface="Simplified Arabic" pitchFamily="2" charset="-78"/>
              </a:rPr>
              <a:t>كالتالي:</a:t>
            </a:r>
          </a:p>
          <a:p>
            <a:pPr indent="457200" rtl="1">
              <a:buFontTx/>
              <a:buChar char="-"/>
              <a:tabLst>
                <a:tab pos="466725" algn="l"/>
              </a:tabLst>
              <a:defRPr/>
            </a:pPr>
            <a:r>
              <a:rPr lang="en-US" sz="2400" b="1" dirty="0">
                <a:solidFill>
                  <a:srgbClr val="0070C0"/>
                </a:solidFill>
                <a:cs typeface="Simplified Arabic" pitchFamily="2" charset="-78"/>
              </a:rPr>
              <a:t>A={ (</a:t>
            </a:r>
            <a:r>
              <a:rPr lang="en-US" sz="2400" b="1" dirty="0" err="1">
                <a:solidFill>
                  <a:srgbClr val="0070C0"/>
                </a:solidFill>
                <a:cs typeface="Simplified Arabic" pitchFamily="2" charset="-78"/>
              </a:rPr>
              <a:t>x,y</a:t>
            </a:r>
            <a:r>
              <a:rPr lang="en-US" sz="2400" b="1" dirty="0">
                <a:solidFill>
                  <a:srgbClr val="0070C0"/>
                </a:solidFill>
                <a:cs typeface="Simplified Arabic" pitchFamily="2" charset="-78"/>
              </a:rPr>
              <a:t>) : x + y = 7 }</a:t>
            </a:r>
            <a:endParaRPr lang="ar-SA" sz="2400" b="1" dirty="0">
              <a:solidFill>
                <a:srgbClr val="0070C0"/>
              </a:solidFill>
              <a:cs typeface="Simplified Arabic" pitchFamily="2" charset="-78"/>
            </a:endParaRPr>
          </a:p>
          <a:p>
            <a:pPr indent="457200" algn="just" rtl="1">
              <a:tabLst>
                <a:tab pos="466725" algn="l"/>
              </a:tabLst>
              <a:defRPr/>
            </a:pPr>
            <a:endParaRPr lang="ar-SA" sz="2400" dirty="0"/>
          </a:p>
          <a:p>
            <a:pPr marL="441325" indent="15875" algn="just" rtl="1">
              <a:defRPr/>
            </a:pPr>
            <a:r>
              <a:rPr lang="ar-SA" sz="2400" dirty="0"/>
              <a:t>إذا المجموعة بشكل عام يمكن أن تكتب بميزة عناصرها بأشكال مختلفة طالما كانت الميزة كافيه لتحديد العناصر بشكل دقيق.</a:t>
            </a:r>
            <a:endParaRPr lang="ar-SA" sz="2400" dirty="0">
              <a:cs typeface="Simplified Arabic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أنواع المجموعات:</a:t>
            </a:r>
            <a:endParaRPr lang="en-GB" dirty="0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1- المجموعة الخالية: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2800" dirty="0" smtClean="0">
                <a:cs typeface="Arial" pitchFamily="34" charset="0"/>
              </a:rPr>
              <a:t>    وهي مجموعة الأعداد الصحيحة التي بين العددين 0,1 مجموعة خالية, أيضا مجموعة أسماء الأسماك التي تتحدث اللغة العربية مجموعة خالية بالتأكيد. ويرمز للمجموعة الخالية بالرمز </a:t>
            </a:r>
            <a:r>
              <a:rPr lang="en-US" sz="2800" b="1" dirty="0" smtClean="0">
                <a:solidFill>
                  <a:srgbClr val="0070C0"/>
                </a:solidFill>
                <a:cs typeface="Simplified Arabic" pitchFamily="18" charset="-78"/>
              </a:rPr>
              <a:t>Ø </a:t>
            </a:r>
            <a:r>
              <a:rPr lang="ar-SA" sz="2800" b="1" dirty="0" smtClean="0">
                <a:solidFill>
                  <a:srgbClr val="0070C0"/>
                </a:solidFill>
                <a:cs typeface="Simplified Arabic" pitchFamily="18" charset="-78"/>
              </a:rPr>
              <a:t> </a:t>
            </a:r>
            <a:r>
              <a:rPr lang="ar-SA" sz="2800" dirty="0" smtClean="0">
                <a:cs typeface="Arial" pitchFamily="34" charset="0"/>
              </a:rPr>
              <a:t>أو بقوسين { }.</a:t>
            </a:r>
            <a:endParaRPr lang="ar-SA" sz="2800" dirty="0" smtClean="0">
              <a:cs typeface="Simplified Arabic" pitchFamily="18" charset="-78"/>
            </a:endParaRPr>
          </a:p>
          <a:p>
            <a:pPr rtl="1"/>
            <a:endParaRPr lang="ar-SA" sz="2800" dirty="0" smtClean="0">
              <a:cs typeface="Arial" pitchFamily="34" charset="0"/>
            </a:endParaRPr>
          </a:p>
          <a:p>
            <a:pPr rtl="1"/>
            <a:r>
              <a:rPr lang="en-US" sz="2800" dirty="0" smtClean="0">
                <a:cs typeface="Arial" pitchFamily="34" charset="0"/>
              </a:rPr>
              <a:t>x }                         </a:t>
            </a:r>
            <a:r>
              <a:rPr lang="ar-SA" sz="2800" dirty="0" smtClean="0">
                <a:cs typeface="Arial" pitchFamily="34" charset="0"/>
              </a:rPr>
              <a:t> عدد طبيعي زوجي وفردي  </a:t>
            </a:r>
            <a:r>
              <a:rPr lang="en-US" sz="2800" dirty="0" smtClean="0">
                <a:cs typeface="Arial" pitchFamily="34" charset="0"/>
              </a:rPr>
              <a:t>    A={x: </a:t>
            </a:r>
            <a:endParaRPr lang="ar-SA" sz="2800" dirty="0" smtClean="0">
              <a:cs typeface="Arial" pitchFamily="34" charset="0"/>
            </a:endParaRPr>
          </a:p>
          <a:p>
            <a:pPr rtl="1"/>
            <a:r>
              <a:rPr lang="en-US" sz="2800" dirty="0" smtClean="0">
                <a:cs typeface="Arial" pitchFamily="34" charset="0"/>
              </a:rPr>
              <a:t>x }                         </a:t>
            </a:r>
            <a:r>
              <a:rPr lang="ar-SA" sz="2800" dirty="0" smtClean="0">
                <a:cs typeface="Arial" pitchFamily="34" charset="0"/>
              </a:rPr>
              <a:t> دولة عربية تقع في </a:t>
            </a:r>
            <a:r>
              <a:rPr lang="ar-SA" sz="2800" dirty="0" err="1" smtClean="0">
                <a:cs typeface="Arial" pitchFamily="34" charset="0"/>
              </a:rPr>
              <a:t>اوروبا</a:t>
            </a:r>
            <a:r>
              <a:rPr lang="ar-SA" sz="2800" dirty="0" smtClean="0">
                <a:cs typeface="Arial" pitchFamily="34" charset="0"/>
              </a:rPr>
              <a:t>  </a:t>
            </a:r>
            <a:r>
              <a:rPr lang="en-US" sz="2800" dirty="0" smtClean="0">
                <a:cs typeface="Arial" pitchFamily="34" charset="0"/>
              </a:rPr>
              <a:t>    B={x: </a:t>
            </a:r>
            <a:endParaRPr lang="ar-SA" sz="2800" dirty="0" smtClean="0">
              <a:cs typeface="Arial" pitchFamily="34" charset="0"/>
            </a:endParaRPr>
          </a:p>
          <a:p>
            <a:pPr rtl="1"/>
            <a:endParaRPr lang="en-US" sz="3000" dirty="0" smtClean="0">
              <a:cs typeface="Arial" pitchFamily="34" charset="0"/>
            </a:endParaRPr>
          </a:p>
          <a:p>
            <a:pPr rtl="1"/>
            <a:endParaRPr lang="ar-SA" sz="4800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2- المجموعة المنتهية:</a:t>
            </a:r>
            <a:endParaRPr lang="en-US" sz="300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rtl="1">
              <a:spcBef>
                <a:spcPct val="0"/>
              </a:spcBef>
            </a:pPr>
            <a:r>
              <a:rPr lang="ar-SA" sz="3000" smtClean="0">
                <a:cs typeface="Arial" pitchFamily="34" charset="0"/>
              </a:rPr>
              <a:t>المجموعة التي تكون عناصرها محدودة.</a:t>
            </a:r>
          </a:p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مثال:</a:t>
            </a:r>
            <a:r>
              <a:rPr lang="ar-SA" sz="3000" smtClean="0">
                <a:cs typeface="Arial" pitchFamily="34" charset="0"/>
              </a:rPr>
              <a:t> المجموعات التالية مجموعات منتهية</a:t>
            </a:r>
          </a:p>
          <a:p>
            <a:pPr rtl="1"/>
            <a:endParaRPr lang="ar-SA" sz="4800" smtClean="0">
              <a:cs typeface="Arial" pitchFamily="34" charset="0"/>
            </a:endParaRPr>
          </a:p>
          <a:p>
            <a:pPr algn="l"/>
            <a:endParaRPr lang="ar-SA" sz="4800" smtClean="0">
              <a:cs typeface="Arial" pitchFamily="34" charset="0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905000" y="3352800"/>
          <a:ext cx="3581400" cy="533400"/>
        </p:xfrm>
        <a:graphic>
          <a:graphicData uri="http://schemas.openxmlformats.org/presentationml/2006/ole">
            <p:oleObj spid="_x0000_s5122" name="Equation" r:id="rId3" imgW="812447" imgH="203112" progId="Equation.3">
              <p:embed/>
            </p:oleObj>
          </a:graphicData>
        </a:graphic>
      </p:graphicFrame>
      <p:graphicFrame>
        <p:nvGraphicFramePr>
          <p:cNvPr id="5123" name="Object 4"/>
          <p:cNvGraphicFramePr>
            <a:graphicFrameLocks noChangeAspect="1"/>
          </p:cNvGraphicFramePr>
          <p:nvPr/>
        </p:nvGraphicFramePr>
        <p:xfrm>
          <a:off x="2024063" y="4191000"/>
          <a:ext cx="4589462" cy="457200"/>
        </p:xfrm>
        <a:graphic>
          <a:graphicData uri="http://schemas.openxmlformats.org/presentationml/2006/ole">
            <p:oleObj spid="_x0000_s5123" name="Equation" r:id="rId4" imgW="1041120" imgH="203040" progId="Equation.3">
              <p:embed/>
            </p:oleObj>
          </a:graphicData>
        </a:graphic>
      </p:graphicFrame>
      <p:graphicFrame>
        <p:nvGraphicFramePr>
          <p:cNvPr id="5124" name="Object 5"/>
          <p:cNvGraphicFramePr>
            <a:graphicFrameLocks noChangeAspect="1"/>
          </p:cNvGraphicFramePr>
          <p:nvPr/>
        </p:nvGraphicFramePr>
        <p:xfrm>
          <a:off x="1828800" y="4953000"/>
          <a:ext cx="4645025" cy="533400"/>
        </p:xfrm>
        <a:graphic>
          <a:graphicData uri="http://schemas.openxmlformats.org/presentationml/2006/ole">
            <p:oleObj spid="_x0000_s5124" name="Equation" r:id="rId5" imgW="1054100" imgH="203200" progId="Equation.3">
              <p:embed/>
            </p:oleObj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256381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أنواع المجموعات: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 eaLnBrk="1" hangingPunct="1">
              <a:spcBef>
                <a:spcPct val="0"/>
              </a:spcBef>
            </a:pPr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3- المجموعة غير المنتهية:</a:t>
            </a:r>
            <a:endParaRPr lang="en-US" sz="300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r>
              <a:rPr lang="ar-SA" sz="3000" smtClean="0">
                <a:cs typeface="Arial" pitchFamily="34" charset="0"/>
              </a:rPr>
              <a:t>المجموعة التي تكون عناصرها غير محدودة.</a:t>
            </a:r>
            <a:endParaRPr lang="en-US" sz="3000" smtClean="0"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مثال:</a:t>
            </a:r>
            <a:r>
              <a:rPr lang="ar-SA" sz="3000" smtClean="0">
                <a:cs typeface="Arial" pitchFamily="34" charset="0"/>
              </a:rPr>
              <a:t> المجموعات التالية مجموعات غير منتهية</a:t>
            </a:r>
          </a:p>
          <a:p>
            <a:pPr marL="0" indent="0" rtl="1">
              <a:spcBef>
                <a:spcPct val="0"/>
              </a:spcBef>
            </a:pPr>
            <a:endParaRPr lang="ar-SA" sz="3000" smtClean="0">
              <a:latin typeface="Arial" pitchFamily="34" charset="0"/>
              <a:cs typeface="Arial" pitchFamily="34" charset="0"/>
            </a:endParaRPr>
          </a:p>
          <a:p>
            <a:pPr marL="0" indent="0" rtl="1"/>
            <a:r>
              <a:rPr lang="en-US" sz="3000" smtClean="0">
                <a:cs typeface="Arial" pitchFamily="34" charset="0"/>
              </a:rPr>
              <a:t>x }                                       </a:t>
            </a:r>
            <a:r>
              <a:rPr lang="ar-SA" sz="3000" smtClean="0">
                <a:cs typeface="Arial" pitchFamily="34" charset="0"/>
              </a:rPr>
              <a:t> عدد طبيعي فردي</a:t>
            </a:r>
            <a:r>
              <a:rPr lang="en-US" sz="3000" smtClean="0">
                <a:cs typeface="Arial" pitchFamily="34" charset="0"/>
              </a:rPr>
              <a:t>A={x: </a:t>
            </a:r>
            <a:endParaRPr lang="en-US" sz="3000" smtClean="0">
              <a:latin typeface="Arial" pitchFamily="34" charset="0"/>
              <a:cs typeface="Arial" pitchFamily="34" charset="0"/>
            </a:endParaRPr>
          </a:p>
          <a:p>
            <a:pPr marL="0" indent="0" rtl="1"/>
            <a:endParaRPr lang="ar-SA" sz="4800" smtClean="0">
              <a:cs typeface="Arial" pitchFamily="34" charset="0"/>
            </a:endParaRPr>
          </a:p>
          <a:p>
            <a:pPr marL="0" indent="0" algn="l"/>
            <a:endParaRPr lang="ar-SA" sz="48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390775" y="4267200"/>
          <a:ext cx="4981575" cy="457200"/>
        </p:xfrm>
        <a:graphic>
          <a:graphicData uri="http://schemas.openxmlformats.org/presentationml/2006/ole">
            <p:oleObj spid="_x0000_s6146" name="Equation" r:id="rId3" imgW="1130040" imgH="203040" progId="Equation.3">
              <p:embed/>
            </p:oleObj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أنواع المجموعات: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632520" y="1628800"/>
            <a:ext cx="8915400" cy="1752600"/>
          </a:xfrm>
        </p:spPr>
        <p:txBody>
          <a:bodyPr/>
          <a:lstStyle/>
          <a:p>
            <a:pPr marL="0" indent="0" rtl="1" eaLnBrk="1" hangingPunct="1">
              <a:spcBef>
                <a:spcPct val="0"/>
              </a:spcBef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4- المجموعة الشاملة: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r>
              <a:rPr lang="ar-SA" sz="3000" dirty="0" smtClean="0">
                <a:cs typeface="Arial" pitchFamily="34" charset="0"/>
              </a:rPr>
              <a:t>هي المجموعة التي تدرس جميع  المجموعات باعتبارها مجموعات جزئية منها، ويرمز لها بالرمز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ar-SA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rtl="1">
              <a:spcBef>
                <a:spcPct val="0"/>
              </a:spcBef>
            </a:pPr>
            <a:endParaRPr lang="ar-SA" sz="3000" dirty="0" smtClean="0"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endParaRPr lang="ar-SA" sz="3000" dirty="0" smtClean="0"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endParaRPr lang="ar-SA" sz="3000" dirty="0" smtClean="0"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endParaRPr lang="ar-SA" sz="4800" dirty="0" smtClean="0">
              <a:cs typeface="Arial" pitchFamily="34" charset="0"/>
            </a:endParaRPr>
          </a:p>
          <a:p>
            <a:pPr marL="0" indent="0" algn="l"/>
            <a:endParaRPr lang="ar-SA" sz="48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أنواع المجموعات: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" y="1739900"/>
            <a:ext cx="92202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630238" algn="just" rtl="1"/>
            <a:r>
              <a:rPr lang="ar-SA" sz="2800" b="1">
                <a:solidFill>
                  <a:srgbClr val="FF0000"/>
                </a:solidFill>
                <a:latin typeface="Calibri" pitchFamily="34" charset="0"/>
              </a:rPr>
              <a:t>5- المجموعة الجزئية: </a:t>
            </a:r>
            <a:endParaRPr lang="ar-SA" sz="2800">
              <a:solidFill>
                <a:srgbClr val="FF0000"/>
              </a:solidFill>
              <a:latin typeface="Calibri" pitchFamily="34" charset="0"/>
            </a:endParaRPr>
          </a:p>
          <a:p>
            <a:pPr marL="630238" algn="just" rtl="1"/>
            <a:r>
              <a:rPr lang="ar-SA" sz="2800">
                <a:latin typeface="Calibri" pitchFamily="34" charset="0"/>
              </a:rPr>
              <a:t>فنقول عن مجموعة </a:t>
            </a:r>
            <a:r>
              <a:rPr lang="en-US" sz="2800">
                <a:latin typeface="Calibri" pitchFamily="34" charset="0"/>
              </a:rPr>
              <a:t> A </a:t>
            </a:r>
            <a:r>
              <a:rPr lang="ar-SA" sz="2800">
                <a:latin typeface="Calibri" pitchFamily="34" charset="0"/>
              </a:rPr>
              <a:t>أنها مجموعة جزئية </a:t>
            </a:r>
            <a:r>
              <a:rPr lang="en-US" sz="2800">
                <a:latin typeface="Calibri" pitchFamily="34" charset="0"/>
              </a:rPr>
              <a:t>subset </a:t>
            </a:r>
            <a:r>
              <a:rPr lang="ar-SA" sz="2800">
                <a:latin typeface="Calibri" pitchFamily="34" charset="0"/>
              </a:rPr>
              <a:t> من مجموعة </a:t>
            </a:r>
            <a:r>
              <a:rPr lang="en-US" sz="2800">
                <a:latin typeface="Calibri" pitchFamily="34" charset="0"/>
              </a:rPr>
              <a:t> B </a:t>
            </a:r>
            <a:r>
              <a:rPr lang="ar-SA" sz="2800">
                <a:latin typeface="Calibri" pitchFamily="34" charset="0"/>
              </a:rPr>
              <a:t>إذا كان كل عنصر ينتمي إلى </a:t>
            </a:r>
            <a:r>
              <a:rPr lang="en-US" sz="2800">
                <a:latin typeface="Calibri" pitchFamily="34" charset="0"/>
              </a:rPr>
              <a:t>A </a:t>
            </a:r>
            <a:r>
              <a:rPr lang="ar-SA" sz="2800">
                <a:latin typeface="Calibri" pitchFamily="34" charset="0"/>
              </a:rPr>
              <a:t> ينتمي إلى </a:t>
            </a:r>
            <a:r>
              <a:rPr lang="en-US" sz="2800">
                <a:latin typeface="Calibri" pitchFamily="34" charset="0"/>
              </a:rPr>
              <a:t>B </a:t>
            </a:r>
            <a:r>
              <a:rPr lang="ar-SA" sz="2800">
                <a:latin typeface="Calibri" pitchFamily="34" charset="0"/>
              </a:rPr>
              <a:t> ونعبر عن هذا بكتابة                    </a:t>
            </a:r>
          </a:p>
          <a:p>
            <a:pPr marL="630238" algn="just" rtl="1"/>
            <a:endParaRPr lang="ar-SA" sz="2800">
              <a:latin typeface="Calibri" pitchFamily="34" charset="0"/>
            </a:endParaRPr>
          </a:p>
          <a:p>
            <a:pPr marL="630238" algn="just" rtl="1"/>
            <a:r>
              <a:rPr lang="ar-SA" sz="2800">
                <a:latin typeface="Calibri" pitchFamily="34" charset="0"/>
              </a:rPr>
              <a:t>فإذا كانت                 وكانت               قلنا أن </a:t>
            </a:r>
            <a:r>
              <a:rPr lang="en-US" sz="2800">
                <a:latin typeface="Calibri" pitchFamily="34" charset="0"/>
              </a:rPr>
              <a:t>A </a:t>
            </a:r>
            <a:r>
              <a:rPr lang="ar-SA" sz="2800">
                <a:latin typeface="Calibri" pitchFamily="34" charset="0"/>
              </a:rPr>
              <a:t> جزئية فعلية </a:t>
            </a:r>
            <a:r>
              <a:rPr lang="en-US" sz="2800">
                <a:latin typeface="Calibri" pitchFamily="34" charset="0"/>
              </a:rPr>
              <a:t>proper subset </a:t>
            </a:r>
            <a:r>
              <a:rPr lang="ar-SA" sz="2800">
                <a:latin typeface="Calibri" pitchFamily="34" charset="0"/>
              </a:rPr>
              <a:t> من</a:t>
            </a:r>
            <a:r>
              <a:rPr lang="en-US" sz="2800">
                <a:latin typeface="Calibri" pitchFamily="34" charset="0"/>
              </a:rPr>
              <a:t> B </a:t>
            </a:r>
            <a:r>
              <a:rPr lang="ar-SA" sz="2800">
                <a:latin typeface="Calibri" pitchFamily="34" charset="0"/>
              </a:rPr>
              <a:t>أو </a:t>
            </a:r>
            <a:r>
              <a:rPr lang="en-US" sz="2800">
                <a:latin typeface="Calibri" pitchFamily="34" charset="0"/>
              </a:rPr>
              <a:t>A </a:t>
            </a:r>
            <a:r>
              <a:rPr lang="ar-SA" sz="2800">
                <a:latin typeface="Calibri" pitchFamily="34" charset="0"/>
              </a:rPr>
              <a:t> محتواه في </a:t>
            </a:r>
            <a:r>
              <a:rPr lang="en-US" sz="2800">
                <a:latin typeface="Calibri" pitchFamily="34" charset="0"/>
              </a:rPr>
              <a:t> B </a:t>
            </a:r>
            <a:r>
              <a:rPr lang="ar-SA" sz="2800">
                <a:latin typeface="Calibri" pitchFamily="34" charset="0"/>
              </a:rPr>
              <a:t>أو المجموعة </a:t>
            </a:r>
            <a:r>
              <a:rPr lang="en-US" sz="2800">
                <a:latin typeface="Calibri" pitchFamily="34" charset="0"/>
              </a:rPr>
              <a:t> B </a:t>
            </a:r>
            <a:r>
              <a:rPr lang="ar-SA" sz="2800">
                <a:latin typeface="Calibri" pitchFamily="34" charset="0"/>
              </a:rPr>
              <a:t>تحتوي </a:t>
            </a:r>
            <a:r>
              <a:rPr lang="en-US" sz="2800">
                <a:latin typeface="Calibri" pitchFamily="34" charset="0"/>
              </a:rPr>
              <a:t>A</a:t>
            </a:r>
            <a:r>
              <a:rPr lang="ar-SA" sz="2800">
                <a:latin typeface="Calibri" pitchFamily="34" charset="0"/>
              </a:rPr>
              <a:t>  </a:t>
            </a:r>
            <a:endParaRPr lang="en-US" sz="2800">
              <a:latin typeface="Calibri" pitchFamily="34" charset="0"/>
            </a:endParaRPr>
          </a:p>
          <a:p>
            <a:pPr marL="630238" algn="just" rtl="1"/>
            <a:r>
              <a:rPr lang="en-US" sz="2800">
                <a:latin typeface="Calibri" pitchFamily="34" charset="0"/>
              </a:rPr>
              <a:t/>
            </a:r>
            <a:br>
              <a:rPr lang="en-US" sz="2800">
                <a:latin typeface="Calibri" pitchFamily="34" charset="0"/>
              </a:rPr>
            </a:br>
            <a:r>
              <a:rPr lang="ar-SA" sz="2800">
                <a:latin typeface="Calibri" pitchFamily="34" charset="0"/>
              </a:rPr>
              <a:t> أما إذا كانت </a:t>
            </a:r>
            <a:r>
              <a:rPr lang="en-US" sz="2800">
                <a:latin typeface="Calibri" pitchFamily="34" charset="0"/>
              </a:rPr>
              <a:t>A=B </a:t>
            </a:r>
            <a:r>
              <a:rPr lang="ar-SA" sz="2800">
                <a:latin typeface="Calibri" pitchFamily="34" charset="0"/>
              </a:rPr>
              <a:t> فإن كل عنصر ينتمي إلى أحدهما ينتمي للأخرى وبالتالي                    و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6248400" y="3502025"/>
          <a:ext cx="993775" cy="304800"/>
        </p:xfrm>
        <a:graphic>
          <a:graphicData uri="http://schemas.openxmlformats.org/presentationml/2006/ole">
            <p:oleObj spid="_x0000_s7170" name="Equation" r:id="rId3" imgW="431613" imgH="165028" progId="Equation.3">
              <p:embed/>
            </p:oleObj>
          </a:graphicData>
        </a:graphic>
      </p:graphicFrame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3687763" y="3471863"/>
          <a:ext cx="935037" cy="304800"/>
        </p:xfrm>
        <a:graphic>
          <a:graphicData uri="http://schemas.openxmlformats.org/presentationml/2006/ole">
            <p:oleObj spid="_x0000_s7171" name="Equation" r:id="rId4" imgW="406048" imgH="164957" progId="Equation.3">
              <p:embed/>
            </p:oleObj>
          </a:graphicData>
        </a:graphic>
      </p:graphicFrame>
      <p:graphicFrame>
        <p:nvGraphicFramePr>
          <p:cNvPr id="7172" name="Object 6"/>
          <p:cNvGraphicFramePr>
            <a:graphicFrameLocks noChangeAspect="1"/>
          </p:cNvGraphicFramePr>
          <p:nvPr/>
        </p:nvGraphicFramePr>
        <p:xfrm>
          <a:off x="6705600" y="5284788"/>
          <a:ext cx="993775" cy="304800"/>
        </p:xfrm>
        <a:graphic>
          <a:graphicData uri="http://schemas.openxmlformats.org/presentationml/2006/ole">
            <p:oleObj spid="_x0000_s7172" name="Equation" r:id="rId5" imgW="431613" imgH="165028" progId="Equation.3">
              <p:embed/>
            </p:oleObj>
          </a:graphicData>
        </a:graphic>
      </p:graphicFrame>
      <p:graphicFrame>
        <p:nvGraphicFramePr>
          <p:cNvPr id="7173" name="Object 7"/>
          <p:cNvGraphicFramePr>
            <a:graphicFrameLocks noChangeAspect="1"/>
          </p:cNvGraphicFramePr>
          <p:nvPr/>
        </p:nvGraphicFramePr>
        <p:xfrm>
          <a:off x="4786313" y="5300663"/>
          <a:ext cx="993775" cy="304800"/>
        </p:xfrm>
        <a:graphic>
          <a:graphicData uri="http://schemas.openxmlformats.org/presentationml/2006/ole">
            <p:oleObj spid="_x0000_s7173" name="Equation" r:id="rId6" imgW="431613" imgH="165028" progId="Equation.3">
              <p:embed/>
            </p:oleObj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أنواع المجموعات: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915400" cy="3276600"/>
          </a:xfrm>
        </p:spPr>
        <p:txBody>
          <a:bodyPr/>
          <a:lstStyle/>
          <a:p>
            <a:pPr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أمثلة:</a:t>
            </a:r>
          </a:p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إذا كانت                  </a:t>
            </a:r>
            <a:r>
              <a:rPr lang="ar-SA" sz="3000" dirty="0" err="1" smtClean="0"/>
              <a:t>و</a:t>
            </a:r>
            <a:endParaRPr lang="ar-SA" sz="3000" dirty="0" smtClean="0"/>
          </a:p>
          <a:p>
            <a:pPr marL="742950" indent="-742950" rtl="1">
              <a:defRPr/>
            </a:pPr>
            <a:r>
              <a:rPr lang="ar-SA" sz="3000" dirty="0" smtClean="0"/>
              <a:t>فان</a:t>
            </a:r>
          </a:p>
          <a:p>
            <a:pPr marL="742950" indent="-742950" rtl="1">
              <a:defRPr/>
            </a:pPr>
            <a:endParaRPr lang="ar-SA" sz="3000" dirty="0" smtClean="0"/>
          </a:p>
          <a:p>
            <a:pPr marL="742950" indent="-742950" rtl="1">
              <a:defRPr/>
            </a:pPr>
            <a:r>
              <a:rPr lang="ar-SA" sz="3000" dirty="0" smtClean="0"/>
              <a:t> 2. مجموعة جميع طلاب التعليم الالكتروني بجامعة الملك فيصل مجموعة جزئية من مجموعة طلاب هذه الجامعة. </a:t>
            </a:r>
          </a:p>
          <a:p>
            <a:pPr marL="742950" indent="-742950" rtl="1">
              <a:defRPr/>
            </a:pPr>
            <a:r>
              <a:rPr lang="ar-SA" sz="3000" dirty="0" smtClean="0"/>
              <a:t> </a:t>
            </a:r>
          </a:p>
          <a:p>
            <a:pPr>
              <a:defRPr/>
            </a:pPr>
            <a:r>
              <a:rPr lang="ar-SA" sz="4000" dirty="0" smtClean="0"/>
              <a:t> </a:t>
            </a: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447800" y="2667000"/>
          <a:ext cx="3962400" cy="457200"/>
        </p:xfrm>
        <a:graphic>
          <a:graphicData uri="http://schemas.openxmlformats.org/presentationml/2006/ole">
            <p:oleObj spid="_x0000_s8194" name="Equation" r:id="rId3" imgW="1320227" imgH="203112" progId="Equation.3">
              <p:embed/>
            </p:oleObj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5867400" y="2667000"/>
          <a:ext cx="1649413" cy="381000"/>
        </p:xfrm>
        <a:graphic>
          <a:graphicData uri="http://schemas.openxmlformats.org/presentationml/2006/ole">
            <p:oleObj spid="_x0000_s8195" name="Equation" r:id="rId4" imgW="710891" imgH="203112" progId="Equation.3">
              <p:embed/>
            </p:oleObj>
          </a:graphicData>
        </a:graphic>
      </p:graphicFrame>
      <p:graphicFrame>
        <p:nvGraphicFramePr>
          <p:cNvPr id="8196" name="Object 5"/>
          <p:cNvGraphicFramePr>
            <a:graphicFrameLocks noChangeAspect="1"/>
          </p:cNvGraphicFramePr>
          <p:nvPr/>
        </p:nvGraphicFramePr>
        <p:xfrm>
          <a:off x="7696200" y="3200400"/>
          <a:ext cx="1001713" cy="309563"/>
        </p:xfrm>
        <a:graphic>
          <a:graphicData uri="http://schemas.openxmlformats.org/presentationml/2006/ole">
            <p:oleObj spid="_x0000_s8196" name="Equation" r:id="rId5" imgW="431613" imgH="165028" progId="Equation.3">
              <p:embed/>
            </p:oleObj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أنواع المجموعات: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spcBef>
                <a:spcPct val="0"/>
              </a:spcBef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6- تساوي المجموعات:</a:t>
            </a:r>
            <a:endParaRPr lang="ar-SA" sz="3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تكون المجموعتان 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،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</a:t>
            </a:r>
            <a:r>
              <a:rPr lang="ar-SA" sz="3000" b="1" u="sng" dirty="0" smtClean="0">
                <a:solidFill>
                  <a:srgbClr val="FF0000"/>
                </a:solidFill>
                <a:cs typeface="Arial" pitchFamily="34" charset="0"/>
              </a:rPr>
              <a:t>متساويتان</a:t>
            </a:r>
            <a:r>
              <a:rPr lang="ar-SA" sz="3000" dirty="0" smtClean="0">
                <a:cs typeface="Arial" pitchFamily="34" charset="0"/>
              </a:rPr>
              <a:t> إذا كانت</a:t>
            </a:r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441325">
              <a:defRPr/>
            </a:pPr>
            <a:r>
              <a:rPr lang="ar-SA" sz="2800" dirty="0"/>
              <a:t>مثال:</a:t>
            </a:r>
          </a:p>
          <a:p>
            <a:pPr marL="441325">
              <a:defRPr/>
            </a:pPr>
            <a:endParaRPr lang="en-US" sz="2800" dirty="0"/>
          </a:p>
          <a:p>
            <a:pPr algn="ctr" rtl="1">
              <a:defRPr/>
            </a:pPr>
            <a:r>
              <a:rPr lang="ar-SA" sz="2800" dirty="0"/>
              <a:t>{ </a:t>
            </a:r>
            <a:r>
              <a:rPr lang="en-US" sz="2800" dirty="0"/>
              <a:t>x </a:t>
            </a:r>
            <a:r>
              <a:rPr lang="ar-SA" sz="2800" dirty="0"/>
              <a:t> حرف من كلمة سلام :</a:t>
            </a:r>
            <a:r>
              <a:rPr lang="en-US" sz="2800" dirty="0"/>
              <a:t>} ≠ {x </a:t>
            </a:r>
            <a:r>
              <a:rPr lang="ar-SA" sz="2800" dirty="0"/>
              <a:t>س, ل, م}</a:t>
            </a:r>
            <a:br>
              <a:rPr lang="ar-SA" sz="2800" dirty="0"/>
            </a:br>
            <a:endParaRPr lang="ar-SA" sz="30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3000" b="1" dirty="0" smtClean="0">
                <a:solidFill>
                  <a:srgbClr val="00B050"/>
                </a:solidFill>
                <a:cs typeface="Arial" pitchFamily="34" charset="0"/>
              </a:rPr>
              <a:t>أما المجموعتان </a:t>
            </a:r>
            <a:r>
              <a:rPr lang="ar-SA" sz="3000" b="1" u="sng" dirty="0" smtClean="0">
                <a:solidFill>
                  <a:srgbClr val="FF0000"/>
                </a:solidFill>
                <a:cs typeface="Arial" pitchFamily="34" charset="0"/>
              </a:rPr>
              <a:t>المتكافئتان</a:t>
            </a:r>
            <a:r>
              <a:rPr lang="ar-SA" sz="3000" b="1" dirty="0" smtClean="0">
                <a:solidFill>
                  <a:srgbClr val="00B050"/>
                </a:solidFill>
                <a:cs typeface="Arial" pitchFamily="34" charset="0"/>
              </a:rPr>
              <a:t> فهما المجموعتان اللتان تتساويان في عدد عناصرهما وتكتب على الصورة</a:t>
            </a:r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>
              <a:defRPr/>
            </a:pPr>
            <a:endParaRPr lang="ar-SA" sz="4800" dirty="0" smtClean="0">
              <a:cs typeface="Arial" pitchFamily="34" charset="0"/>
            </a:endParaRP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1219200" y="2514600"/>
          <a:ext cx="6323013" cy="457200"/>
        </p:xfrm>
        <a:graphic>
          <a:graphicData uri="http://schemas.openxmlformats.org/presentationml/2006/ole">
            <p:oleObj spid="_x0000_s9218" name="Equation" r:id="rId3" imgW="1435100" imgH="203200" progId="Equation.3">
              <p:embed/>
            </p:oleObj>
          </a:graphicData>
        </a:graphic>
      </p:graphicFrame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3276600" y="5562600"/>
          <a:ext cx="1662113" cy="457200"/>
        </p:xfrm>
        <a:graphic>
          <a:graphicData uri="http://schemas.openxmlformats.org/presentationml/2006/ole">
            <p:oleObj spid="_x0000_s9219" name="Equation" r:id="rId4" imgW="494870" imgH="203024" progId="Equation.3">
              <p:embed/>
            </p:oleObj>
          </a:graphicData>
        </a:graphic>
      </p:graphicFrame>
      <p:graphicFrame>
        <p:nvGraphicFramePr>
          <p:cNvPr id="9220" name="Object 1"/>
          <p:cNvGraphicFramePr>
            <a:graphicFrameLocks noChangeAspect="1"/>
          </p:cNvGraphicFramePr>
          <p:nvPr/>
        </p:nvGraphicFramePr>
        <p:xfrm>
          <a:off x="1676400" y="3446463"/>
          <a:ext cx="2922588" cy="422275"/>
        </p:xfrm>
        <a:graphic>
          <a:graphicData uri="http://schemas.openxmlformats.org/presentationml/2006/ole">
            <p:oleObj spid="_x0000_s9220" name="Equation" r:id="rId5" imgW="1270000" imgH="228600" progId="Equation.3">
              <p:embed/>
            </p:oleObj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أنواع المجموعات: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مثال:</a:t>
            </a:r>
          </a:p>
          <a:p>
            <a:pPr>
              <a:defRPr/>
            </a:pPr>
            <a:r>
              <a:rPr lang="ar-SA" sz="3000" dirty="0" smtClean="0"/>
              <a:t>أي المجموعات التالية متكافئة وأيها متساوية؟</a:t>
            </a:r>
          </a:p>
          <a:p>
            <a:pPr>
              <a:defRPr/>
            </a:pP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en-US" sz="3000" dirty="0" smtClean="0"/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</a:rPr>
              <a:t>:</a:t>
            </a:r>
            <a:r>
              <a:rPr lang="ar-SA" sz="3000" dirty="0" smtClean="0">
                <a:solidFill>
                  <a:srgbClr val="FF0000"/>
                </a:solidFill>
              </a:rPr>
              <a:t>الحل</a:t>
            </a:r>
          </a:p>
          <a:p>
            <a:pPr marL="742950" indent="-742950" rtl="1">
              <a:defRPr/>
            </a:pPr>
            <a:endParaRPr lang="ar-SA" sz="3000" dirty="0" smtClean="0"/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/>
        </p:nvGraphicFramePr>
        <p:xfrm>
          <a:off x="1474788" y="2819400"/>
          <a:ext cx="5710237" cy="457200"/>
        </p:xfrm>
        <a:graphic>
          <a:graphicData uri="http://schemas.openxmlformats.org/presentationml/2006/ole">
            <p:oleObj spid="_x0000_s10242" name="Equation" r:id="rId3" imgW="1752600" imgH="203200" progId="Equation.3">
              <p:embed/>
            </p:oleObj>
          </a:graphicData>
        </a:graphic>
      </p:graphicFrame>
      <p:graphicFrame>
        <p:nvGraphicFramePr>
          <p:cNvPr id="10243" name="Object 2"/>
          <p:cNvGraphicFramePr>
            <a:graphicFrameLocks noChangeAspect="1"/>
          </p:cNvGraphicFramePr>
          <p:nvPr/>
        </p:nvGraphicFramePr>
        <p:xfrm>
          <a:off x="1400175" y="3505200"/>
          <a:ext cx="5765800" cy="457200"/>
        </p:xfrm>
        <a:graphic>
          <a:graphicData uri="http://schemas.openxmlformats.org/presentationml/2006/ole">
            <p:oleObj spid="_x0000_s10243" name="Equation" r:id="rId4" imgW="1726451" imgH="203112" progId="Equation.3">
              <p:embed/>
            </p:oleObj>
          </a:graphicData>
        </a:graphic>
      </p:graphicFrame>
      <p:graphicFrame>
        <p:nvGraphicFramePr>
          <p:cNvPr id="10244" name="Object 7"/>
          <p:cNvGraphicFramePr>
            <a:graphicFrameLocks noChangeAspect="1"/>
          </p:cNvGraphicFramePr>
          <p:nvPr/>
        </p:nvGraphicFramePr>
        <p:xfrm>
          <a:off x="1544638" y="5335588"/>
          <a:ext cx="2149475" cy="455612"/>
        </p:xfrm>
        <a:graphic>
          <a:graphicData uri="http://schemas.openxmlformats.org/presentationml/2006/ole">
            <p:oleObj spid="_x0000_s10244" name="Equation" r:id="rId5" imgW="672808" imgH="203112" progId="Equation.3">
              <p:embed/>
            </p:oleObj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600200" y="4573588"/>
          <a:ext cx="2068513" cy="455612"/>
        </p:xfrm>
        <a:graphic>
          <a:graphicData uri="http://schemas.openxmlformats.org/presentationml/2006/ole">
            <p:oleObj spid="_x0000_s10245" name="Equation" r:id="rId6" imgW="647419" imgH="203112" progId="Equation.3">
              <p:embed/>
            </p:oleObj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أنواع المجموعات: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الاتحاد 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اتحاد المجموعتين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، </a:t>
            </a:r>
            <a:r>
              <a:rPr lang="en-US" sz="3000" dirty="0" smtClean="0">
                <a:cs typeface="Arial" pitchFamily="34" charset="0"/>
              </a:rPr>
              <a:t>B </a:t>
            </a:r>
            <a:r>
              <a:rPr lang="ar-SA" sz="3000" dirty="0" smtClean="0">
                <a:cs typeface="Arial" pitchFamily="34" charset="0"/>
              </a:rPr>
              <a:t> (      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) هو مجموعة  كل العناصر الموجودة في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أو في </a:t>
            </a:r>
            <a:r>
              <a:rPr lang="en-US" sz="3000" dirty="0" smtClean="0">
                <a:cs typeface="Arial" pitchFamily="34" charset="0"/>
              </a:rPr>
              <a:t> B</a:t>
            </a:r>
            <a:r>
              <a:rPr lang="ar-SA" sz="3000" dirty="0" smtClean="0">
                <a:cs typeface="Arial" pitchFamily="34" charset="0"/>
              </a:rPr>
              <a:t>أو في كليهما. مثال</a:t>
            </a:r>
            <a:r>
              <a:rPr lang="en-US" sz="3000" dirty="0" smtClean="0">
                <a:cs typeface="Arial" pitchFamily="34" charset="0"/>
              </a:rPr>
              <a:t>: </a:t>
            </a:r>
            <a:endParaRPr lang="en-US" sz="3000" dirty="0" smtClean="0">
              <a:latin typeface="Arial" pitchFamily="34" charset="0"/>
              <a:cs typeface="Arial" pitchFamily="34" charset="0"/>
            </a:endParaRPr>
          </a:p>
          <a:p>
            <a:pPr marL="441325" algn="l">
              <a:defRPr/>
            </a:pPr>
            <a:r>
              <a:rPr lang="en-US" sz="2400" dirty="0">
                <a:cs typeface="Simplified Arabic" pitchFamily="2" charset="-78"/>
              </a:rPr>
              <a:t>A={1 , 2, -6 , -7}</a:t>
            </a:r>
          </a:p>
          <a:p>
            <a:pPr marL="441325" algn="l">
              <a:defRPr/>
            </a:pPr>
            <a:r>
              <a:rPr lang="en-US" sz="2400" dirty="0">
                <a:cs typeface="Simplified Arabic" pitchFamily="2" charset="-78"/>
              </a:rPr>
              <a:t>B={-6, -7, -11}</a:t>
            </a:r>
          </a:p>
          <a:p>
            <a:pPr marL="441325" algn="l">
              <a:defRPr/>
            </a:pPr>
            <a:r>
              <a:rPr lang="en-US" sz="2400" dirty="0"/>
              <a:t>                    = {1, 2, -6, -7, -11}                </a:t>
            </a:r>
            <a:endParaRPr lang="ar-SA" sz="2400" dirty="0"/>
          </a:p>
          <a:p>
            <a:pPr rtl="1">
              <a:defRPr/>
            </a:pPr>
            <a:endParaRPr lang="ar-SA" sz="4800" dirty="0" smtClean="0">
              <a:cs typeface="Arial" pitchFamily="34" charset="0"/>
            </a:endParaRPr>
          </a:p>
          <a:p>
            <a:pPr algn="l">
              <a:defRPr/>
            </a:pPr>
            <a:endParaRPr lang="ar-SA" sz="4800" dirty="0" smtClean="0">
              <a:cs typeface="Arial" pitchFamily="34" charset="0"/>
            </a:endParaRP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260975" y="2057400"/>
          <a:ext cx="838200" cy="338138"/>
        </p:xfrm>
        <a:graphic>
          <a:graphicData uri="http://schemas.openxmlformats.org/presentationml/2006/ole">
            <p:oleObj spid="_x0000_s11266" name="Equation" r:id="rId3" imgW="418918" imgH="165028" progId="Equation.3">
              <p:embed/>
            </p:oleObj>
          </a:graphicData>
        </a:graphic>
      </p:graphicFrame>
      <p:graphicFrame>
        <p:nvGraphicFramePr>
          <p:cNvPr id="11267" name="Object 1"/>
          <p:cNvGraphicFramePr>
            <a:graphicFrameLocks noChangeAspect="1"/>
          </p:cNvGraphicFramePr>
          <p:nvPr/>
        </p:nvGraphicFramePr>
        <p:xfrm>
          <a:off x="609600" y="3810000"/>
          <a:ext cx="1431925" cy="357188"/>
        </p:xfrm>
        <a:graphic>
          <a:graphicData uri="http://schemas.openxmlformats.org/presentationml/2006/ole">
            <p:oleObj spid="_x0000_s11267" name="Equation" r:id="rId4" imgW="520474" imgH="203112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التقاطع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    تقاطع المجموعتين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، </a:t>
            </a:r>
            <a:r>
              <a:rPr lang="en-US" sz="3000" dirty="0" smtClean="0">
                <a:cs typeface="Arial" pitchFamily="34" charset="0"/>
              </a:rPr>
              <a:t>B </a:t>
            </a:r>
            <a:r>
              <a:rPr lang="ar-SA" sz="3000" dirty="0" smtClean="0">
                <a:cs typeface="Arial" pitchFamily="34" charset="0"/>
              </a:rPr>
              <a:t> (      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) هو مجموعة  كل العناصر الموجودة في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و في </a:t>
            </a:r>
            <a:r>
              <a:rPr lang="en-US" sz="3000" dirty="0" smtClean="0">
                <a:cs typeface="Arial" pitchFamily="34" charset="0"/>
              </a:rPr>
              <a:t>B  </a:t>
            </a:r>
            <a:r>
              <a:rPr lang="ar-SA" sz="3000" dirty="0" smtClean="0">
                <a:cs typeface="Arial" pitchFamily="34" charset="0"/>
              </a:rPr>
              <a:t> معاً. أي العناصر المشتركة بين</a:t>
            </a:r>
            <a:r>
              <a:rPr lang="en-US" sz="3000" dirty="0" smtClean="0">
                <a:cs typeface="Arial" pitchFamily="34" charset="0"/>
              </a:rPr>
              <a:t> A  </a:t>
            </a:r>
            <a:r>
              <a:rPr lang="ar-SA" sz="3000" dirty="0" smtClean="0">
                <a:cs typeface="Arial" pitchFamily="34" charset="0"/>
              </a:rPr>
              <a:t> و</a:t>
            </a:r>
            <a:r>
              <a:rPr lang="en-US" sz="3000" dirty="0" smtClean="0">
                <a:cs typeface="Arial" pitchFamily="34" charset="0"/>
              </a:rPr>
              <a:t>B </a:t>
            </a:r>
            <a:r>
              <a:rPr lang="ar-SA" sz="3000" dirty="0" smtClean="0">
                <a:cs typeface="Arial" pitchFamily="34" charset="0"/>
              </a:rPr>
              <a:t> . مثال على ذلك:</a:t>
            </a:r>
          </a:p>
          <a:p>
            <a:pPr marL="441325" algn="l">
              <a:defRPr/>
            </a:pPr>
            <a:r>
              <a:rPr lang="en-US" sz="2800" dirty="0">
                <a:cs typeface="Simplified Arabic" pitchFamily="2" charset="-78"/>
              </a:rPr>
              <a:t>A={1 , 2, -6 , -7}</a:t>
            </a:r>
          </a:p>
          <a:p>
            <a:pPr marL="441325" algn="l">
              <a:defRPr/>
            </a:pPr>
            <a:r>
              <a:rPr lang="en-US" sz="2800" dirty="0">
                <a:cs typeface="Simplified Arabic" pitchFamily="2" charset="-78"/>
              </a:rPr>
              <a:t>B={-6, -7, -11}</a:t>
            </a:r>
          </a:p>
          <a:p>
            <a:pPr marL="441325" algn="l">
              <a:defRPr/>
            </a:pPr>
            <a:r>
              <a:rPr lang="en-US" sz="2800" dirty="0"/>
              <a:t>               </a:t>
            </a:r>
            <a:r>
              <a:rPr lang="en-US" sz="2800" dirty="0" smtClean="0"/>
              <a:t>= {-</a:t>
            </a:r>
            <a:r>
              <a:rPr lang="en-US" sz="2800" dirty="0"/>
              <a:t>6, -</a:t>
            </a:r>
            <a:r>
              <a:rPr lang="en-US" sz="2800" dirty="0" smtClean="0"/>
              <a:t>7}                </a:t>
            </a:r>
            <a:endParaRPr lang="ar-SA" sz="2800" dirty="0"/>
          </a:p>
          <a:p>
            <a:pPr rtl="1">
              <a:defRPr/>
            </a:pPr>
            <a:endParaRPr lang="ar-SA" sz="3000" dirty="0">
              <a:cs typeface="Arial" pitchFamily="34" charset="0"/>
            </a:endParaRPr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algn="l">
              <a:defRPr/>
            </a:pPr>
            <a:endParaRPr lang="ar-SA" sz="4800" dirty="0" smtClean="0">
              <a:cs typeface="Arial" pitchFamily="34" charset="0"/>
            </a:endParaRP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4702175" y="2027238"/>
          <a:ext cx="838200" cy="338137"/>
        </p:xfrm>
        <a:graphic>
          <a:graphicData uri="http://schemas.openxmlformats.org/presentationml/2006/ole">
            <p:oleObj spid="_x0000_s12290" name="Equation" r:id="rId3" imgW="418918" imgH="165028" progId="Equation.3">
              <p:embed/>
            </p:oleObj>
          </a:graphicData>
        </a:graphic>
      </p:graphicFrame>
      <p:graphicFrame>
        <p:nvGraphicFramePr>
          <p:cNvPr id="12291" name="Object 1"/>
          <p:cNvGraphicFramePr>
            <a:graphicFrameLocks noChangeAspect="1"/>
          </p:cNvGraphicFramePr>
          <p:nvPr/>
        </p:nvGraphicFramePr>
        <p:xfrm>
          <a:off x="658813" y="4451350"/>
          <a:ext cx="1143000" cy="457200"/>
        </p:xfrm>
        <a:graphic>
          <a:graphicData uri="http://schemas.openxmlformats.org/presentationml/2006/ole">
            <p:oleObj spid="_x0000_s12291" name="Equation" r:id="rId4" imgW="418918" imgH="165028" progId="Equation.3">
              <p:embed/>
            </p:oleObj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المكملة أو المتممة: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يقال أن     مكملة  المجموعة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 إذا كانت  تحتوي على جميع عناصر المجموعة الكلية </a:t>
            </a:r>
            <a:r>
              <a:rPr lang="en-US" sz="3000" dirty="0" smtClean="0">
                <a:cs typeface="Arial" pitchFamily="34" charset="0"/>
              </a:rPr>
              <a:t>U </a:t>
            </a:r>
            <a:r>
              <a:rPr lang="ar-SA" sz="3000" dirty="0" smtClean="0">
                <a:cs typeface="Arial" pitchFamily="34" charset="0"/>
              </a:rPr>
              <a:t> باستثناء عناصر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. أي أن </a:t>
            </a:r>
            <a:endParaRPr lang="en-US" sz="3000" dirty="0" smtClean="0">
              <a:cs typeface="Arial" pitchFamily="34" charset="0"/>
            </a:endParaRPr>
          </a:p>
          <a:p>
            <a:pPr marL="441325">
              <a:defRPr/>
            </a:pPr>
            <a:r>
              <a:rPr lang="ar-SA" sz="2400" b="1" dirty="0">
                <a:solidFill>
                  <a:srgbClr val="00B050"/>
                </a:solidFill>
                <a:cs typeface="Simplified Arabic" pitchFamily="2" charset="-78"/>
              </a:rPr>
              <a:t>مثال:</a:t>
            </a:r>
          </a:p>
          <a:p>
            <a:pPr marL="441325" algn="l">
              <a:defRPr/>
            </a:pPr>
            <a:r>
              <a:rPr lang="en-US" sz="2400" dirty="0">
                <a:solidFill>
                  <a:srgbClr val="FF0000"/>
                </a:solidFill>
                <a:cs typeface="Simplified Arabic" pitchFamily="2" charset="-78"/>
              </a:rPr>
              <a:t>S={1, 2, 3, 4, 5, 6, 7, 8, 9, 10, 11, 12, 13, 14, 15, 16, 17, 18, 19, 20}</a:t>
            </a:r>
          </a:p>
          <a:p>
            <a:pPr marL="441325" algn="l">
              <a:defRPr/>
            </a:pPr>
            <a:r>
              <a:rPr lang="en-US" sz="2400" b="1" dirty="0" smtClean="0">
                <a:solidFill>
                  <a:srgbClr val="00B050"/>
                </a:solidFill>
                <a:cs typeface="Simplified Arabic" pitchFamily="2" charset="-78"/>
              </a:rPr>
              <a:t>A</a:t>
            </a:r>
            <a:r>
              <a:rPr lang="en-US" sz="2400" b="1" dirty="0">
                <a:solidFill>
                  <a:srgbClr val="00B050"/>
                </a:solidFill>
                <a:cs typeface="Simplified Arabic" pitchFamily="2" charset="-78"/>
              </a:rPr>
              <a:t>={1, 3, 5, 7, 8, 9, 10, 11, 12, 13, 14, 15, 16, 17, 18, 19}</a:t>
            </a:r>
          </a:p>
          <a:p>
            <a:pPr marL="441325" algn="l">
              <a:defRPr/>
            </a:pPr>
            <a:r>
              <a:rPr lang="en-US" sz="2400" b="1" dirty="0" smtClean="0">
                <a:solidFill>
                  <a:srgbClr val="0070C0"/>
                </a:solidFill>
                <a:cs typeface="Simplified Arabic" pitchFamily="2" charset="-78"/>
              </a:rPr>
              <a:t>B</a:t>
            </a:r>
            <a:r>
              <a:rPr lang="en-US" sz="2400" b="1" dirty="0">
                <a:solidFill>
                  <a:srgbClr val="0070C0"/>
                </a:solidFill>
                <a:cs typeface="Simplified Arabic" pitchFamily="2" charset="-78"/>
              </a:rPr>
              <a:t>={1, 2, 3, 6, 8, 11, 12, 14, 16}</a:t>
            </a:r>
          </a:p>
          <a:p>
            <a:pPr marL="441325" algn="l">
              <a:defRPr/>
            </a:pPr>
            <a:r>
              <a:rPr lang="en-US" sz="2400" b="1" dirty="0" smtClean="0">
                <a:solidFill>
                  <a:srgbClr val="00B050"/>
                </a:solidFill>
                <a:cs typeface="Simplified Arabic" pitchFamily="2" charset="-78"/>
              </a:rPr>
              <a:t>      </a:t>
            </a:r>
            <a:r>
              <a:rPr lang="en-US" sz="2400" b="1" dirty="0">
                <a:solidFill>
                  <a:srgbClr val="00B050"/>
                </a:solidFill>
                <a:cs typeface="Simplified Arabic" pitchFamily="2" charset="-78"/>
              </a:rPr>
              <a:t>={2, 4, 6, 20}</a:t>
            </a:r>
          </a:p>
          <a:p>
            <a:pPr marL="441325" algn="l">
              <a:defRPr/>
            </a:pPr>
            <a:r>
              <a:rPr lang="en-US" sz="2400" b="1" dirty="0" smtClean="0">
                <a:solidFill>
                  <a:srgbClr val="0070C0"/>
                </a:solidFill>
                <a:cs typeface="Simplified Arabic" pitchFamily="2" charset="-78"/>
              </a:rPr>
              <a:t>     </a:t>
            </a:r>
            <a:r>
              <a:rPr lang="en-US" sz="2400" b="1" dirty="0">
                <a:solidFill>
                  <a:srgbClr val="0070C0"/>
                </a:solidFill>
                <a:cs typeface="Simplified Arabic" pitchFamily="2" charset="-78"/>
              </a:rPr>
              <a:t>={4, 5, 7, 9, 10, 13, 15, 17, 18, 19, 20}</a:t>
            </a:r>
          </a:p>
          <a:p>
            <a:pPr marL="441325" algn="l">
              <a:defRPr/>
            </a:pPr>
            <a:endParaRPr lang="en-US" sz="4800" dirty="0">
              <a:cs typeface="Simplified Arabic" pitchFamily="2" charset="-78"/>
            </a:endParaRPr>
          </a:p>
          <a:p>
            <a:pPr rtl="1">
              <a:defRPr/>
            </a:pPr>
            <a:endParaRPr lang="ar-SA" sz="2400" dirty="0" smtClean="0">
              <a:cs typeface="Arial" pitchFamily="34" charset="0"/>
            </a:endParaRPr>
          </a:p>
          <a:p>
            <a:pPr algn="l">
              <a:defRPr/>
            </a:pPr>
            <a:endParaRPr lang="ar-SA" sz="4800" dirty="0" smtClean="0">
              <a:cs typeface="Arial" pitchFamily="34" charset="0"/>
            </a:endParaRP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8077200" y="1981200"/>
          <a:ext cx="304800" cy="417513"/>
        </p:xfrm>
        <a:graphic>
          <a:graphicData uri="http://schemas.openxmlformats.org/presentationml/2006/ole">
            <p:oleObj spid="_x0000_s13314" name="Equation" r:id="rId3" imgW="152268" imgH="203024" progId="Equation.3">
              <p:embed/>
            </p:oleObj>
          </a:graphicData>
        </a:graphic>
      </p:graphicFrame>
      <p:graphicFrame>
        <p:nvGraphicFramePr>
          <p:cNvPr id="13315" name="Object 1"/>
          <p:cNvGraphicFramePr>
            <a:graphicFrameLocks noChangeAspect="1"/>
          </p:cNvGraphicFramePr>
          <p:nvPr/>
        </p:nvGraphicFramePr>
        <p:xfrm>
          <a:off x="661988" y="4665663"/>
          <a:ext cx="485775" cy="346075"/>
        </p:xfrm>
        <a:graphic>
          <a:graphicData uri="http://schemas.openxmlformats.org/presentationml/2006/ole">
            <p:oleObj spid="_x0000_s13315" name="Equation" r:id="rId4" imgW="152268" imgH="203024" progId="Equation.3">
              <p:embed/>
            </p:oleObj>
          </a:graphicData>
        </a:graphic>
      </p:graphicFrame>
      <p:graphicFrame>
        <p:nvGraphicFramePr>
          <p:cNvPr id="13316" name="Object 2"/>
          <p:cNvGraphicFramePr>
            <a:graphicFrameLocks noChangeAspect="1"/>
          </p:cNvGraphicFramePr>
          <p:nvPr/>
        </p:nvGraphicFramePr>
        <p:xfrm>
          <a:off x="654050" y="5105400"/>
          <a:ext cx="533400" cy="381000"/>
        </p:xfrm>
        <a:graphic>
          <a:graphicData uri="http://schemas.openxmlformats.org/presentationml/2006/ole">
            <p:oleObj spid="_x0000_s13316" name="Equation" r:id="rId5" imgW="152268" imgH="203024" progId="Equation.3">
              <p:embed/>
            </p:oleObj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الفرق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إذا كانت مجموعتان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، 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فان   </a:t>
            </a:r>
            <a:r>
              <a:rPr lang="en-US" sz="3000" dirty="0" smtClean="0">
                <a:cs typeface="Arial" pitchFamily="34" charset="0"/>
              </a:rPr>
              <a:t>A-B</a:t>
            </a:r>
            <a:r>
              <a:rPr lang="ar-SA" sz="3000" dirty="0" smtClean="0">
                <a:cs typeface="Arial" pitchFamily="34" charset="0"/>
              </a:rPr>
              <a:t>   يسمى بالفرق وهو مجموعة  كل العناصر الموجودة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وليست في 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.أي أن</a:t>
            </a:r>
          </a:p>
          <a:p>
            <a:pPr algn="l"/>
            <a:endParaRPr lang="ar-SA" sz="4800" dirty="0" smtClean="0">
              <a:cs typeface="Arial" pitchFamily="34" charset="0"/>
            </a:endParaRPr>
          </a:p>
        </p:txBody>
      </p:sp>
      <p:graphicFrame>
        <p:nvGraphicFramePr>
          <p:cNvPr id="14338" name="Object 1"/>
          <p:cNvGraphicFramePr>
            <a:graphicFrameLocks noChangeAspect="1"/>
          </p:cNvGraphicFramePr>
          <p:nvPr/>
        </p:nvGraphicFramePr>
        <p:xfrm>
          <a:off x="5143500" y="2946400"/>
          <a:ext cx="2819400" cy="533400"/>
        </p:xfrm>
        <a:graphic>
          <a:graphicData uri="http://schemas.openxmlformats.org/presentationml/2006/ole">
            <p:oleObj spid="_x0000_s14338" name="Equation" r:id="rId3" imgW="952087" imgH="203112" progId="Equation.3">
              <p:embed/>
            </p:oleObj>
          </a:graphicData>
        </a:graphic>
      </p:graphicFrame>
      <p:graphicFrame>
        <p:nvGraphicFramePr>
          <p:cNvPr id="14339" name="Object 2"/>
          <p:cNvGraphicFramePr>
            <a:graphicFrameLocks noChangeAspect="1"/>
          </p:cNvGraphicFramePr>
          <p:nvPr/>
        </p:nvGraphicFramePr>
        <p:xfrm>
          <a:off x="762000" y="2976563"/>
          <a:ext cx="3171825" cy="457200"/>
        </p:xfrm>
        <a:graphic>
          <a:graphicData uri="http://schemas.openxmlformats.org/presentationml/2006/ole">
            <p:oleObj spid="_x0000_s14339" name="Equation" r:id="rId4" imgW="990170" imgH="203112" progId="Equation.3">
              <p:embed/>
            </p:oleObj>
          </a:graphicData>
        </a:graphic>
      </p:graphicFrame>
      <p:sp>
        <p:nvSpPr>
          <p:cNvPr id="14342" name="Rectangle 3"/>
          <p:cNvSpPr>
            <a:spLocks noChangeArrowheads="1"/>
          </p:cNvSpPr>
          <p:nvPr/>
        </p:nvSpPr>
        <p:spPr bwMode="auto">
          <a:xfrm>
            <a:off x="4114800" y="2989263"/>
            <a:ext cx="5095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SA" sz="2400"/>
              <a:t>إذا كانت                                             و</a:t>
            </a:r>
          </a:p>
          <a:p>
            <a:pPr algn="r"/>
            <a:endParaRPr lang="ar-SA" sz="2400"/>
          </a:p>
          <a:p>
            <a:pPr algn="r"/>
            <a:r>
              <a:rPr lang="ar-SA" sz="2400"/>
              <a:t>فإن  </a:t>
            </a: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4826000" y="3656013"/>
          <a:ext cx="3427413" cy="533400"/>
        </p:xfrm>
        <a:graphic>
          <a:graphicData uri="http://schemas.openxmlformats.org/presentationml/2006/ole">
            <p:oleObj spid="_x0000_s14340" name="Equation" r:id="rId5" imgW="1104900" imgH="203200" progId="Equation.3">
              <p:embed/>
            </p:oleObj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مثال:</a:t>
            </a:r>
          </a:p>
          <a:p>
            <a:pPr>
              <a:defRPr/>
            </a:pPr>
            <a:r>
              <a:rPr lang="ar-SA" sz="3000" dirty="0" smtClean="0"/>
              <a:t>إذا كانت                              </a:t>
            </a:r>
            <a:r>
              <a:rPr lang="ar-SA" sz="3000" dirty="0" err="1" smtClean="0"/>
              <a:t>و</a:t>
            </a:r>
            <a:r>
              <a:rPr lang="ar-SA" sz="3000" dirty="0" smtClean="0"/>
              <a:t>      </a:t>
            </a:r>
          </a:p>
          <a:p>
            <a:pPr>
              <a:defRPr/>
            </a:pPr>
            <a:r>
              <a:rPr lang="ar-SA" sz="3000" dirty="0" smtClean="0"/>
              <a:t>وكانت المجموعة الكلية </a:t>
            </a: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:</a:t>
            </a:r>
            <a:r>
              <a:rPr lang="ar-SA" sz="3000" dirty="0" smtClean="0"/>
              <a:t>فأوجد</a:t>
            </a:r>
          </a:p>
          <a:p>
            <a:pPr marL="742950" indent="-742950" rtl="1">
              <a:defRPr/>
            </a:pPr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</a:p>
          <a:p>
            <a:pPr marL="742950" indent="-742950" rtl="1">
              <a:defRPr/>
            </a:pPr>
            <a:endParaRPr lang="ar-SA" sz="4000" dirty="0" smtClean="0"/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5257800" y="2057400"/>
          <a:ext cx="2819400" cy="533400"/>
        </p:xfrm>
        <a:graphic>
          <a:graphicData uri="http://schemas.openxmlformats.org/presentationml/2006/ole">
            <p:oleObj spid="_x0000_s15362" name="Equation" r:id="rId3" imgW="952087" imgH="203112" progId="Equation.3">
              <p:embed/>
            </p:oleObj>
          </a:graphicData>
        </a:graphic>
      </p:graphicFrame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447800" y="2133600"/>
          <a:ext cx="3171825" cy="457200"/>
        </p:xfrm>
        <a:graphic>
          <a:graphicData uri="http://schemas.openxmlformats.org/presentationml/2006/ole">
            <p:oleObj spid="_x0000_s15363" name="Equation" r:id="rId4" imgW="990170" imgH="203112" progId="Equation.3">
              <p:embed/>
            </p:oleObj>
          </a:graphicData>
        </a:graphic>
      </p:graphicFrame>
      <p:graphicFrame>
        <p:nvGraphicFramePr>
          <p:cNvPr id="15364" name="Object 8"/>
          <p:cNvGraphicFramePr>
            <a:graphicFrameLocks noChangeAspect="1"/>
          </p:cNvGraphicFramePr>
          <p:nvPr/>
        </p:nvGraphicFramePr>
        <p:xfrm>
          <a:off x="1524000" y="2590800"/>
          <a:ext cx="4114800" cy="533400"/>
        </p:xfrm>
        <a:graphic>
          <a:graphicData uri="http://schemas.openxmlformats.org/presentationml/2006/ole">
            <p:oleObj spid="_x0000_s15364" name="Equation" r:id="rId5" imgW="1473200" imgH="203200" progId="Equation.3">
              <p:embed/>
            </p:oleObj>
          </a:graphicData>
        </a:graphic>
      </p:graphicFrame>
      <p:graphicFrame>
        <p:nvGraphicFramePr>
          <p:cNvPr id="15365" name="Object 9"/>
          <p:cNvGraphicFramePr>
            <a:graphicFrameLocks noChangeAspect="1"/>
          </p:cNvGraphicFramePr>
          <p:nvPr/>
        </p:nvGraphicFramePr>
        <p:xfrm>
          <a:off x="1352600" y="3573016"/>
          <a:ext cx="2151063" cy="882650"/>
        </p:xfrm>
        <a:graphic>
          <a:graphicData uri="http://schemas.openxmlformats.org/presentationml/2006/ole">
            <p:oleObj spid="_x0000_s15365" name="Equation" r:id="rId6" imgW="672840" imgH="431640" progId="Equation.3">
              <p:embed/>
            </p:oleObj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1644650" y="5084763"/>
          <a:ext cx="5138738" cy="401637"/>
        </p:xfrm>
        <a:graphic>
          <a:graphicData uri="http://schemas.openxmlformats.org/presentationml/2006/ole">
            <p:oleObj spid="_x0000_s15366" name="Equation" r:id="rId7" imgW="161280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مثال:</a:t>
            </a:r>
          </a:p>
          <a:p>
            <a:pPr>
              <a:defRPr/>
            </a:pPr>
            <a:r>
              <a:rPr lang="ar-SA" sz="3000" dirty="0" smtClean="0"/>
              <a:t>إذا كانت                              </a:t>
            </a:r>
            <a:r>
              <a:rPr lang="ar-SA" sz="3000" dirty="0" err="1" smtClean="0"/>
              <a:t>و</a:t>
            </a:r>
            <a:r>
              <a:rPr lang="ar-SA" sz="3000" dirty="0" smtClean="0"/>
              <a:t>      </a:t>
            </a:r>
          </a:p>
          <a:p>
            <a:pPr>
              <a:defRPr/>
            </a:pPr>
            <a:r>
              <a:rPr lang="ar-SA" sz="3000" dirty="0" smtClean="0"/>
              <a:t>وكانت المجموعة الكلية </a:t>
            </a: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:</a:t>
            </a:r>
            <a:r>
              <a:rPr lang="ar-SA" sz="3000" dirty="0" smtClean="0"/>
              <a:t>فأوجد</a:t>
            </a:r>
          </a:p>
          <a:p>
            <a:pPr marL="742950" indent="-742950" rtl="1">
              <a:defRPr/>
            </a:pPr>
            <a:endParaRPr lang="ar-SA" sz="4000" dirty="0" smtClean="0"/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5257800" y="2057400"/>
          <a:ext cx="2819400" cy="533400"/>
        </p:xfrm>
        <a:graphic>
          <a:graphicData uri="http://schemas.openxmlformats.org/presentationml/2006/ole">
            <p:oleObj spid="_x0000_s19458" name="Equation" r:id="rId3" imgW="952087" imgH="203112" progId="Equation.3">
              <p:embed/>
            </p:oleObj>
          </a:graphicData>
        </a:graphic>
      </p:graphicFrame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447800" y="2133600"/>
          <a:ext cx="3171825" cy="457200"/>
        </p:xfrm>
        <a:graphic>
          <a:graphicData uri="http://schemas.openxmlformats.org/presentationml/2006/ole">
            <p:oleObj spid="_x0000_s19459" name="Equation" r:id="rId4" imgW="990170" imgH="203112" progId="Equation.3">
              <p:embed/>
            </p:oleObj>
          </a:graphicData>
        </a:graphic>
      </p:graphicFrame>
      <p:graphicFrame>
        <p:nvGraphicFramePr>
          <p:cNvPr id="15364" name="Object 8"/>
          <p:cNvGraphicFramePr>
            <a:graphicFrameLocks noChangeAspect="1"/>
          </p:cNvGraphicFramePr>
          <p:nvPr/>
        </p:nvGraphicFramePr>
        <p:xfrm>
          <a:off x="1524000" y="2590800"/>
          <a:ext cx="4114800" cy="533400"/>
        </p:xfrm>
        <a:graphic>
          <a:graphicData uri="http://schemas.openxmlformats.org/presentationml/2006/ole">
            <p:oleObj spid="_x0000_s19460" name="Equation" r:id="rId5" imgW="1473200" imgH="203200" progId="Equation.3">
              <p:embed/>
            </p:oleObj>
          </a:graphicData>
        </a:graphic>
      </p:graphicFrame>
      <p:graphicFrame>
        <p:nvGraphicFramePr>
          <p:cNvPr id="15365" name="Object 9"/>
          <p:cNvGraphicFramePr>
            <a:graphicFrameLocks noChangeAspect="1"/>
          </p:cNvGraphicFramePr>
          <p:nvPr/>
        </p:nvGraphicFramePr>
        <p:xfrm>
          <a:off x="1208584" y="3573016"/>
          <a:ext cx="2230438" cy="882650"/>
        </p:xfrm>
        <a:graphic>
          <a:graphicData uri="http://schemas.openxmlformats.org/presentationml/2006/ole">
            <p:oleObj spid="_x0000_s19461" name="Equation" r:id="rId6" imgW="698400" imgH="431640" progId="Equation.3">
              <p:embed/>
            </p:oleObj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92960" y="4293096"/>
            <a:ext cx="4953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indent="-742950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الحل:</a:t>
            </a:r>
          </a:p>
          <a:p>
            <a:pPr marL="742950" indent="-742950">
              <a:defRPr/>
            </a:pPr>
            <a:endParaRPr lang="ar-SA" dirty="0" smtClean="0"/>
          </a:p>
        </p:txBody>
      </p:sp>
      <p:graphicFrame>
        <p:nvGraphicFramePr>
          <p:cNvPr id="19462" name="Object 2"/>
          <p:cNvGraphicFramePr>
            <a:graphicFrameLocks noChangeAspect="1"/>
          </p:cNvGraphicFramePr>
          <p:nvPr/>
        </p:nvGraphicFramePr>
        <p:xfrm>
          <a:off x="1589088" y="5157788"/>
          <a:ext cx="3675062" cy="381000"/>
        </p:xfrm>
        <a:graphic>
          <a:graphicData uri="http://schemas.openxmlformats.org/presentationml/2006/ole">
            <p:oleObj spid="_x0000_s19462" name="Equation" r:id="rId7" imgW="88884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مثال:</a:t>
            </a:r>
          </a:p>
          <a:p>
            <a:pPr>
              <a:defRPr/>
            </a:pPr>
            <a:r>
              <a:rPr lang="ar-SA" sz="3000" dirty="0" smtClean="0"/>
              <a:t>إذا كانت                              </a:t>
            </a:r>
            <a:r>
              <a:rPr lang="ar-SA" sz="3000" dirty="0" err="1" smtClean="0"/>
              <a:t>و</a:t>
            </a:r>
            <a:r>
              <a:rPr lang="ar-SA" sz="3000" dirty="0" smtClean="0"/>
              <a:t>      </a:t>
            </a:r>
          </a:p>
          <a:p>
            <a:pPr>
              <a:defRPr/>
            </a:pPr>
            <a:r>
              <a:rPr lang="ar-SA" sz="3000" dirty="0" smtClean="0"/>
              <a:t>وكانت المجموعة الكلية </a:t>
            </a: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:</a:t>
            </a:r>
            <a:r>
              <a:rPr lang="ar-SA" sz="3000" dirty="0" smtClean="0"/>
              <a:t>فأوجد</a:t>
            </a:r>
          </a:p>
          <a:p>
            <a:pPr marL="742950" indent="-742950" rtl="1">
              <a:defRPr/>
            </a:pPr>
            <a:endParaRPr lang="ar-SA" sz="4000" dirty="0" smtClean="0"/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5257800" y="2057400"/>
          <a:ext cx="2819400" cy="533400"/>
        </p:xfrm>
        <a:graphic>
          <a:graphicData uri="http://schemas.openxmlformats.org/presentationml/2006/ole">
            <p:oleObj spid="_x0000_s20482" name="Equation" r:id="rId3" imgW="952087" imgH="203112" progId="Equation.3">
              <p:embed/>
            </p:oleObj>
          </a:graphicData>
        </a:graphic>
      </p:graphicFrame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447800" y="2133600"/>
          <a:ext cx="3171825" cy="457200"/>
        </p:xfrm>
        <a:graphic>
          <a:graphicData uri="http://schemas.openxmlformats.org/presentationml/2006/ole">
            <p:oleObj spid="_x0000_s20483" name="Equation" r:id="rId4" imgW="990170" imgH="203112" progId="Equation.3">
              <p:embed/>
            </p:oleObj>
          </a:graphicData>
        </a:graphic>
      </p:graphicFrame>
      <p:graphicFrame>
        <p:nvGraphicFramePr>
          <p:cNvPr id="15364" name="Object 8"/>
          <p:cNvGraphicFramePr>
            <a:graphicFrameLocks noChangeAspect="1"/>
          </p:cNvGraphicFramePr>
          <p:nvPr/>
        </p:nvGraphicFramePr>
        <p:xfrm>
          <a:off x="1524000" y="2590800"/>
          <a:ext cx="4114800" cy="533400"/>
        </p:xfrm>
        <a:graphic>
          <a:graphicData uri="http://schemas.openxmlformats.org/presentationml/2006/ole">
            <p:oleObj spid="_x0000_s20484" name="Equation" r:id="rId5" imgW="1473200" imgH="203200" progId="Equation.3">
              <p:embed/>
            </p:oleObj>
          </a:graphicData>
        </a:graphic>
      </p:graphicFrame>
      <p:graphicFrame>
        <p:nvGraphicFramePr>
          <p:cNvPr id="15365" name="Object 9"/>
          <p:cNvGraphicFramePr>
            <a:graphicFrameLocks noChangeAspect="1"/>
          </p:cNvGraphicFramePr>
          <p:nvPr/>
        </p:nvGraphicFramePr>
        <p:xfrm>
          <a:off x="1280592" y="3573016"/>
          <a:ext cx="2109788" cy="882650"/>
        </p:xfrm>
        <a:graphic>
          <a:graphicData uri="http://schemas.openxmlformats.org/presentationml/2006/ole">
            <p:oleObj spid="_x0000_s20485" name="Equation" r:id="rId6" imgW="660240" imgH="431640" progId="Equation.3">
              <p:embed/>
            </p:oleObj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92960" y="4293096"/>
            <a:ext cx="4953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indent="-742950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الحل:</a:t>
            </a:r>
          </a:p>
          <a:p>
            <a:pPr marL="742950" indent="-742950">
              <a:defRPr/>
            </a:pPr>
            <a:endParaRPr lang="ar-SA" dirty="0" smtClean="0"/>
          </a:p>
        </p:txBody>
      </p:sp>
      <p:graphicFrame>
        <p:nvGraphicFramePr>
          <p:cNvPr id="20486" name="Object 8"/>
          <p:cNvGraphicFramePr>
            <a:graphicFrameLocks noChangeAspect="1"/>
          </p:cNvGraphicFramePr>
          <p:nvPr/>
        </p:nvGraphicFramePr>
        <p:xfrm>
          <a:off x="1496616" y="5085184"/>
          <a:ext cx="2995612" cy="533400"/>
        </p:xfrm>
        <a:graphic>
          <a:graphicData uri="http://schemas.openxmlformats.org/presentationml/2006/ole">
            <p:oleObj spid="_x0000_s20486" name="Equation" r:id="rId7" imgW="96516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مثال:</a:t>
            </a:r>
          </a:p>
          <a:p>
            <a:pPr>
              <a:defRPr/>
            </a:pPr>
            <a:r>
              <a:rPr lang="ar-SA" sz="3000" dirty="0" smtClean="0"/>
              <a:t>إذا كانت                              </a:t>
            </a:r>
            <a:r>
              <a:rPr lang="ar-SA" sz="3000" dirty="0" err="1" smtClean="0"/>
              <a:t>و</a:t>
            </a:r>
            <a:r>
              <a:rPr lang="ar-SA" sz="3000" dirty="0" smtClean="0"/>
              <a:t>      </a:t>
            </a:r>
          </a:p>
          <a:p>
            <a:pPr>
              <a:defRPr/>
            </a:pPr>
            <a:r>
              <a:rPr lang="ar-SA" sz="3000" dirty="0" smtClean="0"/>
              <a:t>وكانت المجموعة الكلية </a:t>
            </a: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:</a:t>
            </a:r>
            <a:r>
              <a:rPr lang="ar-SA" sz="3000" dirty="0" smtClean="0"/>
              <a:t>فأوجد</a:t>
            </a:r>
          </a:p>
          <a:p>
            <a:pPr marL="742950" indent="-742950" rtl="1">
              <a:defRPr/>
            </a:pPr>
            <a:endParaRPr lang="ar-SA" sz="4000" dirty="0" smtClean="0"/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5257800" y="2057400"/>
          <a:ext cx="2819400" cy="533400"/>
        </p:xfrm>
        <a:graphic>
          <a:graphicData uri="http://schemas.openxmlformats.org/presentationml/2006/ole">
            <p:oleObj spid="_x0000_s21506" name="Equation" r:id="rId3" imgW="952087" imgH="203112" progId="Equation.3">
              <p:embed/>
            </p:oleObj>
          </a:graphicData>
        </a:graphic>
      </p:graphicFrame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447800" y="2133600"/>
          <a:ext cx="3171825" cy="457200"/>
        </p:xfrm>
        <a:graphic>
          <a:graphicData uri="http://schemas.openxmlformats.org/presentationml/2006/ole">
            <p:oleObj spid="_x0000_s21507" name="Equation" r:id="rId4" imgW="990170" imgH="203112" progId="Equation.3">
              <p:embed/>
            </p:oleObj>
          </a:graphicData>
        </a:graphic>
      </p:graphicFrame>
      <p:graphicFrame>
        <p:nvGraphicFramePr>
          <p:cNvPr id="15364" name="Object 8"/>
          <p:cNvGraphicFramePr>
            <a:graphicFrameLocks noChangeAspect="1"/>
          </p:cNvGraphicFramePr>
          <p:nvPr/>
        </p:nvGraphicFramePr>
        <p:xfrm>
          <a:off x="1524000" y="2590800"/>
          <a:ext cx="4114800" cy="533400"/>
        </p:xfrm>
        <a:graphic>
          <a:graphicData uri="http://schemas.openxmlformats.org/presentationml/2006/ole">
            <p:oleObj spid="_x0000_s21508" name="Equation" r:id="rId5" imgW="1473200" imgH="203200" progId="Equation.3">
              <p:embed/>
            </p:oleObj>
          </a:graphicData>
        </a:graphic>
      </p:graphicFrame>
      <p:graphicFrame>
        <p:nvGraphicFramePr>
          <p:cNvPr id="15365" name="Object 9"/>
          <p:cNvGraphicFramePr>
            <a:graphicFrameLocks noChangeAspect="1"/>
          </p:cNvGraphicFramePr>
          <p:nvPr/>
        </p:nvGraphicFramePr>
        <p:xfrm>
          <a:off x="1496616" y="3573016"/>
          <a:ext cx="1379537" cy="935037"/>
        </p:xfrm>
        <a:graphic>
          <a:graphicData uri="http://schemas.openxmlformats.org/presentationml/2006/ole">
            <p:oleObj spid="_x0000_s21509" name="Equation" r:id="rId6" imgW="431640" imgH="457200" progId="Equation.3">
              <p:embed/>
            </p:oleObj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92960" y="4293096"/>
            <a:ext cx="4953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indent="-742950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الحل:</a:t>
            </a:r>
          </a:p>
          <a:p>
            <a:pPr marL="742950" indent="-742950">
              <a:defRPr/>
            </a:pPr>
            <a:endParaRPr lang="ar-SA" dirty="0" smtClean="0"/>
          </a:p>
        </p:txBody>
      </p:sp>
      <p:graphicFrame>
        <p:nvGraphicFramePr>
          <p:cNvPr id="21510" name="Object 9"/>
          <p:cNvGraphicFramePr>
            <a:graphicFrameLocks noChangeAspect="1"/>
          </p:cNvGraphicFramePr>
          <p:nvPr/>
        </p:nvGraphicFramePr>
        <p:xfrm>
          <a:off x="1784648" y="4869160"/>
          <a:ext cx="3200400" cy="457200"/>
        </p:xfrm>
        <a:graphic>
          <a:graphicData uri="http://schemas.openxmlformats.org/presentationml/2006/ole">
            <p:oleObj spid="_x0000_s21510" name="Equation" r:id="rId7" imgW="8762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مثال:</a:t>
            </a:r>
          </a:p>
          <a:p>
            <a:pPr>
              <a:defRPr/>
            </a:pPr>
            <a:r>
              <a:rPr lang="ar-SA" sz="3000" dirty="0" smtClean="0"/>
              <a:t>إذا كانت                              </a:t>
            </a:r>
            <a:r>
              <a:rPr lang="ar-SA" sz="3000" dirty="0" err="1" smtClean="0"/>
              <a:t>و</a:t>
            </a:r>
            <a:r>
              <a:rPr lang="ar-SA" sz="3000" dirty="0" smtClean="0"/>
              <a:t>      </a:t>
            </a:r>
          </a:p>
          <a:p>
            <a:pPr>
              <a:defRPr/>
            </a:pPr>
            <a:r>
              <a:rPr lang="ar-SA" sz="3000" dirty="0" smtClean="0"/>
              <a:t>وكانت المجموعة الكلية </a:t>
            </a: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:</a:t>
            </a:r>
            <a:r>
              <a:rPr lang="ar-SA" sz="3000" dirty="0" smtClean="0"/>
              <a:t>فأوجد</a:t>
            </a:r>
          </a:p>
          <a:p>
            <a:pPr marL="742950" indent="-742950" rtl="1">
              <a:defRPr/>
            </a:pPr>
            <a:endParaRPr lang="ar-SA" sz="4000" dirty="0" smtClean="0"/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5257800" y="2057400"/>
          <a:ext cx="2819400" cy="533400"/>
        </p:xfrm>
        <a:graphic>
          <a:graphicData uri="http://schemas.openxmlformats.org/presentationml/2006/ole">
            <p:oleObj spid="_x0000_s22530" name="Equation" r:id="rId3" imgW="952087" imgH="203112" progId="Equation.3">
              <p:embed/>
            </p:oleObj>
          </a:graphicData>
        </a:graphic>
      </p:graphicFrame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447800" y="2133600"/>
          <a:ext cx="3171825" cy="457200"/>
        </p:xfrm>
        <a:graphic>
          <a:graphicData uri="http://schemas.openxmlformats.org/presentationml/2006/ole">
            <p:oleObj spid="_x0000_s22531" name="Equation" r:id="rId4" imgW="990170" imgH="203112" progId="Equation.3">
              <p:embed/>
            </p:oleObj>
          </a:graphicData>
        </a:graphic>
      </p:graphicFrame>
      <p:graphicFrame>
        <p:nvGraphicFramePr>
          <p:cNvPr id="15364" name="Object 8"/>
          <p:cNvGraphicFramePr>
            <a:graphicFrameLocks noChangeAspect="1"/>
          </p:cNvGraphicFramePr>
          <p:nvPr/>
        </p:nvGraphicFramePr>
        <p:xfrm>
          <a:off x="1524000" y="2590800"/>
          <a:ext cx="4114800" cy="533400"/>
        </p:xfrm>
        <a:graphic>
          <a:graphicData uri="http://schemas.openxmlformats.org/presentationml/2006/ole">
            <p:oleObj spid="_x0000_s22532" name="Equation" r:id="rId5" imgW="1473200" imgH="203200" progId="Equation.3">
              <p:embed/>
            </p:oleObj>
          </a:graphicData>
        </a:graphic>
      </p:graphicFrame>
      <p:graphicFrame>
        <p:nvGraphicFramePr>
          <p:cNvPr id="15365" name="Object 9"/>
          <p:cNvGraphicFramePr>
            <a:graphicFrameLocks noChangeAspect="1"/>
          </p:cNvGraphicFramePr>
          <p:nvPr/>
        </p:nvGraphicFramePr>
        <p:xfrm>
          <a:off x="1496616" y="3573016"/>
          <a:ext cx="1379537" cy="466725"/>
        </p:xfrm>
        <a:graphic>
          <a:graphicData uri="http://schemas.openxmlformats.org/presentationml/2006/ole">
            <p:oleObj spid="_x0000_s22533" name="Equation" r:id="rId6" imgW="431640" imgH="228600" progId="Equation.3">
              <p:embed/>
            </p:oleObj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dirty="0" smtClean="0"/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92960" y="4293096"/>
            <a:ext cx="4953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indent="-742950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الحل:</a:t>
            </a:r>
          </a:p>
          <a:p>
            <a:pPr marL="742950" indent="-742950">
              <a:defRPr/>
            </a:pPr>
            <a:endParaRPr lang="ar-SA" dirty="0" smtClean="0"/>
          </a:p>
        </p:txBody>
      </p:sp>
      <p:graphicFrame>
        <p:nvGraphicFramePr>
          <p:cNvPr id="22534" name="Object 10"/>
          <p:cNvGraphicFramePr>
            <a:graphicFrameLocks noChangeAspect="1"/>
          </p:cNvGraphicFramePr>
          <p:nvPr/>
        </p:nvGraphicFramePr>
        <p:xfrm>
          <a:off x="1495425" y="4495800"/>
          <a:ext cx="2874963" cy="533400"/>
        </p:xfrm>
        <a:graphic>
          <a:graphicData uri="http://schemas.openxmlformats.org/presentationml/2006/ole">
            <p:oleObj spid="_x0000_s22534" name="Equation" r:id="rId7" imgW="85068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نفترض أن                        و                        ضع الرمز   </a:t>
            </a:r>
            <a:r>
              <a:rPr lang="en-US" sz="3000" dirty="0" smtClean="0"/>
              <a:t> </a:t>
            </a:r>
            <a:r>
              <a:rPr lang="ar-SA" sz="3000" dirty="0" smtClean="0"/>
              <a:t>أو     في المكان الفارغ لتكون الجملة صحيحة .</a:t>
            </a:r>
          </a:p>
          <a:p>
            <a:pPr rtl="1">
              <a:defRPr/>
            </a:pPr>
            <a:endParaRPr lang="ar-SA" sz="4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graphicFrame>
        <p:nvGraphicFramePr>
          <p:cNvPr id="17410" name="Object 8"/>
          <p:cNvGraphicFramePr>
            <a:graphicFrameLocks noChangeAspect="1"/>
          </p:cNvGraphicFramePr>
          <p:nvPr/>
        </p:nvGraphicFramePr>
        <p:xfrm>
          <a:off x="5257800" y="1498600"/>
          <a:ext cx="2317750" cy="406400"/>
        </p:xfrm>
        <a:graphic>
          <a:graphicData uri="http://schemas.openxmlformats.org/presentationml/2006/ole">
            <p:oleObj spid="_x0000_s17410" name="Equation" r:id="rId3" imgW="977476" imgH="203112" progId="Equation.3">
              <p:embed/>
            </p:oleObj>
          </a:graphicData>
        </a:graphic>
      </p:graphicFrame>
      <p:graphicFrame>
        <p:nvGraphicFramePr>
          <p:cNvPr id="17411" name="Object 2"/>
          <p:cNvGraphicFramePr>
            <a:graphicFrameLocks noChangeAspect="1"/>
          </p:cNvGraphicFramePr>
          <p:nvPr/>
        </p:nvGraphicFramePr>
        <p:xfrm>
          <a:off x="2590800" y="1447800"/>
          <a:ext cx="2293938" cy="406400"/>
        </p:xfrm>
        <a:graphic>
          <a:graphicData uri="http://schemas.openxmlformats.org/presentationml/2006/ole">
            <p:oleObj spid="_x0000_s17411" name="Equation" r:id="rId4" imgW="888614" imgH="203112" progId="Equation.3">
              <p:embed/>
            </p:oleObj>
          </a:graphicData>
        </a:graphic>
      </p:graphicFrame>
      <p:graphicFrame>
        <p:nvGraphicFramePr>
          <p:cNvPr id="17412" name="Object 11"/>
          <p:cNvGraphicFramePr>
            <a:graphicFrameLocks noChangeAspect="1"/>
          </p:cNvGraphicFramePr>
          <p:nvPr/>
        </p:nvGraphicFramePr>
        <p:xfrm>
          <a:off x="609600" y="1524000"/>
          <a:ext cx="457200" cy="304800"/>
        </p:xfrm>
        <a:graphic>
          <a:graphicData uri="http://schemas.openxmlformats.org/presentationml/2006/ole">
            <p:oleObj spid="_x0000_s17412" name="Equation" r:id="rId5" imgW="126725" imgH="126725" progId="Equation.3">
              <p:embed/>
            </p:oleObj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8229600" y="1981200"/>
          <a:ext cx="457200" cy="365125"/>
        </p:xfrm>
        <a:graphic>
          <a:graphicData uri="http://schemas.openxmlformats.org/presentationml/2006/ole">
            <p:oleObj spid="_x0000_s17413" name="Equation" r:id="rId6" imgW="126835" imgH="152202" progId="Equation.3">
              <p:embed/>
            </p:oleObj>
          </a:graphicData>
        </a:graphic>
      </p:graphicFrame>
      <p:graphicFrame>
        <p:nvGraphicFramePr>
          <p:cNvPr id="17414" name="Object 14"/>
          <p:cNvGraphicFramePr>
            <a:graphicFrameLocks noChangeAspect="1"/>
          </p:cNvGraphicFramePr>
          <p:nvPr/>
        </p:nvGraphicFramePr>
        <p:xfrm>
          <a:off x="541338" y="2895600"/>
          <a:ext cx="4341812" cy="533400"/>
        </p:xfrm>
        <a:graphic>
          <a:graphicData uri="http://schemas.openxmlformats.org/presentationml/2006/ole">
            <p:oleObj spid="_x0000_s17414" name="Equation" r:id="rId7" imgW="1041120" imgH="431640" progId="Equation.3">
              <p:embed/>
            </p:oleObj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620713" y="3538542"/>
          <a:ext cx="4022725" cy="533400"/>
        </p:xfrm>
        <a:graphic>
          <a:graphicData uri="http://schemas.openxmlformats.org/presentationml/2006/ole">
            <p:oleObj spid="_x0000_s17415" name="Equation" r:id="rId8" imgW="1041120" imgH="431640" progId="Equation.3">
              <p:embed/>
            </p:oleObj>
          </a:graphicData>
        </a:graphic>
      </p:graphicFrame>
      <p:graphicFrame>
        <p:nvGraphicFramePr>
          <p:cNvPr id="17416" name="Object 16"/>
          <p:cNvGraphicFramePr>
            <a:graphicFrameLocks noChangeAspect="1"/>
          </p:cNvGraphicFramePr>
          <p:nvPr/>
        </p:nvGraphicFramePr>
        <p:xfrm>
          <a:off x="600075" y="4267200"/>
          <a:ext cx="4013200" cy="533400"/>
        </p:xfrm>
        <a:graphic>
          <a:graphicData uri="http://schemas.openxmlformats.org/presentationml/2006/ole">
            <p:oleObj spid="_x0000_s17416" name="Equation" r:id="rId9" imgW="1091880" imgH="431640" progId="Equation.3">
              <p:embed/>
            </p:oleObj>
          </a:graphicData>
        </a:graphic>
      </p:graphicFrame>
      <p:graphicFrame>
        <p:nvGraphicFramePr>
          <p:cNvPr id="17417" name="Object 17"/>
          <p:cNvGraphicFramePr>
            <a:graphicFrameLocks noChangeAspect="1"/>
          </p:cNvGraphicFramePr>
          <p:nvPr/>
        </p:nvGraphicFramePr>
        <p:xfrm>
          <a:off x="579438" y="5029200"/>
          <a:ext cx="4138612" cy="533400"/>
        </p:xfrm>
        <a:graphic>
          <a:graphicData uri="http://schemas.openxmlformats.org/presentationml/2006/ole">
            <p:oleObj spid="_x0000_s17417" name="Equation" r:id="rId10" imgW="1079280" imgH="431640" progId="Equation.3">
              <p:embed/>
            </p:oleObj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/>
              <a:t>تدريبات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8434" name="Object 10"/>
          <p:cNvGraphicFramePr>
            <a:graphicFrameLocks noChangeAspect="1"/>
          </p:cNvGraphicFramePr>
          <p:nvPr/>
        </p:nvGraphicFramePr>
        <p:xfrm>
          <a:off x="1228725" y="1524000"/>
          <a:ext cx="3190875" cy="533400"/>
        </p:xfrm>
        <a:graphic>
          <a:graphicData uri="http://schemas.openxmlformats.org/presentationml/2006/ole">
            <p:oleObj spid="_x0000_s18434" name="Equation" r:id="rId3" imgW="965200" imgH="431800" progId="Equation.3">
              <p:embed/>
            </p:oleObj>
          </a:graphicData>
        </a:graphic>
      </p:graphicFrame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1255713" y="2286000"/>
          <a:ext cx="3316287" cy="533400"/>
        </p:xfrm>
        <a:graphic>
          <a:graphicData uri="http://schemas.openxmlformats.org/presentationml/2006/ole">
            <p:oleObj spid="_x0000_s18435" name="Equation" r:id="rId4" imgW="1002865" imgH="431613" progId="Equation.3">
              <p:embed/>
            </p:oleObj>
          </a:graphicData>
        </a:graphic>
      </p:graphicFrame>
      <p:graphicFrame>
        <p:nvGraphicFramePr>
          <p:cNvPr id="18436" name="Object 12"/>
          <p:cNvGraphicFramePr>
            <a:graphicFrameLocks noChangeAspect="1"/>
          </p:cNvGraphicFramePr>
          <p:nvPr/>
        </p:nvGraphicFramePr>
        <p:xfrm>
          <a:off x="1214438" y="2895600"/>
          <a:ext cx="3357562" cy="533400"/>
        </p:xfrm>
        <a:graphic>
          <a:graphicData uri="http://schemas.openxmlformats.org/presentationml/2006/ole">
            <p:oleObj spid="_x0000_s18436" name="Equation" r:id="rId5" imgW="1016000" imgH="431800" progId="Equation.3">
              <p:embed/>
            </p:oleObj>
          </a:graphicData>
        </a:graphic>
      </p:graphicFrame>
      <p:graphicFrame>
        <p:nvGraphicFramePr>
          <p:cNvPr id="18437" name="Object 13"/>
          <p:cNvGraphicFramePr>
            <a:graphicFrameLocks noChangeAspect="1"/>
          </p:cNvGraphicFramePr>
          <p:nvPr/>
        </p:nvGraphicFramePr>
        <p:xfrm>
          <a:off x="1201738" y="3810000"/>
          <a:ext cx="3522662" cy="533400"/>
        </p:xfrm>
        <a:graphic>
          <a:graphicData uri="http://schemas.openxmlformats.org/presentationml/2006/ole">
            <p:oleObj spid="_x0000_s18437" name="Equation" r:id="rId6" imgW="1066800" imgH="4318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2"/>
              <a:defRPr/>
            </a:pPr>
            <a:r>
              <a:rPr lang="ar-SA" sz="3000" dirty="0" smtClean="0"/>
              <a:t>اسرد عناصر كل مجموعة من المجموعات التالية . يمكن استخدام النقط للتعبير عن استمرار سرد عناصر المجموعة عندما يكون </a:t>
            </a:r>
            <a:r>
              <a:rPr lang="ar-SA" sz="3000" dirty="0" err="1" smtClean="0"/>
              <a:t>بها</a:t>
            </a:r>
            <a:r>
              <a:rPr lang="ar-SA" sz="3000" dirty="0" smtClean="0"/>
              <a:t> عدد لانهائي من العناصر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3000" dirty="0" smtClean="0"/>
              <a:t>A={x: </a:t>
            </a:r>
            <a:r>
              <a:rPr lang="ar-SA" sz="3000" dirty="0" smtClean="0"/>
              <a:t>عدد طبيعي اصغر من 7</a:t>
            </a:r>
            <a:r>
              <a:rPr lang="en-US" sz="3000" dirty="0" smtClean="0"/>
              <a:t> x}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3000" dirty="0" smtClean="0"/>
              <a:t>B={x: </a:t>
            </a:r>
            <a:r>
              <a:rPr lang="ar-SA" sz="3000" dirty="0" smtClean="0"/>
              <a:t>عدد طبيعي زوجي يقبل القسمة على2 </a:t>
            </a:r>
            <a:r>
              <a:rPr lang="en-US" sz="3000" dirty="0" smtClean="0"/>
              <a:t> x}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3000" dirty="0" smtClean="0"/>
              <a:t>C={y: h</a:t>
            </a:r>
            <a:r>
              <a:rPr lang="ar-SA" sz="3000" dirty="0" smtClean="0"/>
              <a:t> و </a:t>
            </a:r>
            <a:r>
              <a:rPr lang="en-US" sz="3000" dirty="0" smtClean="0"/>
              <a:t>c</a:t>
            </a:r>
            <a:r>
              <a:rPr lang="ar-SA" sz="3000" dirty="0" smtClean="0"/>
              <a:t> حرف من حروف الهجاء المحصور بين </a:t>
            </a:r>
            <a:r>
              <a:rPr lang="en-US" sz="3000" dirty="0" smtClean="0"/>
              <a:t>y}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3000" dirty="0" smtClean="0"/>
              <a:t>D={x: </a:t>
            </a:r>
            <a:r>
              <a:rPr lang="ar-SA" sz="3000" dirty="0" smtClean="0"/>
              <a:t>عدد طبيعي فردي اصغر من 17</a:t>
            </a:r>
            <a:r>
              <a:rPr lang="en-US" sz="3000" dirty="0" smtClean="0"/>
              <a:t> x}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41738" y="838200"/>
            <a:ext cx="2620962" cy="12001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pPr algn="ctr">
              <a:defRPr/>
            </a:pPr>
            <a:r>
              <a:rPr lang="ar-SA" sz="3600" dirty="0"/>
              <a:t>أشكال ِفنْ</a:t>
            </a:r>
          </a:p>
          <a:p>
            <a:pPr algn="ctr">
              <a:defRPr/>
            </a:pPr>
            <a:r>
              <a:rPr lang="en-US" sz="3600" dirty="0"/>
              <a:t>VIN Figures</a:t>
            </a:r>
            <a:endParaRPr lang="ar-SA" sz="3600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200" y="2895600"/>
            <a:ext cx="91027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41325" algn="just" rtl="1"/>
            <a:r>
              <a:rPr lang="ar-SA" sz="3200">
                <a:cs typeface="Simplified Arabic" pitchFamily="18" charset="-78"/>
              </a:rPr>
              <a:t>يمكن تمثيل المجموعات والعمليات المختلفة عليها من خلال استعمال اشكال هندسية تسمى أشكال ِفنْ وذلك وفق ما يلي: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3400" y="1905000"/>
            <a:ext cx="91027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41325" algn="just" rtl="1"/>
            <a:r>
              <a:rPr lang="ar-SA" sz="3200" dirty="0">
                <a:solidFill>
                  <a:srgbClr val="FF0000"/>
                </a:solidFill>
                <a:cs typeface="Simplified Arabic" pitchFamily="18" charset="-78"/>
              </a:rPr>
              <a:t>1- المجموعة </a:t>
            </a:r>
            <a:r>
              <a:rPr lang="ar-SA" sz="3200" dirty="0" smtClean="0">
                <a:solidFill>
                  <a:srgbClr val="FF0000"/>
                </a:solidFill>
                <a:cs typeface="Simplified Arabic" pitchFamily="18" charset="-78"/>
              </a:rPr>
              <a:t>الشاملة:</a:t>
            </a:r>
            <a:endParaRPr lang="ar-SA" sz="3200" dirty="0">
              <a:solidFill>
                <a:srgbClr val="FF0000"/>
              </a:solidFill>
              <a:cs typeface="Simplified Arabic" pitchFamily="18" charset="-78"/>
            </a:endParaRPr>
          </a:p>
          <a:p>
            <a:pPr marL="441325" algn="just" rtl="1"/>
            <a:r>
              <a:rPr lang="ar-SA" sz="3200" dirty="0">
                <a:cs typeface="Simplified Arabic" pitchFamily="18" charset="-78"/>
              </a:rPr>
              <a:t>تمثل المجموعات الكلية بمستطيل ويرمز لها بالرمز </a:t>
            </a:r>
            <a:r>
              <a:rPr lang="en-US" sz="3200" dirty="0">
                <a:cs typeface="Simplified Arabic" pitchFamily="18" charset="-78"/>
              </a:rPr>
              <a:t>S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962400" y="3581400"/>
            <a:ext cx="2724150" cy="10668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4000"/>
              <a:t>S</a:t>
            </a:r>
          </a:p>
        </p:txBody>
      </p:sp>
      <p:sp>
        <p:nvSpPr>
          <p:cNvPr id="31748" name="TextBox 30"/>
          <p:cNvSpPr txBox="1">
            <a:spLocks noChangeArrowheads="1"/>
          </p:cNvSpPr>
          <p:nvPr/>
        </p:nvSpPr>
        <p:spPr bwMode="auto">
          <a:xfrm>
            <a:off x="5035550" y="4800600"/>
            <a:ext cx="423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S</a:t>
            </a:r>
            <a:endParaRPr lang="ar-SA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3400" y="1676400"/>
            <a:ext cx="91027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just" rtl="1">
              <a:tabLst>
                <a:tab pos="466725" algn="l"/>
              </a:tabLst>
              <a:defRPr/>
            </a:pP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2- إتحاد الحوادث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Events Union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:</a:t>
            </a:r>
          </a:p>
          <a:p>
            <a:pPr marL="441325" algn="just" rtl="1">
              <a:defRPr/>
            </a:pPr>
            <a:r>
              <a:rPr lang="ar-SA" sz="2000" dirty="0">
                <a:cs typeface="Simplified Arabic" pitchFamily="2" charset="-78"/>
              </a:rPr>
              <a:t>لأي حادثتين </a:t>
            </a:r>
            <a:r>
              <a:rPr lang="en-US" sz="2000" dirty="0">
                <a:cs typeface="Simplified Arabic" pitchFamily="2" charset="-78"/>
              </a:rPr>
              <a:t>A</a:t>
            </a:r>
            <a:r>
              <a:rPr lang="ar-SA" sz="2000" dirty="0">
                <a:cs typeface="Simplified Arabic" pitchFamily="2" charset="-78"/>
              </a:rPr>
              <a:t> و </a:t>
            </a:r>
            <a:r>
              <a:rPr lang="en-US" sz="2000" dirty="0">
                <a:cs typeface="Simplified Arabic" pitchFamily="2" charset="-78"/>
              </a:rPr>
              <a:t>B</a:t>
            </a:r>
            <a:r>
              <a:rPr lang="ar-SA" sz="2000" dirty="0">
                <a:cs typeface="Simplified Arabic" pitchFamily="2" charset="-78"/>
              </a:rPr>
              <a:t> فإن الحادثة التي تتضمن كافة العناصر التي تنتمي إلى </a:t>
            </a:r>
            <a:r>
              <a:rPr lang="en-US" sz="2000" dirty="0">
                <a:cs typeface="Simplified Arabic" pitchFamily="2" charset="-78"/>
              </a:rPr>
              <a:t>A</a:t>
            </a:r>
            <a:r>
              <a:rPr lang="ar-SA" sz="2000" dirty="0">
                <a:cs typeface="Simplified Arabic" pitchFamily="2" charset="-78"/>
              </a:rPr>
              <a:t> أو إلى </a:t>
            </a:r>
            <a:r>
              <a:rPr lang="en-US" sz="2000" dirty="0">
                <a:cs typeface="Simplified Arabic" pitchFamily="2" charset="-78"/>
              </a:rPr>
              <a:t>B</a:t>
            </a:r>
            <a:r>
              <a:rPr lang="ar-SA" sz="2000" dirty="0">
                <a:cs typeface="Simplified Arabic" pitchFamily="2" charset="-78"/>
              </a:rPr>
              <a:t> أو إلى كليهما معا يطلق عليها إتحاد حادثتين ويرمز لها </a:t>
            </a:r>
            <a:r>
              <a:rPr lang="en-US" sz="2000" dirty="0"/>
              <a:t>(A         B) </a:t>
            </a:r>
            <a:r>
              <a:rPr lang="ar-SA" sz="2000" dirty="0"/>
              <a:t> أو ( </a:t>
            </a:r>
            <a:r>
              <a:rPr lang="en-US" sz="2000" dirty="0"/>
              <a:t>A</a:t>
            </a:r>
            <a:r>
              <a:rPr lang="ar-SA" sz="2000" dirty="0"/>
              <a:t> أو </a:t>
            </a:r>
            <a:r>
              <a:rPr lang="en-US" sz="2000" dirty="0"/>
              <a:t>B</a:t>
            </a:r>
            <a:r>
              <a:rPr lang="ar-SA" sz="2000" dirty="0"/>
              <a:t> ) والشكل التالي يوضح ذلك: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200400" y="3048000"/>
            <a:ext cx="3302000" cy="1295400"/>
            <a:chOff x="2971800" y="2362200"/>
            <a:chExt cx="3048000" cy="1295400"/>
          </a:xfrm>
        </p:grpSpPr>
        <p:sp>
          <p:nvSpPr>
            <p:cNvPr id="1031" name="Text Box 10"/>
            <p:cNvSpPr txBox="1">
              <a:spLocks noChangeArrowheads="1"/>
            </p:cNvSpPr>
            <p:nvPr/>
          </p:nvSpPr>
          <p:spPr bwMode="auto">
            <a:xfrm>
              <a:off x="2971800" y="2362200"/>
              <a:ext cx="3048000" cy="1295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 b="1">
                  <a:latin typeface="Times New Roman" pitchFamily="18" charset="0"/>
                </a:rPr>
                <a:t>s</a:t>
              </a:r>
              <a:endParaRPr lang="en-US"/>
            </a:p>
          </p:txBody>
        </p:sp>
        <p:sp>
          <p:nvSpPr>
            <p:cNvPr id="1037" name="Oval 14"/>
            <p:cNvSpPr>
              <a:spLocks noChangeArrowheads="1"/>
            </p:cNvSpPr>
            <p:nvPr/>
          </p:nvSpPr>
          <p:spPr bwMode="auto">
            <a:xfrm>
              <a:off x="4375638" y="2819400"/>
              <a:ext cx="685800" cy="609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036" name="Oval 13"/>
            <p:cNvSpPr>
              <a:spLocks noChangeArrowheads="1"/>
            </p:cNvSpPr>
            <p:nvPr/>
          </p:nvSpPr>
          <p:spPr bwMode="auto">
            <a:xfrm>
              <a:off x="3842238" y="2819400"/>
              <a:ext cx="685800" cy="609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034" name="Line 15"/>
            <p:cNvSpPr>
              <a:spLocks noChangeShapeType="1"/>
            </p:cNvSpPr>
            <p:nvPr/>
          </p:nvSpPr>
          <p:spPr bwMode="auto">
            <a:xfrm>
              <a:off x="3689350" y="3124200"/>
              <a:ext cx="3429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5" name="Line 16"/>
            <p:cNvSpPr>
              <a:spLocks noChangeShapeType="1"/>
            </p:cNvSpPr>
            <p:nvPr/>
          </p:nvSpPr>
          <p:spPr bwMode="auto">
            <a:xfrm flipH="1">
              <a:off x="4908550" y="3138487"/>
              <a:ext cx="3429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" name="Rectangle 17"/>
            <p:cNvSpPr>
              <a:spLocks noChangeArrowheads="1"/>
            </p:cNvSpPr>
            <p:nvPr/>
          </p:nvSpPr>
          <p:spPr bwMode="auto">
            <a:xfrm>
              <a:off x="5302001" y="2908578"/>
              <a:ext cx="3243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b="1"/>
                <a:t>B</a:t>
              </a:r>
            </a:p>
          </p:txBody>
        </p:sp>
        <p:sp>
          <p:nvSpPr>
            <p:cNvPr id="3" name="Rectangle 18"/>
            <p:cNvSpPr>
              <a:spLocks noChangeArrowheads="1"/>
            </p:cNvSpPr>
            <p:nvPr/>
          </p:nvSpPr>
          <p:spPr bwMode="auto">
            <a:xfrm>
              <a:off x="3320801" y="2894291"/>
              <a:ext cx="3243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arn-CL" b="1"/>
                <a:t>A</a:t>
              </a:r>
              <a:endParaRPr lang="en-US" b="1"/>
            </a:p>
          </p:txBody>
        </p:sp>
      </p:grpSp>
      <p:sp>
        <p:nvSpPr>
          <p:cNvPr id="1030" name="TextBox 14"/>
          <p:cNvSpPr txBox="1">
            <a:spLocks noChangeArrowheads="1"/>
          </p:cNvSpPr>
          <p:nvPr/>
        </p:nvSpPr>
        <p:spPr bwMode="auto">
          <a:xfrm>
            <a:off x="3352800" y="4572000"/>
            <a:ext cx="2968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b="1"/>
              <a:t>شكل ِفنْ لتمثيل إتحاد حادثتين </a:t>
            </a:r>
            <a:r>
              <a:rPr lang="en-US" b="1"/>
              <a:t>A</a:t>
            </a:r>
            <a:r>
              <a:rPr lang="ar-SA" b="1"/>
              <a:t> و </a:t>
            </a:r>
            <a:r>
              <a:rPr lang="en-US" b="1"/>
              <a:t>B</a:t>
            </a:r>
            <a:endParaRPr lang="ar-SA" b="1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4953000" y="2330450"/>
          <a:ext cx="412750" cy="304800"/>
        </p:xfrm>
        <a:graphic>
          <a:graphicData uri="http://schemas.openxmlformats.org/presentationml/2006/ole">
            <p:oleObj spid="_x0000_s23554" name="Equation" r:id="rId4" imgW="164814" imgH="12678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038600" y="5029200"/>
          <a:ext cx="1550988" cy="357188"/>
        </p:xfrm>
        <a:graphic>
          <a:graphicData uri="http://schemas.openxmlformats.org/presentationml/2006/ole">
            <p:oleObj spid="_x0000_s23555" name="Equation" r:id="rId5" imgW="520474" imgH="203112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16"/>
          <p:cNvSpPr txBox="1">
            <a:spLocks noChangeArrowheads="1"/>
          </p:cNvSpPr>
          <p:nvPr/>
        </p:nvSpPr>
        <p:spPr bwMode="auto">
          <a:xfrm>
            <a:off x="381000" y="1752600"/>
            <a:ext cx="8875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400" b="1">
                <a:solidFill>
                  <a:srgbClr val="FF0000"/>
                </a:solidFill>
              </a:rPr>
              <a:t>وبشكل عام لأي </a:t>
            </a:r>
            <a:r>
              <a:rPr lang="en-US" sz="2400" b="1">
                <a:solidFill>
                  <a:srgbClr val="FF0000"/>
                </a:solidFill>
              </a:rPr>
              <a:t>n</a:t>
            </a:r>
            <a:r>
              <a:rPr lang="ar-SA" sz="2400" b="1">
                <a:solidFill>
                  <a:srgbClr val="FF0000"/>
                </a:solidFill>
              </a:rPr>
              <a:t> حادثة </a:t>
            </a:r>
            <a:r>
              <a:rPr lang="en-US" sz="2400" b="1">
                <a:solidFill>
                  <a:srgbClr val="FF0000"/>
                </a:solidFill>
              </a:rPr>
              <a:t>A1 , A2, A3,  …….. An  </a:t>
            </a:r>
            <a:r>
              <a:rPr lang="ar-SA" sz="2400" b="1">
                <a:solidFill>
                  <a:srgbClr val="FF0000"/>
                </a:solidFill>
              </a:rPr>
              <a:t> فإن إتحاد هده الحوادث هو :</a:t>
            </a:r>
          </a:p>
        </p:txBody>
      </p:sp>
      <p:sp>
        <p:nvSpPr>
          <p:cNvPr id="2053" name="TextBox 17"/>
          <p:cNvSpPr txBox="1">
            <a:spLocks noChangeArrowheads="1"/>
          </p:cNvSpPr>
          <p:nvPr/>
        </p:nvSpPr>
        <p:spPr bwMode="auto">
          <a:xfrm>
            <a:off x="381000" y="3962400"/>
            <a:ext cx="91630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rgbClr val="FF0000"/>
                </a:solidFill>
              </a:rPr>
              <a:t>ويمكن القول أن            هو حدث يقع إذا وقع أحد هذه الحوادث  </a:t>
            </a:r>
            <a:r>
              <a:rPr lang="en-US" sz="2400" b="1">
                <a:solidFill>
                  <a:srgbClr val="FF0000"/>
                </a:solidFill>
              </a:rPr>
              <a:t>Ai</a:t>
            </a:r>
            <a:r>
              <a:rPr lang="ar-SA" sz="2400" b="1">
                <a:solidFill>
                  <a:srgbClr val="FF0000"/>
                </a:solidFill>
              </a:rPr>
              <a:t> على الأقل وهو ما يطلق عليه جمع الأحداث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535238" y="2689225"/>
          <a:ext cx="5324475" cy="717550"/>
        </p:xfrm>
        <a:graphic>
          <a:graphicData uri="http://schemas.openxmlformats.org/presentationml/2006/ole">
            <p:oleObj spid="_x0000_s24578" name="Equation" r:id="rId4" imgW="1663560" imgH="40608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7086600" y="3827463"/>
          <a:ext cx="660400" cy="573087"/>
        </p:xfrm>
        <a:graphic>
          <a:graphicData uri="http://schemas.openxmlformats.org/presentationml/2006/ole">
            <p:oleObj spid="_x0000_s24579" name="Equation" r:id="rId5" imgW="342720" imgH="4060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3400" y="1752600"/>
            <a:ext cx="910272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r" rtl="1">
              <a:tabLst>
                <a:tab pos="466725" algn="l"/>
              </a:tabLst>
              <a:defRPr/>
            </a:pPr>
            <a:endParaRPr lang="ar-SA" sz="2400" b="1" dirty="0">
              <a:solidFill>
                <a:srgbClr val="FF0000"/>
              </a:solidFill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فالإتحاد       يعني اتحاد المجموعتين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وهو مجموع العناصر الموجودة في كلتا المجموعتين دون تكرار العناصر.</a:t>
            </a: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b="1" dirty="0">
                <a:solidFill>
                  <a:srgbClr val="00B050"/>
                </a:solidFill>
                <a:cs typeface="Simplified Arabic" pitchFamily="2" charset="-78"/>
              </a:rPr>
              <a:t>مثال:</a:t>
            </a:r>
          </a:p>
          <a:p>
            <a:pPr marL="441325">
              <a:defRPr/>
            </a:pPr>
            <a:r>
              <a:rPr lang="en-US" sz="2400" dirty="0">
                <a:cs typeface="Simplified Arabic" pitchFamily="2" charset="-78"/>
              </a:rPr>
              <a:t>A={1 , 2, -6 , -7}</a:t>
            </a:r>
          </a:p>
          <a:p>
            <a:pPr marL="441325">
              <a:defRPr/>
            </a:pPr>
            <a:r>
              <a:rPr lang="en-US" sz="2400" dirty="0">
                <a:cs typeface="Simplified Arabic" pitchFamily="2" charset="-78"/>
              </a:rPr>
              <a:t>B={-6, -7, -11}</a:t>
            </a:r>
          </a:p>
          <a:p>
            <a:pPr marL="441325">
              <a:defRPr/>
            </a:pPr>
            <a:r>
              <a:rPr lang="en-US" sz="2400" dirty="0"/>
              <a:t>                    = {1, 2, -6, -7, -11}                </a:t>
            </a:r>
            <a:endParaRPr lang="ar-SA" sz="2400" dirty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7878763" y="2211388"/>
          <a:ext cx="412750" cy="304800"/>
        </p:xfrm>
        <a:graphic>
          <a:graphicData uri="http://schemas.openxmlformats.org/presentationml/2006/ole">
            <p:oleObj spid="_x0000_s25602" name="Equation" r:id="rId4" imgW="164814" imgH="126780" progId="Equation.3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066800" y="4419600"/>
          <a:ext cx="1550988" cy="357188"/>
        </p:xfrm>
        <a:graphic>
          <a:graphicData uri="http://schemas.openxmlformats.org/presentationml/2006/ole">
            <p:oleObj spid="_x0000_s25603" name="Equation" r:id="rId5" imgW="520474" imgH="203112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457200" y="1416050"/>
            <a:ext cx="91027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r" rtl="1"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خواص العمليات الجبرية  لإتحاد الحوادث:</a:t>
            </a: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- إدا كانت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C</a:t>
            </a:r>
            <a:r>
              <a:rPr lang="ar-SA" sz="2400" dirty="0">
                <a:cs typeface="Simplified Arabic" pitchFamily="2" charset="-78"/>
              </a:rPr>
              <a:t> ثلاث حوادث فإن :</a:t>
            </a: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ويعني ذلك توزيع الإتحاد على التقاطع.</a:t>
            </a: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dirty="0" smtClean="0">
                <a:cs typeface="Simplified Arabic" pitchFamily="2" charset="-78"/>
              </a:rPr>
              <a:t>- وكذلك </a:t>
            </a:r>
            <a:r>
              <a:rPr lang="ar-SA" sz="2400" dirty="0">
                <a:cs typeface="Simplified Arabic" pitchFamily="2" charset="-78"/>
              </a:rPr>
              <a:t>هناك خاصية التبديل والتي تعني </a:t>
            </a:r>
            <a:r>
              <a:rPr lang="ar-SA" sz="2400" dirty="0" smtClean="0">
                <a:cs typeface="Simplified Arabic" pitchFamily="2" charset="-78"/>
              </a:rPr>
              <a:t>أن</a:t>
            </a: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endParaRPr lang="ar-SA" sz="2400" dirty="0"/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2743200" y="2590800"/>
          <a:ext cx="4525963" cy="457200"/>
        </p:xfrm>
        <a:graphic>
          <a:graphicData uri="http://schemas.openxmlformats.org/presentationml/2006/ole">
            <p:oleObj spid="_x0000_s26626" name="Equation" r:id="rId4" imgW="2044700" imgH="203200" progId="Equation.3">
              <p:embed/>
            </p:oleObj>
          </a:graphicData>
        </a:graphic>
      </p:graphicFrame>
      <p:graphicFrame>
        <p:nvGraphicFramePr>
          <p:cNvPr id="4099" name="Object 9"/>
          <p:cNvGraphicFramePr>
            <a:graphicFrameLocks noChangeAspect="1"/>
          </p:cNvGraphicFramePr>
          <p:nvPr/>
        </p:nvGraphicFramePr>
        <p:xfrm>
          <a:off x="2971800" y="4572000"/>
          <a:ext cx="3797300" cy="457200"/>
        </p:xfrm>
        <a:graphic>
          <a:graphicData uri="http://schemas.openxmlformats.org/presentationml/2006/ole">
            <p:oleObj spid="_x0000_s26627" name="Equation" r:id="rId5" imgW="1143000" imgH="203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3400" y="1600200"/>
            <a:ext cx="91027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r" rtl="1"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3- تقاطع الحوادث </a:t>
            </a:r>
            <a:r>
              <a:rPr lang="en-US" sz="2400" b="1" dirty="0">
                <a:solidFill>
                  <a:srgbClr val="FF0000"/>
                </a:solidFill>
                <a:cs typeface="Simplified Arabic" pitchFamily="2" charset="-78"/>
              </a:rPr>
              <a:t>Events Intersection</a:t>
            </a: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 :</a:t>
            </a: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لأي حادثتين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فإن الحادثة التي تتضمن كافة نقاط العينة التي تنتمي إلى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أو إلى كليهما معا في نفس الوقت يطلق عليها تقاطع حادثتين ويرمز لها </a:t>
            </a:r>
            <a:r>
              <a:rPr lang="en-US" sz="2400" dirty="0"/>
              <a:t>(A        B) </a:t>
            </a:r>
            <a:r>
              <a:rPr lang="ar-SA" sz="2400" dirty="0"/>
              <a:t> أو ( </a:t>
            </a:r>
            <a:r>
              <a:rPr lang="en-US" sz="2400" dirty="0"/>
              <a:t>A</a:t>
            </a:r>
            <a:r>
              <a:rPr lang="ar-SA" sz="2400" dirty="0"/>
              <a:t> و </a:t>
            </a:r>
            <a:r>
              <a:rPr lang="en-US" sz="2400" dirty="0"/>
              <a:t>B</a:t>
            </a:r>
            <a:r>
              <a:rPr lang="ar-SA" sz="2400" dirty="0"/>
              <a:t> ) وباستخدام أشكال  ِفنْ يكون الجزء المحدد </a:t>
            </a:r>
            <a:r>
              <a:rPr lang="ar-SA" sz="2400" dirty="0" err="1"/>
              <a:t>بـ</a:t>
            </a:r>
            <a:r>
              <a:rPr lang="ar-SA" sz="2400" dirty="0"/>
              <a:t> </a:t>
            </a:r>
            <a:r>
              <a:rPr lang="en-US" sz="2400" dirty="0"/>
              <a:t>A and B</a:t>
            </a:r>
            <a:r>
              <a:rPr lang="ar-SA" sz="2400" dirty="0"/>
              <a:t> هو الذي يمثل تقاطع الحادثتين :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562600" y="3810000"/>
            <a:ext cx="3302000" cy="1970088"/>
            <a:chOff x="5562600" y="3810000"/>
            <a:chExt cx="3302000" cy="1970088"/>
          </a:xfrm>
        </p:grpSpPr>
        <p:sp>
          <p:nvSpPr>
            <p:cNvPr id="5132" name="TextBox 14"/>
            <p:cNvSpPr txBox="1">
              <a:spLocks noChangeArrowheads="1"/>
            </p:cNvSpPr>
            <p:nvPr/>
          </p:nvSpPr>
          <p:spPr bwMode="auto">
            <a:xfrm>
              <a:off x="5562600" y="5410200"/>
              <a:ext cx="302577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ar-SA" b="1"/>
                <a:t>شكل ِفنْ لتمثيل تقاطع حادثتين </a:t>
              </a:r>
              <a:r>
                <a:rPr lang="en-US" b="1"/>
                <a:t>A</a:t>
              </a:r>
              <a:r>
                <a:rPr lang="ar-SA" b="1"/>
                <a:t> و </a:t>
              </a:r>
              <a:r>
                <a:rPr lang="en-US" b="1"/>
                <a:t>B</a:t>
              </a:r>
              <a:endParaRPr lang="ar-SA" b="1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5562600" y="3810000"/>
              <a:ext cx="3302000" cy="1295400"/>
              <a:chOff x="3219450" y="2819400"/>
              <a:chExt cx="3302000" cy="1295400"/>
            </a:xfrm>
          </p:grpSpPr>
          <p:sp>
            <p:nvSpPr>
              <p:cNvPr id="5134" name="Text Box 10"/>
              <p:cNvSpPr txBox="1">
                <a:spLocks noChangeArrowheads="1"/>
              </p:cNvSpPr>
              <p:nvPr/>
            </p:nvSpPr>
            <p:spPr bwMode="auto">
              <a:xfrm>
                <a:off x="3219450" y="2819400"/>
                <a:ext cx="3302000" cy="1295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600" b="1">
                    <a:latin typeface="Times New Roman" pitchFamily="18" charset="0"/>
                  </a:rPr>
                  <a:t>s</a:t>
                </a:r>
                <a:endParaRPr lang="en-US"/>
              </a:p>
            </p:txBody>
          </p:sp>
          <p:sp>
            <p:nvSpPr>
              <p:cNvPr id="5135" name="Oval 13"/>
              <p:cNvSpPr>
                <a:spLocks noChangeArrowheads="1"/>
              </p:cNvSpPr>
              <p:nvPr/>
            </p:nvSpPr>
            <p:spPr bwMode="auto">
              <a:xfrm>
                <a:off x="4161896" y="3276600"/>
                <a:ext cx="742950" cy="60960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5136" name="Oval 14"/>
              <p:cNvSpPr>
                <a:spLocks noChangeArrowheads="1"/>
              </p:cNvSpPr>
              <p:nvPr/>
            </p:nvSpPr>
            <p:spPr bwMode="auto">
              <a:xfrm>
                <a:off x="4739746" y="3276600"/>
                <a:ext cx="742950" cy="60960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5137" name="Line 15"/>
              <p:cNvSpPr>
                <a:spLocks noChangeShapeType="1"/>
              </p:cNvSpPr>
              <p:nvPr/>
            </p:nvSpPr>
            <p:spPr bwMode="auto">
              <a:xfrm>
                <a:off x="3996796" y="3581400"/>
                <a:ext cx="3714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8" name="Line 16"/>
              <p:cNvSpPr>
                <a:spLocks noChangeShapeType="1"/>
              </p:cNvSpPr>
              <p:nvPr/>
            </p:nvSpPr>
            <p:spPr bwMode="auto">
              <a:xfrm flipH="1">
                <a:off x="5317596" y="3595687"/>
                <a:ext cx="3714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9" name="Rectangle 17"/>
              <p:cNvSpPr>
                <a:spLocks noChangeArrowheads="1"/>
              </p:cNvSpPr>
              <p:nvPr/>
            </p:nvSpPr>
            <p:spPr bwMode="auto">
              <a:xfrm>
                <a:off x="5743834" y="3365778"/>
                <a:ext cx="3513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b="1"/>
                  <a:t>B</a:t>
                </a:r>
              </a:p>
            </p:txBody>
          </p:sp>
          <p:sp>
            <p:nvSpPr>
              <p:cNvPr id="5140" name="Rectangle 18"/>
              <p:cNvSpPr>
                <a:spLocks noChangeArrowheads="1"/>
              </p:cNvSpPr>
              <p:nvPr/>
            </p:nvSpPr>
            <p:spPr bwMode="auto">
              <a:xfrm>
                <a:off x="3597534" y="3351491"/>
                <a:ext cx="3513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arn-CL" b="1"/>
                  <a:t>A</a:t>
                </a:r>
                <a:endParaRPr lang="en-US" b="1"/>
              </a:p>
            </p:txBody>
          </p:sp>
          <p:sp>
            <p:nvSpPr>
              <p:cNvPr id="5141" name="Text Box 11"/>
              <p:cNvSpPr txBox="1">
                <a:spLocks noChangeArrowheads="1"/>
              </p:cNvSpPr>
              <p:nvPr/>
            </p:nvSpPr>
            <p:spPr bwMode="auto">
              <a:xfrm>
                <a:off x="4125781" y="2867025"/>
                <a:ext cx="990600" cy="342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latin typeface="Times New Roman" pitchFamily="18" charset="0"/>
                  </a:rPr>
                  <a:t>A ∩B</a:t>
                </a:r>
                <a:endParaRPr lang="en-US"/>
              </a:p>
            </p:txBody>
          </p:sp>
          <p:sp>
            <p:nvSpPr>
              <p:cNvPr id="5142" name="Line 12"/>
              <p:cNvSpPr>
                <a:spLocks noChangeShapeType="1"/>
              </p:cNvSpPr>
              <p:nvPr/>
            </p:nvSpPr>
            <p:spPr bwMode="auto">
              <a:xfrm>
                <a:off x="4839494" y="3165475"/>
                <a:ext cx="0" cy="4572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143000" y="2362200"/>
          <a:ext cx="501650" cy="368300"/>
        </p:xfrm>
        <a:graphic>
          <a:graphicData uri="http://schemas.openxmlformats.org/presentationml/2006/ole">
            <p:oleObj spid="_x0000_s27650" name="Equation" r:id="rId4" imgW="164814" imgH="126780" progId="Equation.3">
              <p:embed/>
            </p:oleObj>
          </a:graphicData>
        </a:graphic>
      </p:graphicFrame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1600200" y="3657600"/>
            <a:ext cx="2476500" cy="2109788"/>
            <a:chOff x="1600200" y="1066800"/>
            <a:chExt cx="2286000" cy="2109788"/>
          </a:xfrm>
        </p:grpSpPr>
        <p:sp>
          <p:nvSpPr>
            <p:cNvPr id="5127" name="Text Box 8"/>
            <p:cNvSpPr txBox="1">
              <a:spLocks noChangeArrowheads="1"/>
            </p:cNvSpPr>
            <p:nvPr/>
          </p:nvSpPr>
          <p:spPr bwMode="auto">
            <a:xfrm>
              <a:off x="1600200" y="1066800"/>
              <a:ext cx="2286000" cy="1066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1752600" y="1219200"/>
              <a:ext cx="990600" cy="533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dirty="0"/>
                <a:t>A</a:t>
              </a: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2349012" y="1479550"/>
              <a:ext cx="1371600" cy="53340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dirty="0"/>
                <a:t>           B</a:t>
              </a:r>
            </a:p>
          </p:txBody>
        </p:sp>
        <p:sp>
          <p:nvSpPr>
            <p:cNvPr id="20" name="Text Box 8"/>
            <p:cNvSpPr txBox="1">
              <a:spLocks noChangeArrowheads="1"/>
            </p:cNvSpPr>
            <p:nvPr/>
          </p:nvSpPr>
          <p:spPr bwMode="auto">
            <a:xfrm>
              <a:off x="2362200" y="1463675"/>
              <a:ext cx="381000" cy="28892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5131" name="Straight Arrow Connector 46"/>
            <p:cNvCxnSpPr>
              <a:cxnSpLocks noChangeShapeType="1"/>
            </p:cNvCxnSpPr>
            <p:nvPr/>
          </p:nvCxnSpPr>
          <p:spPr bwMode="auto">
            <a:xfrm rot="5400000" flipH="1" flipV="1">
              <a:off x="2019301" y="2171700"/>
              <a:ext cx="990600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graphicFrame>
          <p:nvGraphicFramePr>
            <p:cNvPr id="5123" name="Object 7"/>
            <p:cNvGraphicFramePr>
              <a:graphicFrameLocks noChangeAspect="1"/>
            </p:cNvGraphicFramePr>
            <p:nvPr/>
          </p:nvGraphicFramePr>
          <p:xfrm>
            <a:off x="1828800" y="2819400"/>
            <a:ext cx="1431925" cy="357188"/>
          </p:xfrm>
          <a:graphic>
            <a:graphicData uri="http://schemas.openxmlformats.org/presentationml/2006/ole">
              <p:oleObj spid="_x0000_s27651" name="Equation" r:id="rId5" imgW="520474" imgH="203112" progId="Equation.3">
                <p:embed/>
              </p:oleObj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16"/>
          <p:cNvSpPr txBox="1">
            <a:spLocks noChangeArrowheads="1"/>
          </p:cNvSpPr>
          <p:nvPr/>
        </p:nvSpPr>
        <p:spPr bwMode="auto">
          <a:xfrm>
            <a:off x="609600" y="1752600"/>
            <a:ext cx="8945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</a:rPr>
              <a:t>وبشكل عام لأي </a:t>
            </a:r>
            <a:r>
              <a:rPr lang="en-US" sz="2400" b="1" dirty="0">
                <a:solidFill>
                  <a:srgbClr val="FF0000"/>
                </a:solidFill>
              </a:rPr>
              <a:t>n</a:t>
            </a:r>
            <a:r>
              <a:rPr lang="ar-SA" sz="2400" b="1" dirty="0">
                <a:solidFill>
                  <a:srgbClr val="FF0000"/>
                </a:solidFill>
              </a:rPr>
              <a:t> حادثة </a:t>
            </a:r>
            <a:r>
              <a:rPr lang="en-US" sz="2400" b="1" dirty="0">
                <a:solidFill>
                  <a:srgbClr val="FF0000"/>
                </a:solidFill>
              </a:rPr>
              <a:t>A1 , A2, A3,  …….. An  </a:t>
            </a:r>
            <a:r>
              <a:rPr lang="ar-SA" sz="2400" b="1" dirty="0">
                <a:solidFill>
                  <a:srgbClr val="FF0000"/>
                </a:solidFill>
              </a:rPr>
              <a:t> فإن تقاطع هده الحوادث هو :</a:t>
            </a:r>
          </a:p>
        </p:txBody>
      </p:sp>
      <p:sp>
        <p:nvSpPr>
          <p:cNvPr id="6149" name="TextBox 17"/>
          <p:cNvSpPr txBox="1">
            <a:spLocks noChangeArrowheads="1"/>
          </p:cNvSpPr>
          <p:nvPr/>
        </p:nvSpPr>
        <p:spPr bwMode="auto">
          <a:xfrm>
            <a:off x="381000" y="4114800"/>
            <a:ext cx="91630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</a:rPr>
              <a:t>ويمكن القول أن            هو حدث يقع إذا وفقط وقعت كل الحوادث  </a:t>
            </a:r>
            <a:r>
              <a:rPr lang="en-US" sz="2400" b="1" dirty="0">
                <a:solidFill>
                  <a:srgbClr val="FF0000"/>
                </a:solidFill>
              </a:rPr>
              <a:t>Ai</a:t>
            </a:r>
            <a:r>
              <a:rPr lang="ar-SA" sz="2400" b="1" dirty="0">
                <a:solidFill>
                  <a:srgbClr val="FF0000"/>
                </a:solidFill>
              </a:rPr>
              <a:t> على الأقل وهو ما يطلق عليه ضرب الحوادث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362200" y="2743200"/>
          <a:ext cx="5365750" cy="762000"/>
        </p:xfrm>
        <a:graphic>
          <a:graphicData uri="http://schemas.openxmlformats.org/presentationml/2006/ole">
            <p:oleObj spid="_x0000_s28674" name="Equation" r:id="rId4" imgW="1676400" imgH="43180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7086600" y="3886200"/>
          <a:ext cx="660400" cy="609600"/>
        </p:xfrm>
        <a:graphic>
          <a:graphicData uri="http://schemas.openxmlformats.org/presentationml/2006/ole">
            <p:oleObj spid="_x0000_s28675" name="Equation" r:id="rId5" imgW="342751" imgH="431613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57200" y="1905000"/>
            <a:ext cx="910272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r" rtl="1"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تقاطع الحوادث </a:t>
            </a:r>
            <a:r>
              <a:rPr lang="en-US" sz="2400" b="1" dirty="0">
                <a:solidFill>
                  <a:srgbClr val="FF0000"/>
                </a:solidFill>
                <a:cs typeface="Simplified Arabic" pitchFamily="2" charset="-78"/>
              </a:rPr>
              <a:t>Events Intersection</a:t>
            </a: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 :</a:t>
            </a: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فالتقاطع           </a:t>
            </a:r>
            <a:r>
              <a:rPr lang="ar-SA" sz="2400" dirty="0" smtClean="0">
                <a:cs typeface="Simplified Arabic" pitchFamily="2" charset="-78"/>
              </a:rPr>
              <a:t>إذاَ </a:t>
            </a:r>
            <a:r>
              <a:rPr lang="ar-SA" sz="2400" dirty="0">
                <a:cs typeface="Simplified Arabic" pitchFamily="2" charset="-78"/>
              </a:rPr>
              <a:t>هو مجموعة العناصر المشتركة بين مجموعتين أو أكثر.</a:t>
            </a:r>
          </a:p>
          <a:p>
            <a:pPr marL="441325" algn="r" rtl="1">
              <a:defRPr/>
            </a:pPr>
            <a:endParaRPr lang="ar-SA" sz="2400" b="1" dirty="0">
              <a:solidFill>
                <a:srgbClr val="00B050"/>
              </a:solidFill>
              <a:cs typeface="Simplified Arabic" pitchFamily="2" charset="-78"/>
            </a:endParaRPr>
          </a:p>
          <a:p>
            <a:pPr marL="441325" algn="r" rtl="1">
              <a:defRPr/>
            </a:pPr>
            <a:endParaRPr lang="ar-SA" sz="2400" b="1" dirty="0">
              <a:solidFill>
                <a:srgbClr val="00B050"/>
              </a:solidFill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b="1" dirty="0">
                <a:solidFill>
                  <a:srgbClr val="00B050"/>
                </a:solidFill>
                <a:cs typeface="Simplified Arabic" pitchFamily="2" charset="-78"/>
              </a:rPr>
              <a:t>مثال:</a:t>
            </a:r>
          </a:p>
          <a:p>
            <a:pPr marL="441325">
              <a:defRPr/>
            </a:pPr>
            <a:r>
              <a:rPr lang="en-US" sz="2400" dirty="0">
                <a:cs typeface="Simplified Arabic" pitchFamily="2" charset="-78"/>
              </a:rPr>
              <a:t>A={1 , 2, -6 , -7}</a:t>
            </a:r>
          </a:p>
          <a:p>
            <a:pPr marL="441325">
              <a:defRPr/>
            </a:pPr>
            <a:r>
              <a:rPr lang="en-US" sz="2400" dirty="0">
                <a:cs typeface="Simplified Arabic" pitchFamily="2" charset="-78"/>
              </a:rPr>
              <a:t>B</a:t>
            </a:r>
            <a:r>
              <a:rPr lang="en-US" sz="2400" dirty="0" smtClean="0">
                <a:cs typeface="Simplified Arabic" pitchFamily="2" charset="-78"/>
              </a:rPr>
              <a:t>={-6, -7, -11}</a:t>
            </a:r>
          </a:p>
          <a:p>
            <a:pPr marL="441325">
              <a:defRPr/>
            </a:pPr>
            <a:r>
              <a:rPr lang="en-US" sz="2400" dirty="0" smtClean="0"/>
              <a:t>                    = {-6, -7}                </a:t>
            </a:r>
            <a:endParaRPr lang="ar-SA" sz="2400" dirty="0">
              <a:cs typeface="Simplified Arabic" pitchFamily="2" charset="-78"/>
            </a:endParaRP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7543800" y="2362200"/>
          <a:ext cx="501650" cy="368300"/>
        </p:xfrm>
        <a:graphic>
          <a:graphicData uri="http://schemas.openxmlformats.org/presentationml/2006/ole">
            <p:oleObj spid="_x0000_s29698" name="Equation" r:id="rId4" imgW="164814" imgH="126780" progId="Equation.3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990600" y="4572000"/>
          <a:ext cx="1550988" cy="357188"/>
        </p:xfrm>
        <a:graphic>
          <a:graphicData uri="http://schemas.openxmlformats.org/presentationml/2006/ole">
            <p:oleObj spid="_x0000_s29699" name="Equation" r:id="rId5" imgW="520474" imgH="203112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609600" y="1658938"/>
            <a:ext cx="910272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r" rtl="1"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خواص العمليات الجبرية  لتقاطع الحوادث:</a:t>
            </a: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- إدا كانت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C</a:t>
            </a:r>
            <a:r>
              <a:rPr lang="ar-SA" sz="2400" dirty="0">
                <a:cs typeface="Simplified Arabic" pitchFamily="2" charset="-78"/>
              </a:rPr>
              <a:t> ثلاث حوادث فإن :</a:t>
            </a: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ويعني دلك توزيع التقاطع على الإتحاد.</a:t>
            </a: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- وكذلك هناك خاصية التبديل والتي تعني أن</a:t>
            </a:r>
          </a:p>
          <a:p>
            <a:pPr marL="441325" algn="r" rtl="1">
              <a:defRPr/>
            </a:pPr>
            <a:endParaRPr lang="ar-SA" sz="2400" dirty="0"/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3276600" y="2590800"/>
          <a:ext cx="4525963" cy="457200"/>
        </p:xfrm>
        <a:graphic>
          <a:graphicData uri="http://schemas.openxmlformats.org/presentationml/2006/ole">
            <p:oleObj spid="_x0000_s30722" name="Equation" r:id="rId4" imgW="2044700" imgH="203200" progId="Equation.3">
              <p:embed/>
            </p:oleObj>
          </a:graphicData>
        </a:graphic>
      </p:graphicFrame>
      <p:graphicFrame>
        <p:nvGraphicFramePr>
          <p:cNvPr id="8195" name="Object 7"/>
          <p:cNvGraphicFramePr>
            <a:graphicFrameLocks noChangeAspect="1"/>
          </p:cNvGraphicFramePr>
          <p:nvPr/>
        </p:nvGraphicFramePr>
        <p:xfrm>
          <a:off x="1238250" y="5105400"/>
          <a:ext cx="3797300" cy="457200"/>
        </p:xfrm>
        <a:graphic>
          <a:graphicData uri="http://schemas.openxmlformats.org/presentationml/2006/ole">
            <p:oleObj spid="_x0000_s30723" name="Equation" r:id="rId5" imgW="1143000" imgH="203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81000" y="1676400"/>
            <a:ext cx="91789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r" rtl="1"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4- الحادثة المتممة </a:t>
            </a:r>
            <a:r>
              <a:rPr lang="en-US" sz="2400" b="1" dirty="0">
                <a:solidFill>
                  <a:srgbClr val="FF0000"/>
                </a:solidFill>
                <a:cs typeface="Simplified Arabic" pitchFamily="2" charset="-78"/>
              </a:rPr>
              <a:t>Complementary Event</a:t>
            </a: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 :</a:t>
            </a: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لأي حادثة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فإن متممتها هي الحادثة التي تتضمن كافة العناصر التي لا تنتمي إلى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ويرمز لها بالرمز        أو        وهو حدث يتألف من جميع عناصر  </a:t>
            </a:r>
            <a:r>
              <a:rPr lang="el-GR" sz="2400" dirty="0">
                <a:cs typeface="Simplified Arabic" pitchFamily="2" charset="-78"/>
              </a:rPr>
              <a:t>Ω</a:t>
            </a:r>
            <a:r>
              <a:rPr lang="ar-SA" sz="2400" dirty="0">
                <a:cs typeface="Simplified Arabic" pitchFamily="2" charset="-78"/>
              </a:rPr>
              <a:t>  غير المنتمية إلى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وباستخدام أشكال </a:t>
            </a:r>
            <a:r>
              <a:rPr lang="ar-SA" sz="2400" dirty="0" smtClean="0">
                <a:cs typeface="Simplified Arabic" pitchFamily="2" charset="-78"/>
              </a:rPr>
              <a:t>ِفنْ </a:t>
            </a:r>
            <a:r>
              <a:rPr lang="ar-SA" sz="2400" dirty="0">
                <a:cs typeface="Simplified Arabic" pitchFamily="2" charset="-78"/>
              </a:rPr>
              <a:t>فإن الجزء المظلل يمثل الحادثة المتمة </a:t>
            </a:r>
            <a:r>
              <a:rPr lang="ar-SA" sz="2400" dirty="0"/>
              <a:t>:</a:t>
            </a:r>
          </a:p>
        </p:txBody>
      </p:sp>
      <p:sp>
        <p:nvSpPr>
          <p:cNvPr id="9224" name="TextBox 14"/>
          <p:cNvSpPr txBox="1">
            <a:spLocks noChangeArrowheads="1"/>
          </p:cNvSpPr>
          <p:nvPr/>
        </p:nvSpPr>
        <p:spPr bwMode="auto">
          <a:xfrm>
            <a:off x="3352800" y="5334000"/>
            <a:ext cx="2700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b="1"/>
              <a:t>شكل ِفنْ لتمثيل مكملة الحادثة </a:t>
            </a:r>
            <a:r>
              <a:rPr lang="en-US" b="1"/>
              <a:t>A  </a:t>
            </a:r>
            <a:endParaRPr lang="ar-SA" b="1"/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6705600" y="2438400"/>
          <a:ext cx="604838" cy="400050"/>
        </p:xfrm>
        <a:graphic>
          <a:graphicData uri="http://schemas.openxmlformats.org/presentationml/2006/ole">
            <p:oleObj spid="_x0000_s31746" name="Equation" r:id="rId4" imgW="203112" imgH="190417" progId="Equation.3">
              <p:embed/>
            </p:oleObj>
          </a:graphicData>
        </a:graphic>
      </p:graphicFrame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5715000" y="2438400"/>
          <a:ext cx="577850" cy="381000"/>
        </p:xfrm>
        <a:graphic>
          <a:graphicData uri="http://schemas.openxmlformats.org/presentationml/2006/ole">
            <p:oleObj spid="_x0000_s31747" name="Equation" r:id="rId5" imgW="152268" imgH="203024" progId="Equation.3">
              <p:embed/>
            </p:oleObj>
          </a:graphicData>
        </a:graphic>
      </p:graphicFrame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200400" y="3733800"/>
            <a:ext cx="2889250" cy="1543050"/>
            <a:chOff x="1600200" y="5105400"/>
            <a:chExt cx="2667000" cy="1543050"/>
          </a:xfrm>
        </p:grpSpPr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600200" y="5105400"/>
              <a:ext cx="2667000" cy="1066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227" name="Oval 13"/>
            <p:cNvSpPr>
              <a:spLocks noChangeArrowheads="1"/>
            </p:cNvSpPr>
            <p:nvPr/>
          </p:nvSpPr>
          <p:spPr bwMode="auto">
            <a:xfrm>
              <a:off x="1784350" y="5257800"/>
              <a:ext cx="839788" cy="6905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9228" name="Rectangle 18"/>
            <p:cNvSpPr>
              <a:spLocks noChangeArrowheads="1"/>
            </p:cNvSpPr>
            <p:nvPr/>
          </p:nvSpPr>
          <p:spPr bwMode="auto">
            <a:xfrm>
              <a:off x="2057400" y="5422900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n-CL" b="1"/>
                <a:t>A</a:t>
              </a:r>
              <a:endParaRPr lang="en-US" b="1"/>
            </a:p>
          </p:txBody>
        </p:sp>
        <p:graphicFrame>
          <p:nvGraphicFramePr>
            <p:cNvPr id="9220" name="Object 8"/>
            <p:cNvGraphicFramePr>
              <a:graphicFrameLocks noChangeAspect="1"/>
            </p:cNvGraphicFramePr>
            <p:nvPr/>
          </p:nvGraphicFramePr>
          <p:xfrm>
            <a:off x="3505200" y="5410200"/>
            <a:ext cx="488950" cy="330200"/>
          </p:xfrm>
          <a:graphic>
            <a:graphicData uri="http://schemas.openxmlformats.org/presentationml/2006/ole">
              <p:oleObj spid="_x0000_s31748" name="Equation" r:id="rId6" imgW="203112" imgH="190417" progId="Equation.3">
                <p:embed/>
              </p:oleObj>
            </a:graphicData>
          </a:graphic>
        </p:graphicFrame>
        <p:graphicFrame>
          <p:nvGraphicFramePr>
            <p:cNvPr id="9221" name="Object 6"/>
            <p:cNvGraphicFramePr>
              <a:graphicFrameLocks noChangeAspect="1"/>
            </p:cNvGraphicFramePr>
            <p:nvPr/>
          </p:nvGraphicFramePr>
          <p:xfrm>
            <a:off x="3048000" y="6248400"/>
            <a:ext cx="558800" cy="400050"/>
          </p:xfrm>
          <a:graphic>
            <a:graphicData uri="http://schemas.openxmlformats.org/presentationml/2006/ole">
              <p:oleObj spid="_x0000_s31749" name="Equation" r:id="rId7" imgW="203112" imgH="190417" progId="Equation.3">
                <p:embed/>
              </p:oleObj>
            </a:graphicData>
          </a:graphic>
        </p:graphicFrame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2362200" y="6248400"/>
            <a:ext cx="533400" cy="381000"/>
          </p:xfrm>
          <a:graphic>
            <a:graphicData uri="http://schemas.openxmlformats.org/presentationml/2006/ole">
              <p:oleObj spid="_x0000_s31750" name="Equation" r:id="rId8" imgW="152268" imgH="203024" progId="Equation.3">
                <p:embed/>
              </p:oleObj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28600" y="1817688"/>
            <a:ext cx="96774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41325" rtl="1"/>
            <a:r>
              <a:rPr lang="en-US" sz="2400">
                <a:solidFill>
                  <a:srgbClr val="FF0000"/>
                </a:solidFill>
                <a:cs typeface="Simplified Arabic" pitchFamily="18" charset="-78"/>
              </a:rPr>
              <a:t>S={1, 2, 3, 4, 5, 6, 7, 8, 9, 10, 11, 12, 13, 14, 15, 16, 17, 18, 19, 20}</a:t>
            </a:r>
          </a:p>
          <a:p>
            <a:pPr marL="441325" rtl="1"/>
            <a:endParaRPr lang="en-US" sz="2400">
              <a:cs typeface="Simplified Arabic" pitchFamily="18" charset="-78"/>
            </a:endParaRPr>
          </a:p>
          <a:p>
            <a:pPr marL="441325" rtl="1"/>
            <a:r>
              <a:rPr lang="en-US" sz="2400" b="1">
                <a:solidFill>
                  <a:srgbClr val="00B050"/>
                </a:solidFill>
                <a:cs typeface="Simplified Arabic" pitchFamily="18" charset="-78"/>
              </a:rPr>
              <a:t>A={1, 3, 5, 7, 8, 9, 10, 11, 12, 13, 14, 15, 16, 17, 18, 19}</a:t>
            </a:r>
          </a:p>
          <a:p>
            <a:pPr marL="441325" rtl="1"/>
            <a:endParaRPr lang="en-US" sz="2400">
              <a:cs typeface="Simplified Arabic" pitchFamily="18" charset="-78"/>
            </a:endParaRPr>
          </a:p>
          <a:p>
            <a:pPr marL="441325" rtl="1"/>
            <a:r>
              <a:rPr lang="en-US" sz="2400" b="1">
                <a:solidFill>
                  <a:srgbClr val="0070C0"/>
                </a:solidFill>
                <a:cs typeface="Simplified Arabic" pitchFamily="18" charset="-78"/>
              </a:rPr>
              <a:t>B={1, 2, 3, 6, 8, 11, 12, 14, 16}</a:t>
            </a:r>
          </a:p>
          <a:p>
            <a:pPr marL="441325" rtl="1"/>
            <a:endParaRPr lang="en-US" sz="2400">
              <a:cs typeface="Simplified Arabic" pitchFamily="18" charset="-78"/>
            </a:endParaRPr>
          </a:p>
          <a:p>
            <a:pPr marL="441325" rtl="1"/>
            <a:r>
              <a:rPr lang="en-US" sz="2400" b="1">
                <a:solidFill>
                  <a:srgbClr val="00B050"/>
                </a:solidFill>
                <a:cs typeface="Simplified Arabic" pitchFamily="18" charset="-78"/>
              </a:rPr>
              <a:t>      ={2, 4, 6, 20}</a:t>
            </a:r>
          </a:p>
          <a:p>
            <a:pPr marL="441325" rtl="1"/>
            <a:endParaRPr lang="en-US" sz="2400">
              <a:cs typeface="Simplified Arabic" pitchFamily="18" charset="-78"/>
            </a:endParaRPr>
          </a:p>
          <a:p>
            <a:pPr marL="441325" rtl="1"/>
            <a:r>
              <a:rPr lang="en-US" sz="2400" b="1">
                <a:solidFill>
                  <a:srgbClr val="0070C0"/>
                </a:solidFill>
                <a:cs typeface="Simplified Arabic" pitchFamily="18" charset="-78"/>
              </a:rPr>
              <a:t>     ={4, 5, 7, 9, 10, 13, 15, 17, 18, 19, 20}</a:t>
            </a:r>
          </a:p>
          <a:p>
            <a:pPr marL="441325" algn="r" rtl="1"/>
            <a:endParaRPr lang="en-US" sz="2400">
              <a:cs typeface="Simplified Arabic" pitchFamily="18" charset="-78"/>
            </a:endParaRPr>
          </a:p>
          <a:p>
            <a:pPr marL="441325" algn="r" rtl="1"/>
            <a:endParaRPr lang="ar-SA" sz="2400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228600" y="4038600"/>
          <a:ext cx="577850" cy="381000"/>
        </p:xfrm>
        <a:graphic>
          <a:graphicData uri="http://schemas.openxmlformats.org/presentationml/2006/ole">
            <p:oleObj spid="_x0000_s32770" name="Equation" r:id="rId4" imgW="152268" imgH="203024" progId="Equation.3">
              <p:embed/>
            </p:oleObj>
          </a:graphicData>
        </a:graphic>
      </p:graphicFrame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228600" y="4800600"/>
          <a:ext cx="577850" cy="381000"/>
        </p:xfrm>
        <a:graphic>
          <a:graphicData uri="http://schemas.openxmlformats.org/presentationml/2006/ole">
            <p:oleObj spid="_x0000_s32771" name="Equation" r:id="rId5" imgW="152268" imgH="203024" progId="Equation.3">
              <p:embed/>
            </p:oleObj>
          </a:graphicData>
        </a:graphic>
      </p:graphicFrame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8382000" y="457200"/>
            <a:ext cx="885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b="1">
                <a:solidFill>
                  <a:srgbClr val="FF0000"/>
                </a:solidFill>
              </a:rPr>
              <a:t>مثال: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57200" y="1477963"/>
            <a:ext cx="910272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r" rtl="1"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5-الحوادث المتنافية </a:t>
            </a:r>
            <a:r>
              <a:rPr lang="en-US" sz="2400" b="1" dirty="0">
                <a:solidFill>
                  <a:srgbClr val="FF0000"/>
                </a:solidFill>
                <a:cs typeface="Simplified Arabic" pitchFamily="2" charset="-78"/>
              </a:rPr>
              <a:t>Mutually </a:t>
            </a:r>
            <a:r>
              <a:rPr lang="en-US" sz="2400" b="1" dirty="0" err="1">
                <a:solidFill>
                  <a:srgbClr val="FF0000"/>
                </a:solidFill>
                <a:cs typeface="Simplified Arabic" pitchFamily="2" charset="-78"/>
              </a:rPr>
              <a:t>Execlusive</a:t>
            </a:r>
            <a:r>
              <a:rPr lang="en-US" sz="2400" b="1" dirty="0">
                <a:solidFill>
                  <a:srgbClr val="FF0000"/>
                </a:solidFill>
                <a:cs typeface="Simplified Arabic" pitchFamily="2" charset="-78"/>
              </a:rPr>
              <a:t> Events</a:t>
            </a: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 :</a:t>
            </a: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الحادثتان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متنافيتان أو منفصلتان إذا كان تقاطعهما خاليا أي أن</a:t>
            </a: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ويمكن القول أيضا أن                         ، وباستخدام أشكال ٍفنْ فإن الحادثتان المنفصلتان </a:t>
            </a:r>
            <a:r>
              <a:rPr lang="ar-SA" sz="2400" dirty="0" smtClean="0">
                <a:cs typeface="Simplified Arabic" pitchFamily="2" charset="-78"/>
              </a:rPr>
              <a:t>يمثلان </a:t>
            </a:r>
            <a:r>
              <a:rPr lang="ar-SA" sz="2400" dirty="0">
                <a:cs typeface="Simplified Arabic" pitchFamily="2" charset="-78"/>
              </a:rPr>
              <a:t>بالشكل التالي :</a:t>
            </a: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304800" y="1828800"/>
          <a:ext cx="1928813" cy="427038"/>
        </p:xfrm>
        <a:graphic>
          <a:graphicData uri="http://schemas.openxmlformats.org/presentationml/2006/ole">
            <p:oleObj spid="_x0000_s33794" name="Equation" r:id="rId4" imgW="647419" imgH="203112" progId="Equation.3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4800600" y="2209800"/>
          <a:ext cx="2119313" cy="481013"/>
        </p:xfrm>
        <a:graphic>
          <a:graphicData uri="http://schemas.openxmlformats.org/presentationml/2006/ole">
            <p:oleObj spid="_x0000_s33795" name="Equation" r:id="rId5" imgW="711200" imgH="228600" progId="Equation.3">
              <p:embed/>
            </p:oleObj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819400" y="3581400"/>
            <a:ext cx="5764213" cy="1970088"/>
            <a:chOff x="2819400" y="3581400"/>
            <a:chExt cx="5764213" cy="1970088"/>
          </a:xfrm>
        </p:grpSpPr>
        <p:sp>
          <p:nvSpPr>
            <p:cNvPr id="11272" name="TextBox 14"/>
            <p:cNvSpPr txBox="1">
              <a:spLocks noChangeArrowheads="1"/>
            </p:cNvSpPr>
            <p:nvPr/>
          </p:nvSpPr>
          <p:spPr bwMode="auto">
            <a:xfrm>
              <a:off x="2819400" y="5181600"/>
              <a:ext cx="33655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ar-SA" b="1"/>
                <a:t>شكل ِفنْ لتمثيل حادثتان متنافيتان</a:t>
              </a:r>
              <a:r>
                <a:rPr lang="en-US" b="1"/>
                <a:t>A </a:t>
              </a:r>
              <a:r>
                <a:rPr lang="ar-SA" b="1"/>
                <a:t> و </a:t>
              </a:r>
              <a:r>
                <a:rPr lang="en-US" b="1"/>
                <a:t>B  </a:t>
              </a:r>
              <a:endParaRPr lang="ar-SA" b="1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971800" y="3581400"/>
              <a:ext cx="2971800" cy="1371600"/>
              <a:chOff x="3549650" y="2819400"/>
              <a:chExt cx="2971800" cy="1371600"/>
            </a:xfrm>
          </p:grpSpPr>
          <p:sp>
            <p:nvSpPr>
              <p:cNvPr id="11274" name="Text Box 8"/>
              <p:cNvSpPr txBox="1">
                <a:spLocks noChangeArrowheads="1"/>
              </p:cNvSpPr>
              <p:nvPr/>
            </p:nvSpPr>
            <p:spPr bwMode="auto">
              <a:xfrm>
                <a:off x="3549650" y="2819400"/>
                <a:ext cx="2971800" cy="13716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1275" name="Oval 9"/>
              <p:cNvSpPr>
                <a:spLocks noChangeArrowheads="1"/>
              </p:cNvSpPr>
              <p:nvPr/>
            </p:nvSpPr>
            <p:spPr bwMode="auto">
              <a:xfrm>
                <a:off x="3797300" y="3276600"/>
                <a:ext cx="742950" cy="60960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1276" name="Oval 10"/>
              <p:cNvSpPr>
                <a:spLocks noChangeArrowheads="1"/>
              </p:cNvSpPr>
              <p:nvPr/>
            </p:nvSpPr>
            <p:spPr bwMode="auto">
              <a:xfrm>
                <a:off x="4953000" y="3048000"/>
                <a:ext cx="1073150" cy="91440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1277" name="Rectangle 11"/>
              <p:cNvSpPr>
                <a:spLocks noChangeArrowheads="1"/>
              </p:cNvSpPr>
              <p:nvPr/>
            </p:nvSpPr>
            <p:spPr bwMode="auto">
              <a:xfrm>
                <a:off x="5331084" y="3351492"/>
                <a:ext cx="3513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b="1"/>
                  <a:t>B</a:t>
                </a:r>
              </a:p>
            </p:txBody>
          </p:sp>
          <p:sp>
            <p:nvSpPr>
              <p:cNvPr id="11278" name="Rectangle 12"/>
              <p:cNvSpPr>
                <a:spLocks noChangeArrowheads="1"/>
              </p:cNvSpPr>
              <p:nvPr/>
            </p:nvSpPr>
            <p:spPr bwMode="auto">
              <a:xfrm>
                <a:off x="3975888" y="3351492"/>
                <a:ext cx="3513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arn-CL" b="1"/>
                  <a:t>A</a:t>
                </a:r>
                <a:endParaRPr lang="en-US" b="1"/>
              </a:p>
            </p:txBody>
          </p:sp>
        </p:grpSp>
        <p:graphicFrame>
          <p:nvGraphicFramePr>
            <p:cNvPr id="11268" name="Object 4"/>
            <p:cNvGraphicFramePr>
              <a:graphicFrameLocks noChangeAspect="1"/>
            </p:cNvGraphicFramePr>
            <p:nvPr/>
          </p:nvGraphicFramePr>
          <p:xfrm>
            <a:off x="6629400" y="3810000"/>
            <a:ext cx="1928813" cy="427038"/>
          </p:xfrm>
          <a:graphic>
            <a:graphicData uri="http://schemas.openxmlformats.org/presentationml/2006/ole">
              <p:oleObj spid="_x0000_s33796" name="Equation" r:id="rId6" imgW="647419" imgH="203112" progId="Equation.3">
                <p:embed/>
              </p:oleObj>
            </a:graphicData>
          </a:graphic>
        </p:graphicFrame>
        <p:graphicFrame>
          <p:nvGraphicFramePr>
            <p:cNvPr id="11269" name="Object 8"/>
            <p:cNvGraphicFramePr>
              <a:graphicFrameLocks noChangeAspect="1"/>
            </p:cNvGraphicFramePr>
            <p:nvPr/>
          </p:nvGraphicFramePr>
          <p:xfrm>
            <a:off x="6464300" y="4343400"/>
            <a:ext cx="2119313" cy="481013"/>
          </p:xfrm>
          <a:graphic>
            <a:graphicData uri="http://schemas.openxmlformats.org/presentationml/2006/ole">
              <p:oleObj spid="_x0000_s33797" name="Equation" r:id="rId7" imgW="711200" imgH="228600" progId="Equation.3">
                <p:embed/>
              </p:oleObj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219450" y="762000"/>
            <a:ext cx="3714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>
              <a:tabLst>
                <a:tab pos="466725" algn="l"/>
              </a:tabLst>
            </a:pPr>
            <a:r>
              <a:rPr lang="ar-SA" sz="2000" b="1">
                <a:solidFill>
                  <a:srgbClr val="FF0000"/>
                </a:solidFill>
                <a:cs typeface="Simplified Arabic" pitchFamily="18" charset="-78"/>
              </a:rPr>
              <a:t>بعض العلاقات المهمة</a:t>
            </a:r>
            <a:endParaRPr lang="ar-SA" sz="2000">
              <a:cs typeface="Simplified Arabic" pitchFamily="18" charset="-78"/>
            </a:endParaRP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1054100" y="1398588"/>
          <a:ext cx="2157413" cy="427037"/>
        </p:xfrm>
        <a:graphic>
          <a:graphicData uri="http://schemas.openxmlformats.org/presentationml/2006/ole">
            <p:oleObj spid="_x0000_s34818" name="Equation" r:id="rId4" imgW="723586" imgH="203112" progId="Equation.3">
              <p:embed/>
            </p:oleObj>
          </a:graphicData>
        </a:graphic>
      </p:graphicFrame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990600" y="2182813"/>
          <a:ext cx="2119313" cy="481012"/>
        </p:xfrm>
        <a:graphic>
          <a:graphicData uri="http://schemas.openxmlformats.org/presentationml/2006/ole">
            <p:oleObj spid="_x0000_s34819" name="Equation" r:id="rId5" imgW="711200" imgH="228600" progId="Equation.3">
              <p:embed/>
            </p:oleObj>
          </a:graphicData>
        </a:graphic>
      </p:graphicFrame>
      <p:graphicFrame>
        <p:nvGraphicFramePr>
          <p:cNvPr id="12292" name="Object 5"/>
          <p:cNvGraphicFramePr>
            <a:graphicFrameLocks noChangeAspect="1"/>
          </p:cNvGraphicFramePr>
          <p:nvPr/>
        </p:nvGraphicFramePr>
        <p:xfrm>
          <a:off x="1073150" y="2743200"/>
          <a:ext cx="1096963" cy="508000"/>
        </p:xfrm>
        <a:graphic>
          <a:graphicData uri="http://schemas.openxmlformats.org/presentationml/2006/ole">
            <p:oleObj spid="_x0000_s34820" name="Equation" r:id="rId6" imgW="368300" imgH="241300" progId="Equation.3">
              <p:embed/>
            </p:oleObj>
          </a:graphicData>
        </a:graphic>
      </p:graphicFrame>
      <p:graphicFrame>
        <p:nvGraphicFramePr>
          <p:cNvPr id="12293" name="Object 6"/>
          <p:cNvGraphicFramePr>
            <a:graphicFrameLocks noChangeAspect="1"/>
          </p:cNvGraphicFramePr>
          <p:nvPr/>
        </p:nvGraphicFramePr>
        <p:xfrm>
          <a:off x="1073150" y="3352800"/>
          <a:ext cx="1096963" cy="508000"/>
        </p:xfrm>
        <a:graphic>
          <a:graphicData uri="http://schemas.openxmlformats.org/presentationml/2006/ole">
            <p:oleObj spid="_x0000_s34821" name="Equation" r:id="rId7" imgW="368300" imgH="241300" progId="Equation.3">
              <p:embed/>
            </p:oleObj>
          </a:graphicData>
        </a:graphic>
      </p:graphicFrame>
      <p:graphicFrame>
        <p:nvGraphicFramePr>
          <p:cNvPr id="12294" name="Object 8"/>
          <p:cNvGraphicFramePr>
            <a:graphicFrameLocks noChangeAspect="1"/>
          </p:cNvGraphicFramePr>
          <p:nvPr/>
        </p:nvGraphicFramePr>
        <p:xfrm>
          <a:off x="990600" y="4029075"/>
          <a:ext cx="1930400" cy="374650"/>
        </p:xfrm>
        <a:graphic>
          <a:graphicData uri="http://schemas.openxmlformats.org/presentationml/2006/ole">
            <p:oleObj spid="_x0000_s34822" name="Equation" r:id="rId8" imgW="647419" imgH="177723" progId="Equation.3">
              <p:embed/>
            </p:oleObj>
          </a:graphicData>
        </a:graphic>
      </p:graphicFrame>
      <p:graphicFrame>
        <p:nvGraphicFramePr>
          <p:cNvPr id="12295" name="Object 9"/>
          <p:cNvGraphicFramePr>
            <a:graphicFrameLocks noChangeAspect="1"/>
          </p:cNvGraphicFramePr>
          <p:nvPr/>
        </p:nvGraphicFramePr>
        <p:xfrm>
          <a:off x="990600" y="5181600"/>
          <a:ext cx="1854200" cy="428625"/>
        </p:xfrm>
        <a:graphic>
          <a:graphicData uri="http://schemas.openxmlformats.org/presentationml/2006/ole">
            <p:oleObj spid="_x0000_s34823" name="Equation" r:id="rId9" imgW="622030" imgH="203112" progId="Equation.3">
              <p:embed/>
            </p:oleObj>
          </a:graphicData>
        </a:graphic>
      </p:graphicFrame>
      <p:graphicFrame>
        <p:nvGraphicFramePr>
          <p:cNvPr id="12296" name="Object 11"/>
          <p:cNvGraphicFramePr>
            <a:graphicFrameLocks noChangeAspect="1"/>
          </p:cNvGraphicFramePr>
          <p:nvPr/>
        </p:nvGraphicFramePr>
        <p:xfrm>
          <a:off x="990600" y="4648200"/>
          <a:ext cx="1966913" cy="374650"/>
        </p:xfrm>
        <a:graphic>
          <a:graphicData uri="http://schemas.openxmlformats.org/presentationml/2006/ole">
            <p:oleObj spid="_x0000_s34824" name="Equation" r:id="rId10" imgW="660113" imgH="177723" progId="Equation.3">
              <p:embed/>
            </p:oleObj>
          </a:graphicData>
        </a:graphic>
      </p:graphicFrame>
      <p:graphicFrame>
        <p:nvGraphicFramePr>
          <p:cNvPr id="12297" name="Object 12"/>
          <p:cNvGraphicFramePr>
            <a:graphicFrameLocks noChangeAspect="1"/>
          </p:cNvGraphicFramePr>
          <p:nvPr/>
        </p:nvGraphicFramePr>
        <p:xfrm>
          <a:off x="5470525" y="1371600"/>
          <a:ext cx="2800350" cy="428625"/>
        </p:xfrm>
        <a:graphic>
          <a:graphicData uri="http://schemas.openxmlformats.org/presentationml/2006/ole">
            <p:oleObj spid="_x0000_s34825" name="Equation" r:id="rId11" imgW="939600" imgH="203040" progId="Equation.3">
              <p:embed/>
            </p:oleObj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200650" y="3044825"/>
            <a:ext cx="37147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>
              <a:tabLst>
                <a:tab pos="466725" algn="l"/>
              </a:tabLst>
            </a:pPr>
            <a:r>
              <a:rPr lang="ar-SA" sz="2000" b="1">
                <a:solidFill>
                  <a:srgbClr val="FF0000"/>
                </a:solidFill>
                <a:cs typeface="Simplified Arabic" pitchFamily="18" charset="-78"/>
              </a:rPr>
              <a:t>إذا كانت                   فإن:</a:t>
            </a:r>
          </a:p>
          <a:p>
            <a:pPr indent="457200">
              <a:tabLst>
                <a:tab pos="466725" algn="l"/>
              </a:tabLst>
            </a:pPr>
            <a:endParaRPr lang="ar-SA" sz="2000" b="1">
              <a:solidFill>
                <a:srgbClr val="FF0000"/>
              </a:solidFill>
              <a:cs typeface="Simplified Arabic" pitchFamily="18" charset="-78"/>
            </a:endParaRPr>
          </a:p>
          <a:p>
            <a:pPr indent="457200">
              <a:tabLst>
                <a:tab pos="466725" algn="l"/>
              </a:tabLst>
            </a:pPr>
            <a:r>
              <a:rPr lang="ar-SA" sz="2000" b="1">
                <a:solidFill>
                  <a:srgbClr val="FF0000"/>
                </a:solidFill>
                <a:cs typeface="Simplified Arabic" pitchFamily="18" charset="-78"/>
              </a:rPr>
              <a:t> </a:t>
            </a:r>
            <a:endParaRPr lang="ar-SA" sz="2000">
              <a:cs typeface="Simplified Arabic" pitchFamily="18" charset="-78"/>
            </a:endParaRPr>
          </a:p>
        </p:txBody>
      </p:sp>
      <p:graphicFrame>
        <p:nvGraphicFramePr>
          <p:cNvPr id="12299" name="Object 14"/>
          <p:cNvGraphicFramePr>
            <a:graphicFrameLocks noChangeAspect="1"/>
          </p:cNvGraphicFramePr>
          <p:nvPr/>
        </p:nvGraphicFramePr>
        <p:xfrm>
          <a:off x="6191250" y="2968625"/>
          <a:ext cx="1285875" cy="387350"/>
        </p:xfrm>
        <a:graphic>
          <a:graphicData uri="http://schemas.openxmlformats.org/presentationml/2006/ole">
            <p:oleObj spid="_x0000_s34827" name="Equation" r:id="rId12" imgW="431613" imgH="165028" progId="Equation.3">
              <p:embed/>
            </p:oleObj>
          </a:graphicData>
        </a:graphic>
      </p:graphicFrame>
      <p:graphicFrame>
        <p:nvGraphicFramePr>
          <p:cNvPr id="12300" name="Object 15"/>
          <p:cNvGraphicFramePr>
            <a:graphicFrameLocks noChangeAspect="1"/>
          </p:cNvGraphicFramePr>
          <p:nvPr/>
        </p:nvGraphicFramePr>
        <p:xfrm>
          <a:off x="5695950" y="3730625"/>
          <a:ext cx="2005013" cy="1393825"/>
        </p:xfrm>
        <a:graphic>
          <a:graphicData uri="http://schemas.openxmlformats.org/presentationml/2006/ole">
            <p:oleObj spid="_x0000_s34828" name="Equation" r:id="rId13" imgW="672808" imgH="660113" progId="Equation.3">
              <p:embed/>
            </p:oleObj>
          </a:graphicData>
        </a:graphic>
      </p:graphicFrame>
      <p:graphicFrame>
        <p:nvGraphicFramePr>
          <p:cNvPr id="34829" name="Object 12"/>
          <p:cNvGraphicFramePr>
            <a:graphicFrameLocks noChangeAspect="1"/>
          </p:cNvGraphicFramePr>
          <p:nvPr/>
        </p:nvGraphicFramePr>
        <p:xfrm>
          <a:off x="5529263" y="2276475"/>
          <a:ext cx="2800350" cy="428625"/>
        </p:xfrm>
        <a:graphic>
          <a:graphicData uri="http://schemas.openxmlformats.org/presentationml/2006/ole">
            <p:oleObj spid="_x0000_s34829" name="Equation" r:id="rId14" imgW="93960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99300" y="6248400"/>
            <a:ext cx="23114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A8DF435-067F-46D7-9EAC-2C97CE5F0306}" type="slidenum">
              <a:rPr lang="ar-JO" smtClean="0">
                <a:cs typeface="Arial" pitchFamily="34" charset="0"/>
              </a:rPr>
              <a:pPr/>
              <a:t>43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57200" y="1411288"/>
            <a:ext cx="91408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defRPr/>
            </a:pPr>
            <a:r>
              <a:rPr lang="ar-SA" sz="2000" b="1" dirty="0">
                <a:solidFill>
                  <a:srgbClr val="002060"/>
                </a:solidFill>
                <a:cs typeface="Simplified Arabic" pitchFamily="2" charset="-78"/>
              </a:rPr>
              <a:t>يراد شراء ثلاثة أنواع من اللحوم من جزار معين، فإذا رمزنا للحم الدجاج بـ </a:t>
            </a:r>
            <a:r>
              <a:rPr lang="en-US" sz="2000" b="1" dirty="0">
                <a:solidFill>
                  <a:srgbClr val="00206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002060"/>
                </a:solidFill>
                <a:cs typeface="Simplified Arabic" pitchFamily="2" charset="-78"/>
              </a:rPr>
              <a:t> ولحم الضأن بـ </a:t>
            </a:r>
            <a:r>
              <a:rPr lang="en-US" sz="2000" b="1" dirty="0">
                <a:solidFill>
                  <a:srgbClr val="00206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002060"/>
                </a:solidFill>
                <a:cs typeface="Simplified Arabic" pitchFamily="2" charset="-78"/>
              </a:rPr>
              <a:t> ، ولحم العجل بـ </a:t>
            </a:r>
            <a:r>
              <a:rPr lang="en-US" sz="2000" b="1" dirty="0">
                <a:solidFill>
                  <a:srgbClr val="00206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002060"/>
                </a:solidFill>
                <a:cs typeface="Simplified Arabic" pitchFamily="2" charset="-78"/>
              </a:rPr>
              <a:t> فإن :</a:t>
            </a:r>
          </a:p>
          <a:p>
            <a:pPr indent="457200" algn="r" rtl="1"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توفر أنواع اللحوم الثلاثة يعني توفر لحم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أي بمعنى :</a:t>
            </a:r>
          </a:p>
          <a:p>
            <a:pPr indent="457200" algn="r" rtl="1"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عدم توفر أي نوع من اللحوم يعني عدم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أو كلها أي بمعنى :</a:t>
            </a: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توفر نوع واحد من اللحوم على الأقل هو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أو كلها أي بمعنى :</a:t>
            </a: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توفر نوع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فقط يعني :</a:t>
            </a: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توفر نوع واحد من اللحم يعني إما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وعدم توفر النوعين الآخرين أو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وعدم توفر النوعين الآخرين ، أو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وعدم توفر النوعين الآخرين أي بمعنى :</a:t>
            </a:r>
          </a:p>
          <a:p>
            <a:pPr marL="441325" algn="r" rtl="1">
              <a:defRPr/>
            </a:pPr>
            <a:r>
              <a:rPr lang="ar-SA" sz="2000" dirty="0">
                <a:cs typeface="Simplified Arabic" pitchFamily="2" charset="-78"/>
              </a:rPr>
              <a:t> </a:t>
            </a:r>
          </a:p>
          <a:p>
            <a:pPr marL="441325" algn="r" rtl="1">
              <a:buFontTx/>
              <a:buChar char="-"/>
              <a:defRPr/>
            </a:pPr>
            <a:endParaRPr lang="ar-SA" sz="20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000" dirty="0">
                <a:cs typeface="Simplified Arabic" pitchFamily="2" charset="-78"/>
              </a:rPr>
              <a:t> 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8061325" y="609600"/>
            <a:ext cx="1281113" cy="733425"/>
          </a:xfrm>
          <a:prstGeom prst="leftArrow">
            <a:avLst>
              <a:gd name="adj1" fmla="val 50000"/>
              <a:gd name="adj2" fmla="val 31506"/>
            </a:avLst>
          </a:prstGeom>
          <a:solidFill>
            <a:srgbClr val="5C8A00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 algn="ctr"/>
            <a:r>
              <a:rPr lang="ar-SA">
                <a:solidFill>
                  <a:schemeClr val="bg1"/>
                </a:solidFill>
              </a:rPr>
              <a:t>أمثلة وتمارين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13314" name="Object 5"/>
          <p:cNvGraphicFramePr>
            <a:graphicFrameLocks noChangeAspect="1"/>
          </p:cNvGraphicFramePr>
          <p:nvPr/>
        </p:nvGraphicFramePr>
        <p:xfrm>
          <a:off x="908050" y="2028825"/>
          <a:ext cx="2043113" cy="373063"/>
        </p:xfrm>
        <a:graphic>
          <a:graphicData uri="http://schemas.openxmlformats.org/presentationml/2006/ole">
            <p:oleObj spid="_x0000_s35842" name="Equation" r:id="rId4" imgW="685502" imgH="177723" progId="Equation.3">
              <p:embed/>
            </p:oleObj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6934200" y="3733800"/>
          <a:ext cx="2043113" cy="373063"/>
        </p:xfrm>
        <a:graphic>
          <a:graphicData uri="http://schemas.openxmlformats.org/presentationml/2006/ole">
            <p:oleObj spid="_x0000_s35843" name="Equation" r:id="rId5" imgW="685502" imgH="177723" progId="Equation.3">
              <p:embed/>
            </p:oleObj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7016750" y="2779713"/>
          <a:ext cx="2043113" cy="452437"/>
        </p:xfrm>
        <a:graphic>
          <a:graphicData uri="http://schemas.openxmlformats.org/presentationml/2006/ole">
            <p:oleObj spid="_x0000_s35844" name="Equation" r:id="rId6" imgW="685502" imgH="215806" progId="Equation.3">
              <p:embed/>
            </p:oleObj>
          </a:graphicData>
        </a:graphic>
      </p:graphicFrame>
      <p:graphicFrame>
        <p:nvGraphicFramePr>
          <p:cNvPr id="13317" name="Object 8"/>
          <p:cNvGraphicFramePr>
            <a:graphicFrameLocks noChangeAspect="1"/>
          </p:cNvGraphicFramePr>
          <p:nvPr/>
        </p:nvGraphicFramePr>
        <p:xfrm>
          <a:off x="4622800" y="4114800"/>
          <a:ext cx="2043113" cy="452438"/>
        </p:xfrm>
        <a:graphic>
          <a:graphicData uri="http://schemas.openxmlformats.org/presentationml/2006/ole">
            <p:oleObj spid="_x0000_s35845" name="Equation" r:id="rId7" imgW="685502" imgH="215806" progId="Equation.3">
              <p:embed/>
            </p:oleObj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1042988" y="5665788"/>
          <a:ext cx="7718425" cy="506412"/>
        </p:xfrm>
        <a:graphic>
          <a:graphicData uri="http://schemas.openxmlformats.org/presentationml/2006/ole">
            <p:oleObj spid="_x0000_s35846" name="Equation" r:id="rId8" imgW="2590800" imgH="2413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8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57200" y="1447800"/>
            <a:ext cx="8772525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defRPr/>
            </a:pP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قذفت قطعة نقود معدنية ثلاث مرات، أوجد </a:t>
            </a:r>
            <a:r>
              <a:rPr lang="ar-SA" sz="2000" b="1" dirty="0" smtClean="0">
                <a:solidFill>
                  <a:srgbClr val="FF0000"/>
                </a:solidFill>
                <a:cs typeface="Simplified Arabic" pitchFamily="2" charset="-78"/>
              </a:rPr>
              <a:t>المجموعة الشاملة </a:t>
            </a:r>
            <a:r>
              <a:rPr lang="el-GR" sz="2000" b="1" dirty="0" smtClean="0">
                <a:solidFill>
                  <a:srgbClr val="FF0000"/>
                </a:solidFill>
                <a:cs typeface="Simplified Arabic" pitchFamily="2" charset="-78"/>
              </a:rPr>
              <a:t>Ω</a:t>
            </a:r>
            <a:r>
              <a:rPr lang="ar-SA" sz="2000" b="1" dirty="0" smtClean="0">
                <a:solidFill>
                  <a:srgbClr val="FF0000"/>
                </a:solidFill>
                <a:cs typeface="Simplified Arabic" pitchFamily="2" charset="-78"/>
              </a:rPr>
              <a:t>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وعدد عناصرها واكتب الحوادث التالية وعدد عناصر كل منها:</a:t>
            </a: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الحادثة </a:t>
            </a:r>
            <a:r>
              <a:rPr lang="en-US" sz="2000" dirty="0">
                <a:cs typeface="Simplified Arabic" pitchFamily="2" charset="-78"/>
              </a:rPr>
              <a:t>A</a:t>
            </a:r>
            <a:r>
              <a:rPr lang="ar-SA" sz="2000" dirty="0">
                <a:cs typeface="Simplified Arabic" pitchFamily="2" charset="-78"/>
              </a:rPr>
              <a:t> ظهور صورة في الرمية الأولى.</a:t>
            </a: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الحادثة </a:t>
            </a:r>
            <a:r>
              <a:rPr lang="en-US" sz="2000" dirty="0">
                <a:cs typeface="Simplified Arabic" pitchFamily="2" charset="-78"/>
              </a:rPr>
              <a:t>B</a:t>
            </a:r>
            <a:r>
              <a:rPr lang="ar-SA" sz="2000" dirty="0">
                <a:cs typeface="Simplified Arabic" pitchFamily="2" charset="-78"/>
              </a:rPr>
              <a:t> ظهور صورة واحدة على الأقل.</a:t>
            </a: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الحادثة </a:t>
            </a:r>
            <a:r>
              <a:rPr lang="en-US" sz="2000" dirty="0">
                <a:cs typeface="Simplified Arabic" pitchFamily="2" charset="-78"/>
              </a:rPr>
              <a:t>C</a:t>
            </a:r>
            <a:r>
              <a:rPr lang="ar-SA" sz="2000" dirty="0">
                <a:cs typeface="Simplified Arabic" pitchFamily="2" charset="-78"/>
              </a:rPr>
              <a:t> ظهور كتابة في الرمية الأولى وصورة في الرمية الثانية.</a:t>
            </a: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الحادثة </a:t>
            </a: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الحادثة</a:t>
            </a: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الحادثة  </a:t>
            </a: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الحادثة </a:t>
            </a: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buFontTx/>
              <a:buChar char="-"/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الحادثة 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7731125" y="609600"/>
            <a:ext cx="1281113" cy="733425"/>
          </a:xfrm>
          <a:prstGeom prst="leftArrow">
            <a:avLst>
              <a:gd name="adj1" fmla="val 50000"/>
              <a:gd name="adj2" fmla="val 31506"/>
            </a:avLst>
          </a:prstGeom>
          <a:solidFill>
            <a:srgbClr val="5C8A00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 algn="ctr"/>
            <a:r>
              <a:rPr lang="ar-SA">
                <a:solidFill>
                  <a:schemeClr val="bg1"/>
                </a:solidFill>
              </a:rPr>
              <a:t>أمثلة وتمارين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6096000" y="3810000"/>
          <a:ext cx="1550988" cy="457200"/>
        </p:xfrm>
        <a:graphic>
          <a:graphicData uri="http://schemas.openxmlformats.org/presentationml/2006/ole">
            <p:oleObj spid="_x0000_s36866" name="Equation" r:id="rId4" imgW="520474" imgH="203112" progId="Equation.3">
              <p:embed/>
            </p:oleObj>
          </a:graphicData>
        </a:graphic>
      </p:graphicFrame>
      <p:graphicFrame>
        <p:nvGraphicFramePr>
          <p:cNvPr id="14339" name="Object 5"/>
          <p:cNvGraphicFramePr>
            <a:graphicFrameLocks noChangeAspect="1"/>
          </p:cNvGraphicFramePr>
          <p:nvPr/>
        </p:nvGraphicFramePr>
        <p:xfrm>
          <a:off x="6096000" y="3276600"/>
          <a:ext cx="1550988" cy="457200"/>
        </p:xfrm>
        <a:graphic>
          <a:graphicData uri="http://schemas.openxmlformats.org/presentationml/2006/ole">
            <p:oleObj spid="_x0000_s36867" name="Equation" r:id="rId5" imgW="520474" imgH="203112" progId="Equation.3">
              <p:embed/>
            </p:oleObj>
          </a:graphicData>
        </a:graphic>
      </p:graphicFrame>
      <p:graphicFrame>
        <p:nvGraphicFramePr>
          <p:cNvPr id="14340" name="Object 8"/>
          <p:cNvGraphicFramePr>
            <a:graphicFrameLocks noChangeAspect="1"/>
          </p:cNvGraphicFramePr>
          <p:nvPr/>
        </p:nvGraphicFramePr>
        <p:xfrm>
          <a:off x="6096000" y="4419600"/>
          <a:ext cx="1550988" cy="542925"/>
        </p:xfrm>
        <a:graphic>
          <a:graphicData uri="http://schemas.openxmlformats.org/presentationml/2006/ole">
            <p:oleObj spid="_x0000_s36868" name="Equation" r:id="rId6" imgW="520474" imgH="241195" progId="Equation.3">
              <p:embed/>
            </p:oleObj>
          </a:graphicData>
        </a:graphic>
      </p:graphicFrame>
      <p:graphicFrame>
        <p:nvGraphicFramePr>
          <p:cNvPr id="14341" name="Object 9"/>
          <p:cNvGraphicFramePr>
            <a:graphicFrameLocks noChangeAspect="1"/>
          </p:cNvGraphicFramePr>
          <p:nvPr/>
        </p:nvGraphicFramePr>
        <p:xfrm>
          <a:off x="6172200" y="5029200"/>
          <a:ext cx="1550988" cy="542925"/>
        </p:xfrm>
        <a:graphic>
          <a:graphicData uri="http://schemas.openxmlformats.org/presentationml/2006/ole">
            <p:oleObj spid="_x0000_s36869" name="Equation" r:id="rId7" imgW="520474" imgH="241195" progId="Equation.3">
              <p:embed/>
            </p:oleObj>
          </a:graphicData>
        </a:graphic>
      </p:graphicFrame>
      <p:graphicFrame>
        <p:nvGraphicFramePr>
          <p:cNvPr id="14342" name="Object 10"/>
          <p:cNvGraphicFramePr>
            <a:graphicFrameLocks noChangeAspect="1"/>
          </p:cNvGraphicFramePr>
          <p:nvPr/>
        </p:nvGraphicFramePr>
        <p:xfrm>
          <a:off x="6248400" y="5638800"/>
          <a:ext cx="1550988" cy="542925"/>
        </p:xfrm>
        <a:graphic>
          <a:graphicData uri="http://schemas.openxmlformats.org/presentationml/2006/ole">
            <p:oleObj spid="_x0000_s36870" name="Equation" r:id="rId8" imgW="520474" imgH="241195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8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99300" y="6248400"/>
            <a:ext cx="23114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38183CD-1D68-4A71-8443-8779AF49726E}" type="slidenum">
              <a:rPr lang="ar-JO" smtClean="0">
                <a:cs typeface="Arial" pitchFamily="34" charset="0"/>
              </a:rPr>
              <a:pPr/>
              <a:t>45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3400" y="1556295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defRPr/>
            </a:pPr>
            <a:r>
              <a:rPr lang="ar-SA" sz="2400" b="1" dirty="0" smtClean="0">
                <a:solidFill>
                  <a:srgbClr val="0070C0"/>
                </a:solidFill>
                <a:cs typeface="Simplified Arabic" pitchFamily="2" charset="-78"/>
              </a:rPr>
              <a:t>المجموعة الشاملة </a:t>
            </a:r>
            <a:r>
              <a:rPr lang="el-GR" sz="2400" b="1" dirty="0" smtClean="0">
                <a:solidFill>
                  <a:srgbClr val="0070C0"/>
                </a:solidFill>
                <a:cs typeface="Simplified Arabic" pitchFamily="2" charset="-78"/>
              </a:rPr>
              <a:t>Ω</a:t>
            </a:r>
            <a:r>
              <a:rPr lang="ar-SA" sz="2400" b="1" dirty="0" smtClean="0">
                <a:solidFill>
                  <a:srgbClr val="0070C0"/>
                </a:solidFill>
                <a:cs typeface="Simplified Arabic" pitchFamily="2" charset="-78"/>
              </a:rPr>
              <a:t> </a:t>
            </a:r>
            <a:r>
              <a:rPr lang="ar-SA" sz="2400" b="1" dirty="0">
                <a:solidFill>
                  <a:srgbClr val="0070C0"/>
                </a:solidFill>
                <a:cs typeface="Simplified Arabic" pitchFamily="2" charset="-78"/>
              </a:rPr>
              <a:t>يمكن إيجاده من خلال حساب ظهور كل رمية مباشرة على النحو التالي:</a:t>
            </a:r>
          </a:p>
          <a:p>
            <a:pPr marL="441325" rtl="1">
              <a:defRPr/>
            </a:pPr>
            <a:r>
              <a:rPr lang="ar-SA" sz="2400" dirty="0">
                <a:cs typeface="Simplified Arabic" pitchFamily="2" charset="-78"/>
              </a:rPr>
              <a:t>Ω</a:t>
            </a:r>
            <a:r>
              <a:rPr lang="en-US" sz="2400" dirty="0">
                <a:cs typeface="Simplified Arabic" pitchFamily="2" charset="-78"/>
              </a:rPr>
              <a:t>= {(HHH), (HHT), (HTH), (HTT), (THH), (THT), (TTH), (TTT)}</a:t>
            </a:r>
          </a:p>
          <a:p>
            <a:pPr marL="441325" rtl="1">
              <a:defRPr/>
            </a:pPr>
            <a:endParaRPr lang="en-US" sz="2400" dirty="0">
              <a:cs typeface="Simplified Arabic" pitchFamily="2" charset="-78"/>
            </a:endParaRPr>
          </a:p>
          <a:p>
            <a:pPr indent="457200" algn="r" rtl="1">
              <a:buFont typeface="Arial" pitchFamily="34" charset="0"/>
              <a:buChar char="•"/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الحادثة </a:t>
            </a:r>
            <a:r>
              <a:rPr lang="en-US" sz="24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 ظهور صورة في الرمية الأولى:</a:t>
            </a:r>
          </a:p>
          <a:p>
            <a:pPr indent="457200" algn="r" rtl="1">
              <a:buFont typeface="Arial" pitchFamily="34" charset="0"/>
              <a:buChar char="•"/>
              <a:tabLst>
                <a:tab pos="466725" algn="l"/>
              </a:tabLst>
              <a:defRPr/>
            </a:pPr>
            <a:endParaRPr lang="ar-SA" sz="2400" b="1" dirty="0">
              <a:solidFill>
                <a:srgbClr val="FF0000"/>
              </a:solidFill>
              <a:cs typeface="Simplified Arabic" pitchFamily="2" charset="-78"/>
            </a:endParaRPr>
          </a:p>
          <a:p>
            <a:pPr indent="457200" rtl="1">
              <a:tabLst>
                <a:tab pos="466725" algn="l"/>
              </a:tabLst>
              <a:defRPr/>
            </a:pPr>
            <a:r>
              <a:rPr lang="en-US" sz="2400" dirty="0">
                <a:cs typeface="Simplified Arabic" pitchFamily="2" charset="-78"/>
              </a:rPr>
              <a:t>A= {(HHH), (HHT), (HTH), (HTT)}</a:t>
            </a:r>
          </a:p>
          <a:p>
            <a:pPr indent="457200" rtl="1">
              <a:tabLst>
                <a:tab pos="466725" algn="l"/>
              </a:tabLst>
              <a:defRPr/>
            </a:pPr>
            <a:endParaRPr lang="ar-SA" sz="2400" dirty="0">
              <a:cs typeface="Simplified Arabic" pitchFamily="2" charset="-78"/>
            </a:endParaRPr>
          </a:p>
          <a:p>
            <a:pPr indent="457200" algn="r" rtl="1">
              <a:buFont typeface="Arial" pitchFamily="34" charset="0"/>
              <a:buChar char="•"/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الحادثة </a:t>
            </a:r>
            <a:r>
              <a:rPr lang="en-US" sz="2400" b="1" dirty="0">
                <a:solidFill>
                  <a:srgbClr val="FF0000"/>
                </a:solidFill>
                <a:cs typeface="Simplified Arabic" pitchFamily="2" charset="-78"/>
              </a:rPr>
              <a:t>B</a:t>
            </a: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 ظهور صورة واحدة على الأقل.</a:t>
            </a:r>
          </a:p>
          <a:p>
            <a:pPr indent="457200" algn="r" rtl="1">
              <a:buFont typeface="Arial" pitchFamily="34" charset="0"/>
              <a:buChar char="•"/>
              <a:tabLst>
                <a:tab pos="466725" algn="l"/>
              </a:tabLst>
              <a:defRPr/>
            </a:pPr>
            <a:endParaRPr lang="ar-SA" sz="2400" b="1" dirty="0">
              <a:solidFill>
                <a:srgbClr val="FF0000"/>
              </a:solidFill>
              <a:cs typeface="Simplified Arabic" pitchFamily="2" charset="-78"/>
            </a:endParaRPr>
          </a:p>
          <a:p>
            <a:pPr rtl="1">
              <a:defRPr/>
            </a:pPr>
            <a:r>
              <a:rPr lang="en-US" sz="2400" dirty="0">
                <a:cs typeface="Simplified Arabic" pitchFamily="2" charset="-78"/>
              </a:rPr>
              <a:t>B= {(HHH), (HHT), (HTH), (HTT), (THH), (THT), (TTH)}</a:t>
            </a:r>
            <a:endParaRPr lang="ar-SA" sz="2400" dirty="0">
              <a:cs typeface="Simplified Arabic" pitchFamily="2" charset="-78"/>
            </a:endParaRPr>
          </a:p>
        </p:txBody>
      </p:sp>
      <p:sp>
        <p:nvSpPr>
          <p:cNvPr id="32772" name="TextBox 9"/>
          <p:cNvSpPr txBox="1">
            <a:spLocks noChangeArrowheads="1"/>
          </p:cNvSpPr>
          <p:nvPr/>
        </p:nvSpPr>
        <p:spPr bwMode="auto">
          <a:xfrm>
            <a:off x="8007350" y="381000"/>
            <a:ext cx="917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الحل 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99300" y="6248400"/>
            <a:ext cx="23114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D422770-1142-4797-B8E9-6C448B0E86CC}" type="slidenum">
              <a:rPr lang="ar-JO" smtClean="0">
                <a:cs typeface="Arial" pitchFamily="34" charset="0"/>
              </a:rPr>
              <a:pPr/>
              <a:t>46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838200" y="1200150"/>
            <a:ext cx="8772525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indent="457200" algn="r" rtl="1">
              <a:buFont typeface="Arial" pitchFamily="34" charset="0"/>
              <a:buChar char="•"/>
              <a:tabLst>
                <a:tab pos="466725" algn="l"/>
              </a:tabLst>
              <a:defRPr/>
            </a:pP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الحادثة </a:t>
            </a:r>
            <a:r>
              <a:rPr lang="en-US" sz="2400" b="1" dirty="0">
                <a:solidFill>
                  <a:srgbClr val="FF0000"/>
                </a:solidFill>
                <a:cs typeface="Simplified Arabic" pitchFamily="2" charset="-78"/>
              </a:rPr>
              <a:t>C</a:t>
            </a:r>
            <a:r>
              <a:rPr lang="ar-SA" sz="2400" b="1" dirty="0">
                <a:solidFill>
                  <a:srgbClr val="FF0000"/>
                </a:solidFill>
                <a:cs typeface="Simplified Arabic" pitchFamily="2" charset="-78"/>
              </a:rPr>
              <a:t> ظهور كتابة في الرمية الأولى وصورة في الرمية الثانية.</a:t>
            </a:r>
          </a:p>
          <a:p>
            <a:pPr indent="457200" rtl="1">
              <a:tabLst>
                <a:tab pos="466725" algn="l"/>
              </a:tabLst>
              <a:defRPr/>
            </a:pPr>
            <a:r>
              <a:rPr lang="en-US" sz="2400" dirty="0">
                <a:cs typeface="Simplified Arabic" pitchFamily="2" charset="-78"/>
              </a:rPr>
              <a:t>C = {(THH), (TTH)}</a:t>
            </a:r>
            <a:endParaRPr lang="ar-SA" sz="2400" dirty="0">
              <a:cs typeface="Simplified Arabic" pitchFamily="2" charset="-78"/>
            </a:endParaRPr>
          </a:p>
          <a:p>
            <a:pPr indent="457200" rtl="1">
              <a:tabLst>
                <a:tab pos="466725" algn="l"/>
              </a:tabLst>
              <a:defRPr/>
            </a:pPr>
            <a:endParaRPr lang="ar-SA" sz="2400" dirty="0">
              <a:cs typeface="Simplified Arabic" pitchFamily="2" charset="-78"/>
            </a:endParaRPr>
          </a:p>
          <a:p>
            <a:pPr indent="457200" rtl="1">
              <a:tabLst>
                <a:tab pos="466725" algn="l"/>
              </a:tabLst>
              <a:defRPr/>
            </a:pPr>
            <a:r>
              <a:rPr lang="ar-SA" sz="2400" dirty="0" smtClean="0">
                <a:cs typeface="Simplified Arabic" pitchFamily="2" charset="-78"/>
              </a:rPr>
              <a:t>  </a:t>
            </a:r>
            <a:r>
              <a:rPr lang="en-US" sz="2400" dirty="0" smtClean="0">
                <a:cs typeface="Simplified Arabic" pitchFamily="2" charset="-78"/>
              </a:rPr>
              <a:t>                   = {(HHH), (HHT), (HTH), (HTT)}</a:t>
            </a:r>
            <a:endParaRPr lang="ar-SA" sz="2400" dirty="0" smtClean="0">
              <a:cs typeface="Simplified Arabic" pitchFamily="2" charset="-78"/>
            </a:endParaRPr>
          </a:p>
          <a:p>
            <a:pPr indent="457200" rtl="1">
              <a:tabLst>
                <a:tab pos="466725" algn="l"/>
              </a:tabLst>
              <a:defRPr/>
            </a:pPr>
            <a:endParaRPr lang="ar-SA" sz="2400" dirty="0" smtClean="0">
              <a:cs typeface="Simplified Arabic" pitchFamily="2" charset="-78"/>
            </a:endParaRPr>
          </a:p>
          <a:p>
            <a:pPr indent="457200" rtl="1">
              <a:tabLst>
                <a:tab pos="466725" algn="l"/>
              </a:tabLst>
              <a:defRPr/>
            </a:pPr>
            <a:r>
              <a:rPr lang="en-US" sz="2000" dirty="0" smtClean="0">
                <a:cs typeface="Simplified Arabic" pitchFamily="2" charset="-78"/>
              </a:rPr>
              <a:t>{(HHH), (HHT), (HTH), (HTT), (THH), (THT), (TTH)}</a:t>
            </a:r>
            <a:r>
              <a:rPr lang="ar-SA" sz="2000" dirty="0" smtClean="0">
                <a:cs typeface="Simplified Arabic" pitchFamily="2" charset="-78"/>
              </a:rPr>
              <a:t>        </a:t>
            </a:r>
            <a:r>
              <a:rPr lang="en-US" sz="2000" dirty="0" smtClean="0">
                <a:cs typeface="Simplified Arabic" pitchFamily="2" charset="-78"/>
              </a:rPr>
              <a:t>                    </a:t>
            </a:r>
            <a:r>
              <a:rPr lang="en-US" sz="2400" dirty="0" smtClean="0">
                <a:cs typeface="Simplified Arabic" pitchFamily="2" charset="-78"/>
              </a:rPr>
              <a:t>=</a:t>
            </a:r>
            <a:endParaRPr lang="ar-SA" sz="2400" dirty="0" smtClean="0">
              <a:cs typeface="Simplified Arabic" pitchFamily="2" charset="-78"/>
            </a:endParaRPr>
          </a:p>
          <a:p>
            <a:pPr indent="457200" rtl="1">
              <a:tabLst>
                <a:tab pos="466725" algn="l"/>
              </a:tabLst>
              <a:defRPr/>
            </a:pPr>
            <a:r>
              <a:rPr lang="ar-SA" sz="2400" dirty="0" smtClean="0">
                <a:cs typeface="Simplified Arabic" pitchFamily="2" charset="-78"/>
              </a:rPr>
              <a:t> </a:t>
            </a:r>
          </a:p>
          <a:p>
            <a:pPr indent="457200" rtl="1">
              <a:tabLst>
                <a:tab pos="466725" algn="l"/>
              </a:tabLst>
              <a:defRPr/>
            </a:pPr>
            <a:r>
              <a:rPr lang="en-US" sz="2400" dirty="0" smtClean="0">
                <a:cs typeface="Simplified Arabic" pitchFamily="2" charset="-78"/>
              </a:rPr>
              <a:t>(THH), (THT), (TTH), (TTT)}</a:t>
            </a:r>
            <a:r>
              <a:rPr lang="ar-SA" sz="2400" dirty="0" smtClean="0">
                <a:cs typeface="Simplified Arabic" pitchFamily="2" charset="-78"/>
              </a:rPr>
              <a:t>}  </a:t>
            </a:r>
            <a:r>
              <a:rPr lang="en-US" sz="2400" dirty="0" smtClean="0">
                <a:cs typeface="Simplified Arabic" pitchFamily="2" charset="-78"/>
              </a:rPr>
              <a:t>                    =</a:t>
            </a:r>
            <a:endParaRPr lang="ar-SA" sz="2400" dirty="0" smtClean="0">
              <a:cs typeface="Simplified Arabic" pitchFamily="2" charset="-78"/>
            </a:endParaRPr>
          </a:p>
          <a:p>
            <a:pPr indent="457200" rtl="1">
              <a:tabLst>
                <a:tab pos="466725" algn="l"/>
              </a:tabLst>
              <a:defRPr/>
            </a:pPr>
            <a:r>
              <a:rPr lang="ar-SA" sz="2400" dirty="0" smtClean="0">
                <a:cs typeface="Simplified Arabic" pitchFamily="2" charset="-78"/>
              </a:rPr>
              <a:t> </a:t>
            </a:r>
          </a:p>
          <a:p>
            <a:pPr indent="457200" rtl="1">
              <a:tabLst>
                <a:tab pos="466725" algn="l"/>
              </a:tabLst>
              <a:defRPr/>
            </a:pPr>
            <a:r>
              <a:rPr lang="en-US" sz="2400" dirty="0" smtClean="0">
                <a:cs typeface="Simplified Arabic" pitchFamily="2" charset="-78"/>
              </a:rPr>
              <a:t>                    = </a:t>
            </a:r>
            <a:r>
              <a:rPr lang="el-GR" sz="2400" i="1" dirty="0" smtClean="0">
                <a:cs typeface="Simplified Arabic" pitchFamily="2" charset="-78"/>
              </a:rPr>
              <a:t>ϕ</a:t>
            </a:r>
            <a:endParaRPr lang="ar-SA" sz="2400" i="1" dirty="0" smtClean="0">
              <a:cs typeface="Simplified Arabic" pitchFamily="2" charset="-78"/>
            </a:endParaRPr>
          </a:p>
          <a:p>
            <a:pPr indent="457200" rtl="1">
              <a:tabLst>
                <a:tab pos="466725" algn="l"/>
              </a:tabLst>
              <a:defRPr/>
            </a:pPr>
            <a:r>
              <a:rPr lang="en-US" sz="2400" dirty="0" smtClean="0">
                <a:cs typeface="Simplified Arabic" pitchFamily="2" charset="-78"/>
              </a:rPr>
              <a:t>                   </a:t>
            </a:r>
          </a:p>
          <a:p>
            <a:pPr indent="457200" rtl="1">
              <a:tabLst>
                <a:tab pos="466725" algn="l"/>
              </a:tabLst>
              <a:defRPr/>
            </a:pPr>
            <a:r>
              <a:rPr lang="en-US" sz="2400" dirty="0" smtClean="0">
                <a:cs typeface="Simplified Arabic" pitchFamily="2" charset="-78"/>
              </a:rPr>
              <a:t>(THH), (THT), (TTH), (TTT)}</a:t>
            </a:r>
            <a:r>
              <a:rPr lang="ar-SA" sz="2400" dirty="0" smtClean="0">
                <a:cs typeface="Simplified Arabic" pitchFamily="2" charset="-78"/>
              </a:rPr>
              <a:t>} </a:t>
            </a:r>
            <a:r>
              <a:rPr lang="en-US" sz="2400" dirty="0" smtClean="0">
                <a:cs typeface="Simplified Arabic" pitchFamily="2" charset="-78"/>
              </a:rPr>
              <a:t>                    = </a:t>
            </a:r>
            <a:endParaRPr lang="ar-SA" sz="2400" dirty="0">
              <a:cs typeface="Simplified Arabic" pitchFamily="2" charset="-78"/>
            </a:endParaRP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765175" y="3414713"/>
          <a:ext cx="1550988" cy="457200"/>
        </p:xfrm>
        <a:graphic>
          <a:graphicData uri="http://schemas.openxmlformats.org/presentationml/2006/ole">
            <p:oleObj spid="_x0000_s37890" name="Equation" r:id="rId4" imgW="520474" imgH="203112" progId="Equation.3">
              <p:embed/>
            </p:oleObj>
          </a:graphicData>
        </a:graphic>
      </p:graphicFrame>
      <p:graphicFrame>
        <p:nvGraphicFramePr>
          <p:cNvPr id="15363" name="Object 5"/>
          <p:cNvGraphicFramePr>
            <a:graphicFrameLocks noChangeAspect="1"/>
          </p:cNvGraphicFramePr>
          <p:nvPr/>
        </p:nvGraphicFramePr>
        <p:xfrm>
          <a:off x="779463" y="2727325"/>
          <a:ext cx="1550987" cy="457200"/>
        </p:xfrm>
        <a:graphic>
          <a:graphicData uri="http://schemas.openxmlformats.org/presentationml/2006/ole">
            <p:oleObj spid="_x0000_s37891" name="Equation" r:id="rId5" imgW="520474" imgH="203112" progId="Equation.3">
              <p:embed/>
            </p:oleObj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823913" y="4038600"/>
          <a:ext cx="1550987" cy="533400"/>
        </p:xfrm>
        <a:graphic>
          <a:graphicData uri="http://schemas.openxmlformats.org/presentationml/2006/ole">
            <p:oleObj spid="_x0000_s37892" name="Equation" r:id="rId6" imgW="520474" imgH="241195" progId="Equation.3">
              <p:embed/>
            </p:oleObj>
          </a:graphicData>
        </a:graphic>
      </p:graphicFrame>
      <p:graphicFrame>
        <p:nvGraphicFramePr>
          <p:cNvPr id="15365" name="Object 7"/>
          <p:cNvGraphicFramePr>
            <a:graphicFrameLocks noChangeAspect="1"/>
          </p:cNvGraphicFramePr>
          <p:nvPr/>
        </p:nvGraphicFramePr>
        <p:xfrm>
          <a:off x="839788" y="4800600"/>
          <a:ext cx="1550987" cy="542925"/>
        </p:xfrm>
        <a:graphic>
          <a:graphicData uri="http://schemas.openxmlformats.org/presentationml/2006/ole">
            <p:oleObj spid="_x0000_s37893" name="Equation" r:id="rId7" imgW="520474" imgH="241195" progId="Equation.3">
              <p:embed/>
            </p:oleObj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915988" y="5486400"/>
          <a:ext cx="1550987" cy="542925"/>
        </p:xfrm>
        <a:graphic>
          <a:graphicData uri="http://schemas.openxmlformats.org/presentationml/2006/ole">
            <p:oleObj spid="_x0000_s37894" name="Equation" r:id="rId8" imgW="520474" imgH="241195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أخيرا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920552" y="1600201"/>
            <a:ext cx="8493810" cy="4525963"/>
          </a:xfrm>
        </p:spPr>
        <p:txBody>
          <a:bodyPr/>
          <a:lstStyle/>
          <a:p>
            <a:endParaRPr lang="ar-SA" dirty="0" smtClean="0"/>
          </a:p>
          <a:p>
            <a:pPr algn="ctr"/>
            <a:r>
              <a:rPr lang="ar-SA" sz="6000" dirty="0" smtClean="0"/>
              <a:t>شكرا لحسن متابعتكم</a:t>
            </a:r>
          </a:p>
          <a:p>
            <a:pPr algn="ctr"/>
            <a:r>
              <a:rPr lang="ar-SA" sz="6000" dirty="0" smtClean="0"/>
              <a:t> وتمنياتي لكم بالتوفيق</a:t>
            </a:r>
            <a:endParaRPr lang="en-US" sz="6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139</TotalTime>
  <Words>2122</Words>
  <Application>Microsoft Office PowerPoint</Application>
  <PresentationFormat>A4 Paper (210x297 mm)‎</PresentationFormat>
  <Paragraphs>346</Paragraphs>
  <Slides>48</Slides>
  <Notes>18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48</vt:i4>
      </vt:variant>
    </vt:vector>
  </HeadingPairs>
  <TitlesOfParts>
    <vt:vector size="51" baseType="lpstr">
      <vt:lpstr>فورم لكلية ادارة الاعمال</vt:lpstr>
      <vt:lpstr>Microsoft Equation 3.0</vt:lpstr>
      <vt:lpstr>Equation</vt:lpstr>
      <vt:lpstr>الشريحة 1</vt:lpstr>
      <vt:lpstr>المحاضرة الأولى</vt:lpstr>
      <vt:lpstr>  تعريف المجموعة: </vt:lpstr>
      <vt:lpstr>الانتماء:</vt:lpstr>
      <vt:lpstr> أمثلة على المجموعات: </vt:lpstr>
      <vt:lpstr>طرق كتابة المجموعات:</vt:lpstr>
      <vt:lpstr>طرق كتابة المجموعات:</vt:lpstr>
      <vt:lpstr> مثال على طرق كتابة المجموعات:</vt:lpstr>
      <vt:lpstr> أنواع المجموعات:</vt:lpstr>
      <vt:lpstr> أنواع المجموعات:</vt:lpstr>
      <vt:lpstr> أنواع المجموعات:</vt:lpstr>
      <vt:lpstr> أنواع المجموعات:</vt:lpstr>
      <vt:lpstr> أنواع المجموعات:</vt:lpstr>
      <vt:lpstr> أنواع المجموعات:</vt:lpstr>
      <vt:lpstr> أنواع المجموعات:</vt:lpstr>
      <vt:lpstr> أنواع المجموعات:</vt:lpstr>
      <vt:lpstr> العمليات على المجموعات:</vt:lpstr>
      <vt:lpstr> العمليات على المجموعات:</vt:lpstr>
      <vt:lpstr> العمليات على المجموعات:</vt:lpstr>
      <vt:lpstr> العمليات على المجموعات:</vt:lpstr>
      <vt:lpstr> العمليات على المجموعات:</vt:lpstr>
      <vt:lpstr> العمليات على المجموعات:</vt:lpstr>
      <vt:lpstr> العمليات على المجموعات:</vt:lpstr>
      <vt:lpstr> العمليات على المجموعات:</vt:lpstr>
      <vt:lpstr> العمليات على المجموعات:</vt:lpstr>
      <vt:lpstr>تدريبات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  <vt:lpstr>الشريحة 44</vt:lpstr>
      <vt:lpstr>الشريحة 45</vt:lpstr>
      <vt:lpstr>الشريحة 46</vt:lpstr>
      <vt:lpstr>أخيرا</vt:lpstr>
      <vt:lpstr>الشريحة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MFH</dc:creator>
  <cp:lastModifiedBy>st22udent</cp:lastModifiedBy>
  <cp:revision>19</cp:revision>
  <dcterms:created xsi:type="dcterms:W3CDTF">2014-02-22T19:45:58Z</dcterms:created>
  <dcterms:modified xsi:type="dcterms:W3CDTF">2014-03-07T16:04:17Z</dcterms:modified>
</cp:coreProperties>
</file>