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7" r:id="rId4"/>
    <p:sldId id="365" r:id="rId5"/>
    <p:sldId id="395" r:id="rId6"/>
    <p:sldId id="394" r:id="rId7"/>
    <p:sldId id="397" r:id="rId8"/>
    <p:sldId id="398" r:id="rId9"/>
    <p:sldId id="399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71" autoAdjust="0"/>
    <p:restoredTop sz="94705" autoAdjust="0"/>
  </p:normalViewPr>
  <p:slideViewPr>
    <p:cSldViewPr>
      <p:cViewPr>
        <p:scale>
          <a:sx n="80" d="100"/>
          <a:sy n="80" d="100"/>
        </p:scale>
        <p:origin x="-2610" y="-78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0B1F59C-E0D4-4E86-A0EB-804053DD07D4}" type="datetimeFigureOut">
              <a:rPr lang="ar-SA" smtClean="0"/>
              <a:pPr/>
              <a:t>01/02/1433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2AAB674-5E15-4BC5-9CC3-AD66410DAE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80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12/26/2011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884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064158" y="6412468"/>
            <a:ext cx="153439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د. خالد سعيد خليل</a:t>
            </a:r>
            <a:endParaRPr lang="ar-S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Char char="•"/>
              <a:defRPr sz="2800" b="1">
                <a:solidFill>
                  <a:schemeClr val="tx1"/>
                </a:solidFill>
                <a:cs typeface="+mn-cs"/>
              </a:defRPr>
            </a:lvl1pPr>
            <a:lvl2pPr algn="just" rtl="1">
              <a:buFont typeface="Calibri" pitchFamily="34" charset="0"/>
              <a:buChar char="–"/>
              <a:defRPr sz="2400" b="1">
                <a:solidFill>
                  <a:schemeClr val="tx1"/>
                </a:solidFill>
                <a:cs typeface="+mn-cs"/>
              </a:defRPr>
            </a:lvl2pPr>
            <a:lvl3pPr algn="just" rtl="1">
              <a:buFont typeface="Courier New" pitchFamily="49" charset="0"/>
              <a:buChar char="o"/>
              <a:defRPr sz="2000" b="1">
                <a:solidFill>
                  <a:schemeClr val="tx1"/>
                </a:solidFill>
                <a:cs typeface="+mn-cs"/>
              </a:defRPr>
            </a:lvl3pPr>
            <a:lvl4pPr algn="just" rtl="1">
              <a:buFont typeface="Wingdings" pitchFamily="2" charset="2"/>
              <a:buChar char="§"/>
              <a:defRPr sz="2000" b="1">
                <a:solidFill>
                  <a:schemeClr val="tx1"/>
                </a:solidFill>
                <a:cs typeface="+mn-cs"/>
              </a:defRPr>
            </a:lvl4pPr>
            <a:lvl5pPr algn="just" rtl="1">
              <a:buFont typeface="Wingdings" pitchFamily="2" charset="2"/>
              <a:buChar char="ü"/>
              <a:defRPr sz="1800" b="1">
                <a:solidFill>
                  <a:schemeClr val="tx1"/>
                </a:solidFill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2D9BD2-73CB-4415-AF14-2BFFD6D4FF8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49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 userDrawn="1"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49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064158" y="6412468"/>
            <a:ext cx="153439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د. خالد سعيد خليل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3101975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نظم المعلومات الإدارية 0607102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/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/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خالد سعيد خليل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عنصر نائب لرقم الشريحة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376092"/>
                </a:solidFill>
                <a:cs typeface="Arial" pitchFamily="34" charset="0"/>
              </a:rPr>
              <a:t>المحاضرة الثالثة عشرة</a:t>
            </a:r>
            <a:endParaRPr lang="en-US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85344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الفصل الخامس: إعادة تصميم المنظمة باستخدام نظم المعلومات</a:t>
            </a:r>
          </a:p>
          <a:p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الفصل السادس: شبكات الحاسب  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عناصر المحاضرة</a:t>
            </a:r>
            <a:endParaRPr lang="en-US" b="1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2" indent="-514350"/>
            <a:r>
              <a:rPr lang="ar-SA" sz="2800" dirty="0" smtClean="0"/>
              <a:t>فهم قيمة النظم والاختيار من بين البدائل</a:t>
            </a:r>
          </a:p>
          <a:p>
            <a:pPr marL="514350" lvl="1" indent="-514350">
              <a:buNone/>
            </a:pPr>
            <a:r>
              <a:rPr lang="ar-SA" sz="3200" dirty="0" smtClean="0"/>
              <a:t>شبكات الحاسب</a:t>
            </a:r>
          </a:p>
          <a:p>
            <a:pPr marL="914400" lvl="2" indent="-514350">
              <a:buFont typeface="+mj-lt"/>
              <a:buAutoNum type="arabicPeriod"/>
            </a:pPr>
            <a:r>
              <a:rPr lang="ar-SA" sz="2800" dirty="0" smtClean="0"/>
              <a:t>التوصيلة وتعريف الشبكات</a:t>
            </a:r>
          </a:p>
          <a:p>
            <a:pPr marL="914400" lvl="2" indent="-514350">
              <a:buFont typeface="+mj-lt"/>
              <a:buAutoNum type="arabicPeriod"/>
            </a:pPr>
            <a:r>
              <a:rPr lang="ar-SA" sz="2800" dirty="0" smtClean="0"/>
              <a:t>قنوات الاتصال</a:t>
            </a:r>
          </a:p>
          <a:p>
            <a:pPr marL="914400" lvl="2" indent="-514350">
              <a:buFont typeface="+mj-lt"/>
              <a:buAutoNum type="arabicPeriod"/>
            </a:pPr>
            <a:r>
              <a:rPr lang="ar-SA" sz="2800" dirty="0" smtClean="0"/>
              <a:t>نقل البيانات</a:t>
            </a:r>
          </a:p>
          <a:p>
            <a:pPr marL="914400" lvl="2" indent="-514350">
              <a:buFont typeface="+mj-lt"/>
              <a:buAutoNum type="arabicPeriod"/>
            </a:pPr>
            <a:r>
              <a:rPr lang="ar-SA" sz="2800" dirty="0" smtClean="0"/>
              <a:t>التعرف على الخطأ في البيانات المستقبلة</a:t>
            </a:r>
          </a:p>
          <a:p>
            <a:pPr marL="914400" lvl="2" indent="-514350">
              <a:buFont typeface="+mj-lt"/>
              <a:buAutoNum type="arabicPeriod"/>
            </a:pPr>
            <a:r>
              <a:rPr lang="ar-SA" sz="2800" dirty="0" smtClean="0"/>
              <a:t>تشكيلة الشبكات وأنواعها</a:t>
            </a:r>
          </a:p>
          <a:p>
            <a:pPr marL="914400" lvl="2" indent="-514350">
              <a:buFont typeface="+mj-lt"/>
              <a:buAutoNum type="arabicPeriod"/>
            </a:pPr>
            <a:r>
              <a:rPr lang="ar-SA" sz="2800" dirty="0" smtClean="0"/>
              <a:t>الشبكات اللاسلكية</a:t>
            </a:r>
          </a:p>
          <a:p>
            <a:pPr marL="914400" lvl="2" indent="-514350">
              <a:buFont typeface="+mj-lt"/>
              <a:buAutoNum type="arabicPeriod"/>
            </a:pPr>
            <a:endParaRPr lang="en-US" sz="2800" dirty="0" smtClean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>
          <a:xfrm>
            <a:off x="228600" y="0"/>
            <a:ext cx="9220200" cy="1143000"/>
          </a:xfrm>
        </p:spPr>
        <p:txBody>
          <a:bodyPr/>
          <a:lstStyle/>
          <a:p>
            <a:r>
              <a:rPr lang="ar-SA" sz="4000" b="1" dirty="0" smtClean="0"/>
              <a:t>فهم قيمة النظم والاختيار من بين البدائل:</a:t>
            </a:r>
          </a:p>
        </p:txBody>
      </p:sp>
      <p:sp>
        <p:nvSpPr>
          <p:cNvPr id="5123" name="Content Placeholder 4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800600"/>
          </a:xfrm>
        </p:spPr>
        <p:txBody>
          <a:bodyPr/>
          <a:lstStyle/>
          <a:p>
            <a:pPr lvl="1"/>
            <a:r>
              <a:rPr lang="ar-SA" sz="2800" dirty="0" smtClean="0"/>
              <a:t>حين يحدد التحليل الاستراتيجي فئات النظم المحتمل أن تكون مهمة للمنظمة، يجب إنشاء بعض الآليات للاختيار بين النظم لبديلة التي تحقق الأهداف الأساسية، يمكن استخدام عدة طرق لهذا الغرض:</a:t>
            </a:r>
          </a:p>
          <a:p>
            <a:pPr lvl="1"/>
            <a:r>
              <a:rPr lang="ar-SA" sz="2800" dirty="0" smtClean="0"/>
              <a:t>تحليل التكلفة / الفائدة: </a:t>
            </a:r>
          </a:p>
          <a:p>
            <a:pPr lvl="2"/>
            <a:r>
              <a:rPr lang="ar-SA" sz="2400" dirty="0" smtClean="0"/>
              <a:t>يقدر ويقارن التكلفة والفوائد للنظام.</a:t>
            </a:r>
          </a:p>
          <a:p>
            <a:pPr lvl="2"/>
            <a:r>
              <a:rPr lang="ar-SA" sz="2400" dirty="0" smtClean="0"/>
              <a:t>يستخدم في حالات كثيرة منها:</a:t>
            </a:r>
          </a:p>
          <a:p>
            <a:pPr lvl="3"/>
            <a:r>
              <a:rPr lang="ar-SA" sz="2400" dirty="0" smtClean="0"/>
              <a:t>الاختيار من بين عدة بدائل.</a:t>
            </a:r>
          </a:p>
          <a:p>
            <a:pPr lvl="3"/>
            <a:r>
              <a:rPr lang="ar-SA" sz="2400" dirty="0" smtClean="0"/>
              <a:t>تبرير نظام معين.</a:t>
            </a:r>
          </a:p>
          <a:p>
            <a:pPr lvl="3"/>
            <a:r>
              <a:rPr lang="ar-SA" sz="2400" dirty="0" smtClean="0"/>
              <a:t>كأداة مراجعة لتقييم نظم موجودة.</a:t>
            </a:r>
          </a:p>
          <a:p>
            <a:pPr lvl="3"/>
            <a:r>
              <a:rPr lang="ar-SA" sz="2400" dirty="0" smtClean="0"/>
              <a:t>تطوير المساندة الكمية لقرار سياسي (قرار لاسباب تنظيمية لا دخل له بالتكلفة والفائدة للنظام)</a:t>
            </a:r>
            <a:endParaRPr lang="en-US" sz="2400" dirty="0" smtClean="0"/>
          </a:p>
        </p:txBody>
      </p:sp>
      <p:sp>
        <p:nvSpPr>
          <p:cNvPr id="11" name="عنصر نائب لرقم الشريحة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>
          <a:xfrm>
            <a:off x="228600" y="0"/>
            <a:ext cx="9220200" cy="1143000"/>
          </a:xfrm>
        </p:spPr>
        <p:txBody>
          <a:bodyPr/>
          <a:lstStyle/>
          <a:p>
            <a:r>
              <a:rPr lang="ar-SA" sz="3600" b="1" dirty="0" smtClean="0"/>
              <a:t>فهم قيمة النظم والاختيار من بين البدائل:</a:t>
            </a:r>
            <a:endParaRPr lang="en-US" sz="3600" b="1" dirty="0" smtClean="0"/>
          </a:p>
        </p:txBody>
      </p:sp>
      <p:sp>
        <p:nvSpPr>
          <p:cNvPr id="5123" name="Content Placeholder 4"/>
          <p:cNvSpPr>
            <a:spLocks noGrp="1"/>
          </p:cNvSpPr>
          <p:nvPr>
            <p:ph idx="1"/>
          </p:nvPr>
        </p:nvSpPr>
        <p:spPr>
          <a:xfrm>
            <a:off x="76200" y="1524000"/>
            <a:ext cx="9753600" cy="4648200"/>
          </a:xfrm>
        </p:spPr>
        <p:txBody>
          <a:bodyPr/>
          <a:lstStyle/>
          <a:p>
            <a:pPr marL="347663" lvl="1"/>
            <a:r>
              <a:rPr lang="ar-SA" dirty="0" smtClean="0"/>
              <a:t>تفترض هذه الطريقة أن كل البدائل المتاحة قد تمت دراستها وانه لا يمكن تحديد ومعرفة التكلفة والفوائد لكل بديل وان هذه التكاليف والفوائد يمكن أن تعكس ماديا.</a:t>
            </a:r>
          </a:p>
          <a:p>
            <a:pPr marL="347663" lvl="1"/>
            <a:r>
              <a:rPr lang="ar-SA" dirty="0" smtClean="0"/>
              <a:t>الخطوات المتبعة في تحليل التكلفة/الفائدة: </a:t>
            </a:r>
          </a:p>
          <a:p>
            <a:pPr marL="520700" lvl="2" indent="-284163"/>
            <a:r>
              <a:rPr lang="ar-SA" sz="2200" dirty="0" smtClean="0"/>
              <a:t>يجب تحديد كل نظام بدقة من حيث العمالة ورأس المال، علاقته مع النظام القائم ومتطلبات المعلومات.</a:t>
            </a:r>
          </a:p>
          <a:p>
            <a:pPr marL="520700" lvl="2" indent="-284163"/>
            <a:r>
              <a:rPr lang="ar-SA" sz="2200" dirty="0" smtClean="0"/>
              <a:t>تحديد التكلفة والفوائد من كل نظام وذلك يشمل تكاليف التطبيق، التشغيل والصيانة وعلى الجانب الآخر الفوائد المادية والمعنوية.</a:t>
            </a:r>
          </a:p>
          <a:p>
            <a:pPr marL="520700" lvl="2" indent="-284163"/>
            <a:r>
              <a:rPr lang="ar-SA" sz="2200" dirty="0" smtClean="0"/>
              <a:t>مقارنة البدائل مع بعضها البعض باستخدام بعد مالي وعادة صافي القيمة الحالية.</a:t>
            </a:r>
          </a:p>
          <a:p>
            <a:pPr marL="520700" lvl="2" indent="-284163"/>
            <a:r>
              <a:rPr lang="ar-SA" sz="2200" dirty="0" smtClean="0"/>
              <a:t>يتم اختيار البديل تبعا لمعايير القرار للشركة والتي منها:</a:t>
            </a:r>
          </a:p>
          <a:p>
            <a:pPr marL="1192213" lvl="3"/>
            <a:r>
              <a:rPr lang="ar-SA" sz="2200" dirty="0" smtClean="0"/>
              <a:t>الحصول على الفائدة القصوى من التكلفة المعطاة</a:t>
            </a:r>
          </a:p>
          <a:p>
            <a:pPr marL="1192213" lvl="3"/>
            <a:r>
              <a:rPr lang="ar-SA" sz="2200" dirty="0" smtClean="0"/>
              <a:t>الحصول على أعلى نسبة فوائد/تكلفة</a:t>
            </a:r>
          </a:p>
          <a:p>
            <a:pPr marL="1192213" lvl="3"/>
            <a:r>
              <a:rPr lang="ar-SA" sz="2200" dirty="0" smtClean="0"/>
              <a:t>قبول البديل طالما أن صافي الربح أكبر من صفر</a:t>
            </a:r>
          </a:p>
          <a:p>
            <a:pPr marL="1192213" lvl="3"/>
            <a:r>
              <a:rPr lang="ar-SA" sz="2200" dirty="0" smtClean="0"/>
              <a:t>الحصول على أعلى عائد على الاستثمار</a:t>
            </a:r>
            <a:endParaRPr lang="en-US" sz="2200" dirty="0" smtClean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فهم قيمة النظم والاختيار من بين البدائل:</a:t>
            </a:r>
            <a:endParaRPr lang="en-US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0" y="990600"/>
          <a:ext cx="6553201" cy="5669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03479"/>
                <a:gridCol w="3549722"/>
              </a:tblGrid>
              <a:tr h="411726">
                <a:tc>
                  <a:txBody>
                    <a:bodyPr/>
                    <a:lstStyle/>
                    <a:p>
                      <a:pPr algn="just" rtl="1"/>
                      <a:r>
                        <a:rPr lang="ar-SA" sz="2400" dirty="0" smtClean="0"/>
                        <a:t>التكاليف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400" dirty="0" smtClean="0"/>
                        <a:t>الفوائد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3674">
                <a:tc>
                  <a:txBody>
                    <a:bodyPr/>
                    <a:lstStyle/>
                    <a:p>
                      <a:pPr algn="just" rtl="1"/>
                      <a:r>
                        <a:rPr lang="ar-SA" sz="2400" dirty="0" smtClean="0"/>
                        <a:t>تكلفة التطبيق:</a:t>
                      </a:r>
                    </a:p>
                    <a:p>
                      <a:pPr marL="119063" indent="0" algn="just" rtl="1">
                        <a:buFontTx/>
                        <a:buChar char="-"/>
                      </a:pPr>
                      <a:r>
                        <a:rPr lang="ar-SA" sz="2400" dirty="0" smtClean="0"/>
                        <a:t> الموظفون التقنيون</a:t>
                      </a:r>
                    </a:p>
                    <a:p>
                      <a:pPr marL="119063" indent="0" algn="just" rtl="1">
                        <a:buFontTx/>
                        <a:buChar char="-"/>
                      </a:pPr>
                      <a:r>
                        <a:rPr lang="ar-SA" sz="2400" baseline="0" dirty="0" smtClean="0"/>
                        <a:t> </a:t>
                      </a:r>
                      <a:r>
                        <a:rPr lang="ar-SA" sz="2400" dirty="0" smtClean="0"/>
                        <a:t>تكلفة الأجهزة والبرمجيات</a:t>
                      </a:r>
                    </a:p>
                    <a:p>
                      <a:pPr algn="just" rtl="1"/>
                      <a:r>
                        <a:rPr lang="ar-SA" sz="2400" dirty="0" smtClean="0"/>
                        <a:t>التكلفة </a:t>
                      </a:r>
                      <a:r>
                        <a:rPr lang="ar-SA" sz="2400" dirty="0" err="1" smtClean="0"/>
                        <a:t>التشغيلة</a:t>
                      </a:r>
                      <a:r>
                        <a:rPr lang="ar-SA" sz="2400" dirty="0" smtClean="0"/>
                        <a:t>:</a:t>
                      </a:r>
                    </a:p>
                    <a:p>
                      <a:pPr marL="58738" indent="0" algn="just" rtl="1"/>
                      <a:r>
                        <a:rPr lang="ar-SA" sz="2400" dirty="0" smtClean="0"/>
                        <a:t>- أجهزة الصيانة</a:t>
                      </a:r>
                    </a:p>
                    <a:p>
                      <a:pPr marL="58738" indent="0" algn="just" rtl="1"/>
                      <a:r>
                        <a:rPr lang="ar-SA" sz="2400" baseline="0" dirty="0" smtClean="0"/>
                        <a:t>- صيانة برامج</a:t>
                      </a:r>
                    </a:p>
                    <a:p>
                      <a:pPr marL="58738" indent="0" algn="just" rtl="1"/>
                      <a:r>
                        <a:rPr lang="ar-SA" sz="2400" baseline="0" dirty="0" smtClean="0"/>
                        <a:t>- تكاليف مسئولي التشغيل</a:t>
                      </a:r>
                    </a:p>
                    <a:p>
                      <a:pPr marL="58738" indent="0" algn="just" rtl="1"/>
                      <a:r>
                        <a:rPr lang="ar-SA" sz="2400" baseline="0" dirty="0" smtClean="0"/>
                        <a:t>- تكاليف التدريب</a:t>
                      </a:r>
                      <a:endParaRPr lang="ar-SA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400" dirty="0" smtClean="0"/>
                        <a:t>الملموسة:</a:t>
                      </a:r>
                    </a:p>
                    <a:p>
                      <a:pPr marL="166688" indent="0" algn="just" defTabSz="914400" rtl="1" eaLnBrk="1" latinLnBrk="0" hangingPunct="1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الإنتاجية المتزايدة</a:t>
                      </a:r>
                    </a:p>
                    <a:p>
                      <a:pPr marL="166688" indent="0" algn="just" defTabSz="914400" rtl="1" eaLnBrk="1" latinLnBrk="0" hangingPunct="1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انخفاض تكاليف التشغيل</a:t>
                      </a:r>
                    </a:p>
                    <a:p>
                      <a:pPr marL="166688" indent="0" algn="just" defTabSz="914400" rtl="1" eaLnBrk="1" latinLnBrk="0" hangingPunct="1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انخفاض تكلفة القوى العاملة</a:t>
                      </a:r>
                    </a:p>
                    <a:p>
                      <a:pPr marL="166688" indent="0" algn="just" defTabSz="914400" rtl="1" eaLnBrk="1" latinLnBrk="0" hangingPunct="1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انخفاض نفقات الكمبيوتر</a:t>
                      </a:r>
                    </a:p>
                    <a:p>
                      <a:pPr algn="just" rtl="1"/>
                      <a:r>
                        <a:rPr lang="ar-SA" sz="2400" dirty="0" smtClean="0"/>
                        <a:t>المعنوية:</a:t>
                      </a:r>
                    </a:p>
                    <a:p>
                      <a:pPr marL="166688" indent="0" algn="just" rtl="1"/>
                      <a:r>
                        <a:rPr lang="ar-SA" sz="2400" dirty="0" smtClean="0"/>
                        <a:t>-</a:t>
                      </a:r>
                      <a:r>
                        <a:rPr lang="ar-SA" sz="2400" baseline="0" dirty="0" smtClean="0"/>
                        <a:t> تحسن استغلال الأصول</a:t>
                      </a:r>
                    </a:p>
                    <a:p>
                      <a:pPr marL="166688" indent="0" algn="just" rtl="1">
                        <a:buFontTx/>
                        <a:buChar char="-"/>
                      </a:pPr>
                      <a:r>
                        <a:rPr lang="ar-SA" sz="2400" baseline="0" dirty="0" smtClean="0"/>
                        <a:t> تحسن التحكم بالموارد</a:t>
                      </a:r>
                    </a:p>
                    <a:p>
                      <a:pPr marL="166688" indent="0" algn="just" rtl="1">
                        <a:buFontTx/>
                        <a:buChar char="-"/>
                      </a:pPr>
                      <a:r>
                        <a:rPr lang="ar-SA" sz="2400" baseline="0" dirty="0" smtClean="0"/>
                        <a:t> تحسن التخطيط التنظيمي</a:t>
                      </a:r>
                    </a:p>
                    <a:p>
                      <a:pPr marL="166688" indent="0" algn="just" rtl="1">
                        <a:buFontTx/>
                        <a:buChar char="-"/>
                      </a:pPr>
                      <a:r>
                        <a:rPr lang="ar-SA" sz="2400" baseline="0" dirty="0" smtClean="0"/>
                        <a:t> تحسن المرونة التنظيمية</a:t>
                      </a:r>
                    </a:p>
                    <a:p>
                      <a:pPr marL="166688" indent="0" algn="just" rtl="1">
                        <a:buFontTx/>
                        <a:buChar char="-"/>
                      </a:pPr>
                      <a:r>
                        <a:rPr lang="ar-SA" sz="2400" dirty="0" smtClean="0"/>
                        <a:t> معلومات</a:t>
                      </a:r>
                      <a:r>
                        <a:rPr lang="ar-SA" sz="2400" baseline="0" dirty="0" smtClean="0"/>
                        <a:t> أكثر بالوقت المناسب</a:t>
                      </a:r>
                    </a:p>
                    <a:p>
                      <a:pPr marL="166688" indent="0" algn="just" rtl="1">
                        <a:buFontTx/>
                        <a:buChar char="-"/>
                      </a:pPr>
                      <a:r>
                        <a:rPr lang="ar-SA" sz="2400" dirty="0" smtClean="0"/>
                        <a:t> تحسن الرضاء الوظيفي</a:t>
                      </a:r>
                    </a:p>
                    <a:p>
                      <a:pPr marL="166688" indent="0" algn="just" rtl="1">
                        <a:buFontTx/>
                        <a:buChar char="-"/>
                      </a:pPr>
                      <a:r>
                        <a:rPr lang="ar-SA" sz="2400" dirty="0" smtClean="0"/>
                        <a:t> رضاء العميل</a:t>
                      </a:r>
                    </a:p>
                    <a:p>
                      <a:pPr marL="166688" indent="0" algn="just" rtl="1">
                        <a:buFontTx/>
                        <a:buChar char="-"/>
                      </a:pPr>
                      <a:r>
                        <a:rPr lang="ar-SA" sz="2400" dirty="0" smtClean="0"/>
                        <a:t> سمعة الشركة</a:t>
                      </a:r>
                      <a:r>
                        <a:rPr lang="ar-SA" sz="2400" baseline="0" dirty="0" smtClean="0"/>
                        <a:t> أفضل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عيوب هذه الطريقة:</a:t>
            </a:r>
          </a:p>
          <a:p>
            <a:pPr lvl="1"/>
            <a:r>
              <a:rPr lang="ar-SA" dirty="0" smtClean="0"/>
              <a:t>أنها لا تصف المخاطر</a:t>
            </a:r>
          </a:p>
          <a:p>
            <a:pPr lvl="1">
              <a:buNone/>
            </a:pPr>
            <a:r>
              <a:rPr lang="ar-SA" dirty="0" smtClean="0"/>
              <a:t>وعدم التأكد من الفوائد </a:t>
            </a:r>
          </a:p>
          <a:p>
            <a:pPr lvl="1">
              <a:buNone/>
            </a:pPr>
            <a:r>
              <a:rPr lang="ar-SA" dirty="0" smtClean="0"/>
              <a:t>وتكاليف المشروع كله</a:t>
            </a:r>
          </a:p>
          <a:p>
            <a:pPr lvl="1"/>
            <a:r>
              <a:rPr lang="ar-SA" dirty="0" smtClean="0"/>
              <a:t>التكاليف تكون </a:t>
            </a:r>
            <a:r>
              <a:rPr lang="ar-SA" dirty="0" err="1" smtClean="0"/>
              <a:t>حينية</a:t>
            </a:r>
            <a:r>
              <a:rPr lang="ar-SA" dirty="0" smtClean="0"/>
              <a:t> </a:t>
            </a:r>
          </a:p>
          <a:p>
            <a:pPr lvl="1">
              <a:buNone/>
            </a:pPr>
            <a:r>
              <a:rPr lang="ar-SA" dirty="0" smtClean="0"/>
              <a:t>وملموسة بينما الفوائد قد </a:t>
            </a:r>
          </a:p>
          <a:p>
            <a:pPr lvl="1">
              <a:buNone/>
            </a:pPr>
            <a:r>
              <a:rPr lang="ar-SA" dirty="0" smtClean="0"/>
              <a:t>تكون معنوية وعلى المدى</a:t>
            </a:r>
          </a:p>
          <a:p>
            <a:pPr lvl="1">
              <a:buNone/>
            </a:pPr>
            <a:r>
              <a:rPr lang="ar-SA" dirty="0" smtClean="0"/>
              <a:t>الطويل، كما أنه  يصعب</a:t>
            </a:r>
          </a:p>
          <a:p>
            <a:pPr lvl="1">
              <a:buNone/>
            </a:pPr>
            <a:r>
              <a:rPr lang="ar-SA" dirty="0" smtClean="0"/>
              <a:t> تقدير الفوائد المعنوية.</a:t>
            </a:r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فهم قيمة النظم والاختيار من بين البدائل: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طريقة تحليل المحفظة:</a:t>
            </a:r>
          </a:p>
          <a:p>
            <a:pPr lvl="1"/>
            <a:r>
              <a:rPr lang="ar-SA" dirty="0" smtClean="0"/>
              <a:t>يمكن وصف المحفظة على أن لديها خطوط عامة لأخطار وفوائد الشركة. وتعتبر أن الشركة عند اختيار المشاريع البديلة لديها محفظة تطبيقات ولكل تطبيق أخطار وفوائد:</a:t>
            </a:r>
            <a:endParaRPr lang="en-US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524000" y="2971800"/>
          <a:ext cx="6604000" cy="241638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51000"/>
                <a:gridCol w="1910255"/>
                <a:gridCol w="1391745"/>
                <a:gridCol w="1651000"/>
              </a:tblGrid>
              <a:tr h="399062">
                <a:tc grid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أخطار المشروع</a:t>
                      </a:r>
                      <a:endParaRPr lang="en-US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399062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منخفض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عالي</a:t>
                      </a: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/>
                    </a:p>
                  </a:txBody>
                  <a:tcPr/>
                </a:tc>
              </a:tr>
              <a:tr h="399062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التمييز</a:t>
                      </a:r>
                      <a:r>
                        <a:rPr lang="ar-SA" sz="2000" b="1" baseline="0" dirty="0" smtClean="0"/>
                        <a:t> والتطوير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الفحص بحذر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dirty="0" smtClean="0"/>
                        <a:t>عالي</a:t>
                      </a:r>
                      <a:endParaRPr lang="en-US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الفوائد المحتملة للشركة</a:t>
                      </a:r>
                      <a:endParaRPr lang="en-US" sz="2000" dirty="0" smtClean="0"/>
                    </a:p>
                    <a:p>
                      <a:pPr algn="ctr" rtl="1"/>
                      <a:endParaRPr lang="en-US" sz="2000" dirty="0"/>
                    </a:p>
                  </a:txBody>
                  <a:tcPr/>
                </a:tc>
              </a:tr>
              <a:tr h="399062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المشاريع الروتينية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التخلي عن المشروع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dirty="0" smtClean="0"/>
                        <a:t>منخفض</a:t>
                      </a:r>
                      <a:endParaRPr lang="en-US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399062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محفظة النظام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عنصر نائب لرقم الشريحة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فهم قيمة النظم والاختيار من بين البدائل: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طريقة تحليل المحفظة:</a:t>
            </a:r>
          </a:p>
          <a:p>
            <a:pPr lvl="1"/>
            <a:r>
              <a:rPr lang="ar-SA" sz="2800" dirty="0" smtClean="0"/>
              <a:t>الأخطار التي قد يتعرض لها المشروع مثل:</a:t>
            </a:r>
          </a:p>
          <a:p>
            <a:pPr marL="1260475" lvl="2" indent="-346075"/>
            <a:r>
              <a:rPr lang="ar-SA" sz="2800" dirty="0" smtClean="0"/>
              <a:t>الفرص التي يمكن عدم الحصول عليها</a:t>
            </a:r>
          </a:p>
          <a:p>
            <a:pPr marL="1260475" lvl="2" indent="-346075"/>
            <a:r>
              <a:rPr lang="ar-SA" sz="2800" dirty="0" smtClean="0"/>
              <a:t>تكاليف التطبيق ربما تتجاوز الميزانية المحددة</a:t>
            </a:r>
          </a:p>
          <a:p>
            <a:pPr marL="1260475" lvl="2" indent="-346075"/>
            <a:r>
              <a:rPr lang="ar-SA" sz="2800" dirty="0" smtClean="0"/>
              <a:t>تجاوز الوقت التخصص لتنفيذ المشروع</a:t>
            </a:r>
          </a:p>
          <a:p>
            <a:pPr marL="1260475" lvl="2" indent="-346075"/>
            <a:r>
              <a:rPr lang="ar-SA" sz="2800" dirty="0" smtClean="0"/>
              <a:t>الأداء التقني يمكن أن يكون أقل من المتوقع</a:t>
            </a:r>
          </a:p>
          <a:p>
            <a:pPr marL="1260475" lvl="2" indent="-346075"/>
            <a:r>
              <a:rPr lang="ar-SA" sz="2800" dirty="0" smtClean="0"/>
              <a:t>فرصة عدم توافق النظام مع البرامج أو الأجهزة الموجودة</a:t>
            </a:r>
          </a:p>
          <a:p>
            <a:pPr lvl="1"/>
            <a:r>
              <a:rPr lang="ar-SA" sz="2800" dirty="0" smtClean="0"/>
              <a:t>ليس من الضروري أن تكون هذه الأخطار سيئة حيث يمكن تحمل بعض المخاطر طالما تعادلها الفوائد</a:t>
            </a:r>
            <a:endParaRPr lang="en-US" sz="2800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فهم قيمة النظم والاختيار من بين البدائل: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طريقة نماذج تسجيل النقاط </a:t>
            </a:r>
            <a:r>
              <a:rPr lang="en-US" dirty="0" smtClean="0"/>
              <a:t>Scoring Models</a:t>
            </a:r>
            <a:r>
              <a:rPr lang="ar-SA" dirty="0" smtClean="0"/>
              <a:t>:</a:t>
            </a:r>
          </a:p>
          <a:p>
            <a:pPr lvl="1"/>
            <a:r>
              <a:rPr lang="ar-SA" sz="2800" dirty="0" smtClean="0"/>
              <a:t>هي طريقة سريعة لاتخاذ القرار واختيار نظام من بين النظم البديلة حيث يتم إعطاء كل بديل نقاط على أساس معدل مقابلة كل بديل للأهداف المختارة.</a:t>
            </a:r>
          </a:p>
          <a:p>
            <a:pPr lvl="1"/>
            <a:r>
              <a:rPr lang="ar-SA" sz="2800" dirty="0" smtClean="0"/>
              <a:t>طريقة نماذج تسجيل النقاط تمكن من:</a:t>
            </a:r>
          </a:p>
          <a:p>
            <a:pPr marL="1308100" lvl="2" indent="-393700"/>
            <a:r>
              <a:rPr lang="ar-SA" sz="2800" dirty="0" smtClean="0"/>
              <a:t>تحديد السمات المفضلة التي يريد متخذي القرار تطبيقها على النظام.</a:t>
            </a:r>
          </a:p>
          <a:p>
            <a:pPr marL="1308100" lvl="2" indent="-393700"/>
            <a:r>
              <a:rPr lang="ar-SA" sz="2800" dirty="0" smtClean="0"/>
              <a:t>إعطاء كل سمة وزن يحدد أولوياتها بين السمات المفضلة.</a:t>
            </a:r>
          </a:p>
          <a:p>
            <a:pPr marL="1308100" lvl="2" indent="-393700"/>
            <a:r>
              <a:rPr lang="ar-SA" sz="2800" dirty="0" smtClean="0"/>
              <a:t>ترتيب البدائل</a:t>
            </a:r>
          </a:p>
          <a:p>
            <a:pPr lvl="1"/>
            <a:r>
              <a:rPr lang="ar-SA" sz="2800" dirty="0" smtClean="0"/>
              <a:t>تستخدم هذه الطريقة لتأكيد وتبرير ودعم القرارات أكثر من أن تكون أحكام نهائية لاختيار النظام.</a:t>
            </a:r>
            <a:endParaRPr lang="en-US" sz="28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6173</TotalTime>
  <Words>633</Words>
  <Application>Microsoft Office PowerPoint</Application>
  <PresentationFormat>A4 Paper (210x297 mm)</PresentationFormat>
  <Paragraphs>115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المحاضرة الثالثة عشرة</vt:lpstr>
      <vt:lpstr>عناصر المحاضرة</vt:lpstr>
      <vt:lpstr>فهم قيمة النظم والاختيار من بين البدائل:</vt:lpstr>
      <vt:lpstr>فهم قيمة النظم والاختيار من بين البدائل:</vt:lpstr>
      <vt:lpstr>فهم قيمة النظم والاختيار من بين البدائل:</vt:lpstr>
      <vt:lpstr>فهم قيمة النظم والاختيار من بين البدائل:</vt:lpstr>
      <vt:lpstr>فهم قيمة النظم والاختيار من بين البدائل:</vt:lpstr>
      <vt:lpstr>فهم قيمة النظم والاختيار من بين البدائل: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Khaled Said Khalil</cp:lastModifiedBy>
  <cp:revision>670</cp:revision>
  <dcterms:created xsi:type="dcterms:W3CDTF">2009-10-14T19:14:34Z</dcterms:created>
  <dcterms:modified xsi:type="dcterms:W3CDTF">2011-12-26T15:06:31Z</dcterms:modified>
</cp:coreProperties>
</file>