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74" autoAdjust="0"/>
    <p:restoredTop sz="94660"/>
  </p:normalViewPr>
  <p:slideViewPr>
    <p:cSldViewPr>
      <p:cViewPr varScale="1">
        <p:scale>
          <a:sx n="90" d="100"/>
          <a:sy n="90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85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85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3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75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7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5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4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6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902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0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231EF-C35B-446F-9946-3863E5E1DFF8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558E2-BC85-400E-8AD5-C85924BA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9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549" y="665414"/>
            <a:ext cx="2286000" cy="173617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43000" y="2956254"/>
            <a:ext cx="70866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2800" b="1" smtClean="0">
                <a:solidFill>
                  <a:srgbClr val="FF0000"/>
                </a:solidFill>
              </a:rPr>
              <a:t>اولا وقبل نبدأ في اي شرح احفظ  هذه الجملة مثل اسمك</a:t>
            </a:r>
          </a:p>
          <a:p>
            <a:pPr algn="ctr" rtl="1"/>
            <a:r>
              <a:rPr lang="ar-SA" sz="2800" b="1" u="sng" smtClean="0">
                <a:solidFill>
                  <a:srgbClr val="00B050"/>
                </a:solidFill>
              </a:rPr>
              <a:t>المعامل</a:t>
            </a:r>
            <a:r>
              <a:rPr lang="ar-SA" sz="2800" b="1" smtClean="0">
                <a:solidFill>
                  <a:srgbClr val="00B050"/>
                </a:solidFill>
              </a:rPr>
              <a:t> </a:t>
            </a:r>
            <a:r>
              <a:rPr lang="ar-SA" sz="2800" b="1" smtClean="0"/>
              <a:t>ضرب </a:t>
            </a:r>
            <a:r>
              <a:rPr lang="ar-SA" sz="2800" b="1" u="sng" smtClean="0">
                <a:solidFill>
                  <a:srgbClr val="00B050"/>
                </a:solidFill>
              </a:rPr>
              <a:t>المبلغ </a:t>
            </a:r>
            <a:r>
              <a:rPr lang="ar-SA" sz="2800" b="1" smtClean="0"/>
              <a:t>يساوي </a:t>
            </a:r>
            <a:r>
              <a:rPr lang="ar-SA" sz="2800" b="1" u="sng" smtClean="0">
                <a:solidFill>
                  <a:srgbClr val="00B050"/>
                </a:solidFill>
              </a:rPr>
              <a:t>القيمة</a:t>
            </a:r>
            <a:endParaRPr lang="en-US" sz="2800" b="1">
              <a:solidFill>
                <a:srgbClr val="00B05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43000" y="3945082"/>
            <a:ext cx="708660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2800" b="1" smtClean="0">
                <a:solidFill>
                  <a:srgbClr val="FF0000"/>
                </a:solidFill>
              </a:rPr>
              <a:t>طيب اقرأها من اليسار الى اليمين</a:t>
            </a:r>
          </a:p>
          <a:p>
            <a:pPr algn="ctr" rtl="1"/>
            <a:endParaRPr lang="ar-SA" sz="2800" b="1" u="sng" smtClean="0">
              <a:solidFill>
                <a:srgbClr val="00B050"/>
              </a:solidFill>
            </a:endParaRPr>
          </a:p>
          <a:p>
            <a:pPr algn="ctr" rtl="1"/>
            <a:endParaRPr lang="ar-SA" sz="2800" b="1" u="sng" smtClean="0">
              <a:solidFill>
                <a:srgbClr val="00B050"/>
              </a:solidFill>
            </a:endParaRPr>
          </a:p>
          <a:p>
            <a:pPr algn="ctr" rtl="1"/>
            <a:r>
              <a:rPr lang="ar-SA" sz="2800" b="1" u="sng" smtClean="0">
                <a:solidFill>
                  <a:srgbClr val="00B050"/>
                </a:solidFill>
              </a:rPr>
              <a:t>المعامل</a:t>
            </a:r>
            <a:r>
              <a:rPr lang="ar-SA" sz="2800" b="1" smtClean="0">
                <a:solidFill>
                  <a:srgbClr val="00B050"/>
                </a:solidFill>
              </a:rPr>
              <a:t> </a:t>
            </a:r>
            <a:r>
              <a:rPr lang="ar-SA" sz="2800" b="1" smtClean="0"/>
              <a:t>ضرب </a:t>
            </a:r>
            <a:r>
              <a:rPr lang="ar-SA" sz="2800" b="1" u="sng" smtClean="0">
                <a:solidFill>
                  <a:srgbClr val="00B050"/>
                </a:solidFill>
              </a:rPr>
              <a:t>المبلغ</a:t>
            </a:r>
            <a:r>
              <a:rPr lang="ar-SA" sz="2800" smtClean="0">
                <a:solidFill>
                  <a:srgbClr val="00B050"/>
                </a:solidFill>
              </a:rPr>
              <a:t> </a:t>
            </a:r>
            <a:r>
              <a:rPr lang="ar-SA" sz="2800" b="1" smtClean="0"/>
              <a:t>تساوي </a:t>
            </a:r>
            <a:r>
              <a:rPr lang="ar-SA" sz="2800" b="1" u="sng" smtClean="0">
                <a:solidFill>
                  <a:srgbClr val="00B050"/>
                </a:solidFill>
              </a:rPr>
              <a:t>القيمة</a:t>
            </a:r>
          </a:p>
          <a:p>
            <a:pPr algn="ctr" rtl="1"/>
            <a:endParaRPr lang="ar-SA" sz="2800" b="1" u="sng">
              <a:solidFill>
                <a:srgbClr val="00B050"/>
              </a:solidFill>
            </a:endParaRPr>
          </a:p>
          <a:p>
            <a:pPr algn="ctr"/>
            <a:r>
              <a:rPr lang="en-US" sz="2800" b="1" smtClean="0">
                <a:solidFill>
                  <a:srgbClr val="00B050"/>
                </a:solidFill>
              </a:rPr>
              <a:t>V      =        C        </a:t>
            </a:r>
            <a:r>
              <a:rPr lang="en-US" sz="2800" smtClean="0">
                <a:solidFill>
                  <a:srgbClr val="00B050"/>
                </a:solidFill>
              </a:rPr>
              <a:t>x      </a:t>
            </a:r>
            <a:r>
              <a:rPr lang="en-US" sz="2800" b="1" smtClean="0">
                <a:solidFill>
                  <a:srgbClr val="00B050"/>
                </a:solidFill>
              </a:rPr>
              <a:t> (1+r)</a:t>
            </a:r>
            <a:r>
              <a:rPr lang="en-US" sz="2800" b="1" baseline="30000" smtClean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2438400" y="4515653"/>
            <a:ext cx="4267200" cy="457200"/>
          </a:xfrm>
          <a:prstGeom prst="rightArrow">
            <a:avLst>
              <a:gd name="adj1" fmla="val 50000"/>
              <a:gd name="adj2" fmla="val 46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92249" y="2307023"/>
            <a:ext cx="708660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3600" b="1" smtClean="0">
                <a:solidFill>
                  <a:srgbClr val="FF0000"/>
                </a:solidFill>
              </a:rPr>
              <a:t>انتظر لحظة !!!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86300" y="44943"/>
            <a:ext cx="4457700" cy="1021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SA" smtClean="0"/>
              <a:t>المحاضرتين الثانية والثالثة</a:t>
            </a:r>
            <a:r>
              <a:rPr lang="en-US" smtClean="0"/>
              <a:t/>
            </a:r>
            <a:br>
              <a:rPr lang="en-US" smtClean="0"/>
            </a:br>
            <a:r>
              <a:rPr lang="ar-SA" smtClean="0"/>
              <a:t>القيمة الزمنية للنقود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6200" y="304800"/>
            <a:ext cx="8991600" cy="30469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1600" b="1" smtClean="0">
                <a:solidFill>
                  <a:srgbClr val="FF0000"/>
                </a:solidFill>
              </a:rPr>
              <a:t>ثانيا </a:t>
            </a:r>
          </a:p>
          <a:p>
            <a:pPr algn="ctr" rtl="1"/>
            <a:r>
              <a:rPr lang="ar-SA" sz="1600" b="1" smtClean="0">
                <a:solidFill>
                  <a:srgbClr val="FF0000"/>
                </a:solidFill>
              </a:rPr>
              <a:t>تعال نتعرف على المبلغ والقيمة والمعامل</a:t>
            </a:r>
          </a:p>
          <a:p>
            <a:pPr algn="ctr" rtl="1"/>
            <a:r>
              <a:rPr lang="ar-SA" sz="1600" b="1" u="sng" smtClean="0">
                <a:solidFill>
                  <a:srgbClr val="FF0000"/>
                </a:solidFill>
              </a:rPr>
              <a:t>المبلغ نوعين</a:t>
            </a:r>
          </a:p>
          <a:p>
            <a:pPr algn="ctr" rtl="1"/>
            <a:r>
              <a:rPr lang="ar-SA" sz="1600" b="1" smtClean="0">
                <a:solidFill>
                  <a:srgbClr val="FF0000"/>
                </a:solidFill>
              </a:rPr>
              <a:t>النوع الأول</a:t>
            </a:r>
            <a:r>
              <a:rPr lang="ar-SA" sz="1600" smtClean="0">
                <a:solidFill>
                  <a:srgbClr val="00B050"/>
                </a:solidFill>
              </a:rPr>
              <a:t> : هو </a:t>
            </a:r>
            <a:r>
              <a:rPr lang="ar-SA" sz="1600" b="1" u="sng" smtClean="0">
                <a:solidFill>
                  <a:srgbClr val="00B050"/>
                </a:solidFill>
              </a:rPr>
              <a:t>المال اللي بتدفعه اليوم</a:t>
            </a:r>
            <a:r>
              <a:rPr lang="ar-SA" sz="1600" smtClean="0">
                <a:solidFill>
                  <a:srgbClr val="00B050"/>
                </a:solidFill>
              </a:rPr>
              <a:t> عشان يجيب لك ارباح في المستقبل وتبي تعرف كم بيجيك ارباح (</a:t>
            </a:r>
            <a:r>
              <a:rPr lang="ar-SA" sz="1600" b="1" u="sng" smtClean="0">
                <a:solidFill>
                  <a:srgbClr val="00B050"/>
                </a:solidFill>
              </a:rPr>
              <a:t>القيمة المستقبلية</a:t>
            </a:r>
            <a:r>
              <a:rPr lang="ar-SA" sz="1600" smtClean="0">
                <a:solidFill>
                  <a:srgbClr val="00B050"/>
                </a:solidFill>
              </a:rPr>
              <a:t>)</a:t>
            </a:r>
            <a:r>
              <a:rPr lang="en-US" sz="1600" smtClean="0">
                <a:solidFill>
                  <a:srgbClr val="00B050"/>
                </a:solidFill>
              </a:rPr>
              <a:t>FV</a:t>
            </a:r>
            <a:endParaRPr lang="ar-SA" sz="1600" smtClean="0">
              <a:solidFill>
                <a:srgbClr val="00B050"/>
              </a:solidFill>
            </a:endParaRPr>
          </a:p>
          <a:p>
            <a:pPr algn="ctr" rtl="1"/>
            <a:r>
              <a:rPr lang="ar-SA" sz="1600" b="1" smtClean="0">
                <a:solidFill>
                  <a:srgbClr val="FF0000"/>
                </a:solidFill>
              </a:rPr>
              <a:t>النوع الثاني</a:t>
            </a:r>
            <a:r>
              <a:rPr lang="ar-SA" sz="1600" smtClean="0">
                <a:solidFill>
                  <a:srgbClr val="00B050"/>
                </a:solidFill>
              </a:rPr>
              <a:t> : </a:t>
            </a:r>
            <a:r>
              <a:rPr lang="ar-SA" sz="1600" b="1" u="sng" smtClean="0">
                <a:solidFill>
                  <a:srgbClr val="00B050"/>
                </a:solidFill>
              </a:rPr>
              <a:t>الارباح اللي بتجيك</a:t>
            </a:r>
            <a:r>
              <a:rPr lang="ar-SA" sz="1600" smtClean="0">
                <a:solidFill>
                  <a:srgbClr val="00B050"/>
                </a:solidFill>
              </a:rPr>
              <a:t> في المستقبل وتبي تعرف كم المبلغ اللي تبي تستثمره اليوم (</a:t>
            </a:r>
            <a:r>
              <a:rPr lang="ar-SA" sz="1600" b="1" u="sng" smtClean="0">
                <a:solidFill>
                  <a:srgbClr val="00B050"/>
                </a:solidFill>
              </a:rPr>
              <a:t>القيمة الحالية</a:t>
            </a:r>
            <a:r>
              <a:rPr lang="ar-SA" sz="1600" smtClean="0">
                <a:solidFill>
                  <a:srgbClr val="00B050"/>
                </a:solidFill>
              </a:rPr>
              <a:t>)</a:t>
            </a:r>
            <a:r>
              <a:rPr lang="en-US" sz="1600" smtClean="0">
                <a:solidFill>
                  <a:srgbClr val="00B050"/>
                </a:solidFill>
              </a:rPr>
              <a:t>PV</a:t>
            </a:r>
            <a:endParaRPr lang="ar-SA" sz="1600" smtClean="0"/>
          </a:p>
          <a:p>
            <a:pPr algn="ctr" rtl="1"/>
            <a:endParaRPr lang="ar-SA" sz="1600" b="1" u="sng" smtClean="0">
              <a:solidFill>
                <a:srgbClr val="FF0000"/>
              </a:solidFill>
            </a:endParaRPr>
          </a:p>
          <a:p>
            <a:pPr algn="ctr" rtl="1"/>
            <a:r>
              <a:rPr lang="ar-SA" sz="1600" b="1" u="sng" smtClean="0">
                <a:solidFill>
                  <a:srgbClr val="FF0000"/>
                </a:solidFill>
              </a:rPr>
              <a:t>القيمة نوعين</a:t>
            </a:r>
          </a:p>
          <a:p>
            <a:pPr algn="ctr" rtl="1"/>
            <a:r>
              <a:rPr lang="ar-SA" sz="1600" b="1" smtClean="0">
                <a:solidFill>
                  <a:srgbClr val="FF0000"/>
                </a:solidFill>
              </a:rPr>
              <a:t>النوع الأول</a:t>
            </a:r>
            <a:r>
              <a:rPr lang="ar-SA" sz="1600" smtClean="0">
                <a:solidFill>
                  <a:srgbClr val="00B050"/>
                </a:solidFill>
              </a:rPr>
              <a:t> : </a:t>
            </a:r>
            <a:r>
              <a:rPr lang="ar-SA" sz="1600" b="1" u="sng" smtClean="0">
                <a:solidFill>
                  <a:srgbClr val="00B050"/>
                </a:solidFill>
              </a:rPr>
              <a:t>قيمة مستقبلية</a:t>
            </a:r>
            <a:r>
              <a:rPr lang="ar-SA" sz="1600" smtClean="0">
                <a:solidFill>
                  <a:srgbClr val="00B050"/>
                </a:solidFill>
              </a:rPr>
              <a:t> للمال اللي بتدفعه اليوم (المبلغ اللي بتدفعه اليوم كم بيصير مستقبلا)</a:t>
            </a:r>
          </a:p>
          <a:p>
            <a:pPr algn="ctr" rtl="1"/>
            <a:r>
              <a:rPr lang="ar-SA" sz="1600" b="1" smtClean="0">
                <a:solidFill>
                  <a:srgbClr val="FF0000"/>
                </a:solidFill>
              </a:rPr>
              <a:t>النوع الثاني</a:t>
            </a:r>
            <a:r>
              <a:rPr lang="ar-SA" sz="1600" smtClean="0">
                <a:solidFill>
                  <a:srgbClr val="00B050"/>
                </a:solidFill>
              </a:rPr>
              <a:t>: </a:t>
            </a:r>
            <a:r>
              <a:rPr lang="ar-SA" sz="1600" b="1" u="sng" smtClean="0">
                <a:solidFill>
                  <a:srgbClr val="00B050"/>
                </a:solidFill>
              </a:rPr>
              <a:t>قيمة حالية للارباح اللي بتجيك</a:t>
            </a:r>
            <a:r>
              <a:rPr lang="ar-SA" sz="1600" smtClean="0">
                <a:solidFill>
                  <a:srgbClr val="00B050"/>
                </a:solidFill>
              </a:rPr>
              <a:t> (كم المبلغ اللي لازم تدفعه اليوم عشان تحصل على ربح معين)</a:t>
            </a:r>
          </a:p>
          <a:p>
            <a:pPr algn="ctr" rtl="1"/>
            <a:endParaRPr lang="ar-SA" sz="1600" b="1" u="sng" smtClean="0">
              <a:solidFill>
                <a:srgbClr val="FF0000"/>
              </a:solidFill>
            </a:endParaRPr>
          </a:p>
          <a:p>
            <a:pPr algn="ctr" rtl="1"/>
            <a:r>
              <a:rPr lang="ar-SA" sz="1600" b="1" u="sng" smtClean="0">
                <a:solidFill>
                  <a:srgbClr val="FF0000"/>
                </a:solidFill>
              </a:rPr>
              <a:t>المعامل </a:t>
            </a:r>
          </a:p>
          <a:p>
            <a:pPr algn="ctr" rtl="1"/>
            <a:r>
              <a:rPr lang="ar-SA" sz="1600" b="1" smtClean="0">
                <a:solidFill>
                  <a:srgbClr val="FF0000"/>
                </a:solidFill>
              </a:rPr>
              <a:t>المعامل</a:t>
            </a:r>
            <a:r>
              <a:rPr lang="ar-SA" sz="1600" smtClean="0">
                <a:solidFill>
                  <a:srgbClr val="00B050"/>
                </a:solidFill>
              </a:rPr>
              <a:t> هو </a:t>
            </a:r>
            <a:r>
              <a:rPr lang="ar-SA" sz="1600" b="1" u="sng" smtClean="0">
                <a:solidFill>
                  <a:srgbClr val="00B050"/>
                </a:solidFill>
              </a:rPr>
              <a:t>تقاطع</a:t>
            </a:r>
            <a:r>
              <a:rPr lang="ar-SA" sz="1600" smtClean="0">
                <a:solidFill>
                  <a:srgbClr val="00B050"/>
                </a:solidFill>
              </a:rPr>
              <a:t> عمود </a:t>
            </a:r>
            <a:r>
              <a:rPr lang="ar-SA" sz="1600" b="1" u="sng" smtClean="0">
                <a:solidFill>
                  <a:srgbClr val="00B050"/>
                </a:solidFill>
              </a:rPr>
              <a:t>النسبة</a:t>
            </a:r>
            <a:r>
              <a:rPr lang="ar-SA" sz="1600" smtClean="0">
                <a:solidFill>
                  <a:srgbClr val="00B050"/>
                </a:solidFill>
              </a:rPr>
              <a:t> مع سطر </a:t>
            </a:r>
            <a:r>
              <a:rPr lang="ar-SA" sz="1600" b="1" u="sng" smtClean="0">
                <a:solidFill>
                  <a:srgbClr val="00B050"/>
                </a:solidFill>
              </a:rPr>
              <a:t>السنة</a:t>
            </a:r>
            <a:r>
              <a:rPr lang="ar-SA" sz="1600" smtClean="0">
                <a:solidFill>
                  <a:srgbClr val="00B050"/>
                </a:solidFill>
              </a:rPr>
              <a:t> في الجداول المالية</a:t>
            </a:r>
            <a:endParaRPr lang="en-US" sz="160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79824" y="3495675"/>
            <a:ext cx="4845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mtClean="0"/>
              <a:t>أمثلة على المعامل</a:t>
            </a:r>
          </a:p>
          <a:p>
            <a:pPr algn="r" rtl="1"/>
            <a:r>
              <a:rPr lang="ar-SA" smtClean="0">
                <a:solidFill>
                  <a:srgbClr val="FF0000"/>
                </a:solidFill>
              </a:rPr>
              <a:t>4 سنوات , المعامل أو الفائدة أو معدل الخصم 3% (0.8885)</a:t>
            </a:r>
          </a:p>
          <a:p>
            <a:pPr algn="r" rtl="1"/>
            <a:r>
              <a:rPr lang="ar-SA" smtClean="0">
                <a:solidFill>
                  <a:srgbClr val="0070C0"/>
                </a:solidFill>
              </a:rPr>
              <a:t>سنتين , المعامل الفائدة أو معدل الخصم 4% (0.9246)</a:t>
            </a:r>
          </a:p>
          <a:p>
            <a:pPr algn="r" rtl="1"/>
            <a:r>
              <a:rPr lang="ar-SA" smtClean="0">
                <a:solidFill>
                  <a:srgbClr val="00B050"/>
                </a:solidFill>
              </a:rPr>
              <a:t>5 سنوات , المعامل الفائدة أو معدل الخصم 2% (0.9057)</a:t>
            </a:r>
            <a:endParaRPr lang="en-US">
              <a:solidFill>
                <a:srgbClr val="00B05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14300" y="5286372"/>
            <a:ext cx="8090535" cy="1360299"/>
            <a:chOff x="828674" y="5105400"/>
            <a:chExt cx="8090535" cy="136029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22" t="28000" r="19792" b="56132"/>
            <a:stretch/>
          </p:blipFill>
          <p:spPr bwMode="auto">
            <a:xfrm>
              <a:off x="828674" y="5105400"/>
              <a:ext cx="8090535" cy="1360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209800" y="6096000"/>
              <a:ext cx="1371600" cy="152400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3352800" y="5334000"/>
              <a:ext cx="0" cy="762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3581400" y="6200775"/>
              <a:ext cx="396240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914400" y="5709349"/>
              <a:ext cx="1143000" cy="1524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828800" y="5257800"/>
              <a:ext cx="0" cy="451549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2057400" y="5785549"/>
              <a:ext cx="5486400" cy="28575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3810000" y="6313299"/>
              <a:ext cx="1143000" cy="152400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724400" y="5334000"/>
              <a:ext cx="0" cy="979299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953000" y="6418074"/>
              <a:ext cx="25908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6" name="Right Brace 25"/>
          <p:cNvSpPr/>
          <p:nvPr/>
        </p:nvSpPr>
        <p:spPr>
          <a:xfrm rot="16200000">
            <a:off x="2976565" y="2552698"/>
            <a:ext cx="685800" cy="5057775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359105" y="4369353"/>
            <a:ext cx="1920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mtClean="0"/>
              <a:t>معدلات الخصم (الفائدة)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344060" y="5981697"/>
            <a:ext cx="77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mtClean="0"/>
              <a:t>السنوات</a:t>
            </a:r>
          </a:p>
        </p:txBody>
      </p:sp>
      <p:sp>
        <p:nvSpPr>
          <p:cNvPr id="31" name="Right Brace 30"/>
          <p:cNvSpPr/>
          <p:nvPr/>
        </p:nvSpPr>
        <p:spPr>
          <a:xfrm>
            <a:off x="8048784" y="5683233"/>
            <a:ext cx="342900" cy="980709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1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1" t="20048" r="6189" b="48688"/>
          <a:stretch/>
        </p:blipFill>
        <p:spPr bwMode="auto">
          <a:xfrm>
            <a:off x="625950" y="3806488"/>
            <a:ext cx="7401720" cy="199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1332131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mtClean="0"/>
              <a:t>قال في </a:t>
            </a:r>
            <a:r>
              <a:rPr lang="ar-SA" b="1" u="sng" smtClean="0">
                <a:solidFill>
                  <a:srgbClr val="FF0000"/>
                </a:solidFill>
                <a:latin typeface="Vrinda"/>
              </a:rPr>
              <a:t>نهاية  </a:t>
            </a:r>
            <a:r>
              <a:rPr lang="ar-SA" b="1" u="sng">
                <a:solidFill>
                  <a:srgbClr val="FF0000"/>
                </a:solidFill>
                <a:latin typeface="Vrinda"/>
              </a:rPr>
              <a:t>السنة الرابعة</a:t>
            </a:r>
            <a:r>
              <a:rPr lang="ar-SA" smtClean="0">
                <a:latin typeface="Vrinda"/>
              </a:rPr>
              <a:t>؟ يعني انك بتأخذ الارباح </a:t>
            </a:r>
            <a:r>
              <a:rPr lang="ar-SA" b="1" u="sng" smtClean="0">
                <a:solidFill>
                  <a:srgbClr val="FF0000"/>
                </a:solidFill>
                <a:latin typeface="Vrinda"/>
              </a:rPr>
              <a:t>مرة واحدة فقط في نهاية عمر المشروع</a:t>
            </a:r>
            <a:r>
              <a:rPr lang="ar-SA" smtClean="0">
                <a:latin typeface="Vrinda"/>
              </a:rPr>
              <a:t>؟</a:t>
            </a:r>
          </a:p>
          <a:p>
            <a:pPr algn="r" rtl="1"/>
            <a:r>
              <a:rPr lang="ar-SA" smtClean="0">
                <a:latin typeface="Vrinda"/>
              </a:rPr>
              <a:t>يعني المطلوب معرفة قيمة ال2000 ريال كم بتصير بعد 4 سنوات , يعني المطلوب </a:t>
            </a:r>
            <a:r>
              <a:rPr lang="ar-SA" b="1" u="sng">
                <a:solidFill>
                  <a:srgbClr val="FF0000"/>
                </a:solidFill>
                <a:latin typeface="Vrinda"/>
              </a:rPr>
              <a:t>كم </a:t>
            </a:r>
            <a:r>
              <a:rPr lang="ar-SA" b="1" u="sng" smtClean="0">
                <a:solidFill>
                  <a:srgbClr val="FF0000"/>
                </a:solidFill>
                <a:latin typeface="Vrinda"/>
              </a:rPr>
              <a:t>القيمة المستقبلية</a:t>
            </a:r>
            <a:endParaRPr lang="en-US" b="1" u="sng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2495" y="5801806"/>
            <a:ext cx="70866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b="1" smtClean="0">
                <a:solidFill>
                  <a:srgbClr val="FF0000"/>
                </a:solidFill>
              </a:rPr>
              <a:t>تذكر</a:t>
            </a:r>
            <a:endParaRPr lang="ar-SA" b="1" u="sng" smtClean="0">
              <a:solidFill>
                <a:srgbClr val="00B050"/>
              </a:solidFill>
            </a:endParaRPr>
          </a:p>
          <a:p>
            <a:pPr algn="ctr" rtl="1"/>
            <a:r>
              <a:rPr lang="ar-SA" b="1" u="sng" smtClean="0">
                <a:solidFill>
                  <a:srgbClr val="7030A0"/>
                </a:solidFill>
              </a:rPr>
              <a:t>المعامل</a:t>
            </a:r>
            <a:r>
              <a:rPr lang="ar-SA" b="1" smtClean="0">
                <a:solidFill>
                  <a:srgbClr val="7030A0"/>
                </a:solidFill>
              </a:rPr>
              <a:t> </a:t>
            </a:r>
            <a:r>
              <a:rPr lang="ar-SA" b="1" smtClean="0"/>
              <a:t>ضرب </a:t>
            </a:r>
            <a:r>
              <a:rPr lang="ar-SA" b="1" u="sng" smtClean="0">
                <a:solidFill>
                  <a:srgbClr val="0070C0"/>
                </a:solidFill>
              </a:rPr>
              <a:t>المبلغ</a:t>
            </a:r>
            <a:r>
              <a:rPr lang="ar-SA" smtClean="0">
                <a:solidFill>
                  <a:srgbClr val="0070C0"/>
                </a:solidFill>
              </a:rPr>
              <a:t> </a:t>
            </a:r>
            <a:r>
              <a:rPr lang="ar-SA" b="1" smtClean="0"/>
              <a:t>تساوي </a:t>
            </a:r>
            <a:r>
              <a:rPr lang="ar-SA" b="1" u="sng" smtClean="0">
                <a:solidFill>
                  <a:srgbClr val="00B050"/>
                </a:solidFill>
              </a:rPr>
              <a:t>القيمة</a:t>
            </a:r>
          </a:p>
          <a:p>
            <a:pPr algn="ctr"/>
            <a:r>
              <a:rPr lang="en-US" b="1" smtClean="0">
                <a:solidFill>
                  <a:srgbClr val="00B050"/>
                </a:solidFill>
              </a:rPr>
              <a:t>FV      =     </a:t>
            </a:r>
            <a:r>
              <a:rPr lang="ar-SA" b="1" smtClean="0">
                <a:solidFill>
                  <a:srgbClr val="0070C0"/>
                </a:solidFill>
              </a:rPr>
              <a:t>2000</a:t>
            </a:r>
            <a:r>
              <a:rPr lang="en-US" b="1" smtClean="0">
                <a:solidFill>
                  <a:srgbClr val="0070C0"/>
                </a:solidFill>
              </a:rPr>
              <a:t> </a:t>
            </a:r>
            <a:r>
              <a:rPr lang="en-US" b="1" smtClean="0">
                <a:solidFill>
                  <a:srgbClr val="00B050"/>
                </a:solidFill>
              </a:rPr>
              <a:t>        </a:t>
            </a:r>
            <a:r>
              <a:rPr lang="en-US" smtClean="0">
                <a:solidFill>
                  <a:srgbClr val="00B050"/>
                </a:solidFill>
              </a:rPr>
              <a:t>x      </a:t>
            </a:r>
            <a:r>
              <a:rPr lang="en-US" b="1" smtClean="0">
                <a:solidFill>
                  <a:srgbClr val="00B050"/>
                </a:solidFill>
              </a:rPr>
              <a:t> </a:t>
            </a:r>
            <a:r>
              <a:rPr lang="en-US" b="1" smtClean="0">
                <a:solidFill>
                  <a:srgbClr val="7030A0"/>
                </a:solidFill>
              </a:rPr>
              <a:t>1.4641</a:t>
            </a:r>
            <a:r>
              <a:rPr lang="en-US" b="1" smtClean="0">
                <a:solidFill>
                  <a:srgbClr val="00B050"/>
                </a:solidFill>
              </a:rPr>
              <a:t> = 2928.2</a:t>
            </a:r>
            <a:r>
              <a:rPr lang="ar-SA" b="1" smtClean="0">
                <a:solidFill>
                  <a:srgbClr val="00B050"/>
                </a:solidFill>
              </a:rPr>
              <a:t> ريال </a:t>
            </a:r>
            <a:endParaRPr lang="en-US" b="1" baseline="30000" smtClean="0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75" y="6858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mtClean="0"/>
              <a:t>اتيحت لك فرصة استثمارية بمبلغ </a:t>
            </a:r>
            <a:r>
              <a:rPr lang="ar-SA" b="1" smtClean="0">
                <a:solidFill>
                  <a:srgbClr val="0070C0"/>
                </a:solidFill>
              </a:rPr>
              <a:t>2000</a:t>
            </a:r>
            <a:r>
              <a:rPr lang="ar-SA" smtClean="0">
                <a:solidFill>
                  <a:srgbClr val="0070C0"/>
                </a:solidFill>
              </a:rPr>
              <a:t> </a:t>
            </a:r>
            <a:r>
              <a:rPr lang="ar-SA" smtClean="0"/>
              <a:t>ريال لمدة </a:t>
            </a:r>
            <a:r>
              <a:rPr lang="ar-SA" b="1" u="sng" smtClean="0">
                <a:solidFill>
                  <a:srgbClr val="0070C0"/>
                </a:solidFill>
              </a:rPr>
              <a:t>4 سنوات </a:t>
            </a:r>
            <a:r>
              <a:rPr lang="ar-SA" smtClean="0"/>
              <a:t>بمعدل </a:t>
            </a:r>
            <a:r>
              <a:rPr lang="ar-SA" b="1" u="sng" smtClean="0">
                <a:solidFill>
                  <a:srgbClr val="0070C0"/>
                </a:solidFill>
              </a:rPr>
              <a:t>فائدة 10 </a:t>
            </a:r>
            <a:r>
              <a:rPr lang="ar-SA" b="1" u="sng" smtClean="0">
                <a:solidFill>
                  <a:srgbClr val="0070C0"/>
                </a:solidFill>
                <a:latin typeface="Vrinda"/>
              </a:rPr>
              <a:t>% </a:t>
            </a:r>
            <a:r>
              <a:rPr lang="ar-SA" smtClean="0">
                <a:latin typeface="Vrinda"/>
              </a:rPr>
              <a:t>ما هو المبلغ المتجمع لديك في </a:t>
            </a:r>
            <a:r>
              <a:rPr lang="ar-SA" b="1" u="sng" smtClean="0">
                <a:solidFill>
                  <a:srgbClr val="FF0000"/>
                </a:solidFill>
                <a:latin typeface="Vrinda"/>
              </a:rPr>
              <a:t>نهاية  </a:t>
            </a:r>
            <a:r>
              <a:rPr lang="ar-SA" b="1" u="sng">
                <a:solidFill>
                  <a:srgbClr val="FF0000"/>
                </a:solidFill>
                <a:latin typeface="Vrinda"/>
              </a:rPr>
              <a:t>السنة الرابعة</a:t>
            </a:r>
            <a:r>
              <a:rPr lang="ar-SA" smtClean="0">
                <a:latin typeface="Vrinda"/>
              </a:rPr>
              <a:t>؟</a:t>
            </a: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19200" y="316468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mtClean="0"/>
              <a:t>تعالوا نشوف مثال :</a:t>
            </a: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219200" y="1970754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b="1" u="sng" smtClean="0">
                <a:solidFill>
                  <a:srgbClr val="FF0000"/>
                </a:solidFill>
              </a:rPr>
              <a:t>طيب عندنا 4 جداول مالية ! ناخذ المعامل من أي جدول ؟!؟!؟!؟</a:t>
            </a:r>
            <a:endParaRPr lang="en-US" b="1" u="sng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46"/>
          <a:stretch/>
        </p:blipFill>
        <p:spPr>
          <a:xfrm>
            <a:off x="4648200" y="2423072"/>
            <a:ext cx="1881404" cy="129944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65374" y="2340086"/>
            <a:ext cx="410662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mtClean="0"/>
              <a:t>قول معاي : </a:t>
            </a:r>
          </a:p>
          <a:p>
            <a:pPr algn="ctr" rtl="1"/>
            <a:r>
              <a:rPr lang="ar-SA" b="1" u="sng" smtClean="0">
                <a:solidFill>
                  <a:srgbClr val="FF0000"/>
                </a:solidFill>
              </a:rPr>
              <a:t>م</a:t>
            </a:r>
            <a:r>
              <a:rPr lang="en-US" b="1" u="sng" smtClean="0">
                <a:solidFill>
                  <a:srgbClr val="FF0000"/>
                </a:solidFill>
              </a:rPr>
              <a:t> </a:t>
            </a:r>
            <a:r>
              <a:rPr lang="ar-SA" b="1" u="sng" smtClean="0">
                <a:solidFill>
                  <a:srgbClr val="FF0000"/>
                </a:solidFill>
              </a:rPr>
              <a:t>دج واحد </a:t>
            </a:r>
            <a:r>
              <a:rPr lang="ar-SA" smtClean="0"/>
              <a:t>!! </a:t>
            </a:r>
          </a:p>
          <a:p>
            <a:pPr algn="ctr" rtl="1"/>
            <a:r>
              <a:rPr lang="ar-SA" smtClean="0"/>
              <a:t>لا تخاف ماهي طلاسم ولا شعوذة</a:t>
            </a:r>
          </a:p>
          <a:p>
            <a:pPr algn="ctr" rtl="1"/>
            <a:r>
              <a:rPr lang="ar-SA" b="1" u="sng" smtClean="0">
                <a:solidFill>
                  <a:srgbClr val="FF0000"/>
                </a:solidFill>
              </a:rPr>
              <a:t>مدج1</a:t>
            </a:r>
            <a:r>
              <a:rPr lang="ar-SA" smtClean="0"/>
              <a:t> يعني (</a:t>
            </a:r>
            <a:r>
              <a:rPr lang="ar-SA" b="1" smtClean="0">
                <a:solidFill>
                  <a:srgbClr val="FF0000"/>
                </a:solidFill>
              </a:rPr>
              <a:t>م</a:t>
            </a:r>
            <a:r>
              <a:rPr lang="ar-SA" smtClean="0"/>
              <a:t>ستقبلية </a:t>
            </a:r>
            <a:r>
              <a:rPr lang="ar-SA" b="1" smtClean="0">
                <a:solidFill>
                  <a:srgbClr val="FF0000"/>
                </a:solidFill>
              </a:rPr>
              <a:t>د</a:t>
            </a:r>
            <a:r>
              <a:rPr lang="ar-SA" smtClean="0"/>
              <a:t>فعة </a:t>
            </a:r>
            <a:r>
              <a:rPr lang="ar-SA" b="1" smtClean="0">
                <a:solidFill>
                  <a:srgbClr val="FF0000"/>
                </a:solidFill>
              </a:rPr>
              <a:t>ج</a:t>
            </a:r>
            <a:r>
              <a:rPr lang="ar-SA" smtClean="0"/>
              <a:t>دول </a:t>
            </a:r>
            <a:r>
              <a:rPr lang="ar-SA" b="1" smtClean="0">
                <a:solidFill>
                  <a:srgbClr val="FF0000"/>
                </a:solidFill>
              </a:rPr>
              <a:t>1</a:t>
            </a:r>
            <a:r>
              <a:rPr lang="ar-SA" smtClean="0"/>
              <a:t>)</a:t>
            </a:r>
          </a:p>
          <a:p>
            <a:pPr algn="ctr" rtl="1"/>
            <a:r>
              <a:rPr lang="ar-SA" smtClean="0"/>
              <a:t>نبحث عن تقاطع السنة الرابعة مع عمود النسبة 10%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447800" y="5362572"/>
            <a:ext cx="1371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2133600" y="4820022"/>
            <a:ext cx="0" cy="5425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2819400" y="5467347"/>
            <a:ext cx="4343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222098" y="2743013"/>
            <a:ext cx="1881404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ar-SA" sz="2800" smtClean="0"/>
              <a:t>أقول لك</a:t>
            </a:r>
          </a:p>
          <a:p>
            <a:pPr algn="ctr" rtl="1"/>
            <a:r>
              <a:rPr lang="ar-SA" sz="2800" smtClean="0"/>
              <a:t> لا تقلق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89093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5936" y="1524000"/>
            <a:ext cx="765971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1400" b="1" smtClean="0">
                <a:solidFill>
                  <a:srgbClr val="FF0000"/>
                </a:solidFill>
              </a:rPr>
              <a:t>طيب عرفنا ان القاعدة هي (من اليسار الى اليمين)</a:t>
            </a:r>
          </a:p>
          <a:p>
            <a:pPr algn="ctr" rtl="1"/>
            <a:r>
              <a:rPr lang="ar-SA" sz="1400" b="1" u="sng" smtClean="0">
                <a:solidFill>
                  <a:srgbClr val="00B050"/>
                </a:solidFill>
              </a:rPr>
              <a:t>المعامل</a:t>
            </a:r>
            <a:r>
              <a:rPr lang="ar-SA" sz="1400" b="1" smtClean="0">
                <a:solidFill>
                  <a:srgbClr val="00B050"/>
                </a:solidFill>
              </a:rPr>
              <a:t> </a:t>
            </a:r>
            <a:r>
              <a:rPr lang="ar-SA" sz="1400" b="1" smtClean="0"/>
              <a:t>ضرب </a:t>
            </a:r>
            <a:r>
              <a:rPr lang="ar-SA" sz="1400" b="1" u="sng" smtClean="0">
                <a:solidFill>
                  <a:srgbClr val="00B050"/>
                </a:solidFill>
              </a:rPr>
              <a:t>المبلغ</a:t>
            </a:r>
            <a:r>
              <a:rPr lang="ar-SA" sz="1400" smtClean="0">
                <a:solidFill>
                  <a:srgbClr val="00B050"/>
                </a:solidFill>
              </a:rPr>
              <a:t> </a:t>
            </a:r>
            <a:r>
              <a:rPr lang="ar-SA" sz="1400" b="1" smtClean="0"/>
              <a:t>تساوي </a:t>
            </a:r>
            <a:r>
              <a:rPr lang="ar-SA" sz="1400" b="1" u="sng" smtClean="0">
                <a:solidFill>
                  <a:srgbClr val="00B050"/>
                </a:solidFill>
              </a:rPr>
              <a:t>القيمة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" y="457200"/>
            <a:ext cx="8610600" cy="715962"/>
          </a:xfrm>
        </p:spPr>
        <p:txBody>
          <a:bodyPr>
            <a:noAutofit/>
          </a:bodyPr>
          <a:lstStyle/>
          <a:p>
            <a:pPr algn="r" rtl="1"/>
            <a:r>
              <a:rPr lang="ar-SA" sz="1600" smtClean="0"/>
              <a:t>شركة تقوم باستثمار </a:t>
            </a:r>
            <a:r>
              <a:rPr lang="ar-SA" sz="1600" b="1" u="sng" smtClean="0">
                <a:solidFill>
                  <a:srgbClr val="0070C0"/>
                </a:solidFill>
              </a:rPr>
              <a:t>5000</a:t>
            </a:r>
            <a:r>
              <a:rPr lang="ar-SA" sz="1600" b="1" u="sng" smtClean="0"/>
              <a:t> ريال في </a:t>
            </a:r>
            <a:r>
              <a:rPr lang="ar-SA" sz="1600" b="1" u="sng" smtClean="0">
                <a:solidFill>
                  <a:srgbClr val="FF0000"/>
                </a:solidFill>
              </a:rPr>
              <a:t>نهاية   كل سنة</a:t>
            </a:r>
            <a:r>
              <a:rPr lang="ar-SA" sz="1600" smtClean="0"/>
              <a:t> بمعدل </a:t>
            </a:r>
            <a:r>
              <a:rPr lang="ar-SA" sz="1600" b="1" u="sng" smtClean="0">
                <a:solidFill>
                  <a:srgbClr val="FF0000"/>
                </a:solidFill>
              </a:rPr>
              <a:t>عائد سنوي</a:t>
            </a:r>
            <a:r>
              <a:rPr lang="ar-SA" sz="1600" smtClean="0"/>
              <a:t> مقداره </a:t>
            </a:r>
            <a:r>
              <a:rPr lang="ar-SA" sz="1600" b="1" smtClean="0">
                <a:solidFill>
                  <a:srgbClr val="0070C0"/>
                </a:solidFill>
              </a:rPr>
              <a:t>4 </a:t>
            </a:r>
            <a:r>
              <a:rPr lang="ar-SA" sz="1600" b="1" smtClean="0">
                <a:solidFill>
                  <a:srgbClr val="0070C0"/>
                </a:solidFill>
                <a:latin typeface="Vrinda"/>
              </a:rPr>
              <a:t>%.</a:t>
            </a:r>
            <a:r>
              <a:rPr lang="ar-SA" sz="1600" smtClean="0">
                <a:latin typeface="Vrinda"/>
              </a:rPr>
              <a:t> </a:t>
            </a:r>
            <a:r>
              <a:rPr lang="ar-SA" sz="1600" b="1" u="sng" smtClean="0">
                <a:latin typeface="Vrinda"/>
              </a:rPr>
              <a:t>فما هو المبلغ المتجمع لدى الشركة بعد </a:t>
            </a:r>
            <a:r>
              <a:rPr lang="ar-SA" sz="1600" b="1" u="sng" smtClean="0">
                <a:solidFill>
                  <a:srgbClr val="0070C0"/>
                </a:solidFill>
                <a:latin typeface="Vrinda"/>
              </a:rPr>
              <a:t>3 سنوات</a:t>
            </a:r>
            <a:r>
              <a:rPr lang="ar-SA" sz="1600" smtClean="0">
                <a:latin typeface="Vrinda"/>
              </a:rPr>
              <a:t>؟ </a:t>
            </a:r>
            <a:r>
              <a:rPr lang="ar-SA" sz="1600" b="1" smtClean="0">
                <a:solidFill>
                  <a:srgbClr val="7030A0"/>
                </a:solidFill>
                <a:latin typeface="Vrinda"/>
              </a:rPr>
              <a:t>قال لك </a:t>
            </a:r>
            <a:r>
              <a:rPr lang="ar-SA" sz="1600" b="1" u="sng" smtClean="0">
                <a:solidFill>
                  <a:srgbClr val="FF0000"/>
                </a:solidFill>
              </a:rPr>
              <a:t>نهاية   </a:t>
            </a:r>
            <a:r>
              <a:rPr lang="ar-SA" sz="1600" b="1" u="sng">
                <a:solidFill>
                  <a:srgbClr val="FF0000"/>
                </a:solidFill>
              </a:rPr>
              <a:t>كل سنة</a:t>
            </a:r>
            <a:r>
              <a:rPr lang="ar-SA" sz="1600" smtClean="0">
                <a:latin typeface="Vrinda"/>
              </a:rPr>
              <a:t> </a:t>
            </a:r>
            <a:r>
              <a:rPr lang="ar-SA" sz="1600" b="1" smtClean="0">
                <a:solidFill>
                  <a:srgbClr val="7030A0"/>
                </a:solidFill>
                <a:latin typeface="Vrinda"/>
              </a:rPr>
              <a:t>بيستثمر مبلغ , يعني بيدفع 3 مرات في عمر المشروع  كل مرة </a:t>
            </a:r>
            <a:r>
              <a:rPr lang="ar-SA" sz="1600" b="1" u="sng">
                <a:solidFill>
                  <a:srgbClr val="0070C0"/>
                </a:solidFill>
              </a:rPr>
              <a:t>5000</a:t>
            </a:r>
            <a:r>
              <a:rPr lang="ar-SA" sz="1600" b="1" u="sng"/>
              <a:t> </a:t>
            </a:r>
            <a:r>
              <a:rPr lang="ar-SA" sz="1600" b="1">
                <a:solidFill>
                  <a:srgbClr val="7030A0"/>
                </a:solidFill>
              </a:rPr>
              <a:t>ريال</a:t>
            </a:r>
            <a:r>
              <a:rPr lang="ar-SA" sz="1600" b="1"/>
              <a:t> </a:t>
            </a:r>
            <a:r>
              <a:rPr lang="ar-SA" sz="1600" b="1" smtClean="0">
                <a:solidFill>
                  <a:srgbClr val="7030A0"/>
                </a:solidFill>
                <a:latin typeface="Vrinda"/>
              </a:rPr>
              <a:t>(</a:t>
            </a:r>
            <a:r>
              <a:rPr lang="ar-SA" sz="1600" b="1" smtClean="0">
                <a:solidFill>
                  <a:srgbClr val="00B050"/>
                </a:solidFill>
                <a:latin typeface="Vrinda"/>
              </a:rPr>
              <a:t>يعني دفعات متساوية</a:t>
            </a:r>
            <a:r>
              <a:rPr lang="ar-SA" sz="1600" b="1" smtClean="0">
                <a:solidFill>
                  <a:srgbClr val="7030A0"/>
                </a:solidFill>
                <a:latin typeface="Vrinda"/>
              </a:rPr>
              <a:t>)</a:t>
            </a:r>
            <a:br>
              <a:rPr lang="ar-SA" sz="1600" b="1" smtClean="0">
                <a:solidFill>
                  <a:srgbClr val="7030A0"/>
                </a:solidFill>
                <a:latin typeface="Vrinda"/>
              </a:rPr>
            </a:br>
            <a:r>
              <a:rPr lang="ar-SA" sz="1600" b="1" smtClean="0">
                <a:solidFill>
                  <a:srgbClr val="7030A0"/>
                </a:solidFill>
                <a:latin typeface="Vrinda"/>
              </a:rPr>
              <a:t>وطلب المبلغ المتجمع بعد 3 سنوات يعني المبالغ اللي بتدفعها خلال 3 سنوات كم بيجيك منها ارباح ؟</a:t>
            </a:r>
            <a:br>
              <a:rPr lang="ar-SA" sz="1600" b="1" smtClean="0">
                <a:solidFill>
                  <a:srgbClr val="7030A0"/>
                </a:solidFill>
                <a:latin typeface="Vrinda"/>
              </a:rPr>
            </a:br>
            <a:r>
              <a:rPr lang="ar-SA" sz="1600" b="1" smtClean="0">
                <a:solidFill>
                  <a:srgbClr val="7030A0"/>
                </a:solidFill>
                <a:latin typeface="Vrinda"/>
              </a:rPr>
              <a:t>القيمة الحالية معروفة </a:t>
            </a:r>
            <a:r>
              <a:rPr lang="ar-SA" sz="1600" b="1" u="sng" smtClean="0">
                <a:solidFill>
                  <a:srgbClr val="0070C0"/>
                </a:solidFill>
              </a:rPr>
              <a:t>5000 كل سنة , </a:t>
            </a:r>
            <a:r>
              <a:rPr lang="ar-SA" sz="1600" b="1" u="sng" smtClean="0"/>
              <a:t> </a:t>
            </a:r>
            <a:r>
              <a:rPr lang="ar-SA" sz="1600" b="1" u="sng" smtClean="0">
                <a:solidFill>
                  <a:srgbClr val="7030A0"/>
                </a:solidFill>
              </a:rPr>
              <a:t>والمطلوب</a:t>
            </a:r>
            <a:r>
              <a:rPr lang="ar-SA" sz="1600" b="1" u="sng" smtClean="0">
                <a:solidFill>
                  <a:srgbClr val="FF0000"/>
                </a:solidFill>
              </a:rPr>
              <a:t> كم القيمة المستقبلية لهذه الدفعات المتساوية ؟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2244626"/>
            <a:ext cx="7086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1600" b="1" u="sng" smtClean="0">
                <a:solidFill>
                  <a:srgbClr val="FF0000"/>
                </a:solidFill>
              </a:rPr>
              <a:t>طيب راح جدول 1 وبقي عندنا 3 جداول مالية ! ناخذ المعامل من أي جدول ؟!؟!؟!؟</a:t>
            </a:r>
            <a:endParaRPr lang="en-US" sz="1600" b="1" u="sng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47850" y="2743200"/>
            <a:ext cx="35814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mtClean="0"/>
              <a:t>قول معاي : </a:t>
            </a:r>
          </a:p>
          <a:p>
            <a:pPr algn="ctr" rtl="1"/>
            <a:r>
              <a:rPr lang="ar-SA" b="1" u="sng" smtClean="0">
                <a:solidFill>
                  <a:srgbClr val="FF0000"/>
                </a:solidFill>
              </a:rPr>
              <a:t>م ت ج اثنين</a:t>
            </a:r>
            <a:r>
              <a:rPr lang="ar-SA" b="1" smtClean="0">
                <a:solidFill>
                  <a:srgbClr val="FF0000"/>
                </a:solidFill>
              </a:rPr>
              <a:t> </a:t>
            </a:r>
            <a:r>
              <a:rPr lang="ar-SA" smtClean="0"/>
              <a:t>!! </a:t>
            </a:r>
          </a:p>
          <a:p>
            <a:pPr algn="ctr" rtl="1"/>
            <a:r>
              <a:rPr lang="ar-SA" smtClean="0"/>
              <a:t>برضه اقولك لاهي طلاسم ولا شعوذة</a:t>
            </a:r>
          </a:p>
          <a:p>
            <a:pPr algn="ctr" rtl="1"/>
            <a:r>
              <a:rPr lang="ar-SA" b="1" u="sng" smtClean="0">
                <a:solidFill>
                  <a:srgbClr val="FF0000"/>
                </a:solidFill>
              </a:rPr>
              <a:t>متج2</a:t>
            </a:r>
            <a:r>
              <a:rPr lang="ar-SA" smtClean="0">
                <a:solidFill>
                  <a:srgbClr val="FF0000"/>
                </a:solidFill>
              </a:rPr>
              <a:t> </a:t>
            </a:r>
            <a:r>
              <a:rPr lang="ar-SA" smtClean="0"/>
              <a:t>يعني (</a:t>
            </a:r>
            <a:r>
              <a:rPr lang="ar-SA" b="1" smtClean="0">
                <a:solidFill>
                  <a:srgbClr val="FF0000"/>
                </a:solidFill>
              </a:rPr>
              <a:t>م</a:t>
            </a:r>
            <a:r>
              <a:rPr lang="ar-SA" smtClean="0"/>
              <a:t>ستقبلية </a:t>
            </a:r>
            <a:r>
              <a:rPr lang="ar-SA"/>
              <a:t>د</a:t>
            </a:r>
            <a:r>
              <a:rPr lang="ar-SA" smtClean="0"/>
              <a:t>فعا</a:t>
            </a:r>
            <a:r>
              <a:rPr lang="ar-SA" b="1" smtClean="0">
                <a:solidFill>
                  <a:srgbClr val="FF0000"/>
                </a:solidFill>
              </a:rPr>
              <a:t>ت</a:t>
            </a:r>
            <a:r>
              <a:rPr lang="ar-SA" smtClean="0"/>
              <a:t> </a:t>
            </a:r>
            <a:r>
              <a:rPr lang="ar-SA" b="1" smtClean="0">
                <a:solidFill>
                  <a:srgbClr val="FF0000"/>
                </a:solidFill>
              </a:rPr>
              <a:t>ج</a:t>
            </a:r>
            <a:r>
              <a:rPr lang="ar-SA" smtClean="0"/>
              <a:t>دول </a:t>
            </a:r>
            <a:r>
              <a:rPr lang="ar-SA" b="1">
                <a:solidFill>
                  <a:srgbClr val="FF0000"/>
                </a:solidFill>
              </a:rPr>
              <a:t>2</a:t>
            </a:r>
            <a:r>
              <a:rPr lang="ar-SA" smtClean="0"/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62600" y="2809916"/>
            <a:ext cx="1953094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ar-SA" sz="2800" smtClean="0"/>
              <a:t>برضه أقول لك</a:t>
            </a:r>
          </a:p>
          <a:p>
            <a:pPr algn="ctr" rtl="1"/>
            <a:r>
              <a:rPr lang="ar-SA" sz="2800" smtClean="0"/>
              <a:t> لا تقلق</a:t>
            </a:r>
            <a:endParaRPr lang="en-US" sz="2800"/>
          </a:p>
        </p:txBody>
      </p:sp>
      <p:sp>
        <p:nvSpPr>
          <p:cNvPr id="13" name="Rectangle 12"/>
          <p:cNvSpPr/>
          <p:nvPr/>
        </p:nvSpPr>
        <p:spPr>
          <a:xfrm>
            <a:off x="1295400" y="30599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mtClean="0"/>
              <a:t>تعالوا نشوف مثال ثاني :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21842" r="2221" b="47174"/>
          <a:stretch/>
        </p:blipFill>
        <p:spPr bwMode="auto">
          <a:xfrm>
            <a:off x="762000" y="4231679"/>
            <a:ext cx="7066468" cy="172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912495" y="6124971"/>
            <a:ext cx="7086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b="1" u="sng" smtClean="0">
                <a:solidFill>
                  <a:srgbClr val="7030A0"/>
                </a:solidFill>
              </a:rPr>
              <a:t>المعامل</a:t>
            </a:r>
            <a:r>
              <a:rPr lang="ar-SA" b="1" smtClean="0">
                <a:solidFill>
                  <a:srgbClr val="7030A0"/>
                </a:solidFill>
              </a:rPr>
              <a:t> </a:t>
            </a:r>
            <a:r>
              <a:rPr lang="ar-SA" b="1" smtClean="0"/>
              <a:t>ضرب </a:t>
            </a:r>
            <a:r>
              <a:rPr lang="ar-SA" b="1" u="sng" smtClean="0">
                <a:solidFill>
                  <a:srgbClr val="0070C0"/>
                </a:solidFill>
              </a:rPr>
              <a:t>المبلغ</a:t>
            </a:r>
            <a:r>
              <a:rPr lang="ar-SA" smtClean="0">
                <a:solidFill>
                  <a:srgbClr val="0070C0"/>
                </a:solidFill>
              </a:rPr>
              <a:t> </a:t>
            </a:r>
            <a:r>
              <a:rPr lang="ar-SA" b="1" smtClean="0"/>
              <a:t>تساوي </a:t>
            </a:r>
            <a:r>
              <a:rPr lang="ar-SA" b="1" u="sng" smtClean="0">
                <a:solidFill>
                  <a:srgbClr val="00B050"/>
                </a:solidFill>
              </a:rPr>
              <a:t>القيمة</a:t>
            </a:r>
          </a:p>
          <a:p>
            <a:pPr algn="ctr"/>
            <a:r>
              <a:rPr lang="en-US" b="1" smtClean="0">
                <a:solidFill>
                  <a:srgbClr val="00B050"/>
                </a:solidFill>
              </a:rPr>
              <a:t>FV      =     </a:t>
            </a:r>
            <a:r>
              <a:rPr lang="ar-SA" b="1" smtClean="0">
                <a:solidFill>
                  <a:srgbClr val="0070C0"/>
                </a:solidFill>
              </a:rPr>
              <a:t>5000</a:t>
            </a:r>
            <a:r>
              <a:rPr lang="en-US" b="1" smtClean="0">
                <a:solidFill>
                  <a:srgbClr val="0070C0"/>
                </a:solidFill>
              </a:rPr>
              <a:t> </a:t>
            </a:r>
            <a:r>
              <a:rPr lang="en-US" b="1" smtClean="0">
                <a:solidFill>
                  <a:srgbClr val="00B050"/>
                </a:solidFill>
              </a:rPr>
              <a:t>        </a:t>
            </a:r>
            <a:r>
              <a:rPr lang="en-US" smtClean="0">
                <a:solidFill>
                  <a:srgbClr val="00B050"/>
                </a:solidFill>
              </a:rPr>
              <a:t>x      </a:t>
            </a:r>
            <a:r>
              <a:rPr lang="en-US" b="1" smtClean="0">
                <a:solidFill>
                  <a:srgbClr val="00B050"/>
                </a:solidFill>
              </a:rPr>
              <a:t> </a:t>
            </a:r>
            <a:r>
              <a:rPr lang="ar-SA" b="1" smtClean="0">
                <a:solidFill>
                  <a:srgbClr val="7030A0"/>
                </a:solidFill>
              </a:rPr>
              <a:t>3</a:t>
            </a:r>
            <a:r>
              <a:rPr lang="en-US" b="1" smtClean="0">
                <a:solidFill>
                  <a:srgbClr val="7030A0"/>
                </a:solidFill>
              </a:rPr>
              <a:t>.</a:t>
            </a:r>
            <a:r>
              <a:rPr lang="ar-SA" b="1" smtClean="0">
                <a:solidFill>
                  <a:srgbClr val="7030A0"/>
                </a:solidFill>
              </a:rPr>
              <a:t>1216</a:t>
            </a:r>
            <a:r>
              <a:rPr lang="en-US" b="1" smtClean="0">
                <a:solidFill>
                  <a:srgbClr val="7030A0"/>
                </a:solidFill>
              </a:rPr>
              <a:t> </a:t>
            </a:r>
            <a:r>
              <a:rPr lang="en-US" b="1" smtClean="0">
                <a:solidFill>
                  <a:srgbClr val="00B050"/>
                </a:solidFill>
              </a:rPr>
              <a:t>= 15608</a:t>
            </a:r>
            <a:r>
              <a:rPr lang="ar-SA" b="1" smtClean="0">
                <a:solidFill>
                  <a:srgbClr val="00B050"/>
                </a:solidFill>
              </a:rPr>
              <a:t>ريال </a:t>
            </a:r>
            <a:endParaRPr lang="en-US" b="1" baseline="30000" smtClean="0">
              <a:solidFill>
                <a:srgbClr val="00B05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5514972"/>
            <a:ext cx="1371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514600" y="5243697"/>
            <a:ext cx="0" cy="27127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200400" y="5619747"/>
            <a:ext cx="38862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33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600200"/>
          </a:xfrm>
        </p:spPr>
        <p:txBody>
          <a:bodyPr>
            <a:noAutofit/>
          </a:bodyPr>
          <a:lstStyle/>
          <a:p>
            <a:pPr algn="r" rtl="1"/>
            <a:r>
              <a:rPr lang="ar-SA" sz="1800" smtClean="0"/>
              <a:t>اقدمت </a:t>
            </a:r>
            <a:r>
              <a:rPr lang="ar-SA" sz="1800"/>
              <a:t>شركة الروابي </a:t>
            </a:r>
            <a:r>
              <a:rPr lang="ar-SA" sz="1800" smtClean="0"/>
              <a:t>على الدخول </a:t>
            </a:r>
            <a:r>
              <a:rPr lang="ar-SA" sz="1800"/>
              <a:t>في مشروع استثماري </a:t>
            </a:r>
            <a:r>
              <a:rPr lang="ar-SA" sz="1800" b="1" u="sng">
                <a:solidFill>
                  <a:srgbClr val="FF0000"/>
                </a:solidFill>
              </a:rPr>
              <a:t>يدر عليها عائد </a:t>
            </a:r>
            <a:r>
              <a:rPr lang="ar-SA" sz="1800" b="1">
                <a:solidFill>
                  <a:srgbClr val="0070C0"/>
                </a:solidFill>
              </a:rPr>
              <a:t>1500</a:t>
            </a:r>
            <a:r>
              <a:rPr lang="ar-SA" sz="1800"/>
              <a:t> ريال </a:t>
            </a:r>
            <a:r>
              <a:rPr lang="ar-SA" sz="1800" b="1" u="sng">
                <a:solidFill>
                  <a:srgbClr val="FF0000"/>
                </a:solidFill>
              </a:rPr>
              <a:t>بعد 4 سنوات </a:t>
            </a:r>
            <a:r>
              <a:rPr lang="ar-SA" sz="1800"/>
              <a:t>من الان علما بان </a:t>
            </a:r>
            <a:r>
              <a:rPr lang="ar-SA" sz="1800" b="1" u="sng">
                <a:solidFill>
                  <a:srgbClr val="0070C0"/>
                </a:solidFill>
              </a:rPr>
              <a:t>معدل الخصم 7% </a:t>
            </a:r>
            <a:r>
              <a:rPr lang="ar-SA" sz="1800"/>
              <a:t>فما هي القيمة الحالية لهذا المبلغ</a:t>
            </a:r>
            <a:r>
              <a:rPr lang="ar-SA" sz="1800" smtClean="0"/>
              <a:t>؟ </a:t>
            </a:r>
            <a:r>
              <a:rPr lang="ar-SA" sz="1800" b="1">
                <a:solidFill>
                  <a:srgbClr val="7030A0"/>
                </a:solidFill>
                <a:latin typeface="Vrinda"/>
              </a:rPr>
              <a:t>قال لك </a:t>
            </a:r>
            <a:r>
              <a:rPr lang="ar-SA" sz="1800" b="1" u="sng">
                <a:solidFill>
                  <a:srgbClr val="FF0000"/>
                </a:solidFill>
              </a:rPr>
              <a:t>بعد 4 سنوات </a:t>
            </a:r>
            <a:r>
              <a:rPr lang="ar-SA" sz="1800" b="1" u="sng" smtClean="0">
                <a:solidFill>
                  <a:srgbClr val="FF0000"/>
                </a:solidFill>
              </a:rPr>
              <a:t> </a:t>
            </a:r>
            <a:r>
              <a:rPr lang="ar-SA" sz="1800" b="1" smtClean="0">
                <a:solidFill>
                  <a:srgbClr val="7030A0"/>
                </a:solidFill>
                <a:latin typeface="Vrinda"/>
              </a:rPr>
              <a:t>بيجيه مبلغ 1500 </a:t>
            </a:r>
            <a:r>
              <a:rPr lang="ar-SA" sz="1800" b="1">
                <a:solidFill>
                  <a:srgbClr val="7030A0"/>
                </a:solidFill>
                <a:latin typeface="Vrinda"/>
              </a:rPr>
              <a:t>, يعني </a:t>
            </a:r>
            <a:r>
              <a:rPr lang="ar-SA" sz="1800" b="1" smtClean="0">
                <a:solidFill>
                  <a:srgbClr val="7030A0"/>
                </a:solidFill>
                <a:latin typeface="Vrinda"/>
              </a:rPr>
              <a:t>بياخذ العائد مرة واحدة فقط في نهاية عمر </a:t>
            </a:r>
            <a:r>
              <a:rPr lang="ar-SA" sz="1800" b="1">
                <a:solidFill>
                  <a:srgbClr val="7030A0"/>
                </a:solidFill>
                <a:latin typeface="Vrinda"/>
              </a:rPr>
              <a:t>المشروع </a:t>
            </a:r>
            <a:r>
              <a:rPr lang="ar-SA" sz="1800" b="1" smtClean="0">
                <a:solidFill>
                  <a:srgbClr val="7030A0"/>
                </a:solidFill>
                <a:latin typeface="Vrinda"/>
              </a:rPr>
              <a:t>(</a:t>
            </a:r>
            <a:r>
              <a:rPr lang="ar-SA" sz="1800" b="1">
                <a:solidFill>
                  <a:srgbClr val="00B050"/>
                </a:solidFill>
                <a:latin typeface="Vrinda"/>
              </a:rPr>
              <a:t>يعني </a:t>
            </a:r>
            <a:r>
              <a:rPr lang="ar-SA" sz="1800" b="1" smtClean="0">
                <a:solidFill>
                  <a:srgbClr val="00B050"/>
                </a:solidFill>
                <a:latin typeface="Vrinda"/>
              </a:rPr>
              <a:t>دفعة واحدة</a:t>
            </a:r>
            <a:r>
              <a:rPr lang="ar-SA" sz="1800" b="1" smtClean="0">
                <a:solidFill>
                  <a:srgbClr val="7030A0"/>
                </a:solidFill>
                <a:latin typeface="Vrinda"/>
              </a:rPr>
              <a:t>)</a:t>
            </a:r>
            <a:r>
              <a:rPr lang="ar-SA" sz="1800" b="1">
                <a:solidFill>
                  <a:srgbClr val="7030A0"/>
                </a:solidFill>
                <a:latin typeface="Vrinda"/>
              </a:rPr>
              <a:t/>
            </a:r>
            <a:br>
              <a:rPr lang="ar-SA" sz="1800" b="1">
                <a:solidFill>
                  <a:srgbClr val="7030A0"/>
                </a:solidFill>
                <a:latin typeface="Vrinda"/>
              </a:rPr>
            </a:br>
            <a:r>
              <a:rPr lang="ar-SA" sz="1800" b="1">
                <a:solidFill>
                  <a:srgbClr val="7030A0"/>
                </a:solidFill>
                <a:latin typeface="Vrinda"/>
              </a:rPr>
              <a:t>وطلب المبلغ المتجمع بعد 3 سنوات يعني المبالغ اللي بتدفعها خلال 3 سنوات كم بيجيك منها ارباح ؟</a:t>
            </a:r>
            <a:br>
              <a:rPr lang="ar-SA" sz="1800" b="1">
                <a:solidFill>
                  <a:srgbClr val="7030A0"/>
                </a:solidFill>
                <a:latin typeface="Vrinda"/>
              </a:rPr>
            </a:br>
            <a:r>
              <a:rPr lang="ar-SA" sz="1800" b="1">
                <a:solidFill>
                  <a:srgbClr val="7030A0"/>
                </a:solidFill>
                <a:latin typeface="Vrinda"/>
              </a:rPr>
              <a:t>القيمة المستقبلية  معروفة </a:t>
            </a:r>
            <a:r>
              <a:rPr lang="ar-SA" sz="1800" b="1">
                <a:solidFill>
                  <a:srgbClr val="0070C0"/>
                </a:solidFill>
              </a:rPr>
              <a:t>1500</a:t>
            </a:r>
            <a:r>
              <a:rPr lang="ar-SA" sz="1800"/>
              <a:t> </a:t>
            </a:r>
            <a:r>
              <a:rPr lang="ar-SA" sz="1800" b="1" u="sng" smtClean="0">
                <a:solidFill>
                  <a:srgbClr val="7030A0"/>
                </a:solidFill>
                <a:latin typeface="Vrinda"/>
              </a:rPr>
              <a:t>والمطلوب</a:t>
            </a:r>
            <a:r>
              <a:rPr lang="ar-SA" sz="1800" b="1" smtClean="0">
                <a:solidFill>
                  <a:srgbClr val="7030A0"/>
                </a:solidFill>
                <a:latin typeface="Vrinda"/>
              </a:rPr>
              <a:t> </a:t>
            </a:r>
            <a:r>
              <a:rPr lang="ar-SA" sz="1800" b="1" u="sng">
                <a:solidFill>
                  <a:srgbClr val="FF0000"/>
                </a:solidFill>
              </a:rPr>
              <a:t>كم القيمة الحالية  لهذه </a:t>
            </a:r>
            <a:r>
              <a:rPr lang="ar-SA" sz="1800" b="1" u="sng" smtClean="0">
                <a:solidFill>
                  <a:srgbClr val="FF0000"/>
                </a:solidFill>
              </a:rPr>
              <a:t>الدفعة ؟ </a:t>
            </a:r>
            <a:r>
              <a:rPr lang="ar-SA" sz="1800" b="1" smtClean="0">
                <a:solidFill>
                  <a:srgbClr val="FF0000"/>
                </a:solidFill>
              </a:rPr>
              <a:t>يعني كم لازم يدفع الحين عشان يجيه </a:t>
            </a:r>
            <a:r>
              <a:rPr lang="ar-SA" sz="1800" b="1">
                <a:solidFill>
                  <a:srgbClr val="0070C0"/>
                </a:solidFill>
              </a:rPr>
              <a:t>1500</a:t>
            </a:r>
            <a:r>
              <a:rPr lang="ar-SA" sz="1800"/>
              <a:t> </a:t>
            </a:r>
            <a:r>
              <a:rPr lang="ar-SA" sz="1800" smtClean="0"/>
              <a:t>بعد 4 سنوات ؟</a:t>
            </a:r>
            <a:endParaRPr lang="en-US" sz="1800"/>
          </a:p>
        </p:txBody>
      </p:sp>
      <p:sp>
        <p:nvSpPr>
          <p:cNvPr id="4" name="Rectangle 3"/>
          <p:cNvSpPr/>
          <p:nvPr/>
        </p:nvSpPr>
        <p:spPr>
          <a:xfrm>
            <a:off x="1219200" y="147042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mtClean="0"/>
              <a:t>تعالوا نشوف المثال الثالث: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0759" y="5486400"/>
            <a:ext cx="765971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b="1" smtClean="0">
                <a:solidFill>
                  <a:srgbClr val="FF0000"/>
                </a:solidFill>
              </a:rPr>
              <a:t>القاعدة مرة أخرى (من اليسار الى اليمين)</a:t>
            </a:r>
          </a:p>
          <a:p>
            <a:pPr algn="ctr" rtl="1"/>
            <a:r>
              <a:rPr lang="ar-SA" b="1" u="sng" smtClean="0">
                <a:solidFill>
                  <a:srgbClr val="00B050"/>
                </a:solidFill>
              </a:rPr>
              <a:t>المعامل</a:t>
            </a:r>
            <a:r>
              <a:rPr lang="ar-SA" b="1" smtClean="0">
                <a:solidFill>
                  <a:srgbClr val="00B050"/>
                </a:solidFill>
              </a:rPr>
              <a:t> </a:t>
            </a:r>
            <a:r>
              <a:rPr lang="ar-SA" b="1" smtClean="0"/>
              <a:t>ضرب </a:t>
            </a:r>
            <a:r>
              <a:rPr lang="ar-SA" b="1" u="sng" smtClean="0">
                <a:solidFill>
                  <a:srgbClr val="00B050"/>
                </a:solidFill>
              </a:rPr>
              <a:t>المبلغ</a:t>
            </a:r>
            <a:r>
              <a:rPr lang="ar-SA" smtClean="0">
                <a:solidFill>
                  <a:srgbClr val="00B050"/>
                </a:solidFill>
              </a:rPr>
              <a:t> </a:t>
            </a:r>
            <a:r>
              <a:rPr lang="ar-SA" b="1" smtClean="0"/>
              <a:t>تساوي </a:t>
            </a:r>
            <a:r>
              <a:rPr lang="ar-SA" b="1" u="sng" smtClean="0">
                <a:solidFill>
                  <a:srgbClr val="00B050"/>
                </a:solidFill>
              </a:rPr>
              <a:t>القيمة</a:t>
            </a:r>
          </a:p>
          <a:p>
            <a:pPr algn="ctr"/>
            <a:r>
              <a:rPr lang="en-US" b="1">
                <a:solidFill>
                  <a:srgbClr val="00B050"/>
                </a:solidFill>
              </a:rPr>
              <a:t>FV      =     </a:t>
            </a:r>
            <a:r>
              <a:rPr lang="ar-SA" b="1" smtClean="0">
                <a:solidFill>
                  <a:srgbClr val="0070C0"/>
                </a:solidFill>
              </a:rPr>
              <a:t>1500</a:t>
            </a:r>
            <a:r>
              <a:rPr lang="en-US" b="1" smtClean="0">
                <a:solidFill>
                  <a:srgbClr val="0070C0"/>
                </a:solidFill>
              </a:rPr>
              <a:t> </a:t>
            </a:r>
            <a:r>
              <a:rPr lang="en-US" b="1" smtClean="0">
                <a:solidFill>
                  <a:srgbClr val="00B050"/>
                </a:solidFill>
              </a:rPr>
              <a:t>        </a:t>
            </a:r>
            <a:r>
              <a:rPr lang="en-US">
                <a:solidFill>
                  <a:srgbClr val="00B050"/>
                </a:solidFill>
              </a:rPr>
              <a:t>x      </a:t>
            </a:r>
            <a:r>
              <a:rPr lang="en-US" b="1">
                <a:solidFill>
                  <a:srgbClr val="00B050"/>
                </a:solidFill>
              </a:rPr>
              <a:t> </a:t>
            </a:r>
            <a:r>
              <a:rPr lang="ar-SA" b="1" smtClean="0">
                <a:solidFill>
                  <a:srgbClr val="7030A0"/>
                </a:solidFill>
              </a:rPr>
              <a:t>0.7629 </a:t>
            </a:r>
            <a:r>
              <a:rPr lang="en-US" b="1" smtClean="0">
                <a:solidFill>
                  <a:srgbClr val="7030A0"/>
                </a:solidFill>
              </a:rPr>
              <a:t>  </a:t>
            </a:r>
            <a:r>
              <a:rPr lang="en-US" b="1">
                <a:solidFill>
                  <a:srgbClr val="00B050"/>
                </a:solidFill>
              </a:rPr>
              <a:t>= 1144.35</a:t>
            </a:r>
            <a:r>
              <a:rPr lang="ar-SA" b="1" smtClean="0">
                <a:solidFill>
                  <a:srgbClr val="00B050"/>
                </a:solidFill>
              </a:rPr>
              <a:t>ريال </a:t>
            </a:r>
            <a:endParaRPr lang="en-US" b="1" baseline="3000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21336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mtClean="0"/>
              <a:t>اذا طلب القيمة الحالية لدفعة واحدة قول معاي :  </a:t>
            </a:r>
            <a:r>
              <a:rPr lang="ar-SA" b="1" u="sng" smtClean="0">
                <a:solidFill>
                  <a:srgbClr val="FF0000"/>
                </a:solidFill>
              </a:rPr>
              <a:t>ح د ج ثلاثة</a:t>
            </a:r>
            <a:r>
              <a:rPr lang="ar-SA" smtClean="0">
                <a:solidFill>
                  <a:srgbClr val="FF0000"/>
                </a:solidFill>
              </a:rPr>
              <a:t> </a:t>
            </a:r>
          </a:p>
          <a:p>
            <a:pPr algn="ctr" rtl="1"/>
            <a:r>
              <a:rPr lang="ar-SA" b="1" u="sng" smtClean="0">
                <a:solidFill>
                  <a:srgbClr val="FF0000"/>
                </a:solidFill>
              </a:rPr>
              <a:t>حدج3 </a:t>
            </a:r>
            <a:r>
              <a:rPr lang="ar-SA"/>
              <a:t>يعني </a:t>
            </a:r>
            <a:r>
              <a:rPr lang="ar-SA" b="1" u="sng">
                <a:solidFill>
                  <a:srgbClr val="FF0000"/>
                </a:solidFill>
              </a:rPr>
              <a:t>ح</a:t>
            </a:r>
            <a:r>
              <a:rPr lang="ar-SA"/>
              <a:t>الية </a:t>
            </a:r>
            <a:r>
              <a:rPr lang="ar-SA" b="1" u="sng">
                <a:solidFill>
                  <a:srgbClr val="FF0000"/>
                </a:solidFill>
              </a:rPr>
              <a:t>د</a:t>
            </a:r>
            <a:r>
              <a:rPr lang="ar-SA"/>
              <a:t>فعة </a:t>
            </a:r>
            <a:r>
              <a:rPr lang="ar-SA" b="1" u="sng">
                <a:solidFill>
                  <a:srgbClr val="FF0000"/>
                </a:solidFill>
              </a:rPr>
              <a:t>ج</a:t>
            </a:r>
            <a:r>
              <a:rPr lang="ar-SA"/>
              <a:t>دول </a:t>
            </a:r>
            <a:r>
              <a:rPr lang="ar-SA" b="1" u="sng" smtClean="0">
                <a:solidFill>
                  <a:srgbClr val="FF0000"/>
                </a:solidFill>
              </a:rPr>
              <a:t>3</a:t>
            </a:r>
            <a:endParaRPr lang="en-US" b="1" u="sng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3410" y="2838013"/>
            <a:ext cx="8686800" cy="2220685"/>
            <a:chOff x="228601" y="3886200"/>
            <a:chExt cx="8686800" cy="222068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04" t="23535" r="7301" b="50561"/>
            <a:stretch/>
          </p:blipFill>
          <p:spPr bwMode="auto">
            <a:xfrm>
              <a:off x="228601" y="3886200"/>
              <a:ext cx="8686800" cy="2220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381000" y="5715000"/>
              <a:ext cx="914400" cy="152400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40982" y="5172450"/>
              <a:ext cx="0" cy="54255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295400" y="5791200"/>
              <a:ext cx="6781800" cy="28575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79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547</Words>
  <Application>Microsoft Office PowerPoint</Application>
  <PresentationFormat>On-screen Show (4:3)</PresentationFormat>
  <Paragraphs>63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شركة تقوم باستثمار 5000 ريال في نهاية   كل سنة بمعدل عائد سنوي مقداره 4 %. فما هو المبلغ المتجمع لدى الشركة بعد 3 سنوات؟ قال لك نهاية   كل سنة بيستثمر مبلغ , يعني بيدفع 3 مرات في عمر المشروع  كل مرة 5000 ريال (يعني دفعات متساوية) وطلب المبلغ المتجمع بعد 3 سنوات يعني المبالغ اللي بتدفعها خلال 3 سنوات كم بيجيك منها ارباح ؟ القيمة الحالية معروفة 5000 كل سنة ,  والمطلوب كم القيمة المستقبلية لهذه الدفعات المتساوية ؟</vt:lpstr>
      <vt:lpstr>اقدمت شركة الروابي على الدخول في مشروع استثماري يدر عليها عائد 1500 ريال بعد 4 سنوات من الان علما بان معدل الخصم 7% فما هي القيمة الحالية لهذا المبلغ؟ قال لك بعد 4 سنوات  بيجيه مبلغ 1500 , يعني بياخذ العائد مرة واحدة فقط في نهاية عمر المشروع (يعني دفعة واحدة) وطلب المبلغ المتجمع بعد 3 سنوات يعني المبالغ اللي بتدفعها خلال 3 سنوات كم بيجيك منها ارباح ؟ القيمة المستقبلية  معروفة 1500 والمطلوب كم القيمة الحالية  لهذه الدفعة ؟ يعني كم لازم يدفع الحين عشان يجيه 1500 بعد 4 سنوات 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المحاضرتين الثانية والثالثة القيمة الزمنية للنقود</dc:title>
  <dc:creator>IBM</dc:creator>
  <cp:lastModifiedBy>IBM</cp:lastModifiedBy>
  <cp:revision>83</cp:revision>
  <dcterms:created xsi:type="dcterms:W3CDTF">2014-04-06T15:09:31Z</dcterms:created>
  <dcterms:modified xsi:type="dcterms:W3CDTF">2014-04-09T16:57:06Z</dcterms:modified>
</cp:coreProperties>
</file>