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66" r:id="rId4"/>
    <p:sldId id="267" r:id="rId5"/>
    <p:sldId id="271" r:id="rId6"/>
    <p:sldId id="273" r:id="rId7"/>
    <p:sldId id="274" r:id="rId8"/>
    <p:sldId id="27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74" autoAdjust="0"/>
    <p:restoredTop sz="94660"/>
  </p:normalViewPr>
  <p:slideViewPr>
    <p:cSldViewPr>
      <p:cViewPr varScale="1">
        <p:scale>
          <a:sx n="90" d="100"/>
          <a:sy n="90" d="100"/>
        </p:scale>
        <p:origin x="-12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A231EF-C35B-446F-9946-3863E5E1DFF8}"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1147685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231EF-C35B-446F-9946-3863E5E1DFF8}"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3652085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A231EF-C35B-446F-9946-3863E5E1DFF8}"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320003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A231EF-C35B-446F-9946-3863E5E1DFF8}"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1336475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A231EF-C35B-446F-9946-3863E5E1DFF8}" type="datetimeFigureOut">
              <a:rPr lang="en-US" smtClean="0"/>
              <a:t>4/9/2014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2095971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A231EF-C35B-446F-9946-3863E5E1DFF8}" type="datetimeFigureOut">
              <a:rPr lang="en-US" smtClean="0"/>
              <a:t>4/9/2014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153875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A231EF-C35B-446F-9946-3863E5E1DFF8}" type="datetimeFigureOut">
              <a:rPr lang="en-US" smtClean="0"/>
              <a:t>4/9/2014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206162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231EF-C35B-446F-9946-3863E5E1DFF8}"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593540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231EF-C35B-446F-9946-3863E5E1DFF8}"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2579564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231EF-C35B-446F-9946-3863E5E1DFF8}"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2021902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231EF-C35B-446F-9946-3863E5E1DFF8}"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558E2-BC85-400E-8AD5-C85924BA5FEE}" type="slidenum">
              <a:rPr lang="en-US" smtClean="0"/>
              <a:t>‹#›</a:t>
            </a:fld>
            <a:endParaRPr lang="en-US"/>
          </a:p>
        </p:txBody>
      </p:sp>
    </p:spTree>
    <p:extLst>
      <p:ext uri="{BB962C8B-B14F-4D97-AF65-F5344CB8AC3E}">
        <p14:creationId xmlns:p14="http://schemas.microsoft.com/office/powerpoint/2010/main" val="1045901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231EF-C35B-446F-9946-3863E5E1DFF8}" type="datetimeFigureOut">
              <a:rPr lang="en-US" smtClean="0"/>
              <a:t>4/9/2014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558E2-BC85-400E-8AD5-C85924BA5FEE}" type="slidenum">
              <a:rPr lang="en-US" smtClean="0"/>
              <a:t>‹#›</a:t>
            </a:fld>
            <a:endParaRPr lang="en-US"/>
          </a:p>
        </p:txBody>
      </p:sp>
    </p:spTree>
    <p:extLst>
      <p:ext uri="{BB962C8B-B14F-4D97-AF65-F5344CB8AC3E}">
        <p14:creationId xmlns:p14="http://schemas.microsoft.com/office/powerpoint/2010/main" val="2029096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5257800"/>
          </a:xfrm>
        </p:spPr>
        <p:txBody>
          <a:bodyPr>
            <a:normAutofit/>
          </a:bodyPr>
          <a:lstStyle/>
          <a:p>
            <a:pPr rtl="1"/>
            <a:r>
              <a:rPr lang="ar-SA" b="1" smtClean="0">
                <a:solidFill>
                  <a:srgbClr val="FF0000"/>
                </a:solidFill>
              </a:rPr>
              <a:t>سنترك المحاضرات 4 و 5 و 6 الى بعد المحاضرة المباشرة الثالثة إن شاء الله</a:t>
            </a:r>
            <a:br>
              <a:rPr lang="ar-SA" b="1" smtClean="0">
                <a:solidFill>
                  <a:srgbClr val="FF0000"/>
                </a:solidFill>
              </a:rPr>
            </a:br>
            <a:r>
              <a:rPr lang="ar-SA" b="1" smtClean="0">
                <a:solidFill>
                  <a:srgbClr val="FF0000"/>
                </a:solidFill>
              </a:rPr>
              <a:t>حيث قال الدكتور انه سيحدد لنا النسب المئوية التي ستأتي في الاختبار وسأقوم بشرحها ان شاء الله في حينه</a:t>
            </a:r>
            <a:br>
              <a:rPr lang="ar-SA" b="1" smtClean="0">
                <a:solidFill>
                  <a:srgbClr val="FF0000"/>
                </a:solidFill>
              </a:rPr>
            </a:br>
            <a:r>
              <a:rPr lang="ar-SA"/>
              <a:t/>
            </a:r>
            <a:br>
              <a:rPr lang="ar-SA"/>
            </a:br>
            <a:r>
              <a:rPr lang="ar-SA" smtClean="0">
                <a:solidFill>
                  <a:srgbClr val="0070C0"/>
                </a:solidFill>
              </a:rPr>
              <a:t>وسننتقل الآن الى المحاضرة السابعة</a:t>
            </a:r>
            <a:endParaRPr lang="en-US">
              <a:solidFill>
                <a:srgbClr val="0070C0"/>
              </a:solidFill>
            </a:endParaRPr>
          </a:p>
        </p:txBody>
      </p:sp>
    </p:spTree>
    <p:extLst>
      <p:ext uri="{BB962C8B-B14F-4D97-AF65-F5344CB8AC3E}">
        <p14:creationId xmlns:p14="http://schemas.microsoft.com/office/powerpoint/2010/main" val="2624657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1143000"/>
          </a:xfrm>
        </p:spPr>
        <p:txBody>
          <a:bodyPr>
            <a:noAutofit/>
          </a:bodyPr>
          <a:lstStyle/>
          <a:p>
            <a:pPr rtl="1"/>
            <a:r>
              <a:rPr lang="ar-SA" sz="1800" smtClean="0"/>
              <a:t>المعادلة الاولى (</a:t>
            </a:r>
            <a:r>
              <a:rPr lang="ar-SA" sz="1800" b="1" u="sng"/>
              <a:t>الارباح المحتجزة </a:t>
            </a:r>
            <a:r>
              <a:rPr lang="ar-SA" sz="1800" smtClean="0"/>
              <a:t>)</a:t>
            </a:r>
            <a:br>
              <a:rPr lang="ar-SA" sz="1800" smtClean="0"/>
            </a:br>
            <a:r>
              <a:rPr lang="ar-SA" sz="1800" smtClean="0"/>
              <a:t>الارباح المحتجزة = </a:t>
            </a:r>
            <a:r>
              <a:rPr lang="ar-SA" sz="1800"/>
              <a:t>المبيعات المتوقعة * هامش صافي الربح * معدل احتجاز الارباح </a:t>
            </a:r>
            <a:endParaRPr lang="en-US" sz="1800"/>
          </a:p>
        </p:txBody>
      </p:sp>
      <p:sp>
        <p:nvSpPr>
          <p:cNvPr id="4" name="Title 1"/>
          <p:cNvSpPr txBox="1">
            <a:spLocks/>
          </p:cNvSpPr>
          <p:nvPr/>
        </p:nvSpPr>
        <p:spPr>
          <a:xfrm>
            <a:off x="489097" y="401729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p>
        </p:txBody>
      </p:sp>
      <p:sp>
        <p:nvSpPr>
          <p:cNvPr id="6" name="Title 1"/>
          <p:cNvSpPr txBox="1">
            <a:spLocks/>
          </p:cNvSpPr>
          <p:nvPr/>
        </p:nvSpPr>
        <p:spPr>
          <a:xfrm>
            <a:off x="492641" y="3048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800" smtClean="0"/>
              <a:t>المحاضرة السابعة بها ثلاث معادلات فقط يجب معرفتها </a:t>
            </a:r>
            <a:r>
              <a:rPr lang="ar-SA" sz="2800" b="1" u="sng" smtClean="0">
                <a:solidFill>
                  <a:srgbClr val="FF0000"/>
                </a:solidFill>
              </a:rPr>
              <a:t>بالترتيب</a:t>
            </a:r>
            <a:endParaRPr lang="en-US" sz="2800" b="1" u="sng">
              <a:solidFill>
                <a:srgbClr val="FF0000"/>
              </a:solidFill>
            </a:endParaRPr>
          </a:p>
        </p:txBody>
      </p:sp>
      <p:sp>
        <p:nvSpPr>
          <p:cNvPr id="7" name="Title 1"/>
          <p:cNvSpPr txBox="1">
            <a:spLocks/>
          </p:cNvSpPr>
          <p:nvPr/>
        </p:nvSpPr>
        <p:spPr>
          <a:xfrm>
            <a:off x="152400" y="2514600"/>
            <a:ext cx="89154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1600" smtClean="0"/>
              <a:t>المعادلة الثانية (</a:t>
            </a:r>
            <a:r>
              <a:rPr lang="ar-SA" sz="1600" b="1" u="sng" smtClean="0"/>
              <a:t>الاحتياجات </a:t>
            </a:r>
            <a:r>
              <a:rPr lang="ar-SA" sz="1600" b="1" u="sng"/>
              <a:t>المالية الكلية </a:t>
            </a:r>
            <a:r>
              <a:rPr lang="ar-SA" sz="1600" smtClean="0"/>
              <a:t>)</a:t>
            </a:r>
            <a:br>
              <a:rPr lang="ar-SA" sz="1600" smtClean="0"/>
            </a:br>
            <a:r>
              <a:rPr lang="ar-SA" sz="1600"/>
              <a:t>الاحتياجات المالية الكلية </a:t>
            </a:r>
            <a:r>
              <a:rPr lang="ar-SA" sz="2400" b="1" smtClean="0"/>
              <a:t>=</a:t>
            </a:r>
            <a:r>
              <a:rPr lang="ar-SA" sz="1600" smtClean="0"/>
              <a:t> (</a:t>
            </a:r>
            <a:r>
              <a:rPr lang="ar-SA" sz="1600" b="1" smtClean="0">
                <a:solidFill>
                  <a:srgbClr val="0070C0"/>
                </a:solidFill>
              </a:rPr>
              <a:t>مجموع الأصول </a:t>
            </a:r>
            <a:r>
              <a:rPr lang="ar-SA" sz="1600" smtClean="0"/>
              <a:t>/ </a:t>
            </a:r>
            <a:r>
              <a:rPr lang="ar-SA" sz="1600" b="1" smtClean="0">
                <a:solidFill>
                  <a:srgbClr val="00B050"/>
                </a:solidFill>
              </a:rPr>
              <a:t>المبيعات * التغير في المبيعات</a:t>
            </a:r>
            <a:r>
              <a:rPr lang="ar-SA" sz="1600" smtClean="0"/>
              <a:t>) </a:t>
            </a:r>
            <a:r>
              <a:rPr lang="ar-SA" sz="3200" b="1" smtClean="0">
                <a:solidFill>
                  <a:srgbClr val="FF0000"/>
                </a:solidFill>
              </a:rPr>
              <a:t>-</a:t>
            </a:r>
            <a:r>
              <a:rPr lang="ar-SA" sz="1600" smtClean="0"/>
              <a:t> </a:t>
            </a:r>
            <a:r>
              <a:rPr lang="ar-SA" sz="1600"/>
              <a:t>(</a:t>
            </a:r>
            <a:r>
              <a:rPr lang="ar-SA" sz="1600" b="1">
                <a:solidFill>
                  <a:srgbClr val="0070C0"/>
                </a:solidFill>
              </a:rPr>
              <a:t>مجموع </a:t>
            </a:r>
            <a:r>
              <a:rPr lang="ar-SA" sz="1600" b="1" smtClean="0">
                <a:solidFill>
                  <a:srgbClr val="0070C0"/>
                </a:solidFill>
              </a:rPr>
              <a:t>الخصوم</a:t>
            </a:r>
            <a:r>
              <a:rPr lang="ar-SA" sz="1600" smtClean="0"/>
              <a:t>/ </a:t>
            </a:r>
            <a:r>
              <a:rPr lang="ar-SA" sz="1600" b="1">
                <a:solidFill>
                  <a:srgbClr val="00B050"/>
                </a:solidFill>
              </a:rPr>
              <a:t>المبيعات * التغير في المبيعات</a:t>
            </a:r>
            <a:r>
              <a:rPr lang="ar-SA" sz="1600"/>
              <a:t>) </a:t>
            </a:r>
            <a:endParaRPr lang="en-US" sz="1600"/>
          </a:p>
        </p:txBody>
      </p:sp>
      <p:sp>
        <p:nvSpPr>
          <p:cNvPr id="8" name="Title 1"/>
          <p:cNvSpPr txBox="1">
            <a:spLocks/>
          </p:cNvSpPr>
          <p:nvPr/>
        </p:nvSpPr>
        <p:spPr>
          <a:xfrm>
            <a:off x="609600" y="38100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1800" smtClean="0"/>
              <a:t>المعادلة الثالثة (</a:t>
            </a:r>
            <a:r>
              <a:rPr lang="ar-SA" sz="1800" b="1" u="sng"/>
              <a:t>الاحتياجات المالية الخارجية </a:t>
            </a:r>
            <a:r>
              <a:rPr lang="ar-SA" sz="1800" smtClean="0"/>
              <a:t>)</a:t>
            </a:r>
            <a:br>
              <a:rPr lang="ar-SA" sz="1800" smtClean="0"/>
            </a:br>
            <a:r>
              <a:rPr lang="ar-SA" sz="1800"/>
              <a:t>الاحتياجات المالية الخارجية </a:t>
            </a:r>
            <a:r>
              <a:rPr lang="ar-SA" sz="1800" smtClean="0"/>
              <a:t>= </a:t>
            </a:r>
            <a:r>
              <a:rPr lang="ar-SA" sz="1800"/>
              <a:t>الاحتياجات المالية الكلية – الارباح المحتجزة للسنة القادمة</a:t>
            </a:r>
            <a:endParaRPr lang="ar-SA" sz="1800" dirty="0"/>
          </a:p>
        </p:txBody>
      </p:sp>
      <p:sp>
        <p:nvSpPr>
          <p:cNvPr id="9" name="Down Arrow 8"/>
          <p:cNvSpPr/>
          <p:nvPr/>
        </p:nvSpPr>
        <p:spPr>
          <a:xfrm>
            <a:off x="1219200" y="5160298"/>
            <a:ext cx="1143000" cy="16215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2133600" y="5160298"/>
            <a:ext cx="2590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2400" b="1" smtClean="0"/>
              <a:t>تعالوا ابيكم بكلمة راس</a:t>
            </a:r>
            <a:endParaRPr lang="ar-SA" sz="2400" b="1" dirty="0"/>
          </a:p>
        </p:txBody>
      </p:sp>
    </p:spTree>
    <p:extLst>
      <p:ext uri="{BB962C8B-B14F-4D97-AF65-F5344CB8AC3E}">
        <p14:creationId xmlns:p14="http://schemas.microsoft.com/office/powerpoint/2010/main" val="1974881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81000" y="2294779"/>
            <a:ext cx="8229600" cy="2797076"/>
          </a:xfrm>
        </p:spPr>
        <p:txBody>
          <a:bodyPr>
            <a:noAutofit/>
          </a:bodyPr>
          <a:lstStyle/>
          <a:p>
            <a:pPr rtl="1"/>
            <a:r>
              <a:rPr lang="ar-SA" sz="1800" smtClean="0"/>
              <a:t>المطلوب الاول (</a:t>
            </a:r>
            <a:r>
              <a:rPr lang="ar-SA" sz="1800" b="1" u="sng" smtClean="0"/>
              <a:t>الارباح </a:t>
            </a:r>
            <a:r>
              <a:rPr lang="ar-SA" sz="1800" b="1" u="sng"/>
              <a:t>المحتجزة </a:t>
            </a:r>
            <a:r>
              <a:rPr lang="ar-SA" sz="1800" smtClean="0"/>
              <a:t>)</a:t>
            </a:r>
            <a:br>
              <a:rPr lang="ar-SA" sz="1800" smtClean="0"/>
            </a:br>
            <a:r>
              <a:rPr lang="ar-SA" sz="1800" b="1" smtClean="0"/>
              <a:t>الارباح المحتجزة </a:t>
            </a:r>
            <a:r>
              <a:rPr lang="ar-SA" sz="1800" smtClean="0"/>
              <a:t>= </a:t>
            </a:r>
            <a:r>
              <a:rPr lang="ar-SA" sz="1800" b="1">
                <a:solidFill>
                  <a:srgbClr val="FF0000"/>
                </a:solidFill>
              </a:rPr>
              <a:t>المبيعات المتوقعة </a:t>
            </a:r>
            <a:r>
              <a:rPr lang="ar-SA" sz="1800"/>
              <a:t>* </a:t>
            </a:r>
            <a:r>
              <a:rPr lang="ar-SA" sz="1800" b="1">
                <a:solidFill>
                  <a:srgbClr val="0070C0"/>
                </a:solidFill>
              </a:rPr>
              <a:t>هامش صافي الربح </a:t>
            </a:r>
            <a:r>
              <a:rPr lang="ar-SA" sz="1800"/>
              <a:t>* </a:t>
            </a:r>
            <a:r>
              <a:rPr lang="ar-SA" sz="1800" b="1">
                <a:solidFill>
                  <a:srgbClr val="00B050"/>
                </a:solidFill>
              </a:rPr>
              <a:t>معدل احتجاز </a:t>
            </a:r>
            <a:r>
              <a:rPr lang="ar-SA" sz="1800" b="1" smtClean="0">
                <a:solidFill>
                  <a:srgbClr val="00B050"/>
                </a:solidFill>
              </a:rPr>
              <a:t>الارباح</a:t>
            </a:r>
            <a:br>
              <a:rPr lang="ar-SA" sz="1800" b="1" smtClean="0">
                <a:solidFill>
                  <a:srgbClr val="00B050"/>
                </a:solidFill>
              </a:rPr>
            </a:br>
            <a:r>
              <a:rPr lang="ar-SA" sz="1800" b="1" smtClean="0">
                <a:solidFill>
                  <a:srgbClr val="00B050"/>
                </a:solidFill>
              </a:rPr>
              <a:t>اولا نحسب المبيعات المتوقعة</a:t>
            </a:r>
            <a:br>
              <a:rPr lang="ar-SA" sz="1800" b="1" smtClean="0">
                <a:solidFill>
                  <a:srgbClr val="00B050"/>
                </a:solidFill>
              </a:rPr>
            </a:br>
            <a:r>
              <a:rPr lang="ar-SA" sz="1800" b="1" smtClean="0">
                <a:solidFill>
                  <a:srgbClr val="00B050"/>
                </a:solidFill>
              </a:rPr>
              <a:t>مبيعات الشركة سنة 2013 </a:t>
            </a:r>
            <a:r>
              <a:rPr lang="ar-SA" sz="1800" b="1" smtClean="0">
                <a:solidFill>
                  <a:srgbClr val="FF0000"/>
                </a:solidFill>
              </a:rPr>
              <a:t>مليون</a:t>
            </a:r>
            <a:r>
              <a:rPr lang="ar-SA" sz="1800" b="1" smtClean="0">
                <a:solidFill>
                  <a:srgbClr val="00B050"/>
                </a:solidFill>
              </a:rPr>
              <a:t> ويتوقعون تزيد بنسبة 15%</a:t>
            </a:r>
            <a:br>
              <a:rPr lang="ar-SA" sz="1800" b="1" smtClean="0">
                <a:solidFill>
                  <a:srgbClr val="00B050"/>
                </a:solidFill>
              </a:rPr>
            </a:br>
            <a:r>
              <a:rPr lang="ar-SA" sz="1800" b="1" smtClean="0">
                <a:solidFill>
                  <a:srgbClr val="00B050"/>
                </a:solidFill>
              </a:rPr>
              <a:t>بسيطة : 1,000,000 × .0.15 = 150,000</a:t>
            </a:r>
            <a:br>
              <a:rPr lang="ar-SA" sz="1800" b="1" smtClean="0">
                <a:solidFill>
                  <a:srgbClr val="00B050"/>
                </a:solidFill>
              </a:rPr>
            </a:br>
            <a:r>
              <a:rPr lang="ar-SA" sz="1800" b="1" smtClean="0">
                <a:solidFill>
                  <a:srgbClr val="0070C0"/>
                </a:solidFill>
              </a:rPr>
              <a:t>اجمالي المبيعات المتوقعة للسنة القادمة =</a:t>
            </a:r>
            <a:br>
              <a:rPr lang="ar-SA" sz="1800" b="1" smtClean="0">
                <a:solidFill>
                  <a:srgbClr val="0070C0"/>
                </a:solidFill>
              </a:rPr>
            </a:br>
            <a:r>
              <a:rPr lang="ar-SA" sz="1800" b="1" smtClean="0">
                <a:solidFill>
                  <a:srgbClr val="0070C0"/>
                </a:solidFill>
              </a:rPr>
              <a:t>1,000,000 + 150,000 = </a:t>
            </a:r>
            <a:r>
              <a:rPr lang="ar-SA" sz="1800" b="1" smtClean="0">
                <a:solidFill>
                  <a:srgbClr val="FF0000"/>
                </a:solidFill>
              </a:rPr>
              <a:t>1,150,000</a:t>
            </a:r>
            <a:r>
              <a:rPr lang="ar-SA" sz="1800" smtClean="0">
                <a:solidFill>
                  <a:srgbClr val="0070C0"/>
                </a:solidFill>
              </a:rPr>
              <a:t/>
            </a:r>
            <a:br>
              <a:rPr lang="ar-SA" sz="1800" smtClean="0">
                <a:solidFill>
                  <a:srgbClr val="0070C0"/>
                </a:solidFill>
              </a:rPr>
            </a:br>
            <a:r>
              <a:rPr lang="ar-SA" sz="1800" smtClean="0">
                <a:solidFill>
                  <a:srgbClr val="0070C0"/>
                </a:solidFill>
              </a:rPr>
              <a:t>نطبق القاعدة</a:t>
            </a:r>
            <a:br>
              <a:rPr lang="ar-SA" sz="1800" smtClean="0">
                <a:solidFill>
                  <a:srgbClr val="0070C0"/>
                </a:solidFill>
              </a:rPr>
            </a:br>
            <a:r>
              <a:rPr lang="ar-SA" sz="1800" b="1" smtClean="0"/>
              <a:t>الارباح </a:t>
            </a:r>
            <a:r>
              <a:rPr lang="ar-SA" sz="1800" b="1"/>
              <a:t>المحتجزة </a:t>
            </a:r>
            <a:r>
              <a:rPr lang="ar-SA" sz="1800"/>
              <a:t>= </a:t>
            </a:r>
            <a:r>
              <a:rPr lang="ar-SA" sz="1800" b="1">
                <a:solidFill>
                  <a:srgbClr val="FF0000"/>
                </a:solidFill>
              </a:rPr>
              <a:t>اجمالي المبيعات المتوقعة </a:t>
            </a:r>
            <a:r>
              <a:rPr lang="ar-SA" sz="1800"/>
              <a:t>* </a:t>
            </a:r>
            <a:r>
              <a:rPr lang="ar-SA" sz="1800" b="1">
                <a:solidFill>
                  <a:srgbClr val="0070C0"/>
                </a:solidFill>
              </a:rPr>
              <a:t>هامش صافي الربح </a:t>
            </a:r>
            <a:r>
              <a:rPr lang="ar-SA" sz="1800"/>
              <a:t>* </a:t>
            </a:r>
            <a:r>
              <a:rPr lang="ar-SA" sz="1800" b="1">
                <a:solidFill>
                  <a:srgbClr val="00B050"/>
                </a:solidFill>
              </a:rPr>
              <a:t>معدل احتجاز الارباح</a:t>
            </a:r>
            <a:r>
              <a:rPr lang="ar-SA" sz="1800" smtClean="0">
                <a:solidFill>
                  <a:srgbClr val="0070C0"/>
                </a:solidFill>
              </a:rPr>
              <a:t/>
            </a:r>
            <a:br>
              <a:rPr lang="ar-SA" sz="1800" smtClean="0">
                <a:solidFill>
                  <a:srgbClr val="0070C0"/>
                </a:solidFill>
              </a:rPr>
            </a:br>
            <a:r>
              <a:rPr lang="ar-SA" sz="1800" b="1" smtClean="0">
                <a:solidFill>
                  <a:srgbClr val="FF0000"/>
                </a:solidFill>
              </a:rPr>
              <a:t>1,150,000 </a:t>
            </a:r>
            <a:r>
              <a:rPr lang="ar-SA" sz="1800" b="1" smtClean="0">
                <a:solidFill>
                  <a:srgbClr val="7030A0"/>
                </a:solidFill>
              </a:rPr>
              <a:t>*</a:t>
            </a:r>
            <a:r>
              <a:rPr lang="ar-SA" sz="1800" b="1" smtClean="0">
                <a:solidFill>
                  <a:srgbClr val="FF0000"/>
                </a:solidFill>
              </a:rPr>
              <a:t> </a:t>
            </a:r>
            <a:r>
              <a:rPr lang="ar-SA" sz="1800"/>
              <a:t> </a:t>
            </a:r>
            <a:r>
              <a:rPr lang="ar-SA" sz="1800" b="1" smtClean="0">
                <a:solidFill>
                  <a:srgbClr val="0070C0"/>
                </a:solidFill>
              </a:rPr>
              <a:t>0.08 </a:t>
            </a:r>
            <a:r>
              <a:rPr lang="ar-SA" sz="1800" b="1" smtClean="0">
                <a:solidFill>
                  <a:srgbClr val="7030A0"/>
                </a:solidFill>
              </a:rPr>
              <a:t>*</a:t>
            </a:r>
            <a:r>
              <a:rPr lang="ar-SA" sz="1800" b="1" smtClean="0">
                <a:solidFill>
                  <a:srgbClr val="0070C0"/>
                </a:solidFill>
              </a:rPr>
              <a:t> </a:t>
            </a:r>
            <a:r>
              <a:rPr lang="ar-SA" sz="1800" b="1" smtClean="0">
                <a:solidFill>
                  <a:srgbClr val="00B050"/>
                </a:solidFill>
              </a:rPr>
              <a:t>0.50 </a:t>
            </a:r>
            <a:r>
              <a:rPr lang="ar-SA" sz="1800" b="1" smtClean="0">
                <a:solidFill>
                  <a:srgbClr val="7030A0"/>
                </a:solidFill>
              </a:rPr>
              <a:t>= 46,000</a:t>
            </a:r>
            <a:endParaRPr lang="en-US" sz="1800">
              <a:solidFill>
                <a:srgbClr val="7030A0"/>
              </a:solidFill>
            </a:endParaRPr>
          </a:p>
        </p:txBody>
      </p:sp>
      <p:sp>
        <p:nvSpPr>
          <p:cNvPr id="6" name="Rectangle 5"/>
          <p:cNvSpPr/>
          <p:nvPr/>
        </p:nvSpPr>
        <p:spPr>
          <a:xfrm>
            <a:off x="666750" y="76200"/>
            <a:ext cx="8382000" cy="2308324"/>
          </a:xfrm>
          <a:prstGeom prst="rect">
            <a:avLst/>
          </a:prstGeom>
        </p:spPr>
        <p:txBody>
          <a:bodyPr wrap="square">
            <a:spAutoFit/>
          </a:bodyPr>
          <a:lstStyle/>
          <a:p>
            <a:pPr algn="r" rtl="1"/>
            <a:r>
              <a:rPr lang="ar-SA"/>
              <a:t>مثال: </a:t>
            </a:r>
            <a:endParaRPr lang="ar-SA" smtClean="0"/>
          </a:p>
          <a:p>
            <a:pPr algn="r" rtl="1"/>
            <a:r>
              <a:rPr lang="ar-SA" smtClean="0"/>
              <a:t>بلغت </a:t>
            </a:r>
            <a:r>
              <a:rPr lang="ar-SA"/>
              <a:t>مبيعات الشركة </a:t>
            </a:r>
            <a:r>
              <a:rPr lang="ar-SA" b="1">
                <a:solidFill>
                  <a:srgbClr val="FF0000"/>
                </a:solidFill>
              </a:rPr>
              <a:t>مليون</a:t>
            </a:r>
            <a:r>
              <a:rPr lang="ar-SA"/>
              <a:t> ريال في عام 2013 وحققت ربحا صافيا مقداره </a:t>
            </a:r>
            <a:r>
              <a:rPr lang="ar-SA" b="1">
                <a:solidFill>
                  <a:srgbClr val="0070C0"/>
                </a:solidFill>
              </a:rPr>
              <a:t>8%</a:t>
            </a:r>
            <a:r>
              <a:rPr lang="ar-SA" smtClean="0"/>
              <a:t>  </a:t>
            </a:r>
            <a:r>
              <a:rPr lang="ar-SA"/>
              <a:t>على المبيعات. تتبع المنشأة سياسة توزيع</a:t>
            </a:r>
            <a:r>
              <a:rPr lang="ar-SA" b="1">
                <a:solidFill>
                  <a:srgbClr val="00B050"/>
                </a:solidFill>
              </a:rPr>
              <a:t> 50% </a:t>
            </a:r>
            <a:r>
              <a:rPr lang="ar-SA"/>
              <a:t>من ارباحها على المساهمين ويتوقع ان </a:t>
            </a:r>
            <a:r>
              <a:rPr lang="ar-SA" b="1">
                <a:solidFill>
                  <a:srgbClr val="7030A0"/>
                </a:solidFill>
              </a:rPr>
              <a:t>تزيد مبيعات الشركة </a:t>
            </a:r>
            <a:r>
              <a:rPr lang="ar-SA"/>
              <a:t>في عام 2014 </a:t>
            </a:r>
            <a:r>
              <a:rPr lang="ar-SA" b="1">
                <a:solidFill>
                  <a:srgbClr val="7030A0"/>
                </a:solidFill>
              </a:rPr>
              <a:t>بنسبة 15% </a:t>
            </a:r>
            <a:r>
              <a:rPr lang="ar-SA"/>
              <a:t>عن مبيعات2013. علما بان المنشأة تعمل حاليا بكامل طاقتها الانتاجية</a:t>
            </a:r>
          </a:p>
          <a:p>
            <a:pPr algn="r" rtl="1"/>
            <a:r>
              <a:rPr lang="ar-SA" b="1" smtClean="0">
                <a:solidFill>
                  <a:srgbClr val="7030A0"/>
                </a:solidFill>
              </a:rPr>
              <a:t>احسب </a:t>
            </a:r>
          </a:p>
          <a:p>
            <a:pPr algn="r" rtl="1"/>
            <a:r>
              <a:rPr lang="ar-SA" smtClean="0">
                <a:solidFill>
                  <a:srgbClr val="FF0000"/>
                </a:solidFill>
              </a:rPr>
              <a:t>الارباح المحتجزة</a:t>
            </a:r>
          </a:p>
          <a:p>
            <a:pPr algn="r" rtl="1"/>
            <a:r>
              <a:rPr lang="ar-SA" smtClean="0">
                <a:solidFill>
                  <a:srgbClr val="FF0000"/>
                </a:solidFill>
              </a:rPr>
              <a:t>الاحتياجات </a:t>
            </a:r>
            <a:r>
              <a:rPr lang="ar-SA">
                <a:solidFill>
                  <a:srgbClr val="FF0000"/>
                </a:solidFill>
              </a:rPr>
              <a:t>المالية الكلية </a:t>
            </a:r>
            <a:r>
              <a:rPr lang="ar-SA" smtClean="0">
                <a:solidFill>
                  <a:srgbClr val="FF0000"/>
                </a:solidFill>
              </a:rPr>
              <a:t>للشركة</a:t>
            </a:r>
          </a:p>
          <a:p>
            <a:pPr algn="r" rtl="1"/>
            <a:r>
              <a:rPr lang="ar-SA" smtClean="0">
                <a:solidFill>
                  <a:srgbClr val="FF0000"/>
                </a:solidFill>
              </a:rPr>
              <a:t>الاحتياجات </a:t>
            </a:r>
            <a:r>
              <a:rPr lang="ar-SA">
                <a:solidFill>
                  <a:srgbClr val="FF0000"/>
                </a:solidFill>
              </a:rPr>
              <a:t>المالية الخارجية </a:t>
            </a:r>
            <a:r>
              <a:rPr lang="ar-SA" smtClean="0">
                <a:solidFill>
                  <a:srgbClr val="FF0000"/>
                </a:solidFill>
              </a:rPr>
              <a:t>للشركة</a:t>
            </a:r>
            <a:endParaRPr lang="ar-SA">
              <a:solidFill>
                <a:srgbClr val="FF0000"/>
              </a:solidFill>
            </a:endParaRPr>
          </a:p>
        </p:txBody>
      </p:sp>
      <p:sp>
        <p:nvSpPr>
          <p:cNvPr id="7" name="Title 1"/>
          <p:cNvSpPr txBox="1">
            <a:spLocks/>
          </p:cNvSpPr>
          <p:nvPr/>
        </p:nvSpPr>
        <p:spPr>
          <a:xfrm>
            <a:off x="381000" y="5257800"/>
            <a:ext cx="82296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r>
              <a:rPr lang="ar-SA" sz="1800" smtClean="0"/>
              <a:t>هذي سهلة ما اتوقع بيكون فيها مشكلة</a:t>
            </a:r>
          </a:p>
          <a:p>
            <a:pPr algn="r" rtl="1"/>
            <a:r>
              <a:rPr lang="ar-SA" sz="1800" b="1" smtClean="0">
                <a:solidFill>
                  <a:srgbClr val="7030A0"/>
                </a:solidFill>
              </a:rPr>
              <a:t>عرفنا التغير في المبيعات = 150,000 (كانت المبيعات مليون ونتوقع تزيد الى 1,150,000 يعني كم التغير</a:t>
            </a:r>
          </a:p>
          <a:p>
            <a:pPr algn="r" rtl="1"/>
            <a:r>
              <a:rPr lang="ar-SA" sz="1800" b="1" smtClean="0">
                <a:solidFill>
                  <a:srgbClr val="7030A0"/>
                </a:solidFill>
              </a:rPr>
              <a:t>اجمالي المبيعات المتوقعة = 1,150,000</a:t>
            </a:r>
            <a:endParaRPr lang="en-US" sz="1800" b="1">
              <a:solidFill>
                <a:srgbClr val="7030A0"/>
              </a:solidFill>
            </a:endParaRPr>
          </a:p>
        </p:txBody>
      </p:sp>
      <p:sp>
        <p:nvSpPr>
          <p:cNvPr id="8" name="Title 1"/>
          <p:cNvSpPr txBox="1">
            <a:spLocks/>
          </p:cNvSpPr>
          <p:nvPr/>
        </p:nvSpPr>
        <p:spPr>
          <a:xfrm>
            <a:off x="1143000" y="6010275"/>
            <a:ext cx="2286000" cy="457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تعالوا</a:t>
            </a:r>
            <a:endParaRPr lang="en-US" sz="2000" b="1"/>
          </a:p>
        </p:txBody>
      </p:sp>
      <p:sp>
        <p:nvSpPr>
          <p:cNvPr id="2" name="Rectangle 1"/>
          <p:cNvSpPr/>
          <p:nvPr/>
        </p:nvSpPr>
        <p:spPr>
          <a:xfrm>
            <a:off x="247650" y="3009900"/>
            <a:ext cx="1524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u="sng" smtClean="0">
                <a:solidFill>
                  <a:srgbClr val="0070C0"/>
                </a:solidFill>
              </a:rPr>
              <a:t>الزيادة</a:t>
            </a:r>
            <a:r>
              <a:rPr lang="ar-SA" b="1" smtClean="0">
                <a:solidFill>
                  <a:srgbClr val="0070C0"/>
                </a:solidFill>
              </a:rPr>
              <a:t> المتوقعة في المبيعات</a:t>
            </a:r>
          </a:p>
          <a:p>
            <a:pPr algn="ctr"/>
            <a:r>
              <a:rPr lang="ar-SA" b="1" smtClean="0">
                <a:solidFill>
                  <a:srgbClr val="0070C0"/>
                </a:solidFill>
              </a:rPr>
              <a:t>150,000</a:t>
            </a:r>
            <a:endParaRPr lang="en-US" b="1">
              <a:solidFill>
                <a:srgbClr val="0070C0"/>
              </a:solidFill>
            </a:endParaRPr>
          </a:p>
        </p:txBody>
      </p:sp>
      <p:cxnSp>
        <p:nvCxnSpPr>
          <p:cNvPr id="4" name="Straight Arrow Connector 3"/>
          <p:cNvCxnSpPr/>
          <p:nvPr/>
        </p:nvCxnSpPr>
        <p:spPr>
          <a:xfrm flipV="1">
            <a:off x="1752600" y="3657598"/>
            <a:ext cx="1066800" cy="7143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2819400" y="3429000"/>
            <a:ext cx="838200" cy="3000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47650" y="3962400"/>
            <a:ext cx="2209800" cy="5334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SA" b="1" u="sng" smtClean="0">
                <a:solidFill>
                  <a:srgbClr val="FF0000"/>
                </a:solidFill>
              </a:rPr>
              <a:t>اجمالي المبيعات </a:t>
            </a:r>
            <a:r>
              <a:rPr lang="ar-SA" b="1" smtClean="0">
                <a:solidFill>
                  <a:srgbClr val="FF0000"/>
                </a:solidFill>
              </a:rPr>
              <a:t>المتوقعة</a:t>
            </a:r>
          </a:p>
          <a:p>
            <a:pPr algn="ctr"/>
            <a:r>
              <a:rPr lang="ar-SA" b="1" smtClean="0">
                <a:solidFill>
                  <a:srgbClr val="FF0000"/>
                </a:solidFill>
              </a:rPr>
              <a:t>1,150,000</a:t>
            </a:r>
            <a:endParaRPr lang="en-US" b="1">
              <a:solidFill>
                <a:srgbClr val="FF0000"/>
              </a:solidFill>
            </a:endParaRPr>
          </a:p>
        </p:txBody>
      </p:sp>
      <p:cxnSp>
        <p:nvCxnSpPr>
          <p:cNvPr id="12" name="Straight Arrow Connector 11"/>
          <p:cNvCxnSpPr/>
          <p:nvPr/>
        </p:nvCxnSpPr>
        <p:spPr>
          <a:xfrm flipV="1">
            <a:off x="2457450" y="4150520"/>
            <a:ext cx="514350" cy="3572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5" name="Rectangle 14"/>
          <p:cNvSpPr/>
          <p:nvPr/>
        </p:nvSpPr>
        <p:spPr>
          <a:xfrm>
            <a:off x="2971800" y="3962400"/>
            <a:ext cx="914400" cy="2667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b="1">
              <a:solidFill>
                <a:srgbClr val="FF0000"/>
              </a:solidFill>
            </a:endParaRPr>
          </a:p>
        </p:txBody>
      </p:sp>
      <p:sp>
        <p:nvSpPr>
          <p:cNvPr id="16" name="Down Arrow 15"/>
          <p:cNvSpPr/>
          <p:nvPr/>
        </p:nvSpPr>
        <p:spPr>
          <a:xfrm>
            <a:off x="1600200" y="6096000"/>
            <a:ext cx="4572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750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12" t="42751" r="11826" b="19492"/>
          <a:stretch/>
        </p:blipFill>
        <p:spPr bwMode="auto">
          <a:xfrm>
            <a:off x="1295400" y="2971800"/>
            <a:ext cx="7387772" cy="323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4300" y="152400"/>
            <a:ext cx="8839200" cy="2800767"/>
          </a:xfrm>
          <a:prstGeom prst="rect">
            <a:avLst/>
          </a:prstGeom>
        </p:spPr>
        <p:txBody>
          <a:bodyPr wrap="square">
            <a:spAutoFit/>
          </a:bodyPr>
          <a:lstStyle/>
          <a:p>
            <a:pPr algn="r" rtl="1"/>
            <a:r>
              <a:rPr lang="ar-SA" sz="1600"/>
              <a:t>المطلوب </a:t>
            </a:r>
            <a:r>
              <a:rPr lang="ar-SA" sz="1600" smtClean="0"/>
              <a:t>الثاني </a:t>
            </a:r>
            <a:r>
              <a:rPr lang="ar-SA" sz="1600"/>
              <a:t>(</a:t>
            </a:r>
            <a:r>
              <a:rPr lang="ar-SA" sz="1600" b="1" u="sng"/>
              <a:t>الاحتياجات المالية الكلية </a:t>
            </a:r>
            <a:r>
              <a:rPr lang="ar-SA" sz="1600"/>
              <a:t>)</a:t>
            </a:r>
            <a:br>
              <a:rPr lang="ar-SA" sz="1600"/>
            </a:br>
            <a:r>
              <a:rPr lang="ar-SA" sz="1600"/>
              <a:t>الاحتياجات المالية الكلية </a:t>
            </a:r>
            <a:r>
              <a:rPr lang="ar-SA" sz="1600" b="1"/>
              <a:t>=</a:t>
            </a:r>
            <a:r>
              <a:rPr lang="ar-SA" sz="1600"/>
              <a:t> (</a:t>
            </a:r>
            <a:r>
              <a:rPr lang="ar-SA" sz="1600" b="1">
                <a:solidFill>
                  <a:srgbClr val="0070C0"/>
                </a:solidFill>
              </a:rPr>
              <a:t>مجموع الأصول </a:t>
            </a:r>
            <a:r>
              <a:rPr lang="ar-SA" sz="1600"/>
              <a:t>/ </a:t>
            </a:r>
            <a:r>
              <a:rPr lang="ar-SA" sz="1600" b="1">
                <a:solidFill>
                  <a:srgbClr val="00B050"/>
                </a:solidFill>
              </a:rPr>
              <a:t>المبيعات * التغير في المبيعات</a:t>
            </a:r>
            <a:r>
              <a:rPr lang="ar-SA" sz="1600"/>
              <a:t>) </a:t>
            </a:r>
            <a:r>
              <a:rPr lang="ar-SA" sz="2400" b="1">
                <a:solidFill>
                  <a:srgbClr val="FF0000"/>
                </a:solidFill>
              </a:rPr>
              <a:t>-</a:t>
            </a:r>
            <a:r>
              <a:rPr lang="ar-SA" sz="1600"/>
              <a:t> (</a:t>
            </a:r>
            <a:r>
              <a:rPr lang="ar-SA" sz="1600" b="1">
                <a:solidFill>
                  <a:srgbClr val="0070C0"/>
                </a:solidFill>
              </a:rPr>
              <a:t>مجموع الخصوم</a:t>
            </a:r>
            <a:r>
              <a:rPr lang="ar-SA" sz="1600"/>
              <a:t>/ </a:t>
            </a:r>
            <a:r>
              <a:rPr lang="ar-SA" sz="1600" b="1">
                <a:solidFill>
                  <a:srgbClr val="00B050"/>
                </a:solidFill>
              </a:rPr>
              <a:t>المبيعات * التغير في المبيعات</a:t>
            </a:r>
            <a:r>
              <a:rPr lang="ar-SA" sz="1600"/>
              <a:t>) </a:t>
            </a:r>
            <a:endParaRPr lang="ar-SA" sz="1600" smtClean="0"/>
          </a:p>
          <a:p>
            <a:pPr algn="r" rtl="1"/>
            <a:r>
              <a:rPr lang="ar-SA" sz="1600" smtClean="0"/>
              <a:t>أو</a:t>
            </a:r>
          </a:p>
          <a:p>
            <a:pPr algn="r" rtl="1"/>
            <a:r>
              <a:rPr lang="ar-SA" sz="1600" smtClean="0"/>
              <a:t>بطريقة أسهل</a:t>
            </a:r>
          </a:p>
          <a:p>
            <a:pPr algn="r" rtl="1"/>
            <a:r>
              <a:rPr lang="ar-SA" sz="1600"/>
              <a:t>الاحتياجات المالية الكلية </a:t>
            </a:r>
            <a:r>
              <a:rPr lang="ar-SA" sz="1600" b="1"/>
              <a:t>=</a:t>
            </a:r>
            <a:r>
              <a:rPr lang="ar-SA" sz="1600"/>
              <a:t> (</a:t>
            </a:r>
            <a:r>
              <a:rPr lang="ar-SA" sz="1600" b="1">
                <a:solidFill>
                  <a:srgbClr val="0070C0"/>
                </a:solidFill>
              </a:rPr>
              <a:t>مجموع </a:t>
            </a:r>
            <a:r>
              <a:rPr lang="ar-SA" sz="1600" b="1" smtClean="0">
                <a:solidFill>
                  <a:srgbClr val="0070C0"/>
                </a:solidFill>
              </a:rPr>
              <a:t>الأصول </a:t>
            </a:r>
            <a:r>
              <a:rPr lang="ar-SA" sz="1600" b="1" smtClean="0">
                <a:solidFill>
                  <a:srgbClr val="FF0000"/>
                </a:solidFill>
              </a:rPr>
              <a:t>- </a:t>
            </a:r>
            <a:r>
              <a:rPr lang="ar-SA" sz="1600" b="1">
                <a:solidFill>
                  <a:srgbClr val="FF0000"/>
                </a:solidFill>
              </a:rPr>
              <a:t>مجموع </a:t>
            </a:r>
            <a:r>
              <a:rPr lang="ar-SA" sz="1600" b="1" smtClean="0">
                <a:solidFill>
                  <a:srgbClr val="FF0000"/>
                </a:solidFill>
              </a:rPr>
              <a:t>الخصوم</a:t>
            </a:r>
            <a:r>
              <a:rPr lang="ar-SA" sz="1600" b="1" smtClean="0">
                <a:solidFill>
                  <a:srgbClr val="0070C0"/>
                </a:solidFill>
              </a:rPr>
              <a:t> </a:t>
            </a:r>
            <a:r>
              <a:rPr lang="ar-SA" sz="2000" b="1" smtClean="0">
                <a:solidFill>
                  <a:srgbClr val="0070C0"/>
                </a:solidFill>
              </a:rPr>
              <a:t>/</a:t>
            </a:r>
            <a:r>
              <a:rPr lang="ar-SA" sz="1600" b="1" smtClean="0">
                <a:solidFill>
                  <a:srgbClr val="0070C0"/>
                </a:solidFill>
              </a:rPr>
              <a:t> </a:t>
            </a:r>
            <a:r>
              <a:rPr lang="ar-SA" sz="1600" b="1" smtClean="0">
                <a:solidFill>
                  <a:srgbClr val="00B050"/>
                </a:solidFill>
              </a:rPr>
              <a:t>المبيعات </a:t>
            </a:r>
            <a:r>
              <a:rPr lang="ar-SA" sz="1600"/>
              <a:t>) </a:t>
            </a:r>
            <a:r>
              <a:rPr lang="ar-SA" sz="1600" smtClean="0"/>
              <a:t>* (</a:t>
            </a:r>
            <a:r>
              <a:rPr lang="ar-SA" sz="1600" b="1" smtClean="0">
                <a:solidFill>
                  <a:srgbClr val="00B0F0"/>
                </a:solidFill>
              </a:rPr>
              <a:t>التغير </a:t>
            </a:r>
            <a:r>
              <a:rPr lang="ar-SA" sz="1600" b="1">
                <a:solidFill>
                  <a:srgbClr val="00B0F0"/>
                </a:solidFill>
              </a:rPr>
              <a:t>في المبيعات</a:t>
            </a:r>
            <a:r>
              <a:rPr lang="ar-SA" sz="1600" smtClean="0"/>
              <a:t>)</a:t>
            </a:r>
          </a:p>
          <a:p>
            <a:pPr algn="r" rtl="1"/>
            <a:r>
              <a:rPr lang="ar-SA" sz="1600" b="1">
                <a:solidFill>
                  <a:srgbClr val="0070C0"/>
                </a:solidFill>
              </a:rPr>
              <a:t>مجموع </a:t>
            </a:r>
            <a:r>
              <a:rPr lang="ar-SA" sz="1600" b="1" smtClean="0">
                <a:solidFill>
                  <a:srgbClr val="0070C0"/>
                </a:solidFill>
              </a:rPr>
              <a:t>الأصول </a:t>
            </a:r>
            <a:r>
              <a:rPr lang="ar-SA" sz="1600" b="1" smtClean="0">
                <a:solidFill>
                  <a:srgbClr val="7030A0"/>
                </a:solidFill>
              </a:rPr>
              <a:t>ناقص</a:t>
            </a:r>
            <a:r>
              <a:rPr lang="ar-SA" sz="1600" b="1" smtClean="0">
                <a:solidFill>
                  <a:srgbClr val="0070C0"/>
                </a:solidFill>
              </a:rPr>
              <a:t> </a:t>
            </a:r>
            <a:r>
              <a:rPr lang="ar-SA" sz="1600" b="1">
                <a:solidFill>
                  <a:srgbClr val="FF0000"/>
                </a:solidFill>
              </a:rPr>
              <a:t>مجموع الخصوم</a:t>
            </a:r>
            <a:r>
              <a:rPr lang="ar-SA" sz="1600" b="1">
                <a:solidFill>
                  <a:srgbClr val="0070C0"/>
                </a:solidFill>
              </a:rPr>
              <a:t> </a:t>
            </a:r>
            <a:r>
              <a:rPr lang="ar-SA" sz="1600" b="1">
                <a:solidFill>
                  <a:srgbClr val="7030A0"/>
                </a:solidFill>
              </a:rPr>
              <a:t>تقسيم</a:t>
            </a:r>
            <a:r>
              <a:rPr lang="ar-SA" sz="1600" b="1" smtClean="0">
                <a:solidFill>
                  <a:srgbClr val="0070C0"/>
                </a:solidFill>
              </a:rPr>
              <a:t> </a:t>
            </a:r>
            <a:r>
              <a:rPr lang="ar-SA" sz="1600" b="1">
                <a:solidFill>
                  <a:srgbClr val="00B050"/>
                </a:solidFill>
              </a:rPr>
              <a:t>المبيعات </a:t>
            </a:r>
            <a:r>
              <a:rPr lang="ar-SA" sz="1600" b="1">
                <a:solidFill>
                  <a:srgbClr val="7030A0"/>
                </a:solidFill>
              </a:rPr>
              <a:t>ضرب</a:t>
            </a:r>
            <a:r>
              <a:rPr lang="ar-SA" sz="1600" b="1" smtClean="0">
                <a:solidFill>
                  <a:srgbClr val="00B050"/>
                </a:solidFill>
              </a:rPr>
              <a:t> </a:t>
            </a:r>
            <a:r>
              <a:rPr lang="ar-SA" sz="1600" b="1" smtClean="0">
                <a:solidFill>
                  <a:srgbClr val="00B0F0"/>
                </a:solidFill>
              </a:rPr>
              <a:t>التغير في مبيعات</a:t>
            </a:r>
            <a:endParaRPr lang="ar-SA" sz="1600" smtClean="0">
              <a:solidFill>
                <a:srgbClr val="00B0F0"/>
              </a:solidFill>
            </a:endParaRPr>
          </a:p>
          <a:p>
            <a:pPr algn="r" rtl="1"/>
            <a:r>
              <a:rPr lang="ar-SA" sz="1600" smtClean="0"/>
              <a:t>ولكن خلي بالك من نقطة !!!</a:t>
            </a:r>
          </a:p>
          <a:p>
            <a:pPr algn="r" rtl="1"/>
            <a:r>
              <a:rPr lang="ar-SA" sz="2000" b="1" u="sng" smtClean="0">
                <a:solidFill>
                  <a:schemeClr val="accent2"/>
                </a:solidFill>
              </a:rPr>
              <a:t>لاااازم</a:t>
            </a:r>
            <a:r>
              <a:rPr lang="ar-SA" sz="2000" smtClean="0">
                <a:solidFill>
                  <a:schemeClr val="accent2"/>
                </a:solidFill>
              </a:rPr>
              <a:t> </a:t>
            </a:r>
            <a:r>
              <a:rPr lang="ar-SA" sz="1600" smtClean="0"/>
              <a:t>تكتب </a:t>
            </a:r>
            <a:r>
              <a:rPr lang="ar-SA" sz="1600" b="1" u="sng" smtClean="0"/>
              <a:t>يساوي بعد كل عملية</a:t>
            </a:r>
          </a:p>
          <a:p>
            <a:pPr algn="r" rtl="1"/>
            <a:r>
              <a:rPr lang="ar-SA" sz="1600" smtClean="0"/>
              <a:t>وتكتب في الآلة الحاسبة بهذه الطريقة :</a:t>
            </a:r>
          </a:p>
          <a:p>
            <a:pPr rtl="1"/>
            <a:r>
              <a:rPr lang="en-US" sz="1600" b="1">
                <a:solidFill>
                  <a:srgbClr val="0070C0"/>
                </a:solidFill>
              </a:rPr>
              <a:t>800,000</a:t>
            </a:r>
            <a:r>
              <a:rPr lang="en-US" sz="1600" smtClean="0"/>
              <a:t> – </a:t>
            </a:r>
            <a:r>
              <a:rPr lang="en-US" sz="1600" b="1">
                <a:solidFill>
                  <a:srgbClr val="FF0000"/>
                </a:solidFill>
              </a:rPr>
              <a:t>200,000</a:t>
            </a:r>
            <a:r>
              <a:rPr lang="en-US" sz="1600" smtClean="0"/>
              <a:t> = / </a:t>
            </a:r>
            <a:r>
              <a:rPr lang="en-US" sz="1600" b="1">
                <a:solidFill>
                  <a:srgbClr val="00B050"/>
                </a:solidFill>
              </a:rPr>
              <a:t>1,000,000</a:t>
            </a:r>
            <a:r>
              <a:rPr lang="en-US" sz="1600" smtClean="0"/>
              <a:t> = * </a:t>
            </a:r>
            <a:r>
              <a:rPr lang="en-US" sz="1600" b="1">
                <a:solidFill>
                  <a:srgbClr val="00B0F0"/>
                </a:solidFill>
              </a:rPr>
              <a:t>150,000 </a:t>
            </a:r>
            <a:r>
              <a:rPr lang="en-US" sz="1600" smtClean="0"/>
              <a:t>= </a:t>
            </a:r>
            <a:r>
              <a:rPr lang="en-US" sz="1600" b="1">
                <a:solidFill>
                  <a:srgbClr val="7030A0"/>
                </a:solidFill>
              </a:rPr>
              <a:t>90,000</a:t>
            </a:r>
          </a:p>
        </p:txBody>
      </p:sp>
      <p:sp>
        <p:nvSpPr>
          <p:cNvPr id="7" name="Rectangle 6"/>
          <p:cNvSpPr/>
          <p:nvPr/>
        </p:nvSpPr>
        <p:spPr>
          <a:xfrm>
            <a:off x="5943600" y="5791200"/>
            <a:ext cx="2739572" cy="417286"/>
          </a:xfrm>
          <a:prstGeom prst="rect">
            <a:avLst/>
          </a:prstGeom>
          <a:noFill/>
          <a:ln w="57150"/>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11614" y="4590142"/>
            <a:ext cx="2739572" cy="246743"/>
          </a:xfrm>
          <a:prstGeom prst="rect">
            <a:avLst/>
          </a:prstGeom>
          <a:noFill/>
          <a:ln w="57150"/>
          <a:effectLst>
            <a:innerShdw blurRad="63500" dist="50800" dir="108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p:cNvSpPr/>
          <p:nvPr/>
        </p:nvSpPr>
        <p:spPr>
          <a:xfrm>
            <a:off x="304800" y="2304143"/>
            <a:ext cx="3733800" cy="24674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r>
              <a:rPr lang="ar-SA" smtClean="0"/>
              <a:t>نطرح ثم = ثم نقسم ثم = ثم نضرب ثم يساوي</a:t>
            </a:r>
            <a:endParaRPr lang="en-US"/>
          </a:p>
        </p:txBody>
      </p:sp>
    </p:spTree>
    <p:extLst>
      <p:ext uri="{BB962C8B-B14F-4D97-AF65-F5344CB8AC3E}">
        <p14:creationId xmlns:p14="http://schemas.microsoft.com/office/powerpoint/2010/main" val="3402716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400" y="762000"/>
            <a:ext cx="8229600" cy="1828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1800" smtClean="0"/>
              <a:t>المطلوب الثالث (</a:t>
            </a:r>
            <a:r>
              <a:rPr lang="ar-SA" sz="1800" b="1" u="sng"/>
              <a:t>الاحتياجات المالية الخارجية </a:t>
            </a:r>
            <a:r>
              <a:rPr lang="ar-SA" sz="1800" smtClean="0"/>
              <a:t>)</a:t>
            </a:r>
            <a:br>
              <a:rPr lang="ar-SA" sz="1800" smtClean="0"/>
            </a:br>
            <a:r>
              <a:rPr lang="ar-SA" sz="1800"/>
              <a:t>الاحتياجات المالية الخارجية </a:t>
            </a:r>
            <a:r>
              <a:rPr lang="ar-SA" sz="1800" smtClean="0"/>
              <a:t>= </a:t>
            </a:r>
            <a:r>
              <a:rPr lang="ar-SA" sz="1800"/>
              <a:t>الاحتياجات المالية الكلية – الارباح المحتجزة للسنة </a:t>
            </a:r>
            <a:r>
              <a:rPr lang="ar-SA" sz="1800" smtClean="0"/>
              <a:t>القادمة</a:t>
            </a:r>
          </a:p>
          <a:p>
            <a:pPr rtl="1"/>
            <a:r>
              <a:rPr lang="ar-SA" sz="1800"/>
              <a:t>الارباح المحتجزة للسنة </a:t>
            </a:r>
            <a:r>
              <a:rPr lang="ar-SA" sz="1800" smtClean="0"/>
              <a:t>القادمة حصلنا عليها في المطلوب الأول  (</a:t>
            </a:r>
            <a:r>
              <a:rPr lang="ar-SA" sz="1800" b="1">
                <a:solidFill>
                  <a:srgbClr val="7030A0"/>
                </a:solidFill>
              </a:rPr>
              <a:t>46,000</a:t>
            </a:r>
            <a:r>
              <a:rPr lang="ar-SA" sz="1800" smtClean="0"/>
              <a:t>)</a:t>
            </a:r>
          </a:p>
          <a:p>
            <a:pPr rtl="1"/>
            <a:r>
              <a:rPr lang="ar-SA" sz="1800"/>
              <a:t>الاحتياجات المالية </a:t>
            </a:r>
            <a:r>
              <a:rPr lang="ar-SA" sz="1800" smtClean="0"/>
              <a:t>الكلية </a:t>
            </a:r>
            <a:r>
              <a:rPr lang="ar-SA" sz="1800"/>
              <a:t>حصلنا عليها في المطلوب </a:t>
            </a:r>
            <a:r>
              <a:rPr lang="ar-SA" sz="1800" smtClean="0"/>
              <a:t>الثاني (</a:t>
            </a:r>
            <a:r>
              <a:rPr lang="en-US" sz="1800" b="1">
                <a:solidFill>
                  <a:srgbClr val="7030A0"/>
                </a:solidFill>
              </a:rPr>
              <a:t>90,000</a:t>
            </a:r>
            <a:r>
              <a:rPr lang="ar-SA" sz="1800" smtClean="0"/>
              <a:t>)</a:t>
            </a:r>
          </a:p>
          <a:p>
            <a:pPr rtl="1"/>
            <a:r>
              <a:rPr lang="ar-SA" sz="1800" smtClean="0"/>
              <a:t>الآن عملية طرح بسيطة</a:t>
            </a:r>
          </a:p>
          <a:p>
            <a:pPr rtl="1"/>
            <a:r>
              <a:rPr lang="ar-SA" sz="1800"/>
              <a:t>الاحتياجات المالية الخارجية = الاحتياجات المالية الكلية </a:t>
            </a:r>
            <a:r>
              <a:rPr lang="ar-SA" sz="1800">
                <a:solidFill>
                  <a:srgbClr val="FF0000"/>
                </a:solidFill>
              </a:rPr>
              <a:t>–</a:t>
            </a:r>
            <a:r>
              <a:rPr lang="ar-SA" sz="1800"/>
              <a:t> الارباح المحتجزة للسنة القادمة</a:t>
            </a:r>
            <a:endParaRPr lang="ar-SA" sz="1800" smtClean="0"/>
          </a:p>
          <a:p>
            <a:pPr rtl="1"/>
            <a:r>
              <a:rPr lang="ar-SA" sz="1800"/>
              <a:t>الاحتياجات المالية الخارجية </a:t>
            </a:r>
            <a:r>
              <a:rPr lang="ar-SA" sz="1800" smtClean="0"/>
              <a:t>= </a:t>
            </a:r>
            <a:r>
              <a:rPr lang="en-US" sz="1800" b="1" smtClean="0">
                <a:solidFill>
                  <a:srgbClr val="7030A0"/>
                </a:solidFill>
              </a:rPr>
              <a:t>90,000</a:t>
            </a:r>
            <a:r>
              <a:rPr lang="ar-SA" sz="1800" b="1" smtClean="0">
                <a:solidFill>
                  <a:srgbClr val="7030A0"/>
                </a:solidFill>
              </a:rPr>
              <a:t> - 46,000 =</a:t>
            </a:r>
            <a:r>
              <a:rPr lang="ar-SA" sz="1800" b="1" u="sng" smtClean="0">
                <a:solidFill>
                  <a:srgbClr val="7030A0"/>
                </a:solidFill>
              </a:rPr>
              <a:t> 44,000 ريال</a:t>
            </a:r>
            <a:endParaRPr lang="ar-SA" sz="1800" u="sng" dirty="0"/>
          </a:p>
        </p:txBody>
      </p:sp>
    </p:spTree>
    <p:extLst>
      <p:ext uri="{BB962C8B-B14F-4D97-AF65-F5344CB8AC3E}">
        <p14:creationId xmlns:p14="http://schemas.microsoft.com/office/powerpoint/2010/main" val="2116132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295400"/>
            <a:ext cx="87283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200" y="17721"/>
            <a:ext cx="8229600" cy="868362"/>
          </a:xfrm>
        </p:spPr>
        <p:txBody>
          <a:bodyPr>
            <a:normAutofit/>
          </a:bodyPr>
          <a:lstStyle/>
          <a:p>
            <a:pPr rtl="1"/>
            <a:r>
              <a:rPr lang="ar-SA" sz="2400" b="1" smtClean="0"/>
              <a:t>المحاضرتين الثامنة والتاسعة</a:t>
            </a:r>
            <a:br>
              <a:rPr lang="ar-SA" sz="2400" b="1" smtClean="0"/>
            </a:br>
            <a:r>
              <a:rPr lang="ar-SA" sz="2000" b="1" spc="5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تقدير </a:t>
            </a:r>
            <a:r>
              <a:rPr lang="ar-SA" sz="2000" b="1" spc="5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التدفقات </a:t>
            </a:r>
            <a:r>
              <a:rPr lang="ar-SA" sz="2000" b="1" spc="5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النقدية</a:t>
            </a:r>
            <a:endParaRPr lang="en-US" sz="2400" b="1"/>
          </a:p>
        </p:txBody>
      </p:sp>
    </p:spTree>
    <p:extLst>
      <p:ext uri="{BB962C8B-B14F-4D97-AF65-F5344CB8AC3E}">
        <p14:creationId xmlns:p14="http://schemas.microsoft.com/office/powerpoint/2010/main" val="798649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381307" y="384544"/>
            <a:ext cx="2438400" cy="320040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نأخذ المعطيات من السؤال </a:t>
            </a:r>
          </a:p>
          <a:p>
            <a:pPr rtl="1"/>
            <a:r>
              <a:rPr lang="ar-SA" sz="2000" b="1" smtClean="0">
                <a:solidFill>
                  <a:srgbClr val="0070C0"/>
                </a:solidFill>
              </a:rPr>
              <a:t>قيمة المكينة 10,000</a:t>
            </a:r>
          </a:p>
          <a:p>
            <a:pPr rtl="1"/>
            <a:r>
              <a:rPr lang="ar-SA" sz="2000" b="1" smtClean="0">
                <a:solidFill>
                  <a:srgbClr val="0070C0"/>
                </a:solidFill>
              </a:rPr>
              <a:t>تركيبها , 2,000</a:t>
            </a:r>
          </a:p>
          <a:p>
            <a:pPr rtl="1"/>
            <a:r>
              <a:rPr lang="ar-SA" sz="2000" b="1" smtClean="0">
                <a:solidFill>
                  <a:srgbClr val="0070C0"/>
                </a:solidFill>
              </a:rPr>
              <a:t>رأسمال عامل 800</a:t>
            </a:r>
          </a:p>
          <a:p>
            <a:pPr rtl="1"/>
            <a:r>
              <a:rPr lang="ar-SA" sz="2000" b="1" smtClean="0">
                <a:solidFill>
                  <a:srgbClr val="00B050"/>
                </a:solidFill>
              </a:rPr>
              <a:t>عمر المكينة 4 سنوات </a:t>
            </a:r>
          </a:p>
          <a:p>
            <a:pPr rtl="1"/>
            <a:r>
              <a:rPr lang="ar-SA" sz="2000" b="1" smtClean="0">
                <a:solidFill>
                  <a:srgbClr val="00B050"/>
                </a:solidFill>
              </a:rPr>
              <a:t> تستهلك بالقسط الثابت </a:t>
            </a:r>
          </a:p>
          <a:p>
            <a:pPr rtl="1"/>
            <a:r>
              <a:rPr lang="ar-SA" sz="2000" b="1" smtClean="0">
                <a:solidFill>
                  <a:srgbClr val="C00000"/>
                </a:solidFill>
              </a:rPr>
              <a:t>قيمتها خردة 1,000</a:t>
            </a:r>
          </a:p>
          <a:p>
            <a:pPr rtl="1"/>
            <a:r>
              <a:rPr lang="ar-SA" sz="2000" b="1" smtClean="0">
                <a:solidFill>
                  <a:schemeClr val="accent6">
                    <a:lumMod val="75000"/>
                  </a:schemeClr>
                </a:solidFill>
              </a:rPr>
              <a:t>الايراد 8,000 </a:t>
            </a:r>
          </a:p>
          <a:p>
            <a:pPr rtl="1"/>
            <a:r>
              <a:rPr lang="ar-SA" sz="2000" b="1" smtClean="0">
                <a:solidFill>
                  <a:schemeClr val="accent6">
                    <a:lumMod val="75000"/>
                  </a:schemeClr>
                </a:solidFill>
              </a:rPr>
              <a:t>تكاليف التشغيل 4,000</a:t>
            </a:r>
          </a:p>
          <a:p>
            <a:pPr rtl="1"/>
            <a:r>
              <a:rPr lang="ar-SA" sz="2000" b="1" smtClean="0">
                <a:solidFill>
                  <a:schemeClr val="accent6">
                    <a:lumMod val="75000"/>
                  </a:schemeClr>
                </a:solidFill>
              </a:rPr>
              <a:t>الضريبة 40%</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917" t="70271" r="6404"/>
          <a:stretch/>
        </p:blipFill>
        <p:spPr bwMode="auto">
          <a:xfrm>
            <a:off x="471377" y="384544"/>
            <a:ext cx="5562600" cy="117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a:xfrm>
            <a:off x="648143" y="1756144"/>
            <a:ext cx="5219700" cy="182880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المطلوب الأول : التدفقات النقدية </a:t>
            </a:r>
            <a:r>
              <a:rPr lang="ar-SA" sz="2000" b="1" u="sng">
                <a:solidFill>
                  <a:srgbClr val="FF0000"/>
                </a:solidFill>
              </a:rPr>
              <a:t>ال</a:t>
            </a:r>
            <a:r>
              <a:rPr lang="ar-SA" sz="2000" b="1" u="sng" smtClean="0">
                <a:solidFill>
                  <a:srgbClr val="FF0000"/>
                </a:solidFill>
              </a:rPr>
              <a:t>مبدئية</a:t>
            </a:r>
            <a:r>
              <a:rPr lang="ar-SA" sz="2000" b="1" smtClean="0"/>
              <a:t> </a:t>
            </a:r>
          </a:p>
          <a:p>
            <a:pPr rtl="1"/>
            <a:r>
              <a:rPr lang="ar-SA" sz="2000" b="1" smtClean="0">
                <a:solidFill>
                  <a:srgbClr val="0070C0"/>
                </a:solidFill>
              </a:rPr>
              <a:t>يعني جميع المبالغ التي تُدفع حتى يتم تشغيل المكينة</a:t>
            </a:r>
          </a:p>
          <a:p>
            <a:pPr rtl="1"/>
            <a:r>
              <a:rPr lang="ar-SA" sz="2000" b="1">
                <a:solidFill>
                  <a:srgbClr val="0070C0"/>
                </a:solidFill>
              </a:rPr>
              <a:t>قيمة </a:t>
            </a:r>
            <a:r>
              <a:rPr lang="ar-SA" sz="2000" b="1" smtClean="0">
                <a:solidFill>
                  <a:srgbClr val="0070C0"/>
                </a:solidFill>
              </a:rPr>
              <a:t>المكينة</a:t>
            </a:r>
            <a:endParaRPr lang="ar-SA" sz="2000" b="1">
              <a:solidFill>
                <a:srgbClr val="0070C0"/>
              </a:solidFill>
            </a:endParaRPr>
          </a:p>
          <a:p>
            <a:pPr rtl="1"/>
            <a:r>
              <a:rPr lang="ar-SA" sz="2000" b="1" smtClean="0">
                <a:solidFill>
                  <a:srgbClr val="0070C0"/>
                </a:solidFill>
              </a:rPr>
              <a:t>تكاليف التركيب </a:t>
            </a:r>
            <a:endParaRPr lang="ar-SA" sz="2000" b="1">
              <a:solidFill>
                <a:srgbClr val="0070C0"/>
              </a:solidFill>
            </a:endParaRPr>
          </a:p>
          <a:p>
            <a:pPr rtl="1"/>
            <a:r>
              <a:rPr lang="ar-SA" sz="2000" b="1" smtClean="0">
                <a:solidFill>
                  <a:srgbClr val="0070C0"/>
                </a:solidFill>
              </a:rPr>
              <a:t>رأس المال العامل</a:t>
            </a:r>
          </a:p>
          <a:p>
            <a:pPr rtl="1"/>
            <a:r>
              <a:rPr lang="ar-SA" sz="2000" b="1" smtClean="0">
                <a:solidFill>
                  <a:srgbClr val="0070C0"/>
                </a:solidFill>
              </a:rPr>
              <a:t>10,000 + 2,000 + 800 </a:t>
            </a:r>
            <a:r>
              <a:rPr lang="ar-SA" sz="2000" b="1" smtClean="0"/>
              <a:t>= </a:t>
            </a:r>
            <a:r>
              <a:rPr lang="ar-SA" sz="2000" b="1" smtClean="0">
                <a:solidFill>
                  <a:srgbClr val="7030A0"/>
                </a:solidFill>
              </a:rPr>
              <a:t>12,800</a:t>
            </a:r>
            <a:endParaRPr lang="ar-SA" sz="2000" b="1">
              <a:solidFill>
                <a:srgbClr val="7030A0"/>
              </a:solidFill>
            </a:endParaRPr>
          </a:p>
        </p:txBody>
      </p:sp>
      <p:sp>
        <p:nvSpPr>
          <p:cNvPr id="9" name="Title 1"/>
          <p:cNvSpPr txBox="1">
            <a:spLocks/>
          </p:cNvSpPr>
          <p:nvPr/>
        </p:nvSpPr>
        <p:spPr>
          <a:xfrm>
            <a:off x="1524000" y="4114800"/>
            <a:ext cx="6800850" cy="198120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المطلوب الثاني : التدفقات النقدية السنوية </a:t>
            </a:r>
          </a:p>
          <a:p>
            <a:pPr rtl="1"/>
            <a:r>
              <a:rPr lang="ar-SA" sz="2000" b="1" smtClean="0"/>
              <a:t>أولا : لا بد من حساب الاهلاك , ومعادلته هي :</a:t>
            </a:r>
          </a:p>
          <a:p>
            <a:pPr rtl="1"/>
            <a:r>
              <a:rPr lang="ar-SA" sz="2000" b="1">
                <a:solidFill>
                  <a:srgbClr val="7030A0"/>
                </a:solidFill>
              </a:rPr>
              <a:t>تكلفة الاستثمار – الخردة / عدد </a:t>
            </a:r>
            <a:r>
              <a:rPr lang="ar-SA" sz="2000" b="1" smtClean="0">
                <a:solidFill>
                  <a:srgbClr val="7030A0"/>
                </a:solidFill>
              </a:rPr>
              <a:t>السنوات</a:t>
            </a:r>
            <a:endParaRPr lang="ar-SA" sz="2000" b="1" smtClean="0"/>
          </a:p>
          <a:p>
            <a:pPr rtl="1"/>
            <a:r>
              <a:rPr lang="ar-SA" sz="2000" b="1" smtClean="0">
                <a:solidFill>
                  <a:srgbClr val="7030A0"/>
                </a:solidFill>
              </a:rPr>
              <a:t>تكلفة الاستثمار (</a:t>
            </a:r>
            <a:r>
              <a:rPr lang="ar-SA" sz="2000" b="1">
                <a:solidFill>
                  <a:srgbClr val="0070C0"/>
                </a:solidFill>
              </a:rPr>
              <a:t>قيمة المكينة </a:t>
            </a:r>
            <a:r>
              <a:rPr lang="ar-SA" sz="2000" b="1" smtClean="0">
                <a:solidFill>
                  <a:srgbClr val="7030A0"/>
                </a:solidFill>
              </a:rPr>
              <a:t>+ </a:t>
            </a:r>
            <a:r>
              <a:rPr lang="ar-SA" sz="2000" b="1">
                <a:solidFill>
                  <a:srgbClr val="0070C0"/>
                </a:solidFill>
              </a:rPr>
              <a:t>تركيبها </a:t>
            </a:r>
            <a:r>
              <a:rPr lang="ar-SA" sz="2000" b="1" smtClean="0">
                <a:solidFill>
                  <a:srgbClr val="7030A0"/>
                </a:solidFill>
              </a:rPr>
              <a:t>)</a:t>
            </a:r>
          </a:p>
          <a:p>
            <a:pPr rtl="1"/>
            <a:r>
              <a:rPr lang="ar-SA" sz="2000" b="1">
                <a:solidFill>
                  <a:srgbClr val="FF0000"/>
                </a:solidFill>
              </a:rPr>
              <a:t>رأس المال العامل يتم استعادته في نهاية المشروع لذلك لا يدخل في </a:t>
            </a:r>
            <a:r>
              <a:rPr lang="ar-SA" sz="2000" b="1" smtClean="0">
                <a:solidFill>
                  <a:srgbClr val="FF0000"/>
                </a:solidFill>
              </a:rPr>
              <a:t>حساب الاهلاك</a:t>
            </a:r>
            <a:endParaRPr lang="ar-SA" sz="2000" b="1" smtClean="0"/>
          </a:p>
          <a:p>
            <a:pPr rtl="1"/>
            <a:r>
              <a:rPr lang="ar-SA" sz="2000" b="1" smtClean="0">
                <a:solidFill>
                  <a:srgbClr val="0070C0"/>
                </a:solidFill>
              </a:rPr>
              <a:t>10,000 </a:t>
            </a:r>
            <a:r>
              <a:rPr lang="ar-SA" sz="2000" b="1">
                <a:solidFill>
                  <a:srgbClr val="0070C0"/>
                </a:solidFill>
              </a:rPr>
              <a:t>+ </a:t>
            </a:r>
            <a:r>
              <a:rPr lang="ar-SA" sz="2000" b="1" smtClean="0">
                <a:solidFill>
                  <a:srgbClr val="0070C0"/>
                </a:solidFill>
              </a:rPr>
              <a:t>2,000 – </a:t>
            </a:r>
            <a:r>
              <a:rPr lang="ar-SA" sz="2000" b="1" smtClean="0">
                <a:solidFill>
                  <a:srgbClr val="C00000"/>
                </a:solidFill>
              </a:rPr>
              <a:t>1,000 </a:t>
            </a:r>
            <a:r>
              <a:rPr lang="ar-SA" sz="2000" b="1" smtClean="0">
                <a:solidFill>
                  <a:srgbClr val="0070C0"/>
                </a:solidFill>
              </a:rPr>
              <a:t>/ </a:t>
            </a:r>
            <a:r>
              <a:rPr lang="ar-SA" sz="2000" b="1">
                <a:solidFill>
                  <a:srgbClr val="00B050"/>
                </a:solidFill>
              </a:rPr>
              <a:t>4</a:t>
            </a:r>
            <a:r>
              <a:rPr lang="ar-SA" sz="2000" b="1" smtClean="0">
                <a:solidFill>
                  <a:srgbClr val="0070C0"/>
                </a:solidFill>
              </a:rPr>
              <a:t> = </a:t>
            </a:r>
            <a:r>
              <a:rPr lang="ar-SA" sz="2000" b="1" smtClean="0">
                <a:solidFill>
                  <a:srgbClr val="7030A0"/>
                </a:solidFill>
              </a:rPr>
              <a:t>2750</a:t>
            </a:r>
            <a:endParaRPr lang="ar-SA" sz="2000" b="1">
              <a:solidFill>
                <a:srgbClr val="7030A0"/>
              </a:solidFill>
            </a:endParaRPr>
          </a:p>
        </p:txBody>
      </p:sp>
    </p:spTree>
    <p:extLst>
      <p:ext uri="{BB962C8B-B14F-4D97-AF65-F5344CB8AC3E}">
        <p14:creationId xmlns:p14="http://schemas.microsoft.com/office/powerpoint/2010/main" val="3768667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029200" y="2415381"/>
            <a:ext cx="3997842" cy="137160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1600" b="1" smtClean="0"/>
              <a:t>القاعدة كتابة</a:t>
            </a:r>
          </a:p>
          <a:p>
            <a:pPr rtl="1"/>
            <a:r>
              <a:rPr lang="ar-SA" sz="1600" b="1"/>
              <a:t>ايراد </a:t>
            </a:r>
            <a:r>
              <a:rPr lang="ar-SA" sz="1600" b="1">
                <a:solidFill>
                  <a:srgbClr val="FF0000"/>
                </a:solidFill>
              </a:rPr>
              <a:t>–</a:t>
            </a:r>
            <a:r>
              <a:rPr lang="ar-SA" sz="1600" b="1"/>
              <a:t> تكاليف </a:t>
            </a:r>
            <a:r>
              <a:rPr lang="ar-SA" sz="1600" b="1">
                <a:solidFill>
                  <a:srgbClr val="FF0000"/>
                </a:solidFill>
              </a:rPr>
              <a:t>–</a:t>
            </a:r>
            <a:r>
              <a:rPr lang="ar-SA" sz="1600" b="1"/>
              <a:t> اهلاك </a:t>
            </a:r>
            <a:r>
              <a:rPr lang="ar-SA" sz="1600" b="1">
                <a:solidFill>
                  <a:srgbClr val="FF0000"/>
                </a:solidFill>
              </a:rPr>
              <a:t>–</a:t>
            </a:r>
            <a:r>
              <a:rPr lang="ar-SA" sz="1600" b="1"/>
              <a:t> ضريبة </a:t>
            </a:r>
            <a:r>
              <a:rPr lang="ar-SA" sz="1600" b="1">
                <a:solidFill>
                  <a:srgbClr val="00B050"/>
                </a:solidFill>
              </a:rPr>
              <a:t>+</a:t>
            </a:r>
            <a:r>
              <a:rPr lang="ar-SA" sz="1600" b="1"/>
              <a:t> </a:t>
            </a:r>
            <a:r>
              <a:rPr lang="ar-SA" sz="1600" b="1" smtClean="0"/>
              <a:t>اهلاك</a:t>
            </a:r>
          </a:p>
          <a:p>
            <a:pPr rtl="1"/>
            <a:r>
              <a:rPr lang="ar-SA" sz="1600" b="1" smtClean="0">
                <a:solidFill>
                  <a:schemeClr val="accent6">
                    <a:lumMod val="75000"/>
                  </a:schemeClr>
                </a:solidFill>
              </a:rPr>
              <a:t>8,000 </a:t>
            </a:r>
            <a:r>
              <a:rPr lang="ar-SA" sz="1600" b="1">
                <a:solidFill>
                  <a:srgbClr val="FF0000"/>
                </a:solidFill>
              </a:rPr>
              <a:t>–</a:t>
            </a:r>
            <a:r>
              <a:rPr lang="ar-SA" sz="1600" b="1" smtClean="0">
                <a:solidFill>
                  <a:schemeClr val="accent6">
                    <a:lumMod val="75000"/>
                  </a:schemeClr>
                </a:solidFill>
              </a:rPr>
              <a:t> 4,000 </a:t>
            </a:r>
            <a:r>
              <a:rPr lang="ar-SA" sz="1600" b="1" smtClean="0">
                <a:solidFill>
                  <a:srgbClr val="FF0000"/>
                </a:solidFill>
              </a:rPr>
              <a:t>–</a:t>
            </a:r>
            <a:r>
              <a:rPr lang="ar-SA" sz="1600" b="1" smtClean="0">
                <a:solidFill>
                  <a:schemeClr val="accent6">
                    <a:lumMod val="75000"/>
                  </a:schemeClr>
                </a:solidFill>
              </a:rPr>
              <a:t> </a:t>
            </a:r>
            <a:r>
              <a:rPr lang="ar-SA" sz="1600" b="1" smtClean="0">
                <a:solidFill>
                  <a:srgbClr val="7030A0"/>
                </a:solidFill>
              </a:rPr>
              <a:t>2750 </a:t>
            </a:r>
            <a:r>
              <a:rPr lang="ar-SA" sz="1600" b="1" smtClean="0">
                <a:solidFill>
                  <a:srgbClr val="FF0000"/>
                </a:solidFill>
              </a:rPr>
              <a:t>–</a:t>
            </a:r>
            <a:r>
              <a:rPr lang="ar-SA" sz="1600" b="1" smtClean="0">
                <a:solidFill>
                  <a:srgbClr val="7030A0"/>
                </a:solidFill>
              </a:rPr>
              <a:t> 500 </a:t>
            </a:r>
            <a:r>
              <a:rPr lang="ar-SA" sz="1600" b="1" smtClean="0">
                <a:solidFill>
                  <a:srgbClr val="00B050"/>
                </a:solidFill>
              </a:rPr>
              <a:t>+</a:t>
            </a:r>
            <a:r>
              <a:rPr lang="ar-SA" sz="1600" b="1" smtClean="0">
                <a:solidFill>
                  <a:srgbClr val="7030A0"/>
                </a:solidFill>
              </a:rPr>
              <a:t> </a:t>
            </a:r>
            <a:r>
              <a:rPr lang="ar-SA" sz="1600" b="1">
                <a:solidFill>
                  <a:srgbClr val="7030A0"/>
                </a:solidFill>
              </a:rPr>
              <a:t>2750 </a:t>
            </a:r>
            <a:r>
              <a:rPr lang="ar-SA" sz="1600" b="1" smtClean="0">
                <a:solidFill>
                  <a:srgbClr val="7030A0"/>
                </a:solidFill>
              </a:rPr>
              <a:t> = </a:t>
            </a:r>
            <a:r>
              <a:rPr lang="ar-SA" sz="1600" b="1">
                <a:solidFill>
                  <a:srgbClr val="00B0F0"/>
                </a:solidFill>
              </a:rPr>
              <a:t>3,500 </a:t>
            </a:r>
            <a:endParaRPr lang="ar-SA" sz="1600" b="1" smtClean="0">
              <a:solidFill>
                <a:srgbClr val="00B0F0"/>
              </a:solidFill>
            </a:endParaRPr>
          </a:p>
          <a:p>
            <a:pPr rtl="1"/>
            <a:r>
              <a:rPr lang="ar-SA" sz="1600" b="1">
                <a:solidFill>
                  <a:srgbClr val="00B0F0"/>
                </a:solidFill>
              </a:rPr>
              <a:t>3500 ريال هي التدفق السنوي </a:t>
            </a:r>
            <a:r>
              <a:rPr lang="ar-SA" sz="1600" b="1" smtClean="0">
                <a:solidFill>
                  <a:srgbClr val="00B0F0"/>
                </a:solidFill>
              </a:rPr>
              <a:t>للمشروع</a:t>
            </a:r>
          </a:p>
          <a:p>
            <a:pPr rtl="1"/>
            <a:r>
              <a:rPr lang="ar-SA" sz="1600" b="1" smtClean="0">
                <a:solidFill>
                  <a:srgbClr val="00B0F0"/>
                </a:solidFill>
              </a:rPr>
              <a:t>يعني كل سنة تدفق 3,500 </a:t>
            </a:r>
            <a:r>
              <a:rPr lang="ar-SA" sz="1600" b="1" u="sng" smtClean="0">
                <a:solidFill>
                  <a:srgbClr val="00B0F0"/>
                </a:solidFill>
              </a:rPr>
              <a:t>لأن الاهلاك قسط ثابت</a:t>
            </a:r>
            <a:endParaRPr lang="en-US" sz="1600" b="1" u="sng"/>
          </a:p>
        </p:txBody>
      </p:sp>
      <p:sp>
        <p:nvSpPr>
          <p:cNvPr id="10" name="Title 1"/>
          <p:cNvSpPr txBox="1">
            <a:spLocks/>
          </p:cNvSpPr>
          <p:nvPr/>
        </p:nvSpPr>
        <p:spPr>
          <a:xfrm>
            <a:off x="6019799" y="250751"/>
            <a:ext cx="2799907" cy="1825256"/>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a:t>المعطيات </a:t>
            </a:r>
            <a:r>
              <a:rPr lang="ar-SA" sz="2000" b="1" smtClean="0"/>
              <a:t>المتبقية من </a:t>
            </a:r>
            <a:r>
              <a:rPr lang="ar-SA" sz="2000" b="1"/>
              <a:t>السؤال </a:t>
            </a:r>
            <a:endParaRPr lang="ar-SA" sz="2000" b="1" smtClean="0"/>
          </a:p>
          <a:p>
            <a:pPr rtl="1"/>
            <a:r>
              <a:rPr lang="ar-SA" sz="2000" b="1" smtClean="0">
                <a:solidFill>
                  <a:schemeClr val="accent6">
                    <a:lumMod val="75000"/>
                  </a:schemeClr>
                </a:solidFill>
              </a:rPr>
              <a:t>الايراد 8,000 </a:t>
            </a:r>
          </a:p>
          <a:p>
            <a:pPr rtl="1"/>
            <a:r>
              <a:rPr lang="ar-SA" sz="2000" b="1" smtClean="0">
                <a:solidFill>
                  <a:schemeClr val="accent6">
                    <a:lumMod val="75000"/>
                  </a:schemeClr>
                </a:solidFill>
              </a:rPr>
              <a:t>تكاليف التشغيل 4,000</a:t>
            </a:r>
          </a:p>
          <a:p>
            <a:pPr rtl="1"/>
            <a:r>
              <a:rPr lang="ar-SA" sz="2000" b="1" smtClean="0">
                <a:solidFill>
                  <a:schemeClr val="accent6">
                    <a:lumMod val="75000"/>
                  </a:schemeClr>
                </a:solidFill>
              </a:rPr>
              <a:t>الضريبة 40%</a:t>
            </a:r>
          </a:p>
          <a:p>
            <a:pPr rtl="1"/>
            <a:r>
              <a:rPr lang="ar-SA" sz="2000" b="1"/>
              <a:t>وعرفنا أن الاهلاك </a:t>
            </a:r>
            <a:r>
              <a:rPr lang="ar-SA" sz="2000" b="1">
                <a:solidFill>
                  <a:srgbClr val="7030A0"/>
                </a:solidFill>
              </a:rPr>
              <a:t>2750</a:t>
            </a:r>
            <a:endParaRPr lang="ar-SA" sz="2000" b="1"/>
          </a:p>
        </p:txBody>
      </p:sp>
      <p:sp>
        <p:nvSpPr>
          <p:cNvPr id="12" name="Title 1"/>
          <p:cNvSpPr txBox="1">
            <a:spLocks/>
          </p:cNvSpPr>
          <p:nvPr/>
        </p:nvSpPr>
        <p:spPr>
          <a:xfrm>
            <a:off x="1066799" y="65567"/>
            <a:ext cx="4235303" cy="2195624"/>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لحساب </a:t>
            </a:r>
            <a:r>
              <a:rPr lang="ar-SA" sz="2000" b="1" smtClean="0">
                <a:solidFill>
                  <a:schemeClr val="accent6">
                    <a:lumMod val="75000"/>
                  </a:schemeClr>
                </a:solidFill>
              </a:rPr>
              <a:t>الضريبة</a:t>
            </a:r>
          </a:p>
          <a:p>
            <a:pPr rtl="1"/>
            <a:r>
              <a:rPr lang="ar-SA" sz="2000" b="1" smtClean="0">
                <a:solidFill>
                  <a:schemeClr val="accent6">
                    <a:lumMod val="75000"/>
                  </a:schemeClr>
                </a:solidFill>
              </a:rPr>
              <a:t>الايراد </a:t>
            </a:r>
            <a:r>
              <a:rPr lang="ar-SA" sz="2000" b="1" smtClean="0">
                <a:solidFill>
                  <a:srgbClr val="FF0000"/>
                </a:solidFill>
              </a:rPr>
              <a:t>ناقص</a:t>
            </a:r>
            <a:r>
              <a:rPr lang="ar-SA" sz="2000" b="1" smtClean="0">
                <a:solidFill>
                  <a:schemeClr val="accent6">
                    <a:lumMod val="75000"/>
                  </a:schemeClr>
                </a:solidFill>
              </a:rPr>
              <a:t> تكاليف التشغيل </a:t>
            </a:r>
            <a:r>
              <a:rPr lang="ar-SA" sz="2000" b="1">
                <a:solidFill>
                  <a:srgbClr val="FF0000"/>
                </a:solidFill>
              </a:rPr>
              <a:t>ناقص</a:t>
            </a:r>
            <a:r>
              <a:rPr lang="ar-SA" sz="2000" b="1" smtClean="0">
                <a:solidFill>
                  <a:srgbClr val="FF0000"/>
                </a:solidFill>
              </a:rPr>
              <a:t> </a:t>
            </a:r>
            <a:r>
              <a:rPr lang="ar-SA" sz="2000" b="1" smtClean="0">
                <a:solidFill>
                  <a:schemeClr val="accent6">
                    <a:lumMod val="75000"/>
                  </a:schemeClr>
                </a:solidFill>
              </a:rPr>
              <a:t>الاهلاك</a:t>
            </a:r>
          </a:p>
          <a:p>
            <a:pPr rtl="1"/>
            <a:r>
              <a:rPr lang="ar-SA" sz="2000" b="1" smtClean="0">
                <a:solidFill>
                  <a:schemeClr val="accent6">
                    <a:lumMod val="75000"/>
                  </a:schemeClr>
                </a:solidFill>
              </a:rPr>
              <a:t>8000 – 4000 – 2750 = </a:t>
            </a:r>
            <a:r>
              <a:rPr lang="ar-SA" sz="2000" b="1" smtClean="0">
                <a:solidFill>
                  <a:srgbClr val="7030A0"/>
                </a:solidFill>
              </a:rPr>
              <a:t>1250</a:t>
            </a:r>
          </a:p>
          <a:p>
            <a:pPr rtl="1"/>
            <a:r>
              <a:rPr lang="ar-SA" sz="2000" b="1" smtClean="0">
                <a:solidFill>
                  <a:srgbClr val="7030A0"/>
                </a:solidFill>
              </a:rPr>
              <a:t>1250 هي الربح قبل الضريبة</a:t>
            </a:r>
          </a:p>
          <a:p>
            <a:pPr rtl="1"/>
            <a:r>
              <a:rPr lang="ar-SA" sz="2000" b="1" smtClean="0">
                <a:solidFill>
                  <a:srgbClr val="7030A0"/>
                </a:solidFill>
              </a:rPr>
              <a:t>نضربها في نسبة الضريبة</a:t>
            </a:r>
          </a:p>
          <a:p>
            <a:pPr rtl="1"/>
            <a:r>
              <a:rPr lang="ar-SA" sz="2000" b="1" smtClean="0">
                <a:solidFill>
                  <a:srgbClr val="7030A0"/>
                </a:solidFill>
              </a:rPr>
              <a:t>1250 × 0.40 = 500</a:t>
            </a:r>
            <a:endParaRPr lang="ar-SA" sz="2000" b="1" smtClean="0">
              <a:solidFill>
                <a:schemeClr val="accent6">
                  <a:lumMod val="75000"/>
                </a:schemeClr>
              </a:solidFill>
            </a:endParaRPr>
          </a:p>
          <a:p>
            <a:pPr rtl="1"/>
            <a:r>
              <a:rPr lang="ar-SA" sz="2000" b="1" smtClean="0">
                <a:solidFill>
                  <a:schemeClr val="accent6">
                    <a:lumMod val="75000"/>
                  </a:schemeClr>
                </a:solidFill>
              </a:rPr>
              <a:t>والناتج نضربه في الضريبة</a:t>
            </a:r>
          </a:p>
        </p:txBody>
      </p:sp>
      <p:graphicFrame>
        <p:nvGraphicFramePr>
          <p:cNvPr id="9" name="Table 8"/>
          <p:cNvGraphicFramePr>
            <a:graphicFrameLocks noGrp="1"/>
          </p:cNvGraphicFramePr>
          <p:nvPr>
            <p:extLst>
              <p:ext uri="{D42A27DB-BD31-4B8C-83A1-F6EECF244321}">
                <p14:modId xmlns:p14="http://schemas.microsoft.com/office/powerpoint/2010/main" val="76825149"/>
              </p:ext>
            </p:extLst>
          </p:nvPr>
        </p:nvGraphicFramePr>
        <p:xfrm>
          <a:off x="152400" y="2415381"/>
          <a:ext cx="3276600" cy="3058160"/>
        </p:xfrm>
        <a:graphic>
          <a:graphicData uri="http://schemas.openxmlformats.org/drawingml/2006/table">
            <a:tbl>
              <a:tblPr firstRow="1" bandRow="1">
                <a:tableStyleId>{5940675A-B579-460E-94D1-54222C63F5DA}</a:tableStyleId>
              </a:tblPr>
              <a:tblGrid>
                <a:gridCol w="838200"/>
                <a:gridCol w="1447800"/>
                <a:gridCol w="990600"/>
              </a:tblGrid>
              <a:tr h="370840">
                <a:tc>
                  <a:txBody>
                    <a:bodyPr/>
                    <a:lstStyle/>
                    <a:p>
                      <a:pPr algn="ctr"/>
                      <a:r>
                        <a:rPr lang="ar-SA" sz="1800" b="1" smtClean="0">
                          <a:solidFill>
                            <a:schemeClr val="accent6">
                              <a:lumMod val="75000"/>
                            </a:schemeClr>
                          </a:solidFill>
                        </a:rPr>
                        <a:t>8,000 </a:t>
                      </a:r>
                      <a:endParaRPr lang="en-US"/>
                    </a:p>
                  </a:txBody>
                  <a:tcPr/>
                </a:tc>
                <a:tc>
                  <a:txBody>
                    <a:bodyPr/>
                    <a:lstStyle/>
                    <a:p>
                      <a:pPr algn="ctr"/>
                      <a:r>
                        <a:rPr lang="ar-SA" sz="1800" b="1" smtClean="0">
                          <a:solidFill>
                            <a:schemeClr val="accent6">
                              <a:lumMod val="75000"/>
                            </a:schemeClr>
                          </a:solidFill>
                        </a:rPr>
                        <a:t>الايراد </a:t>
                      </a:r>
                      <a:endParaRPr lang="en-US"/>
                    </a:p>
                  </a:txBody>
                  <a:tcPr/>
                </a:tc>
                <a:tc>
                  <a:txBody>
                    <a:bodyPr/>
                    <a:lstStyle/>
                    <a:p>
                      <a:pPr algn="ctr"/>
                      <a:endParaRPr lang="en-US"/>
                    </a:p>
                  </a:txBody>
                  <a:tcPr/>
                </a:tc>
              </a:tr>
              <a:tr h="370840">
                <a:tc>
                  <a:txBody>
                    <a:bodyPr/>
                    <a:lstStyle/>
                    <a:p>
                      <a:pPr algn="ctr"/>
                      <a:r>
                        <a:rPr lang="ar-SA" sz="1800" b="1" smtClean="0">
                          <a:solidFill>
                            <a:schemeClr val="accent6">
                              <a:lumMod val="75000"/>
                            </a:schemeClr>
                          </a:solidFill>
                        </a:rPr>
                        <a:t>4,000</a:t>
                      </a:r>
                      <a:endParaRPr lang="en-US"/>
                    </a:p>
                  </a:txBody>
                  <a:tcPr/>
                </a:tc>
                <a:tc>
                  <a:txBody>
                    <a:bodyPr/>
                    <a:lstStyle/>
                    <a:p>
                      <a:pPr algn="ctr"/>
                      <a:r>
                        <a:rPr lang="ar-SA" sz="1800" b="1" kern="1200" smtClean="0">
                          <a:solidFill>
                            <a:schemeClr val="accent6">
                              <a:lumMod val="75000"/>
                            </a:schemeClr>
                          </a:solidFill>
                          <a:latin typeface="+mn-lt"/>
                          <a:ea typeface="+mn-ea"/>
                          <a:cs typeface="+mn-cs"/>
                        </a:rPr>
                        <a:t>تكاليف التشغيل </a:t>
                      </a:r>
                      <a:endParaRPr lang="en-US" sz="1800" b="1" kern="1200">
                        <a:solidFill>
                          <a:schemeClr val="accent6">
                            <a:lumMod val="75000"/>
                          </a:schemeClr>
                        </a:solidFill>
                        <a:latin typeface="+mn-lt"/>
                        <a:ea typeface="+mn-ea"/>
                        <a:cs typeface="+mn-cs"/>
                      </a:endParaRPr>
                    </a:p>
                  </a:txBody>
                  <a:tcPr/>
                </a:tc>
                <a:tc>
                  <a:txBody>
                    <a:bodyPr/>
                    <a:lstStyle/>
                    <a:p>
                      <a:pPr algn="ctr"/>
                      <a:r>
                        <a:rPr lang="ar-SA" sz="3200" b="1" kern="1200" smtClean="0">
                          <a:solidFill>
                            <a:srgbClr val="FF0000"/>
                          </a:solidFill>
                          <a:latin typeface="+mn-lt"/>
                          <a:ea typeface="+mn-ea"/>
                          <a:cs typeface="+mn-cs"/>
                        </a:rPr>
                        <a:t>-</a:t>
                      </a:r>
                      <a:endParaRPr lang="en-US" sz="3200" b="1" kern="1200">
                        <a:solidFill>
                          <a:srgbClr val="FF0000"/>
                        </a:solidFill>
                        <a:latin typeface="+mn-lt"/>
                        <a:ea typeface="+mn-ea"/>
                        <a:cs typeface="+mn-cs"/>
                      </a:endParaRPr>
                    </a:p>
                  </a:txBody>
                  <a:tcPr/>
                </a:tc>
              </a:tr>
              <a:tr h="370840">
                <a:tc>
                  <a:txBody>
                    <a:bodyPr/>
                    <a:lstStyle/>
                    <a:p>
                      <a:pPr algn="ctr"/>
                      <a:r>
                        <a:rPr lang="ar-SA" sz="1800" b="1" smtClean="0">
                          <a:solidFill>
                            <a:srgbClr val="7030A0"/>
                          </a:solidFill>
                        </a:rPr>
                        <a:t>2750</a:t>
                      </a:r>
                      <a:endParaRPr lang="en-US"/>
                    </a:p>
                  </a:txBody>
                  <a:tcPr/>
                </a:tc>
                <a:tc>
                  <a:txBody>
                    <a:bodyPr/>
                    <a:lstStyle/>
                    <a:p>
                      <a:pPr algn="ctr"/>
                      <a:r>
                        <a:rPr lang="ar-SA" sz="1800" b="1" kern="1200" smtClean="0">
                          <a:solidFill>
                            <a:schemeClr val="accent6">
                              <a:lumMod val="75000"/>
                            </a:schemeClr>
                          </a:solidFill>
                          <a:latin typeface="+mn-lt"/>
                          <a:ea typeface="+mn-ea"/>
                          <a:cs typeface="+mn-cs"/>
                        </a:rPr>
                        <a:t>الاهلاك</a:t>
                      </a:r>
                      <a:endParaRPr lang="en-US" sz="1800" b="1" kern="1200">
                        <a:solidFill>
                          <a:schemeClr val="accent6">
                            <a:lumMod val="75000"/>
                          </a:schemeClr>
                        </a:solidFill>
                        <a:latin typeface="+mn-lt"/>
                        <a:ea typeface="+mn-ea"/>
                        <a:cs typeface="+mn-cs"/>
                      </a:endParaRPr>
                    </a:p>
                  </a:txBody>
                  <a:tcPr/>
                </a:tc>
                <a:tc>
                  <a:txBody>
                    <a:bodyPr/>
                    <a:lstStyle/>
                    <a:p>
                      <a:pPr algn="ctr"/>
                      <a:r>
                        <a:rPr lang="ar-SA" sz="3200" b="1" kern="1200" smtClean="0">
                          <a:solidFill>
                            <a:srgbClr val="FF0000"/>
                          </a:solidFill>
                          <a:latin typeface="+mn-lt"/>
                          <a:ea typeface="+mn-ea"/>
                          <a:cs typeface="+mn-cs"/>
                        </a:rPr>
                        <a:t>-</a:t>
                      </a:r>
                      <a:endParaRPr lang="en-US" sz="3200" b="1" kern="1200">
                        <a:solidFill>
                          <a:srgbClr val="FF0000"/>
                        </a:solidFill>
                        <a:latin typeface="+mn-lt"/>
                        <a:ea typeface="+mn-ea"/>
                        <a:cs typeface="+mn-cs"/>
                      </a:endParaRPr>
                    </a:p>
                  </a:txBody>
                  <a:tcPr/>
                </a:tc>
              </a:tr>
              <a:tr h="370840">
                <a:tc>
                  <a:txBody>
                    <a:bodyPr/>
                    <a:lstStyle/>
                    <a:p>
                      <a:pPr algn="ctr"/>
                      <a:r>
                        <a:rPr lang="ar-SA" sz="1800" b="1" smtClean="0">
                          <a:solidFill>
                            <a:srgbClr val="7030A0"/>
                          </a:solidFill>
                        </a:rPr>
                        <a:t>500</a:t>
                      </a:r>
                      <a:endParaRPr lang="en-US"/>
                    </a:p>
                  </a:txBody>
                  <a:tcPr/>
                </a:tc>
                <a:tc>
                  <a:txBody>
                    <a:bodyPr/>
                    <a:lstStyle/>
                    <a:p>
                      <a:pPr algn="ctr"/>
                      <a:r>
                        <a:rPr lang="ar-SA" sz="1800" b="1" kern="1200" smtClean="0">
                          <a:solidFill>
                            <a:schemeClr val="accent6">
                              <a:lumMod val="75000"/>
                            </a:schemeClr>
                          </a:solidFill>
                          <a:latin typeface="+mn-lt"/>
                          <a:ea typeface="+mn-ea"/>
                          <a:cs typeface="+mn-cs"/>
                        </a:rPr>
                        <a:t>الضريبة </a:t>
                      </a:r>
                      <a:endParaRPr lang="en-US" sz="1800" b="1" kern="1200">
                        <a:solidFill>
                          <a:schemeClr val="accent6">
                            <a:lumMod val="75000"/>
                          </a:schemeClr>
                        </a:solidFill>
                        <a:latin typeface="+mn-lt"/>
                        <a:ea typeface="+mn-ea"/>
                        <a:cs typeface="+mn-cs"/>
                      </a:endParaRPr>
                    </a:p>
                  </a:txBody>
                  <a:tcPr/>
                </a:tc>
                <a:tc>
                  <a:txBody>
                    <a:bodyPr/>
                    <a:lstStyle/>
                    <a:p>
                      <a:pPr algn="ctr"/>
                      <a:r>
                        <a:rPr lang="ar-SA" sz="3200" b="1" kern="1200" smtClean="0">
                          <a:solidFill>
                            <a:srgbClr val="FF0000"/>
                          </a:solidFill>
                          <a:latin typeface="+mn-lt"/>
                          <a:ea typeface="+mn-ea"/>
                          <a:cs typeface="+mn-cs"/>
                        </a:rPr>
                        <a:t>-</a:t>
                      </a:r>
                      <a:endParaRPr lang="en-US" sz="3200" b="1" kern="1200">
                        <a:solidFill>
                          <a:srgbClr val="FF0000"/>
                        </a:solidFill>
                        <a:latin typeface="+mn-lt"/>
                        <a:ea typeface="+mn-ea"/>
                        <a:cs typeface="+mn-cs"/>
                      </a:endParaRPr>
                    </a:p>
                  </a:txBody>
                  <a:tcPr/>
                </a:tc>
              </a:tr>
              <a:tr h="370840">
                <a:tc>
                  <a:txBody>
                    <a:bodyPr/>
                    <a:lstStyle/>
                    <a:p>
                      <a:pPr algn="ctr"/>
                      <a:r>
                        <a:rPr lang="ar-SA" sz="1800" b="1" smtClean="0">
                          <a:solidFill>
                            <a:srgbClr val="7030A0"/>
                          </a:solidFill>
                        </a:rPr>
                        <a:t>2750</a:t>
                      </a:r>
                      <a:endParaRPr lang="en-US"/>
                    </a:p>
                  </a:txBody>
                  <a:tcPr/>
                </a:tc>
                <a:tc>
                  <a:txBody>
                    <a:bodyPr/>
                    <a:lstStyle/>
                    <a:p>
                      <a:pPr algn="ctr"/>
                      <a:r>
                        <a:rPr lang="ar-SA" sz="1800" b="1" kern="1200" smtClean="0">
                          <a:solidFill>
                            <a:schemeClr val="accent6">
                              <a:lumMod val="75000"/>
                            </a:schemeClr>
                          </a:solidFill>
                          <a:latin typeface="+mn-lt"/>
                          <a:ea typeface="+mn-ea"/>
                          <a:cs typeface="+mn-cs"/>
                        </a:rPr>
                        <a:t>الاهلاك</a:t>
                      </a:r>
                      <a:endParaRPr lang="en-US"/>
                    </a:p>
                  </a:txBody>
                  <a:tcPr/>
                </a:tc>
                <a:tc>
                  <a:txBody>
                    <a:bodyPr/>
                    <a:lstStyle/>
                    <a:p>
                      <a:pPr algn="ctr"/>
                      <a:r>
                        <a:rPr lang="ar-SA" sz="3200" b="1" smtClean="0">
                          <a:solidFill>
                            <a:srgbClr val="00B050"/>
                          </a:solidFill>
                        </a:rPr>
                        <a:t>+</a:t>
                      </a:r>
                      <a:endParaRPr lang="en-US" sz="3200" b="1">
                        <a:solidFill>
                          <a:srgbClr val="00B050"/>
                        </a:solidFill>
                      </a:endParaRPr>
                    </a:p>
                  </a:txBody>
                  <a:tcPr/>
                </a:tc>
              </a:tr>
              <a:tr h="370840">
                <a:tc>
                  <a:txBody>
                    <a:bodyPr/>
                    <a:lstStyle/>
                    <a:p>
                      <a:pPr algn="ctr"/>
                      <a:r>
                        <a:rPr lang="ar-SA" b="1" smtClean="0">
                          <a:solidFill>
                            <a:srgbClr val="00B0F0"/>
                          </a:solidFill>
                        </a:rPr>
                        <a:t>3500</a:t>
                      </a:r>
                      <a:endParaRPr lang="en-US" b="1">
                        <a:solidFill>
                          <a:srgbClr val="00B0F0"/>
                        </a:solidFill>
                      </a:endParaRPr>
                    </a:p>
                  </a:txBody>
                  <a:tcPr/>
                </a:tc>
                <a:tc>
                  <a:txBody>
                    <a:bodyPr/>
                    <a:lstStyle/>
                    <a:p>
                      <a:pPr algn="ctr"/>
                      <a:r>
                        <a:rPr lang="ar-SA" sz="1800" b="1" kern="1200" smtClean="0">
                          <a:solidFill>
                            <a:srgbClr val="00B0F0"/>
                          </a:solidFill>
                          <a:latin typeface="+mn-lt"/>
                          <a:ea typeface="+mn-ea"/>
                          <a:cs typeface="+mn-cs"/>
                        </a:rPr>
                        <a:t>صافي التدفق</a:t>
                      </a:r>
                      <a:endParaRPr lang="en-US" sz="1800" b="1" kern="1200">
                        <a:solidFill>
                          <a:srgbClr val="00B0F0"/>
                        </a:solidFill>
                        <a:latin typeface="+mn-lt"/>
                        <a:ea typeface="+mn-ea"/>
                        <a:cs typeface="+mn-cs"/>
                      </a:endParaRPr>
                    </a:p>
                  </a:txBody>
                  <a:tcPr/>
                </a:tc>
                <a:tc>
                  <a:txBody>
                    <a:bodyPr/>
                    <a:lstStyle/>
                    <a:p>
                      <a:pPr algn="ctr"/>
                      <a:r>
                        <a:rPr lang="ar-SA" sz="1800" b="1" kern="1200" smtClean="0">
                          <a:solidFill>
                            <a:srgbClr val="00B0F0"/>
                          </a:solidFill>
                          <a:latin typeface="+mn-lt"/>
                          <a:ea typeface="+mn-ea"/>
                          <a:cs typeface="+mn-cs"/>
                        </a:rPr>
                        <a:t>=</a:t>
                      </a:r>
                      <a:endParaRPr lang="en-US" sz="1800" b="1" kern="1200">
                        <a:solidFill>
                          <a:srgbClr val="00B0F0"/>
                        </a:solidFill>
                        <a:latin typeface="+mn-lt"/>
                        <a:ea typeface="+mn-ea"/>
                        <a:cs typeface="+mn-cs"/>
                      </a:endParaRPr>
                    </a:p>
                  </a:txBody>
                  <a:tcPr/>
                </a:tc>
              </a:tr>
            </a:tbl>
          </a:graphicData>
        </a:graphic>
      </p:graphicFrame>
      <p:sp>
        <p:nvSpPr>
          <p:cNvPr id="14" name="Title 1"/>
          <p:cNvSpPr txBox="1">
            <a:spLocks/>
          </p:cNvSpPr>
          <p:nvPr/>
        </p:nvSpPr>
        <p:spPr>
          <a:xfrm>
            <a:off x="3276600" y="3177381"/>
            <a:ext cx="1295400" cy="8683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القاعدة في جدول</a:t>
            </a:r>
            <a:endParaRPr lang="en-US" sz="2000" b="1"/>
          </a:p>
        </p:txBody>
      </p:sp>
      <p:sp>
        <p:nvSpPr>
          <p:cNvPr id="17" name="Title 1"/>
          <p:cNvSpPr txBox="1">
            <a:spLocks/>
          </p:cNvSpPr>
          <p:nvPr/>
        </p:nvSpPr>
        <p:spPr>
          <a:xfrm>
            <a:off x="3657600" y="4967176"/>
            <a:ext cx="5486400" cy="166222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smtClean="0"/>
              <a:t>المطلوب الثالث : التدفقات النقدية </a:t>
            </a:r>
            <a:r>
              <a:rPr lang="ar-SA" sz="2000" b="1" u="sng" smtClean="0">
                <a:solidFill>
                  <a:srgbClr val="FF0000"/>
                </a:solidFill>
              </a:rPr>
              <a:t>في نهاية المشروع</a:t>
            </a:r>
          </a:p>
          <a:p>
            <a:pPr rtl="1"/>
            <a:r>
              <a:rPr lang="ar-SA" sz="2000" b="1">
                <a:solidFill>
                  <a:srgbClr val="00B0F0"/>
                </a:solidFill>
              </a:rPr>
              <a:t>التدفق </a:t>
            </a:r>
            <a:r>
              <a:rPr lang="ar-SA" sz="2000" b="1" smtClean="0">
                <a:solidFill>
                  <a:srgbClr val="00B0F0"/>
                </a:solidFill>
              </a:rPr>
              <a:t>السنوي </a:t>
            </a:r>
            <a:r>
              <a:rPr lang="ar-SA" sz="2000" b="1" smtClean="0">
                <a:solidFill>
                  <a:srgbClr val="00B050"/>
                </a:solidFill>
              </a:rPr>
              <a:t>+</a:t>
            </a:r>
            <a:r>
              <a:rPr lang="ar-SA" sz="2000" b="1" smtClean="0">
                <a:solidFill>
                  <a:srgbClr val="00B0F0"/>
                </a:solidFill>
              </a:rPr>
              <a:t> </a:t>
            </a:r>
            <a:r>
              <a:rPr lang="ar-SA" sz="2000" b="1">
                <a:solidFill>
                  <a:srgbClr val="0070C0"/>
                </a:solidFill>
              </a:rPr>
              <a:t>رأس المال العامل  </a:t>
            </a:r>
            <a:r>
              <a:rPr lang="ar-SA" sz="2000" b="1" smtClean="0">
                <a:solidFill>
                  <a:srgbClr val="00B050"/>
                </a:solidFill>
              </a:rPr>
              <a:t>+</a:t>
            </a:r>
            <a:r>
              <a:rPr lang="ar-SA" sz="2000" b="1" smtClean="0">
                <a:solidFill>
                  <a:srgbClr val="FF0000"/>
                </a:solidFill>
              </a:rPr>
              <a:t> </a:t>
            </a:r>
            <a:r>
              <a:rPr lang="ar-SA" sz="2000" b="1">
                <a:solidFill>
                  <a:srgbClr val="C00000"/>
                </a:solidFill>
              </a:rPr>
              <a:t>الخردة بعد الضريبة</a:t>
            </a:r>
          </a:p>
          <a:p>
            <a:pPr rtl="1"/>
            <a:r>
              <a:rPr lang="ar-SA" sz="2000" b="1">
                <a:solidFill>
                  <a:srgbClr val="C00000"/>
                </a:solidFill>
              </a:rPr>
              <a:t>(الخردة يخصم منها الضريبة 40% </a:t>
            </a:r>
            <a:r>
              <a:rPr lang="ar-SA" sz="2000" b="1" u="sng">
                <a:solidFill>
                  <a:srgbClr val="00B050"/>
                </a:solidFill>
              </a:rPr>
              <a:t>والباقي </a:t>
            </a:r>
            <a:r>
              <a:rPr lang="ar-SA" sz="2000" b="1" u="sng" smtClean="0">
                <a:solidFill>
                  <a:srgbClr val="00B050"/>
                </a:solidFill>
              </a:rPr>
              <a:t>60% يعود </a:t>
            </a:r>
            <a:r>
              <a:rPr lang="ar-SA" sz="2000" b="1" u="sng">
                <a:solidFill>
                  <a:srgbClr val="00B050"/>
                </a:solidFill>
              </a:rPr>
              <a:t>للشركة</a:t>
            </a:r>
            <a:r>
              <a:rPr lang="ar-SA" sz="2000" b="1">
                <a:solidFill>
                  <a:srgbClr val="C00000"/>
                </a:solidFill>
              </a:rPr>
              <a:t>)</a:t>
            </a:r>
          </a:p>
          <a:p>
            <a:pPr rtl="1"/>
            <a:r>
              <a:rPr lang="ar-SA" sz="2000" b="1">
                <a:solidFill>
                  <a:srgbClr val="C00000"/>
                </a:solidFill>
              </a:rPr>
              <a:t>المتبقي </a:t>
            </a:r>
            <a:r>
              <a:rPr lang="ar-SA" sz="2000" b="1" smtClean="0">
                <a:solidFill>
                  <a:srgbClr val="C00000"/>
                </a:solidFill>
              </a:rPr>
              <a:t>من الخردة 1,000 </a:t>
            </a:r>
            <a:r>
              <a:rPr lang="ar-SA" sz="2000" b="1">
                <a:solidFill>
                  <a:srgbClr val="C00000"/>
                </a:solidFill>
              </a:rPr>
              <a:t>× </a:t>
            </a:r>
            <a:r>
              <a:rPr lang="ar-SA" sz="2000" b="1" smtClean="0">
                <a:solidFill>
                  <a:srgbClr val="00B050"/>
                </a:solidFill>
              </a:rPr>
              <a:t>0.60</a:t>
            </a:r>
            <a:r>
              <a:rPr lang="ar-SA" sz="2000" b="1" smtClean="0">
                <a:solidFill>
                  <a:srgbClr val="C00000"/>
                </a:solidFill>
              </a:rPr>
              <a:t> = 600</a:t>
            </a:r>
          </a:p>
          <a:p>
            <a:pPr rtl="1"/>
            <a:r>
              <a:rPr lang="ar-SA" sz="2000" b="1" smtClean="0">
                <a:solidFill>
                  <a:srgbClr val="00B0F0"/>
                </a:solidFill>
              </a:rPr>
              <a:t>3,500 </a:t>
            </a:r>
            <a:r>
              <a:rPr lang="ar-SA" sz="2000" b="1" smtClean="0">
                <a:solidFill>
                  <a:srgbClr val="00B050"/>
                </a:solidFill>
              </a:rPr>
              <a:t>+</a:t>
            </a:r>
            <a:r>
              <a:rPr lang="ar-SA" sz="2000" b="1" smtClean="0">
                <a:solidFill>
                  <a:srgbClr val="00B0F0"/>
                </a:solidFill>
              </a:rPr>
              <a:t> </a:t>
            </a:r>
            <a:r>
              <a:rPr lang="ar-SA" sz="2000" b="1">
                <a:solidFill>
                  <a:srgbClr val="0070C0"/>
                </a:solidFill>
              </a:rPr>
              <a:t>800 </a:t>
            </a:r>
            <a:r>
              <a:rPr lang="ar-SA" sz="2000" b="1" smtClean="0">
                <a:solidFill>
                  <a:srgbClr val="00B050"/>
                </a:solidFill>
              </a:rPr>
              <a:t>+</a:t>
            </a:r>
            <a:r>
              <a:rPr lang="ar-SA" sz="2000" b="1" smtClean="0">
                <a:solidFill>
                  <a:srgbClr val="0070C0"/>
                </a:solidFill>
              </a:rPr>
              <a:t> </a:t>
            </a:r>
            <a:r>
              <a:rPr lang="ar-SA" sz="2000" b="1" smtClean="0">
                <a:solidFill>
                  <a:srgbClr val="C00000"/>
                </a:solidFill>
              </a:rPr>
              <a:t>600 = </a:t>
            </a:r>
            <a:r>
              <a:rPr lang="ar-SA" sz="2000" b="1" smtClean="0">
                <a:solidFill>
                  <a:srgbClr val="7030A0"/>
                </a:solidFill>
              </a:rPr>
              <a:t>4900</a:t>
            </a:r>
            <a:endParaRPr lang="ar-SA" sz="2000" b="1">
              <a:solidFill>
                <a:srgbClr val="7030A0"/>
              </a:solidFill>
            </a:endParaRPr>
          </a:p>
        </p:txBody>
      </p:sp>
      <p:sp>
        <p:nvSpPr>
          <p:cNvPr id="18" name="Title 1"/>
          <p:cNvSpPr txBox="1">
            <a:spLocks/>
          </p:cNvSpPr>
          <p:nvPr/>
        </p:nvSpPr>
        <p:spPr>
          <a:xfrm>
            <a:off x="301256" y="5943600"/>
            <a:ext cx="3352800" cy="83820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2000" b="1" u="sng" smtClean="0">
                <a:solidFill>
                  <a:srgbClr val="00B050"/>
                </a:solidFill>
              </a:rPr>
              <a:t>قلنا</a:t>
            </a:r>
            <a:r>
              <a:rPr lang="ar-SA" sz="2000" b="1" smtClean="0">
                <a:solidFill>
                  <a:srgbClr val="00B050"/>
                </a:solidFill>
              </a:rPr>
              <a:t> </a:t>
            </a:r>
            <a:r>
              <a:rPr lang="ar-SA" sz="2000" b="1" smtClean="0">
                <a:solidFill>
                  <a:srgbClr val="FF0000"/>
                </a:solidFill>
              </a:rPr>
              <a:t>: </a:t>
            </a:r>
            <a:r>
              <a:rPr lang="ar-SA" sz="2000" b="1" u="sng">
                <a:solidFill>
                  <a:srgbClr val="0070C0"/>
                </a:solidFill>
              </a:rPr>
              <a:t>رأس المال العامل</a:t>
            </a:r>
            <a:r>
              <a:rPr lang="ar-SA" sz="2000" b="1">
                <a:solidFill>
                  <a:srgbClr val="0070C0"/>
                </a:solidFill>
              </a:rPr>
              <a:t> </a:t>
            </a:r>
            <a:r>
              <a:rPr lang="ar-SA" sz="2000" b="1">
                <a:solidFill>
                  <a:srgbClr val="FF0000"/>
                </a:solidFill>
              </a:rPr>
              <a:t>يتم استعادته في نهاية </a:t>
            </a:r>
            <a:r>
              <a:rPr lang="ar-SA" sz="2000" b="1" smtClean="0">
                <a:solidFill>
                  <a:srgbClr val="FF0000"/>
                </a:solidFill>
              </a:rPr>
              <a:t>المشروع (</a:t>
            </a:r>
            <a:r>
              <a:rPr lang="ar-SA" sz="2000" b="1" smtClean="0">
                <a:solidFill>
                  <a:srgbClr val="0070C0"/>
                </a:solidFill>
              </a:rPr>
              <a:t>800</a:t>
            </a:r>
            <a:r>
              <a:rPr lang="ar-SA" sz="2000" b="1" smtClean="0">
                <a:solidFill>
                  <a:srgbClr val="FF0000"/>
                </a:solidFill>
              </a:rPr>
              <a:t>)</a:t>
            </a:r>
            <a:endParaRPr lang="ar-SA" sz="2000" b="1" smtClean="0"/>
          </a:p>
        </p:txBody>
      </p:sp>
      <p:cxnSp>
        <p:nvCxnSpPr>
          <p:cNvPr id="19" name="Straight Arrow Connector 18"/>
          <p:cNvCxnSpPr/>
          <p:nvPr/>
        </p:nvCxnSpPr>
        <p:spPr>
          <a:xfrm flipV="1">
            <a:off x="5302102" y="6477000"/>
            <a:ext cx="1327298" cy="3048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4" name="Straight Connector 23"/>
          <p:cNvCxnSpPr/>
          <p:nvPr/>
        </p:nvCxnSpPr>
        <p:spPr>
          <a:xfrm flipH="1" flipV="1">
            <a:off x="2971800" y="6324600"/>
            <a:ext cx="2330302" cy="45720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6069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812</TotalTime>
  <Words>466</Words>
  <Application>Microsoft Office PowerPoint</Application>
  <PresentationFormat>On-screen Show (4:3)</PresentationFormat>
  <Paragraphs>101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سنترك المحاضرات 4 و 5 و 6 الى بعد المحاضرة المباشرة الثالثة إن شاء الله حيث قال الدكتور انه سيحدد لنا النسب المئوية التي ستأتي في الاختبار وسأقوم بشرحها ان شاء الله في حينه  وسننتقل الآن الى المحاضرة السابعة</vt:lpstr>
      <vt:lpstr>المعادلة الاولى (الارباح المحتجزة ) الارباح المحتجزة = المبيعات المتوقعة * هامش صافي الربح * معدل احتجاز الارباح </vt:lpstr>
      <vt:lpstr>المطلوب الاول (الارباح المحتجزة ) الارباح المحتجزة = المبيعات المتوقعة * هامش صافي الربح * معدل احتجاز الارباح اولا نحسب المبيعات المتوقعة مبيعات الشركة سنة 2013 مليون ويتوقعون تزيد بنسبة 15% بسيطة : 1,000,000 × .0.15 = 150,000 اجمالي المبيعات المتوقعة للسنة القادمة = 1,000,000 + 150,000 = 1,150,000 نطبق القاعدة الارباح المحتجزة = اجمالي المبيعات المتوقعة * هامش صافي الربح * معدل احتجاز الارباح 1,150,000 *  0.08 * 0.50 = 46,000</vt:lpstr>
      <vt:lpstr>PowerPoint Presentation</vt:lpstr>
      <vt:lpstr>PowerPoint Presentation</vt:lpstr>
      <vt:lpstr>المحاضرتين الثامنة والتاسعة تقدير التدفقات النقدية</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المحاضرتين الثانية والثالثة القيمة الزمنية للنقود</dc:title>
  <dc:creator>IBM</dc:creator>
  <cp:lastModifiedBy>IBM</cp:lastModifiedBy>
  <cp:revision>82</cp:revision>
  <dcterms:created xsi:type="dcterms:W3CDTF">2014-04-06T15:09:31Z</dcterms:created>
  <dcterms:modified xsi:type="dcterms:W3CDTF">2014-04-09T16:54:16Z</dcterms:modified>
</cp:coreProperties>
</file>