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84" r:id="rId1"/>
  </p:sldMasterIdLst>
  <p:sldIdLst>
    <p:sldId id="256" r:id="rId2"/>
    <p:sldId id="258" r:id="rId3"/>
    <p:sldId id="260" r:id="rId4"/>
    <p:sldId id="261" r:id="rId5"/>
    <p:sldId id="262" r:id="rId6"/>
    <p:sldId id="263" r:id="rId7"/>
    <p:sldId id="264" r:id="rId8"/>
    <p:sldId id="266" r:id="rId9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412" autoAdjust="0"/>
    <p:restoredTop sz="94671" autoAdjust="0"/>
  </p:normalViewPr>
  <p:slideViewPr>
    <p:cSldViewPr>
      <p:cViewPr varScale="1">
        <p:scale>
          <a:sx n="98" d="100"/>
          <a:sy n="98" d="100"/>
        </p:scale>
        <p:origin x="-348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3ABC624-4842-4BEE-AAFA-D3539205135E}" type="datetimeFigureOut">
              <a:rPr lang="ar-SA" smtClean="0"/>
              <a:pPr/>
              <a:t>03/01/1436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D06C15F-181E-48E3-912D-7F4794FAEE8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>
        <p14:doors dir="vert"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3ABC624-4842-4BEE-AAFA-D3539205135E}" type="datetimeFigureOut">
              <a:rPr lang="ar-SA" smtClean="0"/>
              <a:pPr/>
              <a:t>03/01/1436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D06C15F-181E-48E3-912D-7F4794FAEE8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>
        <p14:doors dir="vert"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3ABC624-4842-4BEE-AAFA-D3539205135E}" type="datetimeFigureOut">
              <a:rPr lang="ar-SA" smtClean="0"/>
              <a:pPr/>
              <a:t>03/01/1436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D06C15F-181E-48E3-912D-7F4794FAEE8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>
        <p14:doors dir="vert"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3ABC624-4842-4BEE-AAFA-D3539205135E}" type="datetimeFigureOut">
              <a:rPr lang="ar-SA" smtClean="0"/>
              <a:pPr/>
              <a:t>03/01/1436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D06C15F-181E-48E3-912D-7F4794FAEE8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>
        <p14:doors dir="vert"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3ABC624-4842-4BEE-AAFA-D3539205135E}" type="datetimeFigureOut">
              <a:rPr lang="ar-SA" smtClean="0"/>
              <a:pPr/>
              <a:t>03/01/1436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D06C15F-181E-48E3-912D-7F4794FAEE8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>
        <p14:doors dir="vert"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3ABC624-4842-4BEE-AAFA-D3539205135E}" type="datetimeFigureOut">
              <a:rPr lang="ar-SA" smtClean="0"/>
              <a:pPr/>
              <a:t>03/01/1436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D06C15F-181E-48E3-912D-7F4794FAEE8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>
        <p14:doors dir="vert"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3ABC624-4842-4BEE-AAFA-D3539205135E}" type="datetimeFigureOut">
              <a:rPr lang="ar-SA" smtClean="0"/>
              <a:pPr/>
              <a:t>03/01/1436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D06C15F-181E-48E3-912D-7F4794FAEE8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>
        <p14:doors dir="vert"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3ABC624-4842-4BEE-AAFA-D3539205135E}" type="datetimeFigureOut">
              <a:rPr lang="ar-SA" smtClean="0"/>
              <a:pPr/>
              <a:t>03/01/1436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D06C15F-181E-48E3-912D-7F4794FAEE8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>
        <p14:doors dir="vert"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3ABC624-4842-4BEE-AAFA-D3539205135E}" type="datetimeFigureOut">
              <a:rPr lang="ar-SA" smtClean="0"/>
              <a:pPr/>
              <a:t>03/01/1436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D06C15F-181E-48E3-912D-7F4794FAEE8A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>
        <p14:doors dir="vert"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3ABC624-4842-4BEE-AAFA-D3539205135E}" type="datetimeFigureOut">
              <a:rPr lang="ar-SA" smtClean="0"/>
              <a:pPr/>
              <a:t>03/01/1436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D06C15F-181E-48E3-912D-7F4794FAEE8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>
        <p14:doors dir="vert"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3ABC624-4842-4BEE-AAFA-D3539205135E}" type="datetimeFigureOut">
              <a:rPr lang="ar-SA" smtClean="0"/>
              <a:pPr/>
              <a:t>03/01/1436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D06C15F-181E-48E3-912D-7F4794FAEE8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>
        <p14:doors dir="vert"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83ABC624-4842-4BEE-AAFA-D3539205135E}" type="datetimeFigureOut">
              <a:rPr lang="ar-SA" smtClean="0"/>
              <a:pPr/>
              <a:t>03/01/1436</a:t>
            </a:fld>
            <a:endParaRPr lang="ar-SA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1D06C15F-181E-48E3-912D-7F4794FAEE8A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>
    <mc:Choice xmlns:p14="http://schemas.microsoft.com/office/powerpoint/2010/main" xmlns="" Requires="p14">
      <p:transition spd="med">
        <p14:doors dir="vert"/>
      </p:transition>
    </mc:Choice>
    <mc:Fallback>
      <p:transition spd="med">
        <p:fade/>
      </p:transition>
    </mc:Fallback>
  </mc:AlternateContent>
  <p:txStyles>
    <p:titleStyle>
      <a:lvl1pPr algn="l" rtl="1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r" rtl="1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r" rtl="1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r" rtl="1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r" rtl="1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r" rtl="1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r" rtl="1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r" rtl="1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r" rtl="1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r" rtl="1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1804" y="4293096"/>
            <a:ext cx="7772400" cy="2160240"/>
          </a:xfrm>
        </p:spPr>
        <p:txBody>
          <a:bodyPr>
            <a:noAutofit/>
          </a:bodyPr>
          <a:lstStyle/>
          <a:p>
            <a:pPr algn="ctr"/>
            <a:r>
              <a:rPr lang="ar-SA" sz="6000" b="1" dirty="0" smtClean="0">
                <a:solidFill>
                  <a:schemeClr val="bg2">
                    <a:lumMod val="50000"/>
                  </a:schemeClr>
                </a:solidFill>
                <a:cs typeface="PT Bold Broken" panose="02010400000000000000" pitchFamily="2" charset="-78"/>
              </a:rPr>
              <a:t>جامعة الملك فيصل </a:t>
            </a:r>
            <a:br>
              <a:rPr lang="ar-SA" sz="6000" b="1" dirty="0" smtClean="0">
                <a:solidFill>
                  <a:schemeClr val="bg2">
                    <a:lumMod val="50000"/>
                  </a:schemeClr>
                </a:solidFill>
                <a:cs typeface="PT Bold Broken" panose="02010400000000000000" pitchFamily="2" charset="-78"/>
              </a:rPr>
            </a:br>
            <a:r>
              <a:rPr lang="ar-SA" sz="6000" b="1" dirty="0">
                <a:solidFill>
                  <a:schemeClr val="bg2">
                    <a:lumMod val="50000"/>
                  </a:schemeClr>
                </a:solidFill>
                <a:cs typeface="PT Bold Broken" panose="02010400000000000000" pitchFamily="2" charset="-78"/>
              </a:rPr>
              <a:t/>
            </a:r>
            <a:br>
              <a:rPr lang="ar-SA" sz="6000" b="1" dirty="0">
                <a:solidFill>
                  <a:schemeClr val="bg2">
                    <a:lumMod val="50000"/>
                  </a:schemeClr>
                </a:solidFill>
                <a:cs typeface="PT Bold Broken" panose="02010400000000000000" pitchFamily="2" charset="-78"/>
              </a:rPr>
            </a:br>
            <a:endParaRPr lang="ar-SA" sz="6000" b="1" dirty="0">
              <a:solidFill>
                <a:schemeClr val="bg2">
                  <a:lumMod val="50000"/>
                </a:schemeClr>
              </a:solidFill>
              <a:cs typeface="PT Bold Broken" panose="02010400000000000000" pitchFamily="2" charset="-78"/>
            </a:endParaRPr>
          </a:p>
        </p:txBody>
      </p:sp>
      <p:pic>
        <p:nvPicPr>
          <p:cNvPr id="1026" name="Picture 2" descr="نقرتين لعرض الصورة في صفحة مستقلة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908720"/>
            <a:ext cx="7992888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8538850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9796" y="3645024"/>
            <a:ext cx="7772400" cy="1470025"/>
          </a:xfrm>
        </p:spPr>
        <p:txBody>
          <a:bodyPr/>
          <a:lstStyle/>
          <a:p>
            <a:pPr algn="ctr"/>
            <a:r>
              <a:rPr lang="ar-SA" b="1" dirty="0" smtClean="0">
                <a:solidFill>
                  <a:schemeClr val="bg2">
                    <a:lumMod val="50000"/>
                  </a:schemeClr>
                </a:solidFill>
                <a:cs typeface="PT Bold Broken" panose="02010400000000000000" pitchFamily="2" charset="-78"/>
              </a:rPr>
              <a:t>كلية ادارة الاعمال </a:t>
            </a:r>
            <a:endParaRPr lang="ar-SA" b="1" dirty="0">
              <a:solidFill>
                <a:schemeClr val="bg2">
                  <a:lumMod val="50000"/>
                </a:schemeClr>
              </a:solidFill>
              <a:cs typeface="PT Bold Broken" panose="02010400000000000000" pitchFamily="2" charset="-78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23169" y="5445224"/>
            <a:ext cx="7772400" cy="914400"/>
          </a:xfrm>
        </p:spPr>
        <p:txBody>
          <a:bodyPr>
            <a:normAutofit/>
          </a:bodyPr>
          <a:lstStyle/>
          <a:p>
            <a:pPr algn="ctr"/>
            <a:r>
              <a:rPr lang="ar-SA" b="1" dirty="0" smtClean="0">
                <a:solidFill>
                  <a:schemeClr val="accent2">
                    <a:lumMod val="50000"/>
                  </a:schemeClr>
                </a:solidFill>
                <a:cs typeface="PT Bold Broken" panose="02010400000000000000" pitchFamily="2" charset="-78"/>
              </a:rPr>
              <a:t>تخصص ادارة اعمال  </a:t>
            </a:r>
            <a:endParaRPr lang="ar-SA" b="1" dirty="0">
              <a:solidFill>
                <a:schemeClr val="accent2">
                  <a:lumMod val="50000"/>
                </a:schemeClr>
              </a:solidFill>
              <a:cs typeface="PT Bold Broken" panose="02010400000000000000" pitchFamily="2" charset="-78"/>
            </a:endParaRPr>
          </a:p>
        </p:txBody>
      </p:sp>
      <p:pic>
        <p:nvPicPr>
          <p:cNvPr id="4" name="Picture 2" descr="نقرتين لعرض الصورة في صفحة مستقلة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332656"/>
            <a:ext cx="7560840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066998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ferris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02840" y="3501008"/>
            <a:ext cx="7772400" cy="1470025"/>
          </a:xfrm>
        </p:spPr>
        <p:txBody>
          <a:bodyPr/>
          <a:lstStyle/>
          <a:p>
            <a:pPr algn="ctr"/>
            <a:r>
              <a:rPr lang="ar-SA" b="1" dirty="0" smtClean="0">
                <a:solidFill>
                  <a:schemeClr val="accent2">
                    <a:lumMod val="60000"/>
                    <a:lumOff val="40000"/>
                  </a:schemeClr>
                </a:solidFill>
                <a:cs typeface="PT Bold Broken" panose="02010400000000000000" pitchFamily="2" charset="-78"/>
              </a:rPr>
              <a:t>  مقرر نظم المعلومات الادارية 	</a:t>
            </a:r>
            <a:endParaRPr lang="ar-SA" b="1" dirty="0">
              <a:solidFill>
                <a:schemeClr val="accent2">
                  <a:lumMod val="60000"/>
                  <a:lumOff val="40000"/>
                </a:schemeClr>
              </a:solidFill>
              <a:cs typeface="PT Bold Broken" panose="02010400000000000000" pitchFamily="2" charset="-78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59632" y="5373216"/>
            <a:ext cx="6400800" cy="1752600"/>
          </a:xfrm>
        </p:spPr>
        <p:txBody>
          <a:bodyPr/>
          <a:lstStyle/>
          <a:p>
            <a:pPr algn="ctr"/>
            <a:r>
              <a:rPr lang="ar-SA" b="1" dirty="0" smtClean="0">
                <a:solidFill>
                  <a:schemeClr val="accent3">
                    <a:lumMod val="75000"/>
                  </a:schemeClr>
                </a:solidFill>
                <a:cs typeface="PT Bold Broken" panose="02010400000000000000" pitchFamily="2" charset="-78"/>
              </a:rPr>
              <a:t>الدكتور / عادل فتح الرحمن </a:t>
            </a:r>
            <a:endParaRPr lang="ar-SA" b="1" dirty="0">
              <a:solidFill>
                <a:schemeClr val="accent3">
                  <a:lumMod val="75000"/>
                </a:schemeClr>
              </a:solidFill>
              <a:cs typeface="PT Bold Broken" panose="02010400000000000000" pitchFamily="2" charset="-78"/>
            </a:endParaRPr>
          </a:p>
        </p:txBody>
      </p:sp>
      <p:pic>
        <p:nvPicPr>
          <p:cNvPr id="4" name="Picture 2" descr="نقرتين لعرض الصورة في صفحة مستقلة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332656"/>
            <a:ext cx="7776864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9270049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6024" y="3717032"/>
            <a:ext cx="7772400" cy="1470025"/>
          </a:xfrm>
        </p:spPr>
        <p:txBody>
          <a:bodyPr/>
          <a:lstStyle/>
          <a:p>
            <a:pPr algn="ctr"/>
            <a:r>
              <a:rPr lang="ar-SA" b="1" dirty="0" smtClean="0">
                <a:solidFill>
                  <a:schemeClr val="accent4">
                    <a:lumMod val="75000"/>
                  </a:schemeClr>
                </a:solidFill>
                <a:cs typeface="PT Bold Broken" panose="02010400000000000000" pitchFamily="2" charset="-78"/>
              </a:rPr>
              <a:t>المستوى الثالث </a:t>
            </a:r>
            <a:endParaRPr lang="ar-SA" b="1" dirty="0">
              <a:solidFill>
                <a:schemeClr val="accent4">
                  <a:lumMod val="75000"/>
                </a:schemeClr>
              </a:solidFill>
              <a:cs typeface="PT Bold Broken" panose="02010400000000000000" pitchFamily="2" charset="-78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87624" y="5661248"/>
            <a:ext cx="6400800" cy="1752600"/>
          </a:xfrm>
        </p:spPr>
        <p:txBody>
          <a:bodyPr/>
          <a:lstStyle/>
          <a:p>
            <a:pPr algn="ctr"/>
            <a:r>
              <a:rPr lang="ar-SA" b="1" dirty="0" smtClean="0">
                <a:solidFill>
                  <a:schemeClr val="accent6">
                    <a:lumMod val="75000"/>
                  </a:schemeClr>
                </a:solidFill>
                <a:cs typeface="PT Bold Broken" panose="02010400000000000000" pitchFamily="2" charset="-78"/>
              </a:rPr>
              <a:t>الفصل الدراسي الاول لعام 1435/1436هـ</a:t>
            </a:r>
            <a:endParaRPr lang="ar-SA" b="1" dirty="0">
              <a:solidFill>
                <a:schemeClr val="accent6">
                  <a:lumMod val="75000"/>
                </a:schemeClr>
              </a:solidFill>
              <a:cs typeface="PT Bold Broken" panose="02010400000000000000" pitchFamily="2" charset="-78"/>
            </a:endParaRPr>
          </a:p>
        </p:txBody>
      </p:sp>
      <p:pic>
        <p:nvPicPr>
          <p:cNvPr id="4" name="Picture 2" descr="نقرتين لعرض الصورة في صفحة مستقلة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476672"/>
            <a:ext cx="7632848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7560214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flip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552" y="3429000"/>
            <a:ext cx="7772400" cy="1828800"/>
          </a:xfrm>
        </p:spPr>
        <p:txBody>
          <a:bodyPr/>
          <a:lstStyle/>
          <a:p>
            <a:pPr algn="ctr"/>
            <a:r>
              <a:rPr lang="ar-SA" b="1" dirty="0" smtClean="0">
                <a:solidFill>
                  <a:schemeClr val="accent5">
                    <a:lumMod val="75000"/>
                  </a:schemeClr>
                </a:solidFill>
                <a:cs typeface="PT Bold Broken" panose="02010400000000000000" pitchFamily="2" charset="-78"/>
              </a:rPr>
              <a:t>اعداد وتنسيق </a:t>
            </a:r>
            <a:endParaRPr lang="ar-SA" b="1" dirty="0">
              <a:solidFill>
                <a:schemeClr val="accent5">
                  <a:lumMod val="75000"/>
                </a:schemeClr>
              </a:solidFill>
              <a:cs typeface="PT Bold Broken" panose="02010400000000000000" pitchFamily="2" charset="-78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544" y="5517232"/>
            <a:ext cx="7772400" cy="914400"/>
          </a:xfrm>
        </p:spPr>
        <p:txBody>
          <a:bodyPr/>
          <a:lstStyle/>
          <a:p>
            <a:pPr algn="ctr"/>
            <a:r>
              <a:rPr lang="ar-SA" b="1" dirty="0" smtClean="0">
                <a:solidFill>
                  <a:schemeClr val="bg1">
                    <a:lumMod val="50000"/>
                  </a:schemeClr>
                </a:solidFill>
                <a:cs typeface="PT Bold Broken" panose="02010400000000000000" pitchFamily="2" charset="-78"/>
              </a:rPr>
              <a:t>ورشة مقرر نظم المعلومات الادارية </a:t>
            </a:r>
            <a:endParaRPr lang="ar-SA" b="1" dirty="0">
              <a:solidFill>
                <a:schemeClr val="bg1">
                  <a:lumMod val="50000"/>
                </a:schemeClr>
              </a:solidFill>
              <a:cs typeface="PT Bold Broken" panose="02010400000000000000" pitchFamily="2" charset="-78"/>
            </a:endParaRPr>
          </a:p>
        </p:txBody>
      </p:sp>
      <p:pic>
        <p:nvPicPr>
          <p:cNvPr id="4" name="Picture 2" descr="نقرتين لعرض الصورة في صفحة مستقلة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476672"/>
            <a:ext cx="7632848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917037666"/>
      </p:ext>
    </p:extLst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140968"/>
            <a:ext cx="8229600" cy="1143000"/>
          </a:xfrm>
        </p:spPr>
        <p:txBody>
          <a:bodyPr/>
          <a:lstStyle/>
          <a:p>
            <a:pPr algn="ctr"/>
            <a:r>
              <a:rPr lang="ar-SA" b="1" dirty="0" smtClean="0">
                <a:solidFill>
                  <a:srgbClr val="C00000"/>
                </a:solidFill>
                <a:cs typeface="PT Bold Broken" panose="02010400000000000000" pitchFamily="2" charset="-78"/>
              </a:rPr>
              <a:t>المناقشة </a:t>
            </a:r>
            <a:r>
              <a:rPr lang="ar-SA" b="1" dirty="0" smtClean="0">
                <a:solidFill>
                  <a:srgbClr val="C00000"/>
                </a:solidFill>
                <a:cs typeface="PT Bold Broken" panose="02010400000000000000" pitchFamily="2" charset="-78"/>
              </a:rPr>
              <a:t>الثالثة  </a:t>
            </a:r>
            <a:endParaRPr lang="ar-SA" b="1" dirty="0">
              <a:solidFill>
                <a:srgbClr val="C00000"/>
              </a:solidFill>
              <a:cs typeface="PT Bold Broken" panose="02010400000000000000" pitchFamily="2" charset="-78"/>
            </a:endParaRPr>
          </a:p>
        </p:txBody>
      </p:sp>
      <p:pic>
        <p:nvPicPr>
          <p:cNvPr id="3" name="Picture 2" descr="نقرتين لعرض الصورة في صفحة مستقلة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476672"/>
            <a:ext cx="7632848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4738608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3307" y="285728"/>
            <a:ext cx="8820472" cy="7848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b="1" dirty="0">
                <a:cs typeface="PT Bold Broken" panose="02010400000000000000" pitchFamily="2" charset="-78"/>
              </a:rPr>
              <a:t/>
            </a:r>
            <a:br>
              <a:rPr lang="ar-SA" b="1" dirty="0">
                <a:cs typeface="PT Bold Broken" panose="02010400000000000000" pitchFamily="2" charset="-78"/>
              </a:rPr>
            </a:br>
            <a:r>
              <a:rPr lang="ar-SA" b="1" dirty="0" smtClean="0">
                <a:cs typeface="PT Bold Broken" panose="02010400000000000000" pitchFamily="2" charset="-78"/>
              </a:rPr>
              <a:t>          </a:t>
            </a:r>
            <a:r>
              <a:rPr lang="ar-SA" sz="2400" b="1" dirty="0" smtClean="0">
                <a:solidFill>
                  <a:schemeClr val="accent2">
                    <a:lumMod val="75000"/>
                  </a:schemeClr>
                </a:solidFill>
                <a:cs typeface="PT Bold Broken" panose="02010400000000000000" pitchFamily="2" charset="-78"/>
              </a:rPr>
              <a:t>أوضح لماذا أصبحت المؤسسات تتبع المنظور </a:t>
            </a:r>
            <a:r>
              <a:rPr lang="ar-SA" sz="2400" b="1" dirty="0" smtClean="0">
                <a:solidFill>
                  <a:schemeClr val="accent2">
                    <a:lumMod val="75000"/>
                  </a:schemeClr>
                </a:solidFill>
                <a:cs typeface="PT Bold Broken" panose="02010400000000000000" pitchFamily="2" charset="-78"/>
              </a:rPr>
              <a:t>الاجتماعي التقني          </a:t>
            </a:r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  <a:cs typeface="PT Bold Broken" panose="02010400000000000000" pitchFamily="2" charset="-78"/>
              </a:rPr>
              <a:t>  (Socio-technical)   </a:t>
            </a:r>
            <a:r>
              <a:rPr lang="ar-SA" sz="2400" b="1" dirty="0" smtClean="0">
                <a:solidFill>
                  <a:schemeClr val="accent2">
                    <a:lumMod val="75000"/>
                  </a:schemeClr>
                </a:solidFill>
                <a:cs typeface="PT Bold Broken" panose="02010400000000000000" pitchFamily="2" charset="-78"/>
              </a:rPr>
              <a:t> في </a:t>
            </a:r>
            <a:r>
              <a:rPr lang="ar-SA" sz="2400" b="1" dirty="0" smtClean="0">
                <a:solidFill>
                  <a:schemeClr val="accent2">
                    <a:lumMod val="75000"/>
                  </a:schemeClr>
                </a:solidFill>
                <a:cs typeface="PT Bold Broken" panose="02010400000000000000" pitchFamily="2" charset="-78"/>
              </a:rPr>
              <a:t>تعاملها مع مواردها </a:t>
            </a:r>
            <a:r>
              <a:rPr lang="ar-SA" sz="2400" b="1" dirty="0" smtClean="0">
                <a:solidFill>
                  <a:schemeClr val="accent2">
                    <a:lumMod val="75000"/>
                  </a:schemeClr>
                </a:solidFill>
                <a:cs typeface="PT Bold Broken" panose="02010400000000000000" pitchFamily="2" charset="-78"/>
              </a:rPr>
              <a:t>من البيانات </a:t>
            </a:r>
            <a:r>
              <a:rPr lang="ar-SA" sz="2400" b="1" dirty="0" smtClean="0">
                <a:solidFill>
                  <a:schemeClr val="accent2">
                    <a:lumMod val="75000"/>
                  </a:schemeClr>
                </a:solidFill>
                <a:cs typeface="PT Bold Broken" panose="02010400000000000000" pitchFamily="2" charset="-78"/>
              </a:rPr>
              <a:t>, </a:t>
            </a:r>
            <a:r>
              <a:rPr lang="ar-SA" sz="2400" b="1" dirty="0" smtClean="0">
                <a:solidFill>
                  <a:schemeClr val="accent2">
                    <a:lumMod val="75000"/>
                  </a:schemeClr>
                </a:solidFill>
                <a:cs typeface="PT Bold Broken" panose="02010400000000000000" pitchFamily="2" charset="-78"/>
              </a:rPr>
              <a:t>وماهي        مخاطر </a:t>
            </a:r>
            <a:r>
              <a:rPr lang="ar-SA" sz="2400" b="1" dirty="0" smtClean="0">
                <a:solidFill>
                  <a:schemeClr val="accent2">
                    <a:lumMod val="75000"/>
                  </a:schemeClr>
                </a:solidFill>
                <a:cs typeface="PT Bold Broken" panose="02010400000000000000" pitchFamily="2" charset="-78"/>
              </a:rPr>
              <a:t>الاعتماد على المنظور </a:t>
            </a:r>
            <a:r>
              <a:rPr lang="ar-SA" sz="2400" b="1" dirty="0" smtClean="0">
                <a:solidFill>
                  <a:schemeClr val="accent2">
                    <a:lumMod val="75000"/>
                  </a:schemeClr>
                </a:solidFill>
                <a:cs typeface="PT Bold Broken" panose="02010400000000000000" pitchFamily="2" charset="-78"/>
              </a:rPr>
              <a:t>التقني دون </a:t>
            </a:r>
            <a:r>
              <a:rPr lang="ar-SA" sz="2400" b="1" dirty="0" smtClean="0">
                <a:solidFill>
                  <a:schemeClr val="accent2">
                    <a:lumMod val="75000"/>
                  </a:schemeClr>
                </a:solidFill>
                <a:cs typeface="PT Bold Broken" panose="02010400000000000000" pitchFamily="2" charset="-78"/>
              </a:rPr>
              <a:t>النظر إلى المنظور الاجتماعي أو </a:t>
            </a:r>
            <a:r>
              <a:rPr lang="ar-SA" sz="2400" b="1" smtClean="0">
                <a:solidFill>
                  <a:schemeClr val="accent2">
                    <a:lumMod val="75000"/>
                  </a:schemeClr>
                </a:solidFill>
                <a:cs typeface="PT Bold Broken" panose="02010400000000000000" pitchFamily="2" charset="-78"/>
              </a:rPr>
              <a:t>العكس </a:t>
            </a:r>
            <a:r>
              <a:rPr lang="ar-SA" sz="2400" b="1" smtClean="0">
                <a:solidFill>
                  <a:schemeClr val="accent2">
                    <a:lumMod val="75000"/>
                  </a:schemeClr>
                </a:solidFill>
                <a:cs typeface="PT Bold Broken" panose="02010400000000000000" pitchFamily="2" charset="-78"/>
              </a:rPr>
              <a:t>؟.</a:t>
            </a:r>
            <a:r>
              <a:rPr lang="ar-SA" sz="2000" b="1" dirty="0" smtClean="0">
                <a:solidFill>
                  <a:schemeClr val="bg2">
                    <a:lumMod val="50000"/>
                  </a:schemeClr>
                </a:solidFill>
                <a:cs typeface="PT Bold Broken" panose="02010400000000000000" pitchFamily="2" charset="-78"/>
              </a:rPr>
              <a:t/>
            </a:r>
            <a:br>
              <a:rPr lang="ar-SA" sz="2000" b="1" dirty="0" smtClean="0">
                <a:solidFill>
                  <a:schemeClr val="bg2">
                    <a:lumMod val="50000"/>
                  </a:schemeClr>
                </a:solidFill>
                <a:cs typeface="PT Bold Broken" panose="02010400000000000000" pitchFamily="2" charset="-78"/>
              </a:rPr>
            </a:br>
            <a:r>
              <a:rPr lang="ar-SA" sz="2000" b="1" dirty="0" smtClean="0">
                <a:solidFill>
                  <a:schemeClr val="bg2">
                    <a:lumMod val="50000"/>
                  </a:schemeClr>
                </a:solidFill>
                <a:cs typeface="PT Bold Broken" panose="02010400000000000000" pitchFamily="2" charset="-78"/>
              </a:rPr>
              <a:t>تفضل المؤسسات اعتماد المفهوم الاجتماعي </a:t>
            </a:r>
            <a:r>
              <a:rPr lang="ar-SA" sz="2000" b="1" dirty="0" smtClean="0">
                <a:solidFill>
                  <a:schemeClr val="bg2">
                    <a:lumMod val="50000"/>
                  </a:schemeClr>
                </a:solidFill>
                <a:cs typeface="PT Bold Broken" panose="02010400000000000000" pitchFamily="2" charset="-78"/>
              </a:rPr>
              <a:t>التقني للأنظمة </a:t>
            </a:r>
            <a:r>
              <a:rPr lang="ar-SA" sz="2000" b="1" dirty="0" smtClean="0">
                <a:solidFill>
                  <a:schemeClr val="bg2">
                    <a:lumMod val="50000"/>
                  </a:schemeClr>
                </a:solidFill>
                <a:cs typeface="PT Bold Broken" panose="02010400000000000000" pitchFamily="2" charset="-78"/>
              </a:rPr>
              <a:t>حيث يتجنب هذا المفهوم النظر إلى نظام </a:t>
            </a:r>
            <a:r>
              <a:rPr lang="ar-SA" sz="2000" b="1" dirty="0" smtClean="0">
                <a:solidFill>
                  <a:schemeClr val="bg2">
                    <a:lumMod val="50000"/>
                  </a:schemeClr>
                </a:solidFill>
                <a:cs typeface="PT Bold Broken" panose="02010400000000000000" pitchFamily="2" charset="-78"/>
              </a:rPr>
              <a:t>المعلومات </a:t>
            </a:r>
            <a:r>
              <a:rPr lang="ar-SA" sz="2000" b="1" dirty="0" smtClean="0">
                <a:solidFill>
                  <a:schemeClr val="bg2">
                    <a:lumMod val="50000"/>
                  </a:schemeClr>
                </a:solidFill>
                <a:cs typeface="PT Bold Broken" panose="02010400000000000000" pitchFamily="2" charset="-78"/>
              </a:rPr>
              <a:t>من زاوية تكنولوجية بحته بل يجمع بين </a:t>
            </a:r>
            <a:r>
              <a:rPr lang="ar-SA" sz="2000" b="1" dirty="0" smtClean="0">
                <a:solidFill>
                  <a:schemeClr val="bg2">
                    <a:lumMod val="50000"/>
                  </a:schemeClr>
                </a:solidFill>
                <a:cs typeface="PT Bold Broken" panose="02010400000000000000" pitchFamily="2" charset="-78"/>
              </a:rPr>
              <a:t>المفهومين </a:t>
            </a:r>
            <a:r>
              <a:rPr lang="ar-SA" sz="2000" b="1" dirty="0" smtClean="0">
                <a:solidFill>
                  <a:schemeClr val="bg2">
                    <a:lumMod val="50000"/>
                  </a:schemeClr>
                </a:solidFill>
                <a:cs typeface="PT Bold Broken" panose="02010400000000000000" pitchFamily="2" charset="-78"/>
              </a:rPr>
              <a:t>وهناك حاجة لتحسين قدرات المؤسسات </a:t>
            </a:r>
            <a:r>
              <a:rPr lang="ar-SA" sz="2000" b="1" dirty="0" smtClean="0">
                <a:solidFill>
                  <a:schemeClr val="bg2">
                    <a:lumMod val="50000"/>
                  </a:schemeClr>
                </a:solidFill>
                <a:cs typeface="PT Bold Broken" panose="02010400000000000000" pitchFamily="2" charset="-78"/>
              </a:rPr>
              <a:t>ككل </a:t>
            </a:r>
            <a:r>
              <a:rPr lang="ar-SA" sz="2000" b="1" dirty="0" smtClean="0">
                <a:solidFill>
                  <a:schemeClr val="bg2">
                    <a:lumMod val="50000"/>
                  </a:schemeClr>
                </a:solidFill>
                <a:cs typeface="PT Bold Broken" panose="02010400000000000000" pitchFamily="2" charset="-78"/>
              </a:rPr>
              <a:t>حيث يجب الاهتمام بالناحيتين التكنولوجية </a:t>
            </a:r>
            <a:r>
              <a:rPr lang="ar-SA" sz="2000" b="1" dirty="0" smtClean="0">
                <a:solidFill>
                  <a:schemeClr val="bg2">
                    <a:lumMod val="50000"/>
                  </a:schemeClr>
                </a:solidFill>
                <a:cs typeface="PT Bold Broken" panose="02010400000000000000" pitchFamily="2" charset="-78"/>
              </a:rPr>
              <a:t>والسلوكية </a:t>
            </a:r>
            <a:r>
              <a:rPr lang="ar-SA" sz="2000" b="1" dirty="0" smtClean="0">
                <a:solidFill>
                  <a:schemeClr val="bg2">
                    <a:lumMod val="50000"/>
                  </a:schemeClr>
                </a:solidFill>
                <a:cs typeface="PT Bold Broken" panose="02010400000000000000" pitchFamily="2" charset="-78"/>
              </a:rPr>
              <a:t>معاً لان أداء النظام يزداد فعالية عندما </a:t>
            </a:r>
            <a:r>
              <a:rPr lang="ar-SA" sz="2000" b="1" dirty="0" smtClean="0">
                <a:solidFill>
                  <a:schemeClr val="bg2">
                    <a:lumMod val="50000"/>
                  </a:schemeClr>
                </a:solidFill>
                <a:cs typeface="PT Bold Broken" panose="02010400000000000000" pitchFamily="2" charset="-78"/>
              </a:rPr>
              <a:t>تتكيف </a:t>
            </a:r>
            <a:r>
              <a:rPr lang="ar-SA" sz="2000" b="1" dirty="0" smtClean="0">
                <a:solidFill>
                  <a:schemeClr val="bg2">
                    <a:lumMod val="50000"/>
                  </a:schemeClr>
                </a:solidFill>
                <a:cs typeface="PT Bold Broken" panose="02010400000000000000" pitchFamily="2" charset="-78"/>
              </a:rPr>
              <a:t>التكنولوجيا مع المنظمة أي عندما </a:t>
            </a:r>
            <a:r>
              <a:rPr lang="ar-SA" sz="2000" b="1" dirty="0" smtClean="0">
                <a:solidFill>
                  <a:schemeClr val="bg2">
                    <a:lumMod val="50000"/>
                  </a:schemeClr>
                </a:solidFill>
                <a:cs typeface="PT Bold Broken" panose="02010400000000000000" pitchFamily="2" charset="-78"/>
              </a:rPr>
              <a:t>تستخدم التكنولوجيا </a:t>
            </a:r>
            <a:r>
              <a:rPr lang="ar-SA" sz="2000" b="1" dirty="0" smtClean="0">
                <a:solidFill>
                  <a:schemeClr val="bg2">
                    <a:lumMod val="50000"/>
                  </a:schemeClr>
                </a:solidFill>
                <a:cs typeface="PT Bold Broken" panose="02010400000000000000" pitchFamily="2" charset="-78"/>
              </a:rPr>
              <a:t>بالقدر الذي يتناسب مع </a:t>
            </a:r>
            <a:r>
              <a:rPr lang="ar-SA" sz="2000" b="1" dirty="0" smtClean="0">
                <a:solidFill>
                  <a:schemeClr val="bg2">
                    <a:lumMod val="50000"/>
                  </a:schemeClr>
                </a:solidFill>
                <a:cs typeface="PT Bold Broken" panose="02010400000000000000" pitchFamily="2" charset="-78"/>
              </a:rPr>
              <a:t>المستوى الاجتماعي </a:t>
            </a:r>
            <a:r>
              <a:rPr lang="ar-SA" sz="2000" b="1" dirty="0" smtClean="0">
                <a:solidFill>
                  <a:schemeClr val="bg2">
                    <a:lumMod val="50000"/>
                  </a:schemeClr>
                </a:solidFill>
                <a:cs typeface="PT Bold Broken" panose="02010400000000000000" pitchFamily="2" charset="-78"/>
              </a:rPr>
              <a:t>للمنظمة </a:t>
            </a:r>
            <a:r>
              <a:rPr lang="ar-SA" sz="2000" b="1" dirty="0" smtClean="0">
                <a:solidFill>
                  <a:schemeClr val="bg2">
                    <a:lumMod val="50000"/>
                  </a:schemeClr>
                </a:solidFill>
                <a:cs typeface="PT Bold Broken" panose="02010400000000000000" pitchFamily="2" charset="-78"/>
              </a:rPr>
              <a:t>فالاعتماد </a:t>
            </a:r>
            <a:r>
              <a:rPr lang="ar-SA" sz="2000" b="1" dirty="0" smtClean="0">
                <a:solidFill>
                  <a:schemeClr val="bg2">
                    <a:lumMod val="50000"/>
                  </a:schemeClr>
                </a:solidFill>
                <a:cs typeface="PT Bold Broken" panose="02010400000000000000" pitchFamily="2" charset="-78"/>
              </a:rPr>
              <a:t>على احد المنظورين</a:t>
            </a:r>
            <a:br>
              <a:rPr lang="ar-SA" sz="2000" b="1" dirty="0" smtClean="0">
                <a:solidFill>
                  <a:schemeClr val="bg2">
                    <a:lumMod val="50000"/>
                  </a:schemeClr>
                </a:solidFill>
                <a:cs typeface="PT Bold Broken" panose="02010400000000000000" pitchFamily="2" charset="-78"/>
              </a:rPr>
            </a:br>
            <a:r>
              <a:rPr lang="ar-SA" sz="2000" b="1" dirty="0" smtClean="0">
                <a:solidFill>
                  <a:schemeClr val="bg2">
                    <a:lumMod val="50000"/>
                  </a:schemeClr>
                </a:solidFill>
                <a:cs typeface="PT Bold Broken" panose="02010400000000000000" pitchFamily="2" charset="-78"/>
              </a:rPr>
              <a:t>دون الآخر يعني عدم ازدهار للمنظمة ، مثلاً لو </a:t>
            </a:r>
            <a:r>
              <a:rPr lang="ar-SA" sz="2000" b="1" dirty="0" smtClean="0">
                <a:solidFill>
                  <a:schemeClr val="bg2">
                    <a:lumMod val="50000"/>
                  </a:schemeClr>
                </a:solidFill>
                <a:cs typeface="PT Bold Broken" panose="02010400000000000000" pitchFamily="2" charset="-78"/>
              </a:rPr>
              <a:t>اعتمدت المنظمة </a:t>
            </a:r>
            <a:r>
              <a:rPr lang="ar-SA" sz="2000" b="1" dirty="0" smtClean="0">
                <a:solidFill>
                  <a:schemeClr val="bg2">
                    <a:lumMod val="50000"/>
                  </a:schemeClr>
                </a:solidFill>
                <a:cs typeface="PT Bold Broken" panose="02010400000000000000" pitchFamily="2" charset="-78"/>
              </a:rPr>
              <a:t>المنظور التقني دون الاجتماعي من الممكن </a:t>
            </a:r>
            <a:r>
              <a:rPr lang="ar-SA" sz="2000" b="1" dirty="0" smtClean="0">
                <a:solidFill>
                  <a:schemeClr val="bg2">
                    <a:lumMod val="50000"/>
                  </a:schemeClr>
                </a:solidFill>
                <a:cs typeface="PT Bold Broken" panose="02010400000000000000" pitchFamily="2" charset="-78"/>
              </a:rPr>
              <a:t>أن  يتأثر </a:t>
            </a:r>
            <a:r>
              <a:rPr lang="ar-SA" sz="2000" b="1" dirty="0" smtClean="0">
                <a:solidFill>
                  <a:schemeClr val="bg2">
                    <a:lumMod val="50000"/>
                  </a:schemeClr>
                </a:solidFill>
                <a:cs typeface="PT Bold Broken" panose="02010400000000000000" pitchFamily="2" charset="-78"/>
              </a:rPr>
              <a:t>الأفراد العاملون بشكل سلبي وشعورهم بالقلق من</a:t>
            </a:r>
            <a:br>
              <a:rPr lang="ar-SA" sz="2000" b="1" dirty="0" smtClean="0">
                <a:solidFill>
                  <a:schemeClr val="bg2">
                    <a:lumMod val="50000"/>
                  </a:schemeClr>
                </a:solidFill>
                <a:cs typeface="PT Bold Broken" panose="02010400000000000000" pitchFamily="2" charset="-78"/>
              </a:rPr>
            </a:br>
            <a:r>
              <a:rPr lang="ar-SA" sz="2000" b="1" dirty="0" smtClean="0">
                <a:solidFill>
                  <a:schemeClr val="bg2">
                    <a:lumMod val="50000"/>
                  </a:schemeClr>
                </a:solidFill>
                <a:cs typeface="PT Bold Broken" panose="02010400000000000000" pitchFamily="2" charset="-78"/>
              </a:rPr>
              <a:t>فقدان وظائفهم بسبب </a:t>
            </a:r>
            <a:r>
              <a:rPr lang="ar-SA" sz="2000" b="1" dirty="0" smtClean="0">
                <a:solidFill>
                  <a:schemeClr val="bg2">
                    <a:lumMod val="50000"/>
                  </a:schemeClr>
                </a:solidFill>
                <a:cs typeface="PT Bold Broken" panose="02010400000000000000" pitchFamily="2" charset="-78"/>
              </a:rPr>
              <a:t>استخدام </a:t>
            </a:r>
            <a:r>
              <a:rPr lang="ar-SA" sz="2000" b="1" dirty="0" smtClean="0">
                <a:solidFill>
                  <a:schemeClr val="bg2">
                    <a:lumMod val="50000"/>
                  </a:schemeClr>
                </a:solidFill>
                <a:cs typeface="PT Bold Broken" panose="02010400000000000000" pitchFamily="2" charset="-78"/>
              </a:rPr>
              <a:t>التكنولوجيا </a:t>
            </a:r>
            <a:r>
              <a:rPr lang="ar-SA" sz="2000" b="1" dirty="0" smtClean="0">
                <a:solidFill>
                  <a:schemeClr val="bg2">
                    <a:lumMod val="50000"/>
                  </a:schemeClr>
                </a:solidFill>
                <a:cs typeface="PT Bold Broken" panose="02010400000000000000" pitchFamily="2" charset="-78"/>
              </a:rPr>
              <a:t>المتطورة وأيضا </a:t>
            </a:r>
            <a:r>
              <a:rPr lang="ar-SA" sz="2000" b="1" dirty="0" smtClean="0">
                <a:solidFill>
                  <a:schemeClr val="bg2">
                    <a:lumMod val="50000"/>
                  </a:schemeClr>
                </a:solidFill>
                <a:cs typeface="PT Bold Broken" panose="02010400000000000000" pitchFamily="2" charset="-78"/>
              </a:rPr>
              <a:t>عدم تطوير لقدراتهم وانعزالهم عن المجتمع </a:t>
            </a:r>
            <a:r>
              <a:rPr lang="ar-SA" sz="2000" b="1" dirty="0" smtClean="0">
                <a:solidFill>
                  <a:schemeClr val="bg2">
                    <a:lumMod val="50000"/>
                  </a:schemeClr>
                </a:solidFill>
                <a:cs typeface="PT Bold Broken" panose="02010400000000000000" pitchFamily="2" charset="-78"/>
              </a:rPr>
              <a:t>فسيفقدون </a:t>
            </a:r>
            <a:r>
              <a:rPr lang="ar-SA" sz="2000" b="1" dirty="0" smtClean="0">
                <a:solidFill>
                  <a:schemeClr val="bg2">
                    <a:lumMod val="50000"/>
                  </a:schemeClr>
                </a:solidFill>
                <a:cs typeface="PT Bold Broken" panose="02010400000000000000" pitchFamily="2" charset="-78"/>
              </a:rPr>
              <a:t>الجو الاجتماعي بالمنظمة ، ولو تم </a:t>
            </a:r>
            <a:r>
              <a:rPr lang="ar-SA" sz="2000" b="1" dirty="0" smtClean="0">
                <a:solidFill>
                  <a:schemeClr val="bg2">
                    <a:lumMod val="50000"/>
                  </a:schemeClr>
                </a:solidFill>
                <a:cs typeface="PT Bold Broken" panose="02010400000000000000" pitchFamily="2" charset="-78"/>
              </a:rPr>
              <a:t>اعتماد المنظور </a:t>
            </a:r>
            <a:r>
              <a:rPr lang="ar-SA" sz="2000" b="1" dirty="0" smtClean="0">
                <a:solidFill>
                  <a:schemeClr val="bg2">
                    <a:lumMod val="50000"/>
                  </a:schemeClr>
                </a:solidFill>
                <a:cs typeface="PT Bold Broken" panose="02010400000000000000" pitchFamily="2" charset="-78"/>
              </a:rPr>
              <a:t>الاجتماعي دون التقني سيؤدي هذا إلى </a:t>
            </a:r>
            <a:r>
              <a:rPr lang="ar-SA" sz="2000" b="1" dirty="0" smtClean="0">
                <a:solidFill>
                  <a:schemeClr val="bg2">
                    <a:lumMod val="50000"/>
                  </a:schemeClr>
                </a:solidFill>
                <a:cs typeface="PT Bold Broken" panose="02010400000000000000" pitchFamily="2" charset="-78"/>
              </a:rPr>
              <a:t>عدم دقه بالإنتاج </a:t>
            </a:r>
            <a:r>
              <a:rPr lang="ar-SA" sz="2000" b="1" dirty="0" smtClean="0">
                <a:solidFill>
                  <a:schemeClr val="bg2">
                    <a:lumMod val="50000"/>
                  </a:schemeClr>
                </a:solidFill>
                <a:cs typeface="PT Bold Broken" panose="02010400000000000000" pitchFamily="2" charset="-78"/>
              </a:rPr>
              <a:t>وبطئ </a:t>
            </a:r>
            <a:r>
              <a:rPr lang="ar-SA" sz="2000" b="1" dirty="0" smtClean="0">
                <a:solidFill>
                  <a:schemeClr val="bg2">
                    <a:lumMod val="50000"/>
                  </a:schemeClr>
                </a:solidFill>
                <a:cs typeface="PT Bold Broken" panose="02010400000000000000" pitchFamily="2" charset="-78"/>
              </a:rPr>
              <a:t>العملية الإنتاجية </a:t>
            </a:r>
            <a:r>
              <a:rPr lang="ar-SA" sz="2000" b="1" dirty="0" smtClean="0">
                <a:solidFill>
                  <a:schemeClr val="bg2">
                    <a:lumMod val="50000"/>
                  </a:schemeClr>
                </a:solidFill>
                <a:cs typeface="PT Bold Broken" panose="02010400000000000000" pitchFamily="2" charset="-78"/>
              </a:rPr>
              <a:t>مما يؤدي إلى </a:t>
            </a:r>
            <a:r>
              <a:rPr lang="ar-SA" sz="2000" b="1" dirty="0" smtClean="0">
                <a:solidFill>
                  <a:schemeClr val="bg2">
                    <a:lumMod val="50000"/>
                  </a:schemeClr>
                </a:solidFill>
                <a:cs typeface="PT Bold Broken" panose="02010400000000000000" pitchFamily="2" charset="-78"/>
              </a:rPr>
              <a:t>انخفاض</a:t>
            </a:r>
            <a:r>
              <a:rPr lang="ar-SA" sz="2000" b="1" dirty="0" smtClean="0">
                <a:solidFill>
                  <a:schemeClr val="bg2">
                    <a:lumMod val="50000"/>
                  </a:schemeClr>
                </a:solidFill>
                <a:cs typeface="PT Bold Broken" panose="02010400000000000000" pitchFamily="2" charset="-78"/>
              </a:rPr>
              <a:t/>
            </a:r>
            <a:br>
              <a:rPr lang="ar-SA" sz="2000" b="1" dirty="0" smtClean="0">
                <a:solidFill>
                  <a:schemeClr val="bg2">
                    <a:lumMod val="50000"/>
                  </a:schemeClr>
                </a:solidFill>
                <a:cs typeface="PT Bold Broken" panose="02010400000000000000" pitchFamily="2" charset="-78"/>
              </a:rPr>
            </a:br>
            <a:r>
              <a:rPr lang="ar-SA" sz="2000" b="1" dirty="0" smtClean="0">
                <a:solidFill>
                  <a:schemeClr val="bg2">
                    <a:lumMod val="50000"/>
                  </a:schemeClr>
                </a:solidFill>
                <a:cs typeface="PT Bold Broken" panose="02010400000000000000" pitchFamily="2" charset="-78"/>
              </a:rPr>
              <a:t>الإنتاجية بشكل عام للمنظمة وعدم قدرتها على سد </a:t>
            </a:r>
            <a:r>
              <a:rPr lang="ar-SA" sz="2000" b="1" dirty="0" smtClean="0">
                <a:solidFill>
                  <a:schemeClr val="bg2">
                    <a:lumMod val="50000"/>
                  </a:schemeClr>
                </a:solidFill>
                <a:cs typeface="PT Bold Broken" panose="02010400000000000000" pitchFamily="2" charset="-78"/>
              </a:rPr>
              <a:t>احتياجات </a:t>
            </a:r>
            <a:r>
              <a:rPr lang="ar-SA" sz="2000" b="1" dirty="0" smtClean="0">
                <a:solidFill>
                  <a:schemeClr val="bg2">
                    <a:lumMod val="50000"/>
                  </a:schemeClr>
                </a:solidFill>
                <a:cs typeface="PT Bold Broken" panose="02010400000000000000" pitchFamily="2" charset="-78"/>
              </a:rPr>
              <a:t>الزبون وبالتالي </a:t>
            </a:r>
            <a:r>
              <a:rPr lang="ar-SA" sz="2000" b="1" dirty="0" smtClean="0">
                <a:solidFill>
                  <a:schemeClr val="bg2">
                    <a:lumMod val="50000"/>
                  </a:schemeClr>
                </a:solidFill>
                <a:cs typeface="PT Bold Broken" panose="02010400000000000000" pitchFamily="2" charset="-78"/>
              </a:rPr>
              <a:t>خسارة </a:t>
            </a:r>
            <a:r>
              <a:rPr lang="ar-SA" sz="2000" b="1" dirty="0" smtClean="0">
                <a:solidFill>
                  <a:schemeClr val="bg2">
                    <a:lumMod val="50000"/>
                  </a:schemeClr>
                </a:solidFill>
                <a:cs typeface="PT Bold Broken" panose="02010400000000000000" pitchFamily="2" charset="-78"/>
              </a:rPr>
              <a:t>للمنظمة وهذه </a:t>
            </a:r>
            <a:r>
              <a:rPr lang="ar-SA" sz="2000" b="1" dirty="0" smtClean="0">
                <a:solidFill>
                  <a:schemeClr val="bg2">
                    <a:lumMod val="50000"/>
                  </a:schemeClr>
                </a:solidFill>
                <a:cs typeface="PT Bold Broken" panose="02010400000000000000" pitchFamily="2" charset="-78"/>
              </a:rPr>
              <a:t>إحدى المخاطر المحتملة </a:t>
            </a:r>
            <a:r>
              <a:rPr lang="ar-SA" sz="2000" b="1" dirty="0" smtClean="0">
                <a:solidFill>
                  <a:schemeClr val="bg2">
                    <a:lumMod val="50000"/>
                  </a:schemeClr>
                </a:solidFill>
                <a:cs typeface="PT Bold Broken" panose="02010400000000000000" pitchFamily="2" charset="-78"/>
              </a:rPr>
              <a:t>عند اعتماد احد المنظورين دون الآخر </a:t>
            </a:r>
            <a:r>
              <a:rPr lang="ar-SA" sz="2000" dirty="0" smtClean="0"/>
              <a:t>.</a:t>
            </a:r>
            <a:br>
              <a:rPr lang="ar-SA" sz="2000" dirty="0" smtClean="0"/>
            </a:br>
            <a:r>
              <a:rPr lang="ar-SA" sz="2000" dirty="0" smtClean="0"/>
              <a:t/>
            </a:r>
            <a:br>
              <a:rPr lang="ar-SA" sz="2000" dirty="0" smtClean="0"/>
            </a:br>
            <a:r>
              <a:rPr lang="ar-SA" sz="2000" dirty="0" smtClean="0"/>
              <a:t/>
            </a:r>
            <a:br>
              <a:rPr lang="ar-SA" sz="2000" dirty="0" smtClean="0"/>
            </a:br>
            <a:r>
              <a:rPr lang="ar-SA" sz="2800" b="1" dirty="0" smtClean="0">
                <a:solidFill>
                  <a:schemeClr val="bg2">
                    <a:lumMod val="50000"/>
                  </a:schemeClr>
                </a:solidFill>
                <a:cs typeface="PT Bold Broken" panose="02010400000000000000" pitchFamily="2" charset="-78"/>
              </a:rPr>
              <a:t/>
            </a:r>
            <a:br>
              <a:rPr lang="ar-SA" sz="2800" b="1" dirty="0" smtClean="0">
                <a:solidFill>
                  <a:schemeClr val="bg2">
                    <a:lumMod val="50000"/>
                  </a:schemeClr>
                </a:solidFill>
                <a:cs typeface="PT Bold Broken" panose="02010400000000000000" pitchFamily="2" charset="-78"/>
              </a:rPr>
            </a:br>
            <a:r>
              <a:rPr lang="ar-SA" sz="2800" dirty="0" smtClean="0"/>
              <a:t/>
            </a:r>
            <a:br>
              <a:rPr lang="ar-SA" sz="2800" dirty="0" smtClean="0"/>
            </a:br>
            <a:r>
              <a:rPr lang="ar-SA" dirty="0" smtClean="0">
                <a:cs typeface="PT Bold Broken" panose="02010400000000000000" pitchFamily="2" charset="-78"/>
              </a:rPr>
              <a:t/>
            </a:r>
            <a:br>
              <a:rPr lang="ar-SA" dirty="0" smtClean="0">
                <a:cs typeface="PT Bold Broken" panose="02010400000000000000" pitchFamily="2" charset="-78"/>
              </a:rPr>
            </a:br>
            <a:r>
              <a:rPr lang="ar-SA" dirty="0" smtClean="0">
                <a:cs typeface="PT Bold Broken" panose="02010400000000000000" pitchFamily="2" charset="-78"/>
              </a:rPr>
              <a:t/>
            </a:r>
            <a:br>
              <a:rPr lang="ar-SA" dirty="0" smtClean="0">
                <a:cs typeface="PT Bold Broken" panose="02010400000000000000" pitchFamily="2" charset="-78"/>
              </a:rPr>
            </a:br>
            <a:endParaRPr lang="ar-SA" b="1" dirty="0">
              <a:solidFill>
                <a:schemeClr val="accent2">
                  <a:lumMod val="75000"/>
                </a:schemeClr>
              </a:solidFill>
              <a:cs typeface="PT Bold Broken" panose="0201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639875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900">
        <p14:glitter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42900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ar-SA" sz="6000" b="1" dirty="0" smtClean="0">
                <a:solidFill>
                  <a:schemeClr val="accent2">
                    <a:lumMod val="50000"/>
                  </a:schemeClr>
                </a:solidFill>
                <a:cs typeface="PT Bold Broken" panose="02010400000000000000" pitchFamily="2" charset="-78"/>
              </a:rPr>
              <a:t>انتهى حل المناقشة </a:t>
            </a:r>
            <a:endParaRPr lang="ar-SA" sz="6000" b="1" dirty="0">
              <a:solidFill>
                <a:schemeClr val="accent2">
                  <a:lumMod val="50000"/>
                </a:schemeClr>
              </a:solidFill>
              <a:cs typeface="PT Bold Broken" panose="02010400000000000000" pitchFamily="2" charset="-78"/>
            </a:endParaRPr>
          </a:p>
        </p:txBody>
      </p:sp>
      <p:pic>
        <p:nvPicPr>
          <p:cNvPr id="3" name="Picture 2" descr="نقرتين لعرض الصورة في صفحة مستقلة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476672"/>
            <a:ext cx="7632848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4852328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93</TotalTime>
  <Words>38</Words>
  <Application>Microsoft Office PowerPoint</Application>
  <PresentationFormat>عرض على الشاشة (3:4)‏</PresentationFormat>
  <Paragraphs>12</Paragraphs>
  <Slides>8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9" baseType="lpstr">
      <vt:lpstr>Aspect</vt:lpstr>
      <vt:lpstr>جامعة الملك فيصل   </vt:lpstr>
      <vt:lpstr>كلية ادارة الاعمال </vt:lpstr>
      <vt:lpstr>  مقرر نظم المعلومات الادارية  </vt:lpstr>
      <vt:lpstr>المستوى الثالث </vt:lpstr>
      <vt:lpstr>اعداد وتنسيق </vt:lpstr>
      <vt:lpstr>المناقشة الثالثة  </vt:lpstr>
      <vt:lpstr>الشريحة 7</vt:lpstr>
      <vt:lpstr>انتهى حل المناقشة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جامعة الملك فيصل</dc:title>
  <dc:creator>Welcome</dc:creator>
  <cp:lastModifiedBy>Main</cp:lastModifiedBy>
  <cp:revision>12</cp:revision>
  <dcterms:created xsi:type="dcterms:W3CDTF">2014-10-23T16:25:10Z</dcterms:created>
  <dcterms:modified xsi:type="dcterms:W3CDTF">2014-10-26T07:06:32Z</dcterms:modified>
</cp:coreProperties>
</file>