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8433AAC-746A-4EDE-B74A-7DCDB893C765}" type="datetimeFigureOut">
              <a:rPr lang="ar-SA" smtClean="0"/>
              <a:t>23/01/36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8433AAC-746A-4EDE-B74A-7DCDB893C765}" type="datetimeFigureOut">
              <a:rPr lang="ar-SA" smtClean="0"/>
              <a:t>23/01/36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8433AAC-746A-4EDE-B74A-7DCDB893C765}" type="datetimeFigureOut">
              <a:rPr lang="ar-SA" smtClean="0"/>
              <a:t>23/01/36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8433AAC-746A-4EDE-B74A-7DCDB893C765}" type="datetimeFigureOut">
              <a:rPr lang="ar-SA" smtClean="0"/>
              <a:t>23/01/36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8433AAC-746A-4EDE-B74A-7DCDB893C765}" type="datetimeFigureOut">
              <a:rPr lang="ar-SA" smtClean="0"/>
              <a:t>23/01/36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8433AAC-746A-4EDE-B74A-7DCDB893C765}" type="datetimeFigureOut">
              <a:rPr lang="ar-SA" smtClean="0"/>
              <a:t>23/01/36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7D385C-DF07-406A-A800-E745188C60B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8433AAC-746A-4EDE-B74A-7DCDB893C765}" type="datetimeFigureOut">
              <a:rPr lang="ar-SA" smtClean="0"/>
              <a:t>23/01/36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E7D385C-DF07-406A-A800-E745188C60B6}"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mc:AlternateContent xmlns:mc="http://schemas.openxmlformats.org/markup-compatibility/2006">
        <mc:Choice xmlns:a14="http://schemas.microsoft.com/office/drawing/2010/main" xmlns="" Requires="a14">
          <p:sp>
            <p:nvSpPr>
              <p:cNvPr id="3" name="عنصر نائب للمحتوى 2"/>
              <p:cNvSpPr>
                <a:spLocks noGrp="1"/>
              </p:cNvSpPr>
              <p:nvPr>
                <p:ph idx="1"/>
              </p:nvPr>
            </p:nvSpPr>
            <p:spPr/>
            <p:txBody>
              <a:bodyPr/>
              <a:lstStyle/>
              <a:p>
                <a:r>
                  <a:rPr lang="ar-EG" dirty="0" smtClean="0"/>
                  <a:t>الحل:-</a:t>
                </a:r>
                <a:endParaRPr lang="en-US" dirty="0" smtClean="0"/>
              </a:p>
              <a:p>
                <a:endParaRPr lang="en-US" dirty="0"/>
              </a:p>
              <a:p>
                <a:endParaRPr lang="en-US" dirty="0" smtClean="0"/>
              </a:p>
              <a:p>
                <a:endParaRPr lang="en-US" dirty="0"/>
              </a:p>
              <a:p>
                <a:endParaRPr lang="en-US" sz="2000" dirty="0" smtClean="0"/>
              </a:p>
              <a:p>
                <a:pPr algn="l" rtl="0"/>
                <a14:m>
                  <m:oMath xmlns:m="http://schemas.openxmlformats.org/officeDocument/2006/math">
                    <m:sSup>
                      <m:sSupPr>
                        <m:ctrlPr>
                          <a:rPr lang="ar-SA" sz="1800" b="1" i="1">
                            <a:latin typeface="Cambria Math"/>
                          </a:rPr>
                        </m:ctrlPr>
                      </m:sSupPr>
                      <m:e>
                        <m:r>
                          <a:rPr lang="ar-SA" sz="1800" b="1" i="1">
                            <a:latin typeface="Cambria Math"/>
                          </a:rPr>
                          <m:t>𝝈</m:t>
                        </m:r>
                      </m:e>
                      <m:sup>
                        <m:r>
                          <a:rPr lang="en-US" sz="1800" b="1" i="1">
                            <a:latin typeface="Cambria Math"/>
                          </a:rPr>
                          <m:t>𝟐</m:t>
                        </m:r>
                      </m:sup>
                    </m:sSup>
                    <m:r>
                      <a:rPr lang="ar-SA" sz="1800" b="1" i="1">
                        <a:latin typeface="Cambria Math"/>
                      </a:rPr>
                      <m:t>=</m:t>
                    </m:r>
                    <m:f>
                      <m:fPr>
                        <m:ctrlPr>
                          <a:rPr lang="ar-SA" sz="1800" b="1" i="1">
                            <a:latin typeface="Cambria Math"/>
                          </a:rPr>
                        </m:ctrlPr>
                      </m:fPr>
                      <m:num>
                        <m:nary>
                          <m:naryPr>
                            <m:chr m:val="∑"/>
                            <m:subHide m:val="on"/>
                            <m:supHide m:val="on"/>
                            <m:ctrlPr>
                              <a:rPr lang="ar-SA" sz="1800" b="1" i="1">
                                <a:latin typeface="Cambria Math"/>
                              </a:rPr>
                            </m:ctrlPr>
                          </m:naryPr>
                          <m:sub/>
                          <m:sup/>
                          <m:e>
                            <m:sSup>
                              <m:sSupPr>
                                <m:ctrlPr>
                                  <a:rPr lang="en-US" sz="1800" b="1" i="1">
                                    <a:latin typeface="Cambria Math"/>
                                  </a:rPr>
                                </m:ctrlPr>
                              </m:sSupPr>
                              <m:e>
                                <m:r>
                                  <a:rPr lang="en-US" sz="1800" b="1" i="1">
                                    <a:latin typeface="Cambria Math"/>
                                  </a:rPr>
                                  <m:t>𝒙</m:t>
                                </m:r>
                              </m:e>
                              <m:sup>
                                <m:r>
                                  <a:rPr lang="en-US" sz="1800" b="1" i="1">
                                    <a:latin typeface="Cambria Math"/>
                                  </a:rPr>
                                  <m:t>𝟐</m:t>
                                </m:r>
                              </m:sup>
                            </m:sSup>
                          </m:e>
                        </m:nary>
                      </m:num>
                      <m:den>
                        <m:r>
                          <a:rPr lang="en-US" sz="1800" b="1" i="1">
                            <a:latin typeface="Cambria Math"/>
                          </a:rPr>
                          <m:t>𝒏</m:t>
                        </m:r>
                      </m:den>
                    </m:f>
                    <m:r>
                      <m:rPr>
                        <m:nor/>
                      </m:rPr>
                      <a:rPr lang="en-US" sz="1800" b="1" i="1" dirty="0">
                        <a:latin typeface="Cambria Math"/>
                      </a:rPr>
                      <m:t> </m:t>
                    </m:r>
                    <m:r>
                      <m:rPr>
                        <m:nor/>
                      </m:rPr>
                      <a:rPr lang="en-US" sz="1800" b="1" i="1" dirty="0">
                        <a:latin typeface="Cambria Math"/>
                      </a:rPr>
                      <m:t>− </m:t>
                    </m:r>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nary>
                                  <m:naryPr>
                                    <m:chr m:val="∑"/>
                                    <m:subHide m:val="on"/>
                                    <m:supHide m:val="on"/>
                                    <m:ctrlPr>
                                      <a:rPr lang="en-US" sz="1800" b="1" i="1">
                                        <a:latin typeface="Cambria Math"/>
                                      </a:rPr>
                                    </m:ctrlPr>
                                  </m:naryPr>
                                  <m:sub/>
                                  <m:sup/>
                                  <m:e>
                                    <m:r>
                                      <a:rPr lang="en-US" sz="1800" b="1" i="1">
                                        <a:latin typeface="Cambria Math"/>
                                      </a:rPr>
                                      <m:t>𝒙</m:t>
                                    </m:r>
                                  </m:e>
                                </m:nary>
                              </m:num>
                              <m:den>
                                <m:r>
                                  <a:rPr lang="en-US" sz="1800" b="1" i="1">
                                    <a:latin typeface="Cambria Math"/>
                                  </a:rPr>
                                  <m:t>𝒏</m:t>
                                </m:r>
                              </m:den>
                            </m:f>
                          </m:e>
                        </m:d>
                      </m:e>
                      <m:sup>
                        <m:r>
                          <a:rPr lang="en-US" sz="1800" b="1" i="1">
                            <a:latin typeface="Cambria Math"/>
                          </a:rPr>
                          <m:t>𝟐</m:t>
                        </m:r>
                      </m:sup>
                    </m:sSup>
                  </m:oMath>
                </a14:m>
                <a:r>
                  <a:rPr lang="en-US" sz="1800" b="1" dirty="0">
                    <a:latin typeface="Cambria Math"/>
                  </a:rPr>
                  <a:t>=</a:t>
                </a:r>
                <a:r>
                  <a:rPr lang="en-US" sz="1800" b="1" i="1" dirty="0">
                    <a:latin typeface="Cambria Math"/>
                  </a:rPr>
                  <a:t> </a:t>
                </a:r>
                <a14:m>
                  <m:oMath xmlns:m="http://schemas.openxmlformats.org/officeDocument/2006/math">
                    <m:f>
                      <m:fPr>
                        <m:ctrlPr>
                          <a:rPr lang="en-US" sz="1800" b="1" i="1">
                            <a:latin typeface="Cambria Math"/>
                          </a:rPr>
                        </m:ctrlPr>
                      </m:fPr>
                      <m:num>
                        <m:r>
                          <a:rPr lang="en-US" sz="1800" b="1" i="1" smtClean="0">
                            <a:latin typeface="Cambria Math"/>
                          </a:rPr>
                          <m:t>𝟒𝟓𝟏𝟖</m:t>
                        </m:r>
                      </m:num>
                      <m:den>
                        <m:r>
                          <a:rPr lang="en-US" sz="1800" b="1" i="1" smtClean="0">
                            <a:latin typeface="Cambria Math"/>
                          </a:rPr>
                          <m:t>𝟓</m:t>
                        </m:r>
                      </m:den>
                    </m:f>
                  </m:oMath>
                </a14:m>
                <a:r>
                  <a:rPr lang="en-US" sz="1800" b="1" dirty="0"/>
                  <a:t> - </a:t>
                </a:r>
                <a14:m>
                  <m:oMath xmlns:m="http://schemas.openxmlformats.org/officeDocument/2006/math">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r>
                                  <a:rPr lang="en-US" sz="1800" b="1" i="1" smtClean="0">
                                    <a:latin typeface="Cambria Math"/>
                                  </a:rPr>
                                  <m:t>𝟏𝟑𝟔</m:t>
                                </m:r>
                              </m:num>
                              <m:den>
                                <m:r>
                                  <a:rPr lang="en-US" sz="1800" b="1" i="1" smtClean="0">
                                    <a:latin typeface="Cambria Math"/>
                                  </a:rPr>
                                  <m:t>𝟓</m:t>
                                </m:r>
                              </m:den>
                            </m:f>
                          </m:e>
                        </m:d>
                      </m:e>
                      <m:sup>
                        <m:r>
                          <a:rPr lang="en-US" sz="1800" b="1" i="1">
                            <a:latin typeface="Cambria Math"/>
                          </a:rPr>
                          <m:t>𝟐</m:t>
                        </m:r>
                      </m:sup>
                    </m:sSup>
                  </m:oMath>
                </a14:m>
                <a:r>
                  <a:rPr lang="en-US" sz="1800" b="1" dirty="0"/>
                  <a:t> = </a:t>
                </a:r>
                <a:r>
                  <a:rPr lang="en-US" sz="1800" b="1" dirty="0" smtClean="0"/>
                  <a:t>163.76</a:t>
                </a:r>
                <a:r>
                  <a:rPr lang="ar-EG" sz="1800" b="1" dirty="0" smtClean="0"/>
                  <a:t> </a:t>
                </a:r>
                <a:r>
                  <a:rPr lang="ar-EG" sz="1800" b="1" dirty="0"/>
                  <a:t>ريال </a:t>
                </a:r>
              </a:p>
              <a:p>
                <a:pPr algn="l" rtl="0"/>
                <a14:m>
                  <m:oMath xmlns:m="http://schemas.openxmlformats.org/officeDocument/2006/math">
                    <m:r>
                      <a:rPr lang="ar-SA" sz="1800" b="1">
                        <a:latin typeface="Cambria Math"/>
                      </a:rPr>
                      <m:t>𝛔</m:t>
                    </m:r>
                    <m:r>
                      <a:rPr lang="ar-SA" sz="1800" b="1">
                        <a:latin typeface="Cambria Math"/>
                      </a:rPr>
                      <m:t>= </m:t>
                    </m:r>
                    <m:rad>
                      <m:radPr>
                        <m:degHide m:val="on"/>
                        <m:ctrlPr>
                          <a:rPr lang="ar-SA" sz="1800" b="1" i="1">
                            <a:latin typeface="Cambria Math"/>
                          </a:rPr>
                        </m:ctrlPr>
                      </m:radPr>
                      <m:deg/>
                      <m:e>
                        <m:sSup>
                          <m:sSupPr>
                            <m:ctrlPr>
                              <a:rPr lang="ar-SA" sz="1800" b="1" i="1">
                                <a:latin typeface="Cambria Math"/>
                              </a:rPr>
                            </m:ctrlPr>
                          </m:sSupPr>
                          <m:e>
                            <m:r>
                              <a:rPr lang="ar-SA" sz="1800" b="1">
                                <a:latin typeface="Cambria Math"/>
                              </a:rPr>
                              <m:t>𝛔</m:t>
                            </m:r>
                          </m:e>
                          <m:sup>
                            <m:r>
                              <a:rPr lang="en-US" sz="1800" b="1">
                                <a:latin typeface="Cambria Math"/>
                              </a:rPr>
                              <m:t>𝟐</m:t>
                            </m:r>
                          </m:sup>
                        </m:sSup>
                      </m:e>
                    </m:rad>
                  </m:oMath>
                </a14:m>
                <a:r>
                  <a:rPr lang="en-US" sz="1800" b="1" dirty="0">
                    <a:latin typeface="Cambria Math"/>
                  </a:rPr>
                  <a:t> = </a:t>
                </a:r>
                <a14:m>
                  <m:oMath xmlns:m="http://schemas.openxmlformats.org/officeDocument/2006/math">
                    <m:rad>
                      <m:radPr>
                        <m:degHide m:val="on"/>
                        <m:ctrlPr>
                          <a:rPr lang="en-US" sz="1800" b="1" i="1">
                            <a:latin typeface="Cambria Math"/>
                          </a:rPr>
                        </m:ctrlPr>
                      </m:radPr>
                      <m:deg/>
                      <m:e>
                        <m:r>
                          <a:rPr lang="en-US" sz="1800" b="1" i="0" smtClean="0">
                            <a:latin typeface="Cambria Math"/>
                          </a:rPr>
                          <m:t>𝟏𝟔𝟑</m:t>
                        </m:r>
                        <m:r>
                          <a:rPr lang="en-US" sz="1800" b="1" i="0" smtClean="0">
                            <a:latin typeface="Cambria Math"/>
                          </a:rPr>
                          <m:t>.</m:t>
                        </m:r>
                        <m:r>
                          <a:rPr lang="en-US" sz="1800" b="1" i="0" smtClean="0">
                            <a:latin typeface="Cambria Math"/>
                          </a:rPr>
                          <m:t>𝟕𝟔</m:t>
                        </m:r>
                      </m:e>
                    </m:rad>
                  </m:oMath>
                </a14:m>
                <a:r>
                  <a:rPr lang="en-US" sz="1800" b="1" dirty="0">
                    <a:latin typeface="Cambria Math"/>
                  </a:rPr>
                  <a:t> = </a:t>
                </a:r>
                <a:r>
                  <a:rPr lang="en-US" sz="1800" b="1" dirty="0" smtClean="0">
                    <a:latin typeface="Cambria Math"/>
                  </a:rPr>
                  <a:t>12.797</a:t>
                </a:r>
                <a:r>
                  <a:rPr lang="ar-EG" sz="1800" b="1" dirty="0" smtClean="0">
                    <a:latin typeface="Cambria Math"/>
                  </a:rPr>
                  <a:t> درجة </a:t>
                </a:r>
                <a:endParaRPr lang="en-US" sz="1800" b="1" dirty="0" smtClean="0">
                  <a:latin typeface="Cambria Math"/>
                </a:endParaRPr>
              </a:p>
              <a:p>
                <a:pPr algn="l" rtl="0"/>
                <a14:m>
                  <m:oMath xmlns:m="http://schemas.openxmlformats.org/officeDocument/2006/math">
                    <m:sSup>
                      <m:sSupPr>
                        <m:ctrlPr>
                          <a:rPr lang="ar-SA" sz="1800" b="1" i="1">
                            <a:latin typeface="Cambria Math"/>
                          </a:rPr>
                        </m:ctrlPr>
                      </m:sSupPr>
                      <m:e>
                        <m:r>
                          <a:rPr lang="ar-SA" sz="1800" b="1" i="1">
                            <a:latin typeface="Cambria Math"/>
                          </a:rPr>
                          <m:t>𝝈</m:t>
                        </m:r>
                      </m:e>
                      <m:sup>
                        <m:r>
                          <a:rPr lang="en-US" sz="1800" b="1" i="1">
                            <a:latin typeface="Cambria Math"/>
                          </a:rPr>
                          <m:t>𝟐</m:t>
                        </m:r>
                      </m:sup>
                    </m:sSup>
                    <m:r>
                      <a:rPr lang="ar-SA" sz="1800" b="1" i="1">
                        <a:latin typeface="Cambria Math"/>
                      </a:rPr>
                      <m:t>=</m:t>
                    </m:r>
                    <m:f>
                      <m:fPr>
                        <m:ctrlPr>
                          <a:rPr lang="ar-SA" sz="1800" b="1" i="1">
                            <a:latin typeface="Cambria Math"/>
                          </a:rPr>
                        </m:ctrlPr>
                      </m:fPr>
                      <m:num>
                        <m:nary>
                          <m:naryPr>
                            <m:chr m:val="∑"/>
                            <m:subHide m:val="on"/>
                            <m:supHide m:val="on"/>
                            <m:ctrlPr>
                              <a:rPr lang="ar-SA" sz="1800" b="1" i="1">
                                <a:latin typeface="Cambria Math"/>
                              </a:rPr>
                            </m:ctrlPr>
                          </m:naryPr>
                          <m:sub/>
                          <m:sup/>
                          <m:e>
                            <m:sSup>
                              <m:sSupPr>
                                <m:ctrlPr>
                                  <a:rPr lang="en-US" sz="1800" b="1" i="1">
                                    <a:latin typeface="Cambria Math"/>
                                  </a:rPr>
                                </m:ctrlPr>
                              </m:sSupPr>
                              <m:e>
                                <m:r>
                                  <a:rPr lang="en-US" sz="1800" b="1" i="1">
                                    <a:latin typeface="Cambria Math"/>
                                  </a:rPr>
                                  <m:t>𝒙</m:t>
                                </m:r>
                              </m:e>
                              <m:sup>
                                <m:r>
                                  <a:rPr lang="en-US" sz="1800" b="1" i="1">
                                    <a:latin typeface="Cambria Math"/>
                                  </a:rPr>
                                  <m:t>𝟐</m:t>
                                </m:r>
                              </m:sup>
                            </m:sSup>
                          </m:e>
                        </m:nary>
                      </m:num>
                      <m:den>
                        <m:r>
                          <a:rPr lang="en-US" sz="1800" b="1" i="1">
                            <a:latin typeface="Cambria Math"/>
                          </a:rPr>
                          <m:t>𝒏</m:t>
                        </m:r>
                      </m:den>
                    </m:f>
                    <m:r>
                      <m:rPr>
                        <m:nor/>
                      </m:rPr>
                      <a:rPr lang="en-US" sz="1800" b="1" i="1" dirty="0">
                        <a:latin typeface="Cambria Math"/>
                      </a:rPr>
                      <m:t> </m:t>
                    </m:r>
                    <m:r>
                      <m:rPr>
                        <m:nor/>
                      </m:rPr>
                      <a:rPr lang="en-US" sz="1800" b="1" i="1" dirty="0">
                        <a:latin typeface="Cambria Math"/>
                      </a:rPr>
                      <m:t>− </m:t>
                    </m:r>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nary>
                                  <m:naryPr>
                                    <m:chr m:val="∑"/>
                                    <m:subHide m:val="on"/>
                                    <m:supHide m:val="on"/>
                                    <m:ctrlPr>
                                      <a:rPr lang="en-US" sz="1800" b="1" i="1">
                                        <a:latin typeface="Cambria Math"/>
                                      </a:rPr>
                                    </m:ctrlPr>
                                  </m:naryPr>
                                  <m:sub/>
                                  <m:sup/>
                                  <m:e>
                                    <m:r>
                                      <a:rPr lang="en-US" sz="1800" b="1" i="1">
                                        <a:latin typeface="Cambria Math"/>
                                      </a:rPr>
                                      <m:t>𝒙</m:t>
                                    </m:r>
                                  </m:e>
                                </m:nary>
                              </m:num>
                              <m:den>
                                <m:r>
                                  <a:rPr lang="en-US" sz="1800" b="1" i="1">
                                    <a:latin typeface="Cambria Math"/>
                                  </a:rPr>
                                  <m:t>𝒏</m:t>
                                </m:r>
                              </m:den>
                            </m:f>
                          </m:e>
                        </m:d>
                      </m:e>
                      <m:sup>
                        <m:r>
                          <a:rPr lang="en-US" sz="1800" b="1" i="1">
                            <a:latin typeface="Cambria Math"/>
                          </a:rPr>
                          <m:t>𝟐</m:t>
                        </m:r>
                      </m:sup>
                    </m:sSup>
                  </m:oMath>
                </a14:m>
                <a:r>
                  <a:rPr lang="en-US" sz="1800" b="1" dirty="0">
                    <a:latin typeface="Cambria Math"/>
                  </a:rPr>
                  <a:t>=</a:t>
                </a:r>
                <a:r>
                  <a:rPr lang="en-US" sz="1800" b="1" i="1" dirty="0">
                    <a:latin typeface="Cambria Math"/>
                  </a:rPr>
                  <a:t> </a:t>
                </a:r>
                <a14:m>
                  <m:oMath xmlns:m="http://schemas.openxmlformats.org/officeDocument/2006/math">
                    <m:f>
                      <m:fPr>
                        <m:ctrlPr>
                          <a:rPr lang="en-US" sz="1800" b="1" i="1">
                            <a:latin typeface="Cambria Math"/>
                          </a:rPr>
                        </m:ctrlPr>
                      </m:fPr>
                      <m:num>
                        <m:r>
                          <a:rPr lang="en-US" sz="1800" b="1" i="1" smtClean="0">
                            <a:latin typeface="Cambria Math"/>
                          </a:rPr>
                          <m:t>𝟔𝟖𝟏𝟑</m:t>
                        </m:r>
                      </m:num>
                      <m:den>
                        <m:r>
                          <a:rPr lang="en-US" sz="1800" b="1" i="1" smtClean="0">
                            <a:latin typeface="Cambria Math"/>
                          </a:rPr>
                          <m:t>𝟓</m:t>
                        </m:r>
                      </m:den>
                    </m:f>
                  </m:oMath>
                </a14:m>
                <a:r>
                  <a:rPr lang="en-US" sz="1800" b="1" dirty="0"/>
                  <a:t> - </a:t>
                </a:r>
                <a14:m>
                  <m:oMath xmlns:m="http://schemas.openxmlformats.org/officeDocument/2006/math">
                    <m:sSup>
                      <m:sSupPr>
                        <m:ctrlPr>
                          <a:rPr lang="en-US" sz="1800" b="1" i="1">
                            <a:latin typeface="Cambria Math"/>
                          </a:rPr>
                        </m:ctrlPr>
                      </m:sSupPr>
                      <m:e>
                        <m:d>
                          <m:dPr>
                            <m:ctrlPr>
                              <a:rPr lang="en-US" sz="1800" b="1" i="1">
                                <a:latin typeface="Cambria Math"/>
                              </a:rPr>
                            </m:ctrlPr>
                          </m:dPr>
                          <m:e>
                            <m:f>
                              <m:fPr>
                                <m:ctrlPr>
                                  <a:rPr lang="en-US" sz="1800" b="1" i="1">
                                    <a:latin typeface="Cambria Math"/>
                                  </a:rPr>
                                </m:ctrlPr>
                              </m:fPr>
                              <m:num>
                                <m:r>
                                  <a:rPr lang="en-US" sz="1800" b="1" i="1" smtClean="0">
                                    <a:latin typeface="Cambria Math"/>
                                  </a:rPr>
                                  <m:t>𝟏𝟖𝟏</m:t>
                                </m:r>
                              </m:num>
                              <m:den>
                                <m:r>
                                  <a:rPr lang="en-US" sz="1800" b="1" i="1" smtClean="0">
                                    <a:latin typeface="Cambria Math"/>
                                  </a:rPr>
                                  <m:t>𝟓</m:t>
                                </m:r>
                              </m:den>
                            </m:f>
                          </m:e>
                        </m:d>
                      </m:e>
                      <m:sup>
                        <m:r>
                          <a:rPr lang="en-US" sz="1800" b="1" i="1">
                            <a:latin typeface="Cambria Math"/>
                          </a:rPr>
                          <m:t>𝟐</m:t>
                        </m:r>
                      </m:sup>
                    </m:sSup>
                  </m:oMath>
                </a14:m>
                <a:r>
                  <a:rPr lang="en-US" sz="1800" b="1" dirty="0"/>
                  <a:t> = </a:t>
                </a:r>
                <a:r>
                  <a:rPr lang="en-US" sz="1800" b="1" dirty="0" smtClean="0"/>
                  <a:t>52.16</a:t>
                </a:r>
                <a:r>
                  <a:rPr lang="ar-EG" sz="1800" b="1" dirty="0" smtClean="0"/>
                  <a:t> </a:t>
                </a:r>
                <a:r>
                  <a:rPr lang="ar-EG" sz="1800" b="1" dirty="0"/>
                  <a:t>ريال </a:t>
                </a:r>
              </a:p>
              <a:p>
                <a:pPr algn="l" rtl="0"/>
                <a14:m>
                  <m:oMath xmlns:m="http://schemas.openxmlformats.org/officeDocument/2006/math">
                    <m:r>
                      <a:rPr lang="ar-SA" sz="1800" b="1">
                        <a:latin typeface="Cambria Math"/>
                      </a:rPr>
                      <m:t>𝛔</m:t>
                    </m:r>
                    <m:r>
                      <a:rPr lang="ar-SA" sz="1800" b="1">
                        <a:latin typeface="Cambria Math"/>
                      </a:rPr>
                      <m:t>= </m:t>
                    </m:r>
                    <m:rad>
                      <m:radPr>
                        <m:degHide m:val="on"/>
                        <m:ctrlPr>
                          <a:rPr lang="ar-SA" sz="1800" b="1" i="1">
                            <a:latin typeface="Cambria Math"/>
                          </a:rPr>
                        </m:ctrlPr>
                      </m:radPr>
                      <m:deg/>
                      <m:e>
                        <m:sSup>
                          <m:sSupPr>
                            <m:ctrlPr>
                              <a:rPr lang="ar-SA" sz="1800" b="1" i="1">
                                <a:latin typeface="Cambria Math"/>
                              </a:rPr>
                            </m:ctrlPr>
                          </m:sSupPr>
                          <m:e>
                            <m:r>
                              <a:rPr lang="ar-SA" sz="1800" b="1">
                                <a:latin typeface="Cambria Math"/>
                              </a:rPr>
                              <m:t>𝛔</m:t>
                            </m:r>
                          </m:e>
                          <m:sup>
                            <m:r>
                              <a:rPr lang="en-US" sz="1800" b="1">
                                <a:latin typeface="Cambria Math"/>
                              </a:rPr>
                              <m:t>𝟐</m:t>
                            </m:r>
                          </m:sup>
                        </m:sSup>
                      </m:e>
                    </m:rad>
                  </m:oMath>
                </a14:m>
                <a:r>
                  <a:rPr lang="en-US" sz="1800" b="1" dirty="0">
                    <a:latin typeface="Cambria Math"/>
                  </a:rPr>
                  <a:t> = </a:t>
                </a:r>
                <a14:m>
                  <m:oMath xmlns:m="http://schemas.openxmlformats.org/officeDocument/2006/math">
                    <m:rad>
                      <m:radPr>
                        <m:degHide m:val="on"/>
                        <m:ctrlPr>
                          <a:rPr lang="en-US" sz="1800" b="1" i="1">
                            <a:latin typeface="Cambria Math"/>
                          </a:rPr>
                        </m:ctrlPr>
                      </m:radPr>
                      <m:deg/>
                      <m:e>
                        <m:r>
                          <a:rPr lang="en-US" sz="1800" b="1" i="0" smtClean="0">
                            <a:latin typeface="Cambria Math"/>
                          </a:rPr>
                          <m:t>𝟓𝟐</m:t>
                        </m:r>
                        <m:r>
                          <a:rPr lang="en-US" sz="1800" b="1" i="0" smtClean="0">
                            <a:latin typeface="Cambria Math"/>
                          </a:rPr>
                          <m:t>.</m:t>
                        </m:r>
                        <m:r>
                          <a:rPr lang="en-US" sz="1800" b="1" i="0" smtClean="0">
                            <a:latin typeface="Cambria Math"/>
                          </a:rPr>
                          <m:t>𝟏𝟔</m:t>
                        </m:r>
                      </m:e>
                    </m:rad>
                  </m:oMath>
                </a14:m>
                <a:r>
                  <a:rPr lang="en-US" sz="1800" b="1" dirty="0">
                    <a:latin typeface="Cambria Math"/>
                  </a:rPr>
                  <a:t> = </a:t>
                </a:r>
                <a:r>
                  <a:rPr lang="en-US" sz="1800" b="1" dirty="0" smtClean="0">
                    <a:latin typeface="Cambria Math"/>
                  </a:rPr>
                  <a:t>7.222</a:t>
                </a:r>
                <a:r>
                  <a:rPr lang="ar-EG" sz="1800" b="1" dirty="0" smtClean="0">
                    <a:latin typeface="Cambria Math"/>
                  </a:rPr>
                  <a:t>درجة </a:t>
                </a:r>
                <a:endParaRPr lang="en-US" sz="1800" dirty="0"/>
              </a:p>
              <a:p>
                <a:pPr algn="l" rtl="0"/>
                <a:endParaRPr lang="en-US" sz="1800" dirty="0"/>
              </a:p>
              <a:p>
                <a:endParaRPr lang="ar-EG" dirty="0" smtClean="0"/>
              </a:p>
              <a:p>
                <a:endParaRPr lang="ar-SA" dirty="0"/>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cstate="print"/>
                <a:stretch>
                  <a:fillRect t="-2022" r="-1709" b="-3504"/>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796542513"/>
              </p:ext>
            </p:extLst>
          </p:nvPr>
        </p:nvGraphicFramePr>
        <p:xfrm>
          <a:off x="783272" y="1628800"/>
          <a:ext cx="6846294" cy="2296160"/>
        </p:xfrm>
        <a:graphic>
          <a:graphicData uri="http://schemas.openxmlformats.org/drawingml/2006/table">
            <a:tbl>
              <a:tblPr firstRow="1" bandRow="1">
                <a:tableStyleId>{5C22544A-7EE6-4342-B048-85BDC9FD1C3A}</a:tableStyleId>
              </a:tblPr>
              <a:tblGrid>
                <a:gridCol w="978042"/>
                <a:gridCol w="978042"/>
                <a:gridCol w="978042"/>
                <a:gridCol w="978042"/>
                <a:gridCol w="978042"/>
                <a:gridCol w="978042"/>
                <a:gridCol w="978042"/>
              </a:tblGrid>
              <a:tr h="370840">
                <a:tc>
                  <a:txBody>
                    <a:bodyPr/>
                    <a:lstStyle/>
                    <a:p>
                      <a:pPr algn="ctr"/>
                      <a:r>
                        <a:rPr lang="ar-EG" dirty="0" smtClean="0"/>
                        <a:t>درجات الاحصاء</a:t>
                      </a:r>
                      <a:r>
                        <a:rPr lang="en-US" dirty="0" smtClean="0"/>
                        <a:t> x</a:t>
                      </a:r>
                      <a:endParaRPr lang="en-US" dirty="0"/>
                    </a:p>
                  </a:txBody>
                  <a:tcPr marL="84406" marR="84406">
                    <a:solidFill>
                      <a:schemeClr val="accent6">
                        <a:lumMod val="75000"/>
                      </a:schemeClr>
                    </a:solidFill>
                  </a:tcPr>
                </a:tc>
                <a:tc>
                  <a:txBody>
                    <a:bodyPr/>
                    <a:lstStyle/>
                    <a:p>
                      <a:pPr algn="ctr" rtl="0"/>
                      <a:r>
                        <a:rPr lang="en-US" dirty="0" smtClean="0"/>
                        <a:t>13</a:t>
                      </a:r>
                      <a:endParaRPr lang="en-US" dirty="0"/>
                    </a:p>
                  </a:txBody>
                  <a:tcPr marL="84406" marR="84406">
                    <a:solidFill>
                      <a:schemeClr val="accent6">
                        <a:lumMod val="75000"/>
                      </a:schemeClr>
                    </a:solidFill>
                  </a:tcPr>
                </a:tc>
                <a:tc>
                  <a:txBody>
                    <a:bodyPr/>
                    <a:lstStyle/>
                    <a:p>
                      <a:pPr algn="ctr" rtl="0"/>
                      <a:r>
                        <a:rPr lang="en-US" dirty="0" smtClean="0"/>
                        <a:t>18</a:t>
                      </a:r>
                      <a:endParaRPr lang="en-US" dirty="0"/>
                    </a:p>
                  </a:txBody>
                  <a:tcPr marL="84406" marR="84406">
                    <a:solidFill>
                      <a:schemeClr val="accent6">
                        <a:lumMod val="75000"/>
                      </a:schemeClr>
                    </a:solidFill>
                  </a:tcPr>
                </a:tc>
                <a:tc>
                  <a:txBody>
                    <a:bodyPr/>
                    <a:lstStyle/>
                    <a:p>
                      <a:pPr algn="ctr" rtl="0"/>
                      <a:r>
                        <a:rPr lang="en-US" dirty="0" smtClean="0"/>
                        <a:t>40</a:t>
                      </a:r>
                      <a:endParaRPr lang="en-US" dirty="0"/>
                    </a:p>
                  </a:txBody>
                  <a:tcPr marL="84406" marR="84406">
                    <a:solidFill>
                      <a:schemeClr val="accent6">
                        <a:lumMod val="75000"/>
                      </a:schemeClr>
                    </a:solidFill>
                  </a:tcPr>
                </a:tc>
                <a:tc>
                  <a:txBody>
                    <a:bodyPr/>
                    <a:lstStyle/>
                    <a:p>
                      <a:pPr algn="ctr" rtl="0"/>
                      <a:r>
                        <a:rPr lang="en-US" dirty="0" smtClean="0"/>
                        <a:t>20</a:t>
                      </a:r>
                      <a:endParaRPr lang="en-US" dirty="0"/>
                    </a:p>
                  </a:txBody>
                  <a:tcPr marL="84406" marR="84406">
                    <a:solidFill>
                      <a:schemeClr val="accent6">
                        <a:lumMod val="75000"/>
                      </a:schemeClr>
                    </a:solidFill>
                  </a:tcPr>
                </a:tc>
                <a:tc>
                  <a:txBody>
                    <a:bodyPr/>
                    <a:lstStyle/>
                    <a:p>
                      <a:pPr algn="ctr" rtl="0"/>
                      <a:r>
                        <a:rPr lang="en-US" dirty="0" smtClean="0"/>
                        <a:t>45</a:t>
                      </a:r>
                      <a:endParaRPr lang="en-US" dirty="0"/>
                    </a:p>
                  </a:txBody>
                  <a:tcPr marL="84406" marR="84406">
                    <a:solidFill>
                      <a:schemeClr val="accent6">
                        <a:lumMod val="75000"/>
                      </a:schemeClr>
                    </a:solidFill>
                  </a:tcPr>
                </a:tc>
                <a:tc>
                  <a:txBody>
                    <a:bodyPr/>
                    <a:lstStyle/>
                    <a:p>
                      <a:pPr algn="ctr" rtl="0"/>
                      <a:r>
                        <a:rPr lang="en-US" dirty="0" smtClean="0"/>
                        <a:t>136</a:t>
                      </a:r>
                      <a:endParaRPr lang="en-US" dirty="0"/>
                    </a:p>
                  </a:txBody>
                  <a:tcPr marL="84406" marR="84406">
                    <a:solidFill>
                      <a:schemeClr val="accent6">
                        <a:lumMod val="75000"/>
                      </a:schemeClr>
                    </a:solidFill>
                  </a:tcPr>
                </a:tc>
              </a:tr>
              <a:tr h="370840">
                <a:tc>
                  <a:txBody>
                    <a:bodyPr/>
                    <a:lstStyle/>
                    <a:p>
                      <a:pPr algn="ctr" rtl="0"/>
                      <a:r>
                        <a:rPr lang="en-US" b="1" dirty="0" smtClean="0"/>
                        <a:t>x</a:t>
                      </a:r>
                      <a:r>
                        <a:rPr lang="en-US" b="1" baseline="30000" dirty="0" smtClean="0"/>
                        <a:t>2</a:t>
                      </a:r>
                      <a:endParaRPr lang="en-US" b="1" baseline="30000" dirty="0"/>
                    </a:p>
                  </a:txBody>
                  <a:tcPr marL="84406" marR="84406">
                    <a:solidFill>
                      <a:schemeClr val="accent6">
                        <a:lumMod val="75000"/>
                      </a:schemeClr>
                    </a:solidFill>
                  </a:tcPr>
                </a:tc>
                <a:tc>
                  <a:txBody>
                    <a:bodyPr/>
                    <a:lstStyle/>
                    <a:p>
                      <a:pPr algn="ctr" rtl="0"/>
                      <a:r>
                        <a:rPr lang="en-US" b="1" dirty="0" smtClean="0"/>
                        <a:t>169</a:t>
                      </a:r>
                      <a:endParaRPr lang="en-US" b="1" dirty="0"/>
                    </a:p>
                  </a:txBody>
                  <a:tcPr marL="84406" marR="84406">
                    <a:solidFill>
                      <a:schemeClr val="accent6">
                        <a:lumMod val="75000"/>
                      </a:schemeClr>
                    </a:solidFill>
                  </a:tcPr>
                </a:tc>
                <a:tc>
                  <a:txBody>
                    <a:bodyPr/>
                    <a:lstStyle/>
                    <a:p>
                      <a:pPr algn="ctr" rtl="0"/>
                      <a:r>
                        <a:rPr lang="en-US" b="1" dirty="0" smtClean="0"/>
                        <a:t>324</a:t>
                      </a:r>
                      <a:endParaRPr lang="en-US" b="1" dirty="0"/>
                    </a:p>
                  </a:txBody>
                  <a:tcPr marL="84406" marR="84406">
                    <a:solidFill>
                      <a:schemeClr val="accent6">
                        <a:lumMod val="75000"/>
                      </a:schemeClr>
                    </a:solidFill>
                  </a:tcPr>
                </a:tc>
                <a:tc>
                  <a:txBody>
                    <a:bodyPr/>
                    <a:lstStyle/>
                    <a:p>
                      <a:pPr algn="ctr" rtl="0"/>
                      <a:r>
                        <a:rPr lang="en-US" b="1" dirty="0" smtClean="0"/>
                        <a:t>1600</a:t>
                      </a:r>
                      <a:endParaRPr lang="en-US" b="1" dirty="0"/>
                    </a:p>
                  </a:txBody>
                  <a:tcPr marL="84406" marR="84406">
                    <a:solidFill>
                      <a:schemeClr val="accent6">
                        <a:lumMod val="75000"/>
                      </a:schemeClr>
                    </a:solidFill>
                  </a:tcPr>
                </a:tc>
                <a:tc>
                  <a:txBody>
                    <a:bodyPr/>
                    <a:lstStyle/>
                    <a:p>
                      <a:pPr algn="ctr" rtl="0"/>
                      <a:r>
                        <a:rPr lang="en-US" b="1" dirty="0" smtClean="0"/>
                        <a:t>400</a:t>
                      </a:r>
                      <a:endParaRPr lang="en-US" b="1" dirty="0"/>
                    </a:p>
                  </a:txBody>
                  <a:tcPr marL="84406" marR="84406">
                    <a:solidFill>
                      <a:schemeClr val="accent6">
                        <a:lumMod val="75000"/>
                      </a:schemeClr>
                    </a:solidFill>
                  </a:tcPr>
                </a:tc>
                <a:tc>
                  <a:txBody>
                    <a:bodyPr/>
                    <a:lstStyle/>
                    <a:p>
                      <a:pPr algn="ctr" rtl="0"/>
                      <a:r>
                        <a:rPr lang="en-US" b="1" dirty="0" smtClean="0"/>
                        <a:t>2025</a:t>
                      </a:r>
                      <a:endParaRPr lang="en-US" b="1" dirty="0"/>
                    </a:p>
                  </a:txBody>
                  <a:tcPr marL="84406" marR="84406">
                    <a:solidFill>
                      <a:schemeClr val="accent6">
                        <a:lumMod val="75000"/>
                      </a:schemeClr>
                    </a:solidFill>
                  </a:tcPr>
                </a:tc>
                <a:tc>
                  <a:txBody>
                    <a:bodyPr/>
                    <a:lstStyle/>
                    <a:p>
                      <a:pPr algn="ctr" rtl="0"/>
                      <a:r>
                        <a:rPr lang="en-US" b="1" dirty="0" smtClean="0"/>
                        <a:t>4518</a:t>
                      </a:r>
                      <a:endParaRPr lang="en-US" b="1" dirty="0"/>
                    </a:p>
                  </a:txBody>
                  <a:tcPr marL="84406" marR="84406">
                    <a:solidFill>
                      <a:schemeClr val="accent6">
                        <a:lumMod val="75000"/>
                      </a:schemeClr>
                    </a:solidFill>
                  </a:tcPr>
                </a:tc>
              </a:tr>
              <a:tr h="370840">
                <a:tc>
                  <a:txBody>
                    <a:bodyPr/>
                    <a:lstStyle/>
                    <a:p>
                      <a:pPr algn="ctr"/>
                      <a:r>
                        <a:rPr lang="ar-EG" b="1" dirty="0" smtClean="0"/>
                        <a:t>درجات بحوث العمليات </a:t>
                      </a:r>
                      <a:r>
                        <a:rPr lang="en-US" b="1" dirty="0" smtClean="0"/>
                        <a:t>x</a:t>
                      </a:r>
                      <a:endParaRPr lang="en-US" b="1" dirty="0"/>
                    </a:p>
                  </a:txBody>
                  <a:tcPr marL="84406" marR="84406"/>
                </a:tc>
                <a:tc>
                  <a:txBody>
                    <a:bodyPr/>
                    <a:lstStyle/>
                    <a:p>
                      <a:pPr algn="ctr" rtl="0"/>
                      <a:r>
                        <a:rPr lang="en-US" b="1" dirty="0" smtClean="0"/>
                        <a:t>35</a:t>
                      </a:r>
                      <a:endParaRPr lang="en-US" b="1" dirty="0"/>
                    </a:p>
                  </a:txBody>
                  <a:tcPr marL="84406" marR="84406"/>
                </a:tc>
                <a:tc>
                  <a:txBody>
                    <a:bodyPr/>
                    <a:lstStyle/>
                    <a:p>
                      <a:pPr algn="ctr" rtl="0"/>
                      <a:r>
                        <a:rPr lang="en-US" b="1" dirty="0" smtClean="0"/>
                        <a:t>40</a:t>
                      </a:r>
                      <a:endParaRPr lang="en-US" b="1" dirty="0"/>
                    </a:p>
                  </a:txBody>
                  <a:tcPr marL="84406" marR="84406"/>
                </a:tc>
                <a:tc>
                  <a:txBody>
                    <a:bodyPr/>
                    <a:lstStyle/>
                    <a:p>
                      <a:pPr algn="ctr" rtl="0"/>
                      <a:r>
                        <a:rPr lang="en-US" b="1" dirty="0" smtClean="0"/>
                        <a:t>28</a:t>
                      </a:r>
                      <a:endParaRPr lang="en-US" b="1" dirty="0"/>
                    </a:p>
                  </a:txBody>
                  <a:tcPr marL="84406" marR="84406"/>
                </a:tc>
                <a:tc>
                  <a:txBody>
                    <a:bodyPr/>
                    <a:lstStyle/>
                    <a:p>
                      <a:pPr algn="ctr" rtl="0"/>
                      <a:r>
                        <a:rPr lang="en-US" b="1" dirty="0" smtClean="0"/>
                        <a:t>30</a:t>
                      </a:r>
                      <a:endParaRPr lang="en-US" b="1" dirty="0"/>
                    </a:p>
                  </a:txBody>
                  <a:tcPr marL="84406" marR="84406"/>
                </a:tc>
                <a:tc>
                  <a:txBody>
                    <a:bodyPr/>
                    <a:lstStyle/>
                    <a:p>
                      <a:pPr algn="ctr" rtl="0"/>
                      <a:r>
                        <a:rPr lang="en-US" b="1" dirty="0" smtClean="0"/>
                        <a:t>48</a:t>
                      </a:r>
                      <a:endParaRPr lang="en-US" b="1" dirty="0"/>
                    </a:p>
                  </a:txBody>
                  <a:tcPr marL="84406" marR="84406"/>
                </a:tc>
                <a:tc>
                  <a:txBody>
                    <a:bodyPr/>
                    <a:lstStyle/>
                    <a:p>
                      <a:pPr algn="ctr" rtl="0"/>
                      <a:r>
                        <a:rPr lang="en-US" b="1" dirty="0" smtClean="0"/>
                        <a:t>181</a:t>
                      </a:r>
                      <a:endParaRPr lang="en-US" b="1" dirty="0"/>
                    </a:p>
                  </a:txBody>
                  <a:tcPr marL="84406" marR="84406"/>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b="1" dirty="0" smtClean="0"/>
                        <a:t>x</a:t>
                      </a:r>
                      <a:r>
                        <a:rPr lang="en-US" b="1" baseline="30000" dirty="0" smtClean="0"/>
                        <a:t>2</a:t>
                      </a:r>
                      <a:endParaRPr lang="en-US" b="1" dirty="0"/>
                    </a:p>
                  </a:txBody>
                  <a:tcPr marL="84406" marR="84406"/>
                </a:tc>
                <a:tc>
                  <a:txBody>
                    <a:bodyPr/>
                    <a:lstStyle/>
                    <a:p>
                      <a:pPr algn="ctr" rtl="0"/>
                      <a:r>
                        <a:rPr lang="en-US" b="1" dirty="0" smtClean="0"/>
                        <a:t>1225</a:t>
                      </a:r>
                      <a:endParaRPr lang="en-US" b="1" dirty="0"/>
                    </a:p>
                  </a:txBody>
                  <a:tcPr marL="84406" marR="84406"/>
                </a:tc>
                <a:tc>
                  <a:txBody>
                    <a:bodyPr/>
                    <a:lstStyle/>
                    <a:p>
                      <a:pPr algn="ctr" rtl="0"/>
                      <a:r>
                        <a:rPr lang="en-US" b="1" dirty="0" smtClean="0"/>
                        <a:t>1600</a:t>
                      </a:r>
                      <a:endParaRPr lang="en-US" b="1" dirty="0"/>
                    </a:p>
                  </a:txBody>
                  <a:tcPr marL="84406" marR="84406"/>
                </a:tc>
                <a:tc>
                  <a:txBody>
                    <a:bodyPr/>
                    <a:lstStyle/>
                    <a:p>
                      <a:pPr algn="ctr" rtl="0"/>
                      <a:r>
                        <a:rPr lang="en-US" b="1" dirty="0" smtClean="0"/>
                        <a:t>784</a:t>
                      </a:r>
                      <a:endParaRPr lang="en-US" b="1" dirty="0"/>
                    </a:p>
                  </a:txBody>
                  <a:tcPr marL="84406" marR="84406"/>
                </a:tc>
                <a:tc>
                  <a:txBody>
                    <a:bodyPr/>
                    <a:lstStyle/>
                    <a:p>
                      <a:pPr algn="ctr" rtl="0"/>
                      <a:r>
                        <a:rPr lang="en-US" b="1" dirty="0" smtClean="0"/>
                        <a:t>900</a:t>
                      </a:r>
                      <a:endParaRPr lang="en-US" b="1" dirty="0"/>
                    </a:p>
                  </a:txBody>
                  <a:tcPr marL="84406" marR="84406"/>
                </a:tc>
                <a:tc>
                  <a:txBody>
                    <a:bodyPr/>
                    <a:lstStyle/>
                    <a:p>
                      <a:pPr algn="ctr" rtl="0"/>
                      <a:r>
                        <a:rPr lang="en-US" b="1" dirty="0" smtClean="0"/>
                        <a:t>2304</a:t>
                      </a:r>
                      <a:endParaRPr lang="en-US" b="1" dirty="0"/>
                    </a:p>
                  </a:txBody>
                  <a:tcPr marL="84406" marR="84406"/>
                </a:tc>
                <a:tc>
                  <a:txBody>
                    <a:bodyPr/>
                    <a:lstStyle/>
                    <a:p>
                      <a:pPr algn="ctr" rtl="0"/>
                      <a:r>
                        <a:rPr lang="en-US" b="1" dirty="0" smtClean="0"/>
                        <a:t>6813</a:t>
                      </a:r>
                      <a:endParaRPr lang="en-US" b="1" dirty="0"/>
                    </a:p>
                  </a:txBody>
                  <a:tcPr marL="84406" marR="84406"/>
                </a:tc>
              </a:tr>
            </a:tbl>
          </a:graphicData>
        </a:graphic>
      </p:graphicFrame>
      <p:sp>
        <p:nvSpPr>
          <p:cNvPr id="6" name="Oval 5"/>
          <p:cNvSpPr/>
          <p:nvPr/>
        </p:nvSpPr>
        <p:spPr>
          <a:xfrm>
            <a:off x="5502565" y="3789040"/>
            <a:ext cx="2658757"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chemeClr val="tx1"/>
                </a:solidFill>
              </a:rPr>
              <a:t>أي أن درجات الطلاب في مقرر الاحصاء أكثر تشتتاً من درجات بحوث العمليات </a:t>
            </a:r>
            <a:endParaRPr lang="en-US" b="1" dirty="0">
              <a:solidFill>
                <a:schemeClr val="tx1"/>
              </a:solidFill>
            </a:endParaRPr>
          </a:p>
        </p:txBody>
      </p:sp>
    </p:spTree>
    <p:extLst>
      <p:ext uri="{BB962C8B-B14F-4D97-AF65-F5344CB8AC3E}">
        <p14:creationId xmlns:p14="http://schemas.microsoft.com/office/powerpoint/2010/main" xmlns="" val="3119674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mc:AlternateContent xmlns:mc="http://schemas.openxmlformats.org/markup-compatibility/2006">
        <mc:Choice xmlns:a14="http://schemas.microsoft.com/office/drawing/2010/main" xmlns="" Requires="a14">
          <p:sp>
            <p:nvSpPr>
              <p:cNvPr id="3" name="عنصر نائب للمحتوى 2"/>
              <p:cNvSpPr>
                <a:spLocks noGrp="1"/>
              </p:cNvSpPr>
              <p:nvPr>
                <p:ph idx="1"/>
              </p:nvPr>
            </p:nvSpPr>
            <p:spPr/>
            <p:txBody>
              <a:bodyPr/>
              <a:lstStyle/>
              <a:p>
                <a:r>
                  <a:rPr lang="ar-EG" dirty="0" smtClean="0"/>
                  <a:t>ثانياً : التباين و الانحراف المعياري من البيانات المبوبة :-</a:t>
                </a:r>
              </a:p>
              <a:p>
                <a:r>
                  <a:rPr lang="ar-EG" b="1" dirty="0"/>
                  <a:t>	إذا كانت بيانات الظاهرة ، مبوبة في جدول توزيع تكراري ، فإن الانحراف المعياري يحسب بتطبيق المعادلة التالية </a:t>
                </a:r>
                <a:r>
                  <a:rPr lang="ar-EG" b="1" dirty="0" smtClean="0"/>
                  <a:t>:-</a:t>
                </a:r>
              </a:p>
              <a:p>
                <a:pPr algn="l"/>
                <a14:m>
                  <m:oMath xmlns:m="http://schemas.openxmlformats.org/officeDocument/2006/math">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r>
                      <a:rPr lang="ar-SA" b="1" i="1">
                        <a:effectLst>
                          <a:outerShdw blurRad="38100" dist="38100" dir="2700000" algn="tl">
                            <a:srgbClr val="000000">
                              <a:alpha val="43137"/>
                            </a:srgbClr>
                          </a:outerShdw>
                        </a:effectLst>
                        <a:latin typeface="Cambria Math"/>
                      </a:rPr>
                      <m:t>=</m:t>
                    </m:r>
                    <m:f>
                      <m:fPr>
                        <m:ctrlPr>
                          <a:rPr lang="ar-SA" b="1" i="1" smtClean="0">
                            <a:effectLst>
                              <a:outerShdw blurRad="38100" dist="38100" dir="2700000" algn="tl">
                                <a:srgbClr val="000000">
                                  <a:alpha val="43137"/>
                                </a:srgbClr>
                              </a:outerShdw>
                            </a:effectLst>
                            <a:latin typeface="Cambria Math"/>
                          </a:rPr>
                        </m:ctrlPr>
                      </m:fPr>
                      <m:num>
                        <m:nary>
                          <m:naryPr>
                            <m:chr m:val="∑"/>
                            <m:subHide m:val="on"/>
                            <m:supHide m:val="on"/>
                            <m:ctrlPr>
                              <a:rPr lang="ar-SA" b="1" i="1">
                                <a:effectLst>
                                  <a:outerShdw blurRad="38100" dist="38100" dir="2700000" algn="tl">
                                    <a:srgbClr val="000000">
                                      <a:alpha val="43137"/>
                                    </a:srgbClr>
                                  </a:outerShdw>
                                </a:effectLst>
                                <a:latin typeface="Cambria Math"/>
                              </a:rPr>
                            </m:ctrlPr>
                          </m:naryPr>
                          <m:sub/>
                          <m:sup/>
                          <m:e>
                            <m:sSup>
                              <m:sSupPr>
                                <m:ctrlPr>
                                  <a:rPr lang="en-US" b="1" i="1">
                                    <a:effectLst>
                                      <a:outerShdw blurRad="38100" dist="38100" dir="2700000" algn="tl">
                                        <a:srgbClr val="000000">
                                          <a:alpha val="43137"/>
                                        </a:srgbClr>
                                      </a:outerShdw>
                                    </a:effectLst>
                                    <a:latin typeface="Cambria Math"/>
                                  </a:rPr>
                                </m:ctrlPr>
                              </m:sSupPr>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sup>
                                <m:r>
                                  <a:rPr lang="en-US" b="1" i="1">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oMath>
                </a14:m>
                <a:r>
                  <a:rPr lang="en-US" b="1" i="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b="1" i="1">
                            <a:effectLst>
                              <a:outerShdw blurRad="38100" dist="38100" dir="2700000" algn="tl">
                                <a:srgbClr val="000000">
                                  <a:alpha val="43137"/>
                                </a:srgbClr>
                              </a:outerShdw>
                            </a:effectLst>
                            <a:latin typeface="Cambria Math"/>
                          </a:rPr>
                        </m:ctrlPr>
                      </m:sSupPr>
                      <m:e>
                        <m:d>
                          <m:dPr>
                            <m:ctrlPr>
                              <a:rPr lang="en-US" b="1" i="1">
                                <a:effectLst>
                                  <a:outerShdw blurRad="38100" dist="38100" dir="2700000" algn="tl">
                                    <a:srgbClr val="000000">
                                      <a:alpha val="43137"/>
                                    </a:srgbClr>
                                  </a:outerShdw>
                                </a:effectLst>
                                <a:latin typeface="Cambria Math"/>
                              </a:rPr>
                            </m:ctrlPr>
                          </m:dPr>
                          <m:e>
                            <m:f>
                              <m:fPr>
                                <m:ctrlPr>
                                  <a:rPr lang="en-US" b="1" i="1">
                                    <a:effectLst>
                                      <a:outerShdw blurRad="38100" dist="38100" dir="2700000" algn="tl">
                                        <a:srgbClr val="000000">
                                          <a:alpha val="43137"/>
                                        </a:srgbClr>
                                      </a:outerShdw>
                                    </a:effectLst>
                                    <a:latin typeface="Cambria Math"/>
                                  </a:rPr>
                                </m:ctrlPr>
                              </m:fPr>
                              <m:num>
                                <m:nary>
                                  <m:naryPr>
                                    <m:chr m:val="∑"/>
                                    <m:subHide m:val="on"/>
                                    <m:supHide m:val="on"/>
                                    <m:ctrlPr>
                                      <a:rPr lang="en-US" b="1" i="1">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e>
                        </m:d>
                      </m:e>
                      <m:sup>
                        <m:r>
                          <a:rPr lang="en-US" b="1" i="1">
                            <a:effectLst>
                              <a:outerShdw blurRad="38100" dist="38100" dir="2700000" algn="tl">
                                <a:srgbClr val="000000">
                                  <a:alpha val="43137"/>
                                </a:srgbClr>
                              </a:outerShdw>
                            </a:effectLst>
                            <a:latin typeface="Cambria Math"/>
                          </a:rPr>
                          <m:t>𝟐</m:t>
                        </m:r>
                      </m:sup>
                    </m:sSup>
                  </m:oMath>
                </a14:m>
                <a:endParaRPr lang="ar-SA" b="1" i="1" dirty="0">
                  <a:effectLst>
                    <a:outerShdw blurRad="38100" dist="38100" dir="2700000" algn="tl">
                      <a:srgbClr val="000000">
                        <a:alpha val="43137"/>
                      </a:srgbClr>
                    </a:outerShdw>
                  </a:effectLst>
                  <a:latin typeface="Cambria Math"/>
                </a:endParaRPr>
              </a:p>
              <a:p>
                <a:pPr algn="l"/>
                <a14:m>
                  <m:oMathPara xmlns:m="http://schemas.openxmlformats.org/officeDocument/2006/math">
                    <m:oMathParaPr>
                      <m:jc m:val="left"/>
                    </m:oMathParaPr>
                    <m:oMath xmlns:m="http://schemas.openxmlformats.org/officeDocument/2006/math">
                      <m:r>
                        <a:rPr lang="ar-SA" b="1" i="1">
                          <a:effectLst>
                            <a:outerShdw blurRad="38100" dist="38100" dir="2700000" algn="tl">
                              <a:srgbClr val="000000">
                                <a:alpha val="43137"/>
                              </a:srgbClr>
                            </a:outerShdw>
                          </a:effectLst>
                          <a:latin typeface="Cambria Math"/>
                        </a:rPr>
                        <m:t>𝝈</m:t>
                      </m:r>
                      <m:r>
                        <a:rPr lang="ar-SA" b="1" i="1">
                          <a:effectLst>
                            <a:outerShdw blurRad="38100" dist="38100" dir="2700000" algn="tl">
                              <a:srgbClr val="000000">
                                <a:alpha val="43137"/>
                              </a:srgbClr>
                            </a:outerShdw>
                          </a:effectLst>
                          <a:latin typeface="Cambria Math"/>
                        </a:rPr>
                        <m:t>= </m:t>
                      </m:r>
                      <m:rad>
                        <m:radPr>
                          <m:degHide m:val="on"/>
                          <m:ctrlPr>
                            <a:rPr lang="ar-SA" b="1" i="1">
                              <a:effectLst>
                                <a:outerShdw blurRad="38100" dist="38100" dir="2700000" algn="tl">
                                  <a:srgbClr val="000000">
                                    <a:alpha val="43137"/>
                                  </a:srgbClr>
                                </a:outerShdw>
                              </a:effectLst>
                              <a:latin typeface="Cambria Math"/>
                            </a:rPr>
                          </m:ctrlPr>
                        </m:radPr>
                        <m:deg/>
                        <m:e>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e>
                      </m:rad>
                    </m:oMath>
                  </m:oMathPara>
                </a14:m>
                <a:endParaRPr lang="ar-SA" b="1" i="1" dirty="0">
                  <a:effectLst>
                    <a:outerShdw blurRad="38100" dist="38100" dir="2700000" algn="tl">
                      <a:srgbClr val="000000">
                        <a:alpha val="43137"/>
                      </a:srgbClr>
                    </a:outerShdw>
                  </a:effectLst>
                  <a:latin typeface="Cambria Math"/>
                </a:endParaRPr>
              </a:p>
              <a:p>
                <a:pPr algn="ctr" rtl="0"/>
                <a:endParaRPr lang="ar-SA" b="1" i="1" dirty="0">
                  <a:effectLst>
                    <a:outerShdw blurRad="38100" dist="38100" dir="2700000" algn="tl">
                      <a:srgbClr val="000000">
                        <a:alpha val="43137"/>
                      </a:srgbClr>
                    </a:outerShdw>
                  </a:effectLst>
                  <a:latin typeface="Cambria Math"/>
                </a:endParaRPr>
              </a:p>
              <a:p>
                <a:pPr algn="l" rtl="0"/>
                <a:endParaRPr lang="ar-SA" dirty="0"/>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cstate="print"/>
                <a:stretch>
                  <a:fillRect t="-1752" r="-1640"/>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84127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r>
              <a:rPr lang="ar-EG" dirty="0" smtClean="0"/>
              <a:t>الجدول التالي يتضمن فئات الانفاق الشهري للأسرة و المطلوب حساب الانحراف المعياري و 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3183603421"/>
              </p:ext>
            </p:extLst>
          </p:nvPr>
        </p:nvGraphicFramePr>
        <p:xfrm>
          <a:off x="1524000" y="3353400"/>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ar-EG" b="1" dirty="0" smtClean="0"/>
                        <a:t>فئات</a:t>
                      </a:r>
                      <a:r>
                        <a:rPr lang="ar-EG" b="1" baseline="0" dirty="0" smtClean="0"/>
                        <a:t> الانفاق </a:t>
                      </a:r>
                      <a:endParaRPr lang="en-US" b="1" dirty="0"/>
                    </a:p>
                  </a:txBody>
                  <a:tcPr marL="84406" marR="84406"/>
                </a:tc>
                <a:tc>
                  <a:txBody>
                    <a:bodyPr/>
                    <a:lstStyle/>
                    <a:p>
                      <a:pPr algn="ctr"/>
                      <a:r>
                        <a:rPr lang="ar-EG" b="1" dirty="0" smtClean="0"/>
                        <a:t>عدد الاسر </a:t>
                      </a:r>
                      <a:endParaRPr lang="en-US" b="1" dirty="0"/>
                    </a:p>
                  </a:txBody>
                  <a:tcPr marL="84406" marR="84406"/>
                </a:tc>
              </a:tr>
              <a:tr h="370840">
                <a:tc>
                  <a:txBody>
                    <a:bodyPr/>
                    <a:lstStyle/>
                    <a:p>
                      <a:pPr algn="ctr"/>
                      <a:r>
                        <a:rPr lang="en-US" b="1" dirty="0" smtClean="0"/>
                        <a:t>50</a:t>
                      </a:r>
                      <a:r>
                        <a:rPr lang="en-US" b="1" baseline="0" dirty="0" smtClean="0"/>
                        <a:t> - </a:t>
                      </a:r>
                      <a:endParaRPr lang="en-US" b="1" dirty="0"/>
                    </a:p>
                  </a:txBody>
                  <a:tcPr marL="84406" marR="84406"/>
                </a:tc>
                <a:tc>
                  <a:txBody>
                    <a:bodyPr/>
                    <a:lstStyle/>
                    <a:p>
                      <a:pPr algn="ctr"/>
                      <a:r>
                        <a:rPr lang="en-US" b="1" dirty="0" smtClean="0"/>
                        <a:t>120</a:t>
                      </a:r>
                      <a:endParaRPr lang="en-US" b="1" dirty="0"/>
                    </a:p>
                  </a:txBody>
                  <a:tcPr marL="84406" marR="84406"/>
                </a:tc>
              </a:tr>
              <a:tr h="370840">
                <a:tc>
                  <a:txBody>
                    <a:bodyPr/>
                    <a:lstStyle/>
                    <a:p>
                      <a:pPr algn="ctr"/>
                      <a:r>
                        <a:rPr lang="en-US" b="1" dirty="0" smtClean="0"/>
                        <a:t>60 - </a:t>
                      </a:r>
                      <a:endParaRPr lang="en-US" b="1" dirty="0"/>
                    </a:p>
                  </a:txBody>
                  <a:tcPr marL="84406" marR="84406"/>
                </a:tc>
                <a:tc>
                  <a:txBody>
                    <a:bodyPr/>
                    <a:lstStyle/>
                    <a:p>
                      <a:pPr algn="ctr"/>
                      <a:r>
                        <a:rPr lang="en-US" b="1" dirty="0" smtClean="0"/>
                        <a:t>140</a:t>
                      </a:r>
                      <a:endParaRPr lang="en-US" b="1" dirty="0"/>
                    </a:p>
                  </a:txBody>
                  <a:tcPr marL="84406" marR="84406"/>
                </a:tc>
              </a:tr>
              <a:tr h="370840">
                <a:tc>
                  <a:txBody>
                    <a:bodyPr/>
                    <a:lstStyle/>
                    <a:p>
                      <a:pPr algn="ctr"/>
                      <a:r>
                        <a:rPr lang="en-US" b="1" dirty="0" smtClean="0"/>
                        <a:t>70 - </a:t>
                      </a:r>
                      <a:endParaRPr lang="en-US" b="1" dirty="0"/>
                    </a:p>
                  </a:txBody>
                  <a:tcPr marL="84406" marR="84406"/>
                </a:tc>
                <a:tc>
                  <a:txBody>
                    <a:bodyPr/>
                    <a:lstStyle/>
                    <a:p>
                      <a:pPr algn="ctr"/>
                      <a:r>
                        <a:rPr lang="en-US" b="1" dirty="0" smtClean="0"/>
                        <a:t>160</a:t>
                      </a:r>
                      <a:endParaRPr lang="en-US" b="1" dirty="0"/>
                    </a:p>
                  </a:txBody>
                  <a:tcPr marL="84406" marR="84406"/>
                </a:tc>
              </a:tr>
              <a:tr h="370840">
                <a:tc>
                  <a:txBody>
                    <a:bodyPr/>
                    <a:lstStyle/>
                    <a:p>
                      <a:pPr algn="ctr"/>
                      <a:r>
                        <a:rPr lang="en-US" b="1" dirty="0" smtClean="0"/>
                        <a:t>80 -</a:t>
                      </a:r>
                      <a:endParaRPr lang="en-US" b="1" dirty="0"/>
                    </a:p>
                  </a:txBody>
                  <a:tcPr marL="84406" marR="84406"/>
                </a:tc>
                <a:tc>
                  <a:txBody>
                    <a:bodyPr/>
                    <a:lstStyle/>
                    <a:p>
                      <a:pPr algn="ctr"/>
                      <a:r>
                        <a:rPr lang="en-US" b="1" dirty="0" smtClean="0"/>
                        <a:t>180</a:t>
                      </a:r>
                      <a:endParaRPr lang="en-US" b="1" dirty="0"/>
                    </a:p>
                  </a:txBody>
                  <a:tcPr marL="84406" marR="84406"/>
                </a:tc>
              </a:tr>
              <a:tr h="370840">
                <a:tc>
                  <a:txBody>
                    <a:bodyPr/>
                    <a:lstStyle/>
                    <a:p>
                      <a:pPr algn="ctr"/>
                      <a:r>
                        <a:rPr lang="en-US" b="1" dirty="0" smtClean="0"/>
                        <a:t>90 - 100</a:t>
                      </a:r>
                      <a:endParaRPr lang="en-US" b="1" dirty="0"/>
                    </a:p>
                  </a:txBody>
                  <a:tcPr marL="84406" marR="84406"/>
                </a:tc>
                <a:tc>
                  <a:txBody>
                    <a:bodyPr/>
                    <a:lstStyle/>
                    <a:p>
                      <a:pPr algn="ctr"/>
                      <a:r>
                        <a:rPr lang="en-US" b="1" dirty="0" smtClean="0"/>
                        <a:t>150</a:t>
                      </a:r>
                      <a:endParaRPr lang="en-US" b="1" dirty="0"/>
                    </a:p>
                  </a:txBody>
                  <a:tcPr marL="84406" marR="84406"/>
                </a:tc>
              </a:tr>
              <a:tr h="370840">
                <a:tc>
                  <a:txBody>
                    <a:bodyPr/>
                    <a:lstStyle/>
                    <a:p>
                      <a:pPr algn="ctr"/>
                      <a:r>
                        <a:rPr lang="ar-EG" b="1" dirty="0" smtClean="0"/>
                        <a:t>المجموع</a:t>
                      </a:r>
                      <a:endParaRPr lang="en-US" b="1" dirty="0"/>
                    </a:p>
                  </a:txBody>
                  <a:tcPr marL="84406" marR="84406"/>
                </a:tc>
                <a:tc>
                  <a:txBody>
                    <a:bodyPr/>
                    <a:lstStyle/>
                    <a:p>
                      <a:pPr algn="ctr"/>
                      <a:r>
                        <a:rPr lang="en-US" b="1" dirty="0" smtClean="0"/>
                        <a:t>750</a:t>
                      </a:r>
                      <a:endParaRPr lang="en-US" b="1" dirty="0"/>
                    </a:p>
                  </a:txBody>
                  <a:tcPr marL="84406" marR="84406"/>
                </a:tc>
              </a:tr>
            </a:tbl>
          </a:graphicData>
        </a:graphic>
      </p:graphicFrame>
    </p:spTree>
    <p:extLst>
      <p:ext uri="{BB962C8B-B14F-4D97-AF65-F5344CB8AC3E}">
        <p14:creationId xmlns:p14="http://schemas.microsoft.com/office/powerpoint/2010/main" xmlns="" val="21814960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𝟒𝟓𝟎𝟖𝟕𝟓𝟎</m:t>
                        </m:r>
                      </m:num>
                      <m:den>
                        <m:r>
                          <a:rPr lang="en-US" sz="2000" b="1" i="1" smtClean="0">
                            <a:effectLst>
                              <a:outerShdw blurRad="38100" dist="38100" dir="2700000" algn="tl">
                                <a:srgbClr val="000000">
                                  <a:alpha val="43137"/>
                                </a:srgbClr>
                              </a:outerShdw>
                            </a:effectLst>
                            <a:latin typeface="Cambria Math"/>
                          </a:rPr>
                          <m:t>𝟕𝟓𝟎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𝟓𝟕𝟐𝟓𝟎</m:t>
                                </m:r>
                              </m:num>
                              <m:den>
                                <m:r>
                                  <a:rPr lang="en-US" sz="2000" b="1" i="1" smtClean="0">
                                    <a:effectLst>
                                      <a:outerShdw blurRad="38100" dist="38100" dir="2700000" algn="tl">
                                        <a:srgbClr val="000000">
                                          <a:alpha val="43137"/>
                                        </a:srgbClr>
                                      </a:outerShdw>
                                    </a:effectLst>
                                    <a:latin typeface="Cambria Math"/>
                                  </a:rPr>
                                  <m:t>𝟕𝟓𝟎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184.8889</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13.5974</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t="-1752" r="-1640" b="-458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2235821344"/>
              </p:ext>
            </p:extLst>
          </p:nvPr>
        </p:nvGraphicFramePr>
        <p:xfrm>
          <a:off x="849740" y="1860024"/>
          <a:ext cx="6096000" cy="28651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marL="84406" marR="84406"/>
                </a:tc>
                <a:tc>
                  <a:txBody>
                    <a:bodyPr/>
                    <a:lstStyle/>
                    <a:p>
                      <a:pPr algn="ctr"/>
                      <a:r>
                        <a:rPr lang="ar-EG" b="1" dirty="0" smtClean="0"/>
                        <a:t>عدد الاسر </a:t>
                      </a:r>
                      <a:endParaRPr lang="en-US" b="1" dirty="0" smtClean="0"/>
                    </a:p>
                    <a:p>
                      <a:pPr algn="ctr"/>
                      <a:r>
                        <a:rPr lang="en-US" b="1" dirty="0" smtClean="0"/>
                        <a:t>f</a:t>
                      </a:r>
                      <a:endParaRPr lang="en-US" b="1" dirty="0"/>
                    </a:p>
                  </a:txBody>
                  <a:tcPr marL="84406" marR="84406"/>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marL="84406" marR="84406"/>
                </a:tc>
                <a:tc>
                  <a:txBody>
                    <a:bodyPr/>
                    <a:lstStyle/>
                    <a:p>
                      <a:pPr algn="ctr"/>
                      <a:r>
                        <a:rPr lang="en-US" dirty="0" smtClean="0"/>
                        <a:t>f</a:t>
                      </a:r>
                      <a:r>
                        <a:rPr lang="en-US" baseline="0" dirty="0" smtClean="0"/>
                        <a:t> x</a:t>
                      </a:r>
                      <a:endParaRPr lang="en-US" dirty="0"/>
                    </a:p>
                  </a:txBody>
                  <a:tcPr marL="84406" marR="84406"/>
                </a:tc>
                <a:tc>
                  <a:txBody>
                    <a:bodyPr/>
                    <a:lstStyle/>
                    <a:p>
                      <a:pPr algn="ctr"/>
                      <a:r>
                        <a:rPr lang="en-US" dirty="0" smtClean="0"/>
                        <a:t>f</a:t>
                      </a:r>
                      <a:r>
                        <a:rPr lang="en-US" baseline="30000" dirty="0" smtClean="0"/>
                        <a:t>2</a:t>
                      </a:r>
                      <a:r>
                        <a:rPr lang="en-US" dirty="0" smtClean="0"/>
                        <a:t>x</a:t>
                      </a:r>
                      <a:endParaRPr lang="en-US" dirty="0"/>
                    </a:p>
                  </a:txBody>
                  <a:tcPr marL="84406" marR="84406"/>
                </a:tc>
              </a:tr>
              <a:tr h="370840">
                <a:tc>
                  <a:txBody>
                    <a:bodyPr/>
                    <a:lstStyle/>
                    <a:p>
                      <a:pPr algn="ctr"/>
                      <a:r>
                        <a:rPr lang="en-US" b="1" dirty="0" smtClean="0"/>
                        <a:t>50</a:t>
                      </a:r>
                      <a:r>
                        <a:rPr lang="en-US" b="1" baseline="0" dirty="0" smtClean="0"/>
                        <a:t> - </a:t>
                      </a:r>
                      <a:endParaRPr lang="en-US" b="1" dirty="0"/>
                    </a:p>
                  </a:txBody>
                  <a:tcPr marL="84406" marR="84406"/>
                </a:tc>
                <a:tc>
                  <a:txBody>
                    <a:bodyPr/>
                    <a:lstStyle/>
                    <a:p>
                      <a:pPr algn="ctr"/>
                      <a:r>
                        <a:rPr lang="en-US" b="1" dirty="0" smtClean="0"/>
                        <a:t>120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55</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a:solidFill>
                            <a:schemeClr val="dk1"/>
                          </a:solidFill>
                          <a:latin typeface="+mn-lt"/>
                          <a:ea typeface="+mn-ea"/>
                          <a:cs typeface="+mn-cs"/>
                        </a:rPr>
                        <a:t>6600</a:t>
                      </a:r>
                    </a:p>
                  </a:txBody>
                  <a:tcPr marL="8792" marR="8792"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363000</a:t>
                      </a:r>
                    </a:p>
                  </a:txBody>
                  <a:tcPr marL="8792" marR="8792" marT="9525" marB="0" anchor="b"/>
                </a:tc>
              </a:tr>
              <a:tr h="370840">
                <a:tc>
                  <a:txBody>
                    <a:bodyPr/>
                    <a:lstStyle/>
                    <a:p>
                      <a:pPr algn="ctr"/>
                      <a:r>
                        <a:rPr lang="en-US" b="1" dirty="0" smtClean="0"/>
                        <a:t>60 - </a:t>
                      </a:r>
                      <a:endParaRPr lang="en-US" b="1" dirty="0"/>
                    </a:p>
                  </a:txBody>
                  <a:tcPr marL="84406" marR="84406"/>
                </a:tc>
                <a:tc>
                  <a:txBody>
                    <a:bodyPr/>
                    <a:lstStyle/>
                    <a:p>
                      <a:pPr algn="ctr"/>
                      <a:r>
                        <a:rPr lang="en-US" b="1" dirty="0" smtClean="0"/>
                        <a:t>140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65</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a:solidFill>
                            <a:schemeClr val="dk1"/>
                          </a:solidFill>
                          <a:latin typeface="+mn-lt"/>
                          <a:ea typeface="+mn-ea"/>
                          <a:cs typeface="+mn-cs"/>
                        </a:rPr>
                        <a:t>9100</a:t>
                      </a:r>
                    </a:p>
                  </a:txBody>
                  <a:tcPr marL="8792" marR="8792"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591500</a:t>
                      </a:r>
                    </a:p>
                  </a:txBody>
                  <a:tcPr marL="8792" marR="8792" marT="9525" marB="0" anchor="b"/>
                </a:tc>
              </a:tr>
              <a:tr h="370840">
                <a:tc>
                  <a:txBody>
                    <a:bodyPr/>
                    <a:lstStyle/>
                    <a:p>
                      <a:pPr algn="ctr"/>
                      <a:r>
                        <a:rPr lang="en-US" b="1" dirty="0" smtClean="0"/>
                        <a:t>70 - </a:t>
                      </a:r>
                      <a:endParaRPr lang="en-US" b="1" dirty="0"/>
                    </a:p>
                  </a:txBody>
                  <a:tcPr marL="84406" marR="84406"/>
                </a:tc>
                <a:tc>
                  <a:txBody>
                    <a:bodyPr/>
                    <a:lstStyle/>
                    <a:p>
                      <a:pPr algn="ctr"/>
                      <a:r>
                        <a:rPr lang="en-US" b="1" dirty="0" smtClean="0"/>
                        <a:t>160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75</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a:solidFill>
                            <a:schemeClr val="dk1"/>
                          </a:solidFill>
                          <a:latin typeface="+mn-lt"/>
                          <a:ea typeface="+mn-ea"/>
                          <a:cs typeface="+mn-cs"/>
                        </a:rPr>
                        <a:t>12000</a:t>
                      </a:r>
                    </a:p>
                  </a:txBody>
                  <a:tcPr marL="8792" marR="8792"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900000</a:t>
                      </a:r>
                    </a:p>
                  </a:txBody>
                  <a:tcPr marL="8792" marR="8792" marT="9525" marB="0" anchor="b"/>
                </a:tc>
              </a:tr>
              <a:tr h="370840">
                <a:tc>
                  <a:txBody>
                    <a:bodyPr/>
                    <a:lstStyle/>
                    <a:p>
                      <a:pPr algn="ctr"/>
                      <a:r>
                        <a:rPr lang="en-US" b="1" dirty="0" smtClean="0"/>
                        <a:t>80 -</a:t>
                      </a:r>
                      <a:endParaRPr lang="en-US" b="1" dirty="0"/>
                    </a:p>
                  </a:txBody>
                  <a:tcPr marL="84406" marR="84406"/>
                </a:tc>
                <a:tc>
                  <a:txBody>
                    <a:bodyPr/>
                    <a:lstStyle/>
                    <a:p>
                      <a:pPr algn="ctr"/>
                      <a:r>
                        <a:rPr lang="en-US" b="1" dirty="0" smtClean="0"/>
                        <a:t>180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85</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a:solidFill>
                            <a:schemeClr val="dk1"/>
                          </a:solidFill>
                          <a:latin typeface="+mn-lt"/>
                          <a:ea typeface="+mn-ea"/>
                          <a:cs typeface="+mn-cs"/>
                        </a:rPr>
                        <a:t>15300</a:t>
                      </a:r>
                    </a:p>
                  </a:txBody>
                  <a:tcPr marL="8792" marR="8792"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1300500</a:t>
                      </a:r>
                    </a:p>
                  </a:txBody>
                  <a:tcPr marL="8792" marR="8792" marT="9525" marB="0" anchor="b"/>
                </a:tc>
              </a:tr>
              <a:tr h="370840">
                <a:tc>
                  <a:txBody>
                    <a:bodyPr/>
                    <a:lstStyle/>
                    <a:p>
                      <a:pPr algn="ctr"/>
                      <a:r>
                        <a:rPr lang="en-US" b="1" dirty="0" smtClean="0"/>
                        <a:t>90 - 100</a:t>
                      </a:r>
                      <a:endParaRPr lang="en-US" b="1" dirty="0"/>
                    </a:p>
                  </a:txBody>
                  <a:tcPr marL="84406" marR="84406"/>
                </a:tc>
                <a:tc>
                  <a:txBody>
                    <a:bodyPr/>
                    <a:lstStyle/>
                    <a:p>
                      <a:pPr algn="ctr"/>
                      <a:r>
                        <a:rPr lang="en-US" b="1" dirty="0" smtClean="0"/>
                        <a:t>150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95</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a:solidFill>
                            <a:schemeClr val="dk1"/>
                          </a:solidFill>
                          <a:latin typeface="+mn-lt"/>
                          <a:ea typeface="+mn-ea"/>
                          <a:cs typeface="+mn-cs"/>
                        </a:rPr>
                        <a:t>14250</a:t>
                      </a: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1353750</a:t>
                      </a:r>
                    </a:p>
                  </a:txBody>
                  <a:tcPr marL="8792" marR="8792" marT="9525" marB="0" anchor="b"/>
                </a:tc>
              </a:tr>
              <a:tr h="370840">
                <a:tc>
                  <a:txBody>
                    <a:bodyPr/>
                    <a:lstStyle/>
                    <a:p>
                      <a:pPr algn="ctr"/>
                      <a:r>
                        <a:rPr lang="ar-EG" b="1" dirty="0" smtClean="0"/>
                        <a:t>المجموع</a:t>
                      </a:r>
                      <a:endParaRPr lang="en-US" b="1" dirty="0"/>
                    </a:p>
                  </a:txBody>
                  <a:tcPr marL="84406" marR="84406">
                    <a:solidFill>
                      <a:schemeClr val="accent2">
                        <a:lumMod val="75000"/>
                      </a:schemeClr>
                    </a:solidFill>
                  </a:tcPr>
                </a:tc>
                <a:tc>
                  <a:txBody>
                    <a:bodyPr/>
                    <a:lstStyle/>
                    <a:p>
                      <a:pPr algn="ctr"/>
                      <a:r>
                        <a:rPr lang="en-US" b="1" dirty="0" smtClean="0"/>
                        <a:t>750</a:t>
                      </a:r>
                      <a:endParaRPr lang="en-US" b="1" dirty="0"/>
                    </a:p>
                  </a:txBody>
                  <a:tcPr marL="84406" marR="84406">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marL="84406" marR="84406">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57250</a:t>
                      </a:r>
                    </a:p>
                  </a:txBody>
                  <a:tcPr marL="8792" marR="8792"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4508750</a:t>
                      </a:r>
                    </a:p>
                  </a:txBody>
                  <a:tcPr marL="8792" marR="8792" marT="9525" marB="0" anchor="b">
                    <a:solidFill>
                      <a:schemeClr val="accent2">
                        <a:lumMod val="75000"/>
                      </a:schemeClr>
                    </a:solidFill>
                  </a:tcPr>
                </a:tc>
              </a:tr>
            </a:tbl>
          </a:graphicData>
        </a:graphic>
      </p:graphicFrame>
    </p:spTree>
    <p:extLst>
      <p:ext uri="{BB962C8B-B14F-4D97-AF65-F5344CB8AC3E}">
        <p14:creationId xmlns:p14="http://schemas.microsoft.com/office/powerpoint/2010/main" xmlns="" val="1332117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pPr rtl="1"/>
            <a:r>
              <a:rPr lang="ar-EG" dirty="0" smtClean="0"/>
              <a:t>الجدول التالي يتضمن فئات الاجر الشهري لمجموعة من العاملين و المطلوب حساب الانحراف المعياري والتباين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2532546826"/>
              </p:ext>
            </p:extLst>
          </p:nvPr>
        </p:nvGraphicFramePr>
        <p:xfrm>
          <a:off x="1524000" y="3353400"/>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ar-EG" b="1" dirty="0" smtClean="0"/>
                        <a:t>فئات</a:t>
                      </a:r>
                      <a:r>
                        <a:rPr lang="ar-EG" b="1" baseline="0" dirty="0" smtClean="0"/>
                        <a:t> الانفاق </a:t>
                      </a:r>
                      <a:endParaRPr lang="en-US" b="1" dirty="0"/>
                    </a:p>
                  </a:txBody>
                  <a:tcPr marL="84406" marR="84406"/>
                </a:tc>
                <a:tc>
                  <a:txBody>
                    <a:bodyPr/>
                    <a:lstStyle/>
                    <a:p>
                      <a:pPr algn="ctr"/>
                      <a:r>
                        <a:rPr lang="ar-EG" b="1" dirty="0" smtClean="0"/>
                        <a:t>عدد الاسر </a:t>
                      </a:r>
                      <a:endParaRPr lang="en-US" b="1" dirty="0"/>
                    </a:p>
                  </a:txBody>
                  <a:tcPr marL="84406" marR="84406"/>
                </a:tc>
              </a:tr>
              <a:tr h="370840">
                <a:tc>
                  <a:txBody>
                    <a:bodyPr/>
                    <a:lstStyle/>
                    <a:p>
                      <a:pPr algn="ctr"/>
                      <a:r>
                        <a:rPr lang="en-US" b="1" dirty="0" smtClean="0"/>
                        <a:t>100 - </a:t>
                      </a:r>
                      <a:endParaRPr lang="en-US" b="1" dirty="0"/>
                    </a:p>
                  </a:txBody>
                  <a:tcPr marL="84406" marR="84406"/>
                </a:tc>
                <a:tc>
                  <a:txBody>
                    <a:bodyPr/>
                    <a:lstStyle/>
                    <a:p>
                      <a:pPr algn="ctr"/>
                      <a:r>
                        <a:rPr lang="en-US" b="1" dirty="0" smtClean="0"/>
                        <a:t>55</a:t>
                      </a:r>
                      <a:endParaRPr lang="en-US" b="1" dirty="0"/>
                    </a:p>
                  </a:txBody>
                  <a:tcPr marL="84406" marR="84406"/>
                </a:tc>
              </a:tr>
              <a:tr h="370840">
                <a:tc>
                  <a:txBody>
                    <a:bodyPr/>
                    <a:lstStyle/>
                    <a:p>
                      <a:pPr algn="ctr"/>
                      <a:r>
                        <a:rPr lang="en-US" b="1" dirty="0" smtClean="0"/>
                        <a:t>200</a:t>
                      </a:r>
                      <a:r>
                        <a:rPr lang="en-US" b="1" baseline="0" dirty="0" smtClean="0"/>
                        <a:t> -</a:t>
                      </a:r>
                      <a:endParaRPr lang="en-US" b="1" dirty="0"/>
                    </a:p>
                  </a:txBody>
                  <a:tcPr marL="84406" marR="84406"/>
                </a:tc>
                <a:tc>
                  <a:txBody>
                    <a:bodyPr/>
                    <a:lstStyle/>
                    <a:p>
                      <a:pPr algn="ctr"/>
                      <a:r>
                        <a:rPr lang="en-US" b="1" dirty="0" smtClean="0"/>
                        <a:t>65</a:t>
                      </a:r>
                      <a:endParaRPr lang="en-US" b="1" dirty="0"/>
                    </a:p>
                  </a:txBody>
                  <a:tcPr marL="84406" marR="84406"/>
                </a:tc>
              </a:tr>
              <a:tr h="370840">
                <a:tc>
                  <a:txBody>
                    <a:bodyPr/>
                    <a:lstStyle/>
                    <a:p>
                      <a:pPr algn="ctr"/>
                      <a:r>
                        <a:rPr lang="en-US" b="1" dirty="0" smtClean="0"/>
                        <a:t>300 -</a:t>
                      </a:r>
                      <a:endParaRPr lang="en-US" b="1" dirty="0"/>
                    </a:p>
                  </a:txBody>
                  <a:tcPr marL="84406" marR="84406"/>
                </a:tc>
                <a:tc>
                  <a:txBody>
                    <a:bodyPr/>
                    <a:lstStyle/>
                    <a:p>
                      <a:pPr algn="ctr"/>
                      <a:r>
                        <a:rPr lang="en-US" b="1" dirty="0" smtClean="0"/>
                        <a:t>80</a:t>
                      </a:r>
                      <a:endParaRPr lang="en-US" b="1" dirty="0"/>
                    </a:p>
                  </a:txBody>
                  <a:tcPr marL="84406" marR="84406"/>
                </a:tc>
              </a:tr>
              <a:tr h="370840">
                <a:tc>
                  <a:txBody>
                    <a:bodyPr/>
                    <a:lstStyle/>
                    <a:p>
                      <a:pPr algn="ctr"/>
                      <a:r>
                        <a:rPr lang="en-US" b="1" dirty="0" smtClean="0"/>
                        <a:t>400 -</a:t>
                      </a:r>
                      <a:endParaRPr lang="en-US" b="1" dirty="0"/>
                    </a:p>
                  </a:txBody>
                  <a:tcPr marL="84406" marR="84406"/>
                </a:tc>
                <a:tc>
                  <a:txBody>
                    <a:bodyPr/>
                    <a:lstStyle/>
                    <a:p>
                      <a:pPr algn="ctr"/>
                      <a:r>
                        <a:rPr lang="en-US" b="1" dirty="0" smtClean="0"/>
                        <a:t>75</a:t>
                      </a:r>
                      <a:endParaRPr lang="en-US" b="1" dirty="0"/>
                    </a:p>
                  </a:txBody>
                  <a:tcPr marL="84406" marR="84406"/>
                </a:tc>
              </a:tr>
              <a:tr h="370840">
                <a:tc>
                  <a:txBody>
                    <a:bodyPr/>
                    <a:lstStyle/>
                    <a:p>
                      <a:pPr algn="ctr"/>
                      <a:r>
                        <a:rPr lang="en-US" b="1" dirty="0" smtClean="0"/>
                        <a:t>500 - 600</a:t>
                      </a:r>
                      <a:endParaRPr lang="en-US" b="1" dirty="0"/>
                    </a:p>
                  </a:txBody>
                  <a:tcPr marL="84406" marR="84406"/>
                </a:tc>
                <a:tc>
                  <a:txBody>
                    <a:bodyPr/>
                    <a:lstStyle/>
                    <a:p>
                      <a:pPr algn="ctr"/>
                      <a:r>
                        <a:rPr lang="en-US" b="1" dirty="0" smtClean="0"/>
                        <a:t>35</a:t>
                      </a:r>
                      <a:endParaRPr lang="en-US" b="1" dirty="0"/>
                    </a:p>
                  </a:txBody>
                  <a:tcPr marL="84406" marR="84406"/>
                </a:tc>
              </a:tr>
              <a:tr h="370840">
                <a:tc>
                  <a:txBody>
                    <a:bodyPr/>
                    <a:lstStyle/>
                    <a:p>
                      <a:pPr algn="ctr"/>
                      <a:r>
                        <a:rPr lang="ar-EG" b="1" dirty="0" smtClean="0"/>
                        <a:t>المجموع</a:t>
                      </a:r>
                      <a:endParaRPr lang="en-US" b="1" dirty="0"/>
                    </a:p>
                  </a:txBody>
                  <a:tcPr marL="84406" marR="84406"/>
                </a:tc>
                <a:tc>
                  <a:txBody>
                    <a:bodyPr/>
                    <a:lstStyle/>
                    <a:p>
                      <a:pPr algn="ctr"/>
                      <a:r>
                        <a:rPr lang="en-US" b="1" dirty="0" smtClean="0"/>
                        <a:t>310</a:t>
                      </a:r>
                      <a:endParaRPr lang="en-US" b="1" dirty="0"/>
                    </a:p>
                  </a:txBody>
                  <a:tcPr marL="84406" marR="84406"/>
                </a:tc>
              </a:tr>
            </a:tbl>
          </a:graphicData>
        </a:graphic>
      </p:graphicFrame>
    </p:spTree>
    <p:extLst>
      <p:ext uri="{BB962C8B-B14F-4D97-AF65-F5344CB8AC3E}">
        <p14:creationId xmlns:p14="http://schemas.microsoft.com/office/powerpoint/2010/main" xmlns="" val="171080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𝟒𝟎𝟖𝟕𝟓𝟎𝟎𝟎</m:t>
                        </m:r>
                      </m:num>
                      <m:den>
                        <m:r>
                          <a:rPr lang="en-US" sz="2000" b="1" i="1" smtClean="0">
                            <a:effectLst>
                              <a:outerShdw blurRad="38100" dist="38100" dir="2700000" algn="tl">
                                <a:srgbClr val="000000">
                                  <a:alpha val="43137"/>
                                </a:srgbClr>
                              </a:outerShdw>
                            </a:effectLst>
                            <a:latin typeface="Cambria Math"/>
                          </a:rPr>
                          <m:t>𝟑𝟏𝟎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𝟏𝟎𝟓𝟓𝟎𝟎</m:t>
                                </m:r>
                              </m:num>
                              <m:den>
                                <m:r>
                                  <a:rPr lang="en-US" sz="2000" b="1" i="1" smtClean="0">
                                    <a:effectLst>
                                      <a:outerShdw blurRad="38100" dist="38100" dir="2700000" algn="tl">
                                        <a:srgbClr val="000000">
                                          <a:alpha val="43137"/>
                                        </a:srgbClr>
                                      </a:outerShdw>
                                    </a:effectLst>
                                    <a:latin typeface="Cambria Math"/>
                                  </a:rPr>
                                  <m:t>𝟑𝟏𝟎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16035.38</a:t>
                </a:r>
                <a:r>
                  <a:rPr lang="ar-EG" sz="2000" b="1" dirty="0" smtClean="0">
                    <a:effectLst>
                      <a:outerShdw blurRad="38100" dist="38100" dir="2700000" algn="tl">
                        <a:srgbClr val="000000">
                          <a:alpha val="43137"/>
                        </a:srgbClr>
                      </a:outerShdw>
                    </a:effectLst>
                    <a:latin typeface="Cambria Math"/>
                  </a:rPr>
                  <a:t> ريال  </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126.6309 </a:t>
                </a:r>
                <a:r>
                  <a:rPr lang="ar-EG" sz="2000" b="1" dirty="0" smtClean="0">
                    <a:effectLst>
                      <a:outerShdw blurRad="38100" dist="38100" dir="2700000" algn="tl">
                        <a:srgbClr val="000000">
                          <a:alpha val="43137"/>
                        </a:srgbClr>
                      </a:outerShdw>
                    </a:effectLst>
                    <a:latin typeface="Cambria Math"/>
                  </a:rPr>
                  <a:t>ريال </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t="-1752" r="-1640" b="-471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3398213762"/>
              </p:ext>
            </p:extLst>
          </p:nvPr>
        </p:nvGraphicFramePr>
        <p:xfrm>
          <a:off x="849740" y="1860024"/>
          <a:ext cx="6096000" cy="28651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marL="84406" marR="84406"/>
                </a:tc>
                <a:tc>
                  <a:txBody>
                    <a:bodyPr/>
                    <a:lstStyle/>
                    <a:p>
                      <a:pPr algn="ctr"/>
                      <a:r>
                        <a:rPr lang="ar-EG" b="1" dirty="0" smtClean="0"/>
                        <a:t>عدد الاسر </a:t>
                      </a:r>
                      <a:endParaRPr lang="en-US" b="1" dirty="0" smtClean="0"/>
                    </a:p>
                    <a:p>
                      <a:pPr algn="ctr"/>
                      <a:r>
                        <a:rPr lang="en-US" b="1" dirty="0" smtClean="0"/>
                        <a:t>f</a:t>
                      </a:r>
                      <a:endParaRPr lang="en-US" b="1" dirty="0"/>
                    </a:p>
                  </a:txBody>
                  <a:tcPr marL="84406" marR="84406"/>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marL="84406" marR="84406"/>
                </a:tc>
                <a:tc>
                  <a:txBody>
                    <a:bodyPr/>
                    <a:lstStyle/>
                    <a:p>
                      <a:pPr algn="ctr"/>
                      <a:r>
                        <a:rPr lang="en-US" dirty="0" smtClean="0"/>
                        <a:t>f</a:t>
                      </a:r>
                      <a:r>
                        <a:rPr lang="en-US" baseline="0" dirty="0" smtClean="0"/>
                        <a:t> x</a:t>
                      </a:r>
                      <a:endParaRPr lang="en-US" dirty="0"/>
                    </a:p>
                  </a:txBody>
                  <a:tcPr marL="84406" marR="84406"/>
                </a:tc>
                <a:tc>
                  <a:txBody>
                    <a:bodyPr/>
                    <a:lstStyle/>
                    <a:p>
                      <a:pPr algn="ctr"/>
                      <a:r>
                        <a:rPr lang="en-US" dirty="0" smtClean="0"/>
                        <a:t>f</a:t>
                      </a:r>
                      <a:r>
                        <a:rPr lang="en-US" baseline="30000" dirty="0" smtClean="0"/>
                        <a:t>2</a:t>
                      </a:r>
                      <a:r>
                        <a:rPr lang="en-US" dirty="0" smtClean="0"/>
                        <a:t>x</a:t>
                      </a:r>
                      <a:endParaRPr lang="en-US" dirty="0"/>
                    </a:p>
                  </a:txBody>
                  <a:tcPr marL="84406" marR="84406"/>
                </a:tc>
              </a:tr>
              <a:tr h="370840">
                <a:tc>
                  <a:txBody>
                    <a:bodyPr/>
                    <a:lstStyle/>
                    <a:p>
                      <a:pPr algn="ctr"/>
                      <a:r>
                        <a:rPr lang="en-US" b="1" dirty="0" smtClean="0"/>
                        <a:t>100 - </a:t>
                      </a:r>
                      <a:endParaRPr lang="en-US" b="1" dirty="0"/>
                    </a:p>
                  </a:txBody>
                  <a:tcPr marL="84406" marR="84406"/>
                </a:tc>
                <a:tc>
                  <a:txBody>
                    <a:bodyPr/>
                    <a:lstStyle/>
                    <a:p>
                      <a:pPr algn="ctr"/>
                      <a:r>
                        <a:rPr lang="en-US" b="1" dirty="0" smtClean="0"/>
                        <a:t>55</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150</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smtClean="0">
                          <a:solidFill>
                            <a:schemeClr val="dk1"/>
                          </a:solidFill>
                          <a:latin typeface="+mn-lt"/>
                          <a:ea typeface="+mn-ea"/>
                          <a:cs typeface="+mn-cs"/>
                        </a:rPr>
                        <a:t>8250</a:t>
                      </a:r>
                      <a:endParaRPr lang="en-US" sz="1800" b="1" kern="1200" dirty="0">
                        <a:solidFill>
                          <a:schemeClr val="dk1"/>
                        </a:solidFill>
                        <a:latin typeface="+mn-lt"/>
                        <a:ea typeface="+mn-ea"/>
                        <a:cs typeface="+mn-cs"/>
                      </a:endParaRP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1237500</a:t>
                      </a:r>
                    </a:p>
                  </a:txBody>
                  <a:tcPr marL="8792" marR="8792" marT="9525" marB="0" anchor="b"/>
                </a:tc>
              </a:tr>
              <a:tr h="370840">
                <a:tc>
                  <a:txBody>
                    <a:bodyPr/>
                    <a:lstStyle/>
                    <a:p>
                      <a:pPr algn="ctr"/>
                      <a:r>
                        <a:rPr lang="en-US" b="1" dirty="0" smtClean="0"/>
                        <a:t>200</a:t>
                      </a:r>
                      <a:r>
                        <a:rPr lang="en-US" b="1" baseline="0" dirty="0" smtClean="0"/>
                        <a:t> -</a:t>
                      </a:r>
                      <a:endParaRPr lang="en-US" b="1" dirty="0"/>
                    </a:p>
                  </a:txBody>
                  <a:tcPr marL="84406" marR="84406"/>
                </a:tc>
                <a:tc>
                  <a:txBody>
                    <a:bodyPr/>
                    <a:lstStyle/>
                    <a:p>
                      <a:pPr algn="ctr"/>
                      <a:r>
                        <a:rPr lang="en-US" b="1" dirty="0" smtClean="0"/>
                        <a:t>65</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250</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smtClean="0">
                          <a:solidFill>
                            <a:schemeClr val="dk1"/>
                          </a:solidFill>
                          <a:latin typeface="+mn-lt"/>
                          <a:ea typeface="+mn-ea"/>
                          <a:cs typeface="+mn-cs"/>
                        </a:rPr>
                        <a:t>16250</a:t>
                      </a:r>
                      <a:endParaRPr lang="en-US" sz="1800" b="1" kern="1200" dirty="0">
                        <a:solidFill>
                          <a:schemeClr val="dk1"/>
                        </a:solidFill>
                        <a:latin typeface="+mn-lt"/>
                        <a:ea typeface="+mn-ea"/>
                        <a:cs typeface="+mn-cs"/>
                      </a:endParaRP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4062500</a:t>
                      </a:r>
                    </a:p>
                  </a:txBody>
                  <a:tcPr marL="8792" marR="8792" marT="9525" marB="0" anchor="b"/>
                </a:tc>
              </a:tr>
              <a:tr h="370840">
                <a:tc>
                  <a:txBody>
                    <a:bodyPr/>
                    <a:lstStyle/>
                    <a:p>
                      <a:pPr algn="ctr"/>
                      <a:r>
                        <a:rPr lang="en-US" b="1" dirty="0" smtClean="0"/>
                        <a:t>300 -</a:t>
                      </a:r>
                      <a:endParaRPr lang="en-US" b="1" dirty="0"/>
                    </a:p>
                  </a:txBody>
                  <a:tcPr marL="84406" marR="84406"/>
                </a:tc>
                <a:tc>
                  <a:txBody>
                    <a:bodyPr/>
                    <a:lstStyle/>
                    <a:p>
                      <a:pPr algn="ctr"/>
                      <a:r>
                        <a:rPr lang="en-US" b="1" dirty="0" smtClean="0"/>
                        <a:t>80</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350</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smtClean="0">
                          <a:solidFill>
                            <a:schemeClr val="dk1"/>
                          </a:solidFill>
                          <a:latin typeface="+mn-lt"/>
                          <a:ea typeface="+mn-ea"/>
                          <a:cs typeface="+mn-cs"/>
                        </a:rPr>
                        <a:t>28000</a:t>
                      </a:r>
                      <a:endParaRPr lang="en-US" sz="1800" b="1" kern="1200" dirty="0">
                        <a:solidFill>
                          <a:schemeClr val="dk1"/>
                        </a:solidFill>
                        <a:latin typeface="+mn-lt"/>
                        <a:ea typeface="+mn-ea"/>
                        <a:cs typeface="+mn-cs"/>
                      </a:endParaRP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9800000</a:t>
                      </a:r>
                    </a:p>
                  </a:txBody>
                  <a:tcPr marL="8792" marR="8792" marT="9525" marB="0" anchor="b"/>
                </a:tc>
              </a:tr>
              <a:tr h="370840">
                <a:tc>
                  <a:txBody>
                    <a:bodyPr/>
                    <a:lstStyle/>
                    <a:p>
                      <a:pPr algn="ctr"/>
                      <a:r>
                        <a:rPr lang="en-US" b="1" dirty="0" smtClean="0"/>
                        <a:t>400 -</a:t>
                      </a:r>
                      <a:endParaRPr lang="en-US" b="1" dirty="0"/>
                    </a:p>
                  </a:txBody>
                  <a:tcPr marL="84406" marR="84406"/>
                </a:tc>
                <a:tc>
                  <a:txBody>
                    <a:bodyPr/>
                    <a:lstStyle/>
                    <a:p>
                      <a:pPr algn="ctr"/>
                      <a:r>
                        <a:rPr lang="en-US" b="1" dirty="0" smtClean="0"/>
                        <a:t>75</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450</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smtClean="0">
                          <a:solidFill>
                            <a:schemeClr val="dk1"/>
                          </a:solidFill>
                          <a:latin typeface="+mn-lt"/>
                          <a:ea typeface="+mn-ea"/>
                          <a:cs typeface="+mn-cs"/>
                        </a:rPr>
                        <a:t>33750</a:t>
                      </a:r>
                      <a:endParaRPr lang="en-US" sz="1800" b="1" kern="1200" dirty="0">
                        <a:solidFill>
                          <a:schemeClr val="dk1"/>
                        </a:solidFill>
                        <a:latin typeface="+mn-lt"/>
                        <a:ea typeface="+mn-ea"/>
                        <a:cs typeface="+mn-cs"/>
                      </a:endParaRP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15187500</a:t>
                      </a:r>
                    </a:p>
                  </a:txBody>
                  <a:tcPr marL="8792" marR="8792" marT="9525" marB="0" anchor="b"/>
                </a:tc>
              </a:tr>
              <a:tr h="370840">
                <a:tc>
                  <a:txBody>
                    <a:bodyPr/>
                    <a:lstStyle/>
                    <a:p>
                      <a:pPr algn="ctr"/>
                      <a:r>
                        <a:rPr lang="en-US" b="1" dirty="0" smtClean="0"/>
                        <a:t>500 - 600</a:t>
                      </a:r>
                      <a:endParaRPr lang="en-US" b="1" dirty="0"/>
                    </a:p>
                  </a:txBody>
                  <a:tcPr marL="84406" marR="84406"/>
                </a:tc>
                <a:tc>
                  <a:txBody>
                    <a:bodyPr/>
                    <a:lstStyle/>
                    <a:p>
                      <a:pPr algn="ctr"/>
                      <a:r>
                        <a:rPr lang="en-US" b="1" dirty="0" smtClean="0"/>
                        <a:t>35</a:t>
                      </a:r>
                      <a:endParaRPr lang="en-US" b="1" dirty="0"/>
                    </a:p>
                  </a:txBody>
                  <a:tcPr marL="84406" marR="84406"/>
                </a:tc>
                <a:tc>
                  <a:txBody>
                    <a:bodyPr/>
                    <a:lstStyle/>
                    <a:p>
                      <a:pPr marL="0" algn="ctr" defTabSz="914400" rtl="0" eaLnBrk="1" latinLnBrk="0" hangingPunct="1"/>
                      <a:r>
                        <a:rPr lang="en-US" sz="1800" b="1" kern="1200" dirty="0" smtClean="0">
                          <a:solidFill>
                            <a:schemeClr val="dk1"/>
                          </a:solidFill>
                          <a:latin typeface="+mn-lt"/>
                          <a:ea typeface="+mn-ea"/>
                          <a:cs typeface="+mn-cs"/>
                        </a:rPr>
                        <a:t>550</a:t>
                      </a:r>
                      <a:endParaRPr lang="en-US" sz="1800" b="1" kern="1200" dirty="0">
                        <a:solidFill>
                          <a:schemeClr val="dk1"/>
                        </a:solidFill>
                        <a:latin typeface="+mn-lt"/>
                        <a:ea typeface="+mn-ea"/>
                        <a:cs typeface="+mn-cs"/>
                      </a:endParaRPr>
                    </a:p>
                  </a:txBody>
                  <a:tcPr marL="84406" marR="84406"/>
                </a:tc>
                <a:tc>
                  <a:txBody>
                    <a:bodyPr/>
                    <a:lstStyle/>
                    <a:p>
                      <a:pPr marL="0" algn="ctr" defTabSz="914400" rtl="0" eaLnBrk="1" fontAlgn="b" latinLnBrk="0" hangingPunct="1"/>
                      <a:r>
                        <a:rPr lang="en-US" sz="1800" b="1" kern="1200" dirty="0" smtClean="0">
                          <a:solidFill>
                            <a:schemeClr val="dk1"/>
                          </a:solidFill>
                          <a:latin typeface="+mn-lt"/>
                          <a:ea typeface="+mn-ea"/>
                          <a:cs typeface="+mn-cs"/>
                        </a:rPr>
                        <a:t>19250</a:t>
                      </a:r>
                      <a:endParaRPr lang="en-US" sz="1800" b="1" kern="1200" dirty="0">
                        <a:solidFill>
                          <a:schemeClr val="dk1"/>
                        </a:solidFill>
                        <a:latin typeface="+mn-lt"/>
                        <a:ea typeface="+mn-ea"/>
                        <a:cs typeface="+mn-cs"/>
                      </a:endParaRPr>
                    </a:p>
                  </a:txBody>
                  <a:tcPr marL="8792" marR="8792"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10587500</a:t>
                      </a:r>
                    </a:p>
                  </a:txBody>
                  <a:tcPr marL="8792" marR="8792" marT="9525" marB="0" anchor="b"/>
                </a:tc>
              </a:tr>
              <a:tr h="370840">
                <a:tc>
                  <a:txBody>
                    <a:bodyPr/>
                    <a:lstStyle/>
                    <a:p>
                      <a:pPr algn="ctr"/>
                      <a:r>
                        <a:rPr lang="ar-EG" b="1" dirty="0" smtClean="0"/>
                        <a:t>المجموع</a:t>
                      </a:r>
                      <a:endParaRPr lang="en-US" b="1" dirty="0"/>
                    </a:p>
                  </a:txBody>
                  <a:tcPr marL="84406" marR="84406">
                    <a:solidFill>
                      <a:schemeClr val="accent2">
                        <a:lumMod val="75000"/>
                      </a:schemeClr>
                    </a:solidFill>
                  </a:tcPr>
                </a:tc>
                <a:tc>
                  <a:txBody>
                    <a:bodyPr/>
                    <a:lstStyle/>
                    <a:p>
                      <a:pPr algn="ctr"/>
                      <a:r>
                        <a:rPr lang="en-US" b="1" dirty="0" smtClean="0"/>
                        <a:t>310</a:t>
                      </a:r>
                      <a:endParaRPr lang="en-US" b="1" dirty="0"/>
                    </a:p>
                  </a:txBody>
                  <a:tcPr marL="84406" marR="84406">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marL="84406" marR="84406">
                    <a:solidFill>
                      <a:schemeClr val="accent2">
                        <a:lumMod val="75000"/>
                      </a:schemeClr>
                    </a:solidFill>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105500</a:t>
                      </a:r>
                      <a:endParaRPr lang="en-US" sz="1800" b="1" kern="1200" dirty="0">
                        <a:solidFill>
                          <a:schemeClr val="dk1"/>
                        </a:solidFill>
                        <a:latin typeface="+mn-lt"/>
                        <a:ea typeface="+mn-ea"/>
                        <a:cs typeface="+mn-cs"/>
                      </a:endParaRPr>
                    </a:p>
                  </a:txBody>
                  <a:tcPr marL="8792" marR="8792"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40875000</a:t>
                      </a:r>
                    </a:p>
                  </a:txBody>
                  <a:tcPr marL="8792" marR="8792" marT="9525" marB="0" anchor="b">
                    <a:solidFill>
                      <a:schemeClr val="accent2">
                        <a:lumMod val="75000"/>
                      </a:schemeClr>
                    </a:solidFill>
                  </a:tcPr>
                </a:tc>
              </a:tr>
            </a:tbl>
          </a:graphicData>
        </a:graphic>
      </p:graphicFrame>
    </p:spTree>
    <p:extLst>
      <p:ext uri="{BB962C8B-B14F-4D97-AF65-F5344CB8AC3E}">
        <p14:creationId xmlns:p14="http://schemas.microsoft.com/office/powerpoint/2010/main" xmlns="" val="1525027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3- معامل الاختلاف المعياري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algn="just" rtl="1"/>
                <a:r>
                  <a:rPr lang="ar-SA" altLang="en-US" dirty="0" smtClean="0">
                    <a:latin typeface="Times New Roman" pitchFamily="18" charset="0"/>
                    <a:cs typeface="Times New Roman" pitchFamily="18" charset="0"/>
                  </a:rPr>
                  <a:t>هو معامل نسبي يستخدم للمقارنة بين تشتت ظاهرتين أو أكثر مختلفتين في وحدة القياس أو</a:t>
                </a:r>
                <a:r>
                  <a:rPr lang="ar-EG"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في </a:t>
                </a:r>
                <a:r>
                  <a:rPr lang="ar-EG" altLang="en-US" dirty="0">
                    <a:latin typeface="Times New Roman" pitchFamily="18" charset="0"/>
                    <a:cs typeface="Times New Roman" pitchFamily="18" charset="0"/>
                  </a:rPr>
                  <a:t>القيمة المتوسطة لهم</a:t>
                </a:r>
                <a:r>
                  <a:rPr lang="ar-SA" altLang="en-US" dirty="0">
                    <a:latin typeface="Times New Roman" pitchFamily="18" charset="0"/>
                    <a:cs typeface="Times New Roman" pitchFamily="18" charset="0"/>
                  </a:rPr>
                  <a:t>ا. والظاهرة التي معامل اختلافها أكبر تكون أكثر تشتتاً من الأخرى. ويرمز له بالرمز</a:t>
                </a:r>
                <a:r>
                  <a:rPr lang="ar-EG" altLang="en-US" dirty="0">
                    <a:latin typeface="Times New Roman" pitchFamily="18" charset="0"/>
                    <a:cs typeface="Times New Roman" pitchFamily="18" charset="0"/>
                  </a:rPr>
                  <a:t> </a:t>
                </a:r>
                <a:r>
                  <a:rPr lang="en-US" altLang="en-US" dirty="0">
                    <a:latin typeface="Times New Roman" pitchFamily="18" charset="0"/>
                    <a:cs typeface="Times New Roman" pitchFamily="18" charset="0"/>
                  </a:rPr>
                  <a:t>x)</a:t>
                </a:r>
                <a:r>
                  <a:rPr lang="ar-EG" altLang="en-US" dirty="0">
                    <a:latin typeface="Times New Roman" pitchFamily="18" charset="0"/>
                    <a:cs typeface="Times New Roman" pitchFamily="18" charset="0"/>
                  </a:rPr>
                  <a:t>)</a:t>
                </a:r>
                <a:r>
                  <a:rPr lang="en-US" altLang="en-US" dirty="0">
                    <a:latin typeface="Times New Roman" pitchFamily="18" charset="0"/>
                    <a:cs typeface="Times New Roman" pitchFamily="18" charset="0"/>
                  </a:rPr>
                  <a:t>c.v.</a:t>
                </a:r>
                <a:r>
                  <a:rPr lang="ar-SA"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a:t>
                </a:r>
              </a:p>
              <a:p>
                <a:pPr algn="l"/>
                <a:r>
                  <a:rPr lang="en-US" altLang="en-US" dirty="0" smtClean="0">
                    <a:latin typeface="Times New Roman" pitchFamily="18" charset="0"/>
                    <a:cs typeface="Times New Roman" pitchFamily="18" charset="0"/>
                  </a:rPr>
                  <a:t>C.V = </a:t>
                </a:r>
                <a14:m>
                  <m:oMath xmlns:m="http://schemas.openxmlformats.org/officeDocument/2006/math">
                    <m:f>
                      <m:fPr>
                        <m:ctrlPr>
                          <a:rPr lang="en-US" altLang="en-US" sz="3600" i="1" smtClean="0">
                            <a:latin typeface="Cambria Math"/>
                            <a:cs typeface="Times New Roman" pitchFamily="18" charset="0"/>
                          </a:rPr>
                        </m:ctrlPr>
                      </m:fPr>
                      <m:num>
                        <m:r>
                          <a:rPr lang="en-US" altLang="en-US" sz="3600" i="1" smtClean="0">
                            <a:latin typeface="Cambria Math"/>
                            <a:ea typeface="Cambria Math"/>
                            <a:cs typeface="Times New Roman" pitchFamily="18" charset="0"/>
                          </a:rPr>
                          <m:t>𝜎</m:t>
                        </m:r>
                      </m:num>
                      <m:den>
                        <m:acc>
                          <m:accPr>
                            <m:chr m:val="̅"/>
                            <m:ctrlPr>
                              <a:rPr lang="en-US" altLang="en-US" sz="3600" i="1" smtClean="0">
                                <a:latin typeface="Cambria Math"/>
                                <a:cs typeface="Times New Roman" pitchFamily="18" charset="0"/>
                              </a:rPr>
                            </m:ctrlPr>
                          </m:accPr>
                          <m:e>
                            <m:r>
                              <a:rPr lang="en-US" altLang="en-US" sz="3600" b="0" i="1" smtClean="0">
                                <a:latin typeface="Cambria Math"/>
                                <a:cs typeface="Times New Roman" pitchFamily="18" charset="0"/>
                              </a:rPr>
                              <m:t>𝑋</m:t>
                            </m:r>
                          </m:e>
                        </m:acc>
                      </m:den>
                    </m:f>
                  </m:oMath>
                </a14:m>
                <a:r>
                  <a:rPr lang="en-US" altLang="en-US" sz="3600" dirty="0" smtClean="0">
                    <a:latin typeface="Times New Roman" pitchFamily="18" charset="0"/>
                    <a:cs typeface="Times New Roman" pitchFamily="18" charset="0"/>
                  </a:rPr>
                  <a:t> </a:t>
                </a:r>
                <a:r>
                  <a:rPr lang="en-US" altLang="en-US" dirty="0" smtClean="0">
                    <a:latin typeface="Times New Roman" pitchFamily="18" charset="0"/>
                    <a:cs typeface="Times New Roman" pitchFamily="18" charset="0"/>
                  </a:rPr>
                  <a:t>× 100 </a:t>
                </a:r>
                <a:endParaRPr lang="en-US" altLang="en-US" dirty="0">
                  <a:latin typeface="Times New Roman" pitchFamily="18" charset="0"/>
                  <a:cs typeface="Times New Roman"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2802" t="-1887" r="-170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1726049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p:sp>
        <p:nvSpPr>
          <p:cNvPr id="3" name="Content Placeholder 2"/>
          <p:cNvSpPr>
            <a:spLocks noGrp="1"/>
          </p:cNvSpPr>
          <p:nvPr>
            <p:ph idx="1"/>
          </p:nvPr>
        </p:nvSpPr>
        <p:spPr/>
        <p:txBody>
          <a:bodyPr>
            <a:normAutofit lnSpcReduction="10000"/>
          </a:bodyPr>
          <a:lstStyle/>
          <a:p>
            <a:pPr algn="just" rtl="1"/>
            <a:r>
              <a:rPr lang="ar-EG" sz="2800" dirty="0" smtClean="0"/>
              <a:t>مثال :-</a:t>
            </a:r>
          </a:p>
          <a:p>
            <a:pPr algn="just" rtl="1"/>
            <a:r>
              <a:rPr lang="ar-EG" sz="2800" dirty="0" smtClean="0"/>
              <a:t>في دراسة لمستوى أداء طلاب التعليم عن بعد في مقررين وهما مقرر المحاسبة و الاحصاء تم تجميع البيانات التالية :-</a:t>
            </a:r>
          </a:p>
          <a:p>
            <a:pPr algn="just" rtl="1"/>
            <a:endParaRPr lang="ar-EG" sz="2800" dirty="0"/>
          </a:p>
          <a:p>
            <a:pPr algn="just" rtl="1"/>
            <a:endParaRPr lang="ar-EG" sz="2800" dirty="0" smtClean="0"/>
          </a:p>
          <a:p>
            <a:pPr algn="just" rtl="1"/>
            <a:endParaRPr lang="ar-EG" sz="2800" dirty="0"/>
          </a:p>
          <a:p>
            <a:pPr algn="just" rtl="1"/>
            <a:endParaRPr lang="ar-EG" sz="2800" dirty="0" smtClean="0"/>
          </a:p>
          <a:p>
            <a:pPr algn="just" rtl="1"/>
            <a:r>
              <a:rPr lang="ar-EG" sz="2800" dirty="0" smtClean="0"/>
              <a:t>المطلوب : أي من المقررين أكثر تشتتاً ؟</a:t>
            </a:r>
          </a:p>
          <a:p>
            <a:pPr algn="just"/>
            <a:r>
              <a:rPr lang="ar-EG" sz="2800" dirty="0" smtClean="0"/>
              <a:t>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mc:AlternateContent xmlns:mc="http://schemas.openxmlformats.org/markup-compatibility/2006">
        <mc:Choice xmlns:a14="http://schemas.microsoft.com/office/drawing/2010/main" xmlns="" Requires="a14">
          <p:graphicFrame>
            <p:nvGraphicFramePr>
              <p:cNvPr id="5" name="Table 4"/>
              <p:cNvGraphicFramePr>
                <a:graphicFrameLocks noGrp="1"/>
              </p:cNvGraphicFramePr>
              <p:nvPr>
                <p:extLst>
                  <p:ext uri="{D42A27DB-BD31-4B8C-83A1-F6EECF244321}">
                    <p14:modId xmlns:p14="http://schemas.microsoft.com/office/powerpoint/2010/main" val="977601394"/>
                  </p:ext>
                </p:extLst>
              </p:nvPr>
            </p:nvGraphicFramePr>
            <p:xfrm>
              <a:off x="1280593" y="3284984"/>
              <a:ext cx="6696744" cy="1752600"/>
            </p:xfrm>
            <a:graphic>
              <a:graphicData uri="http://schemas.openxmlformats.org/drawingml/2006/table">
                <a:tbl>
                  <a:tblPr firstRow="1" bandRow="1">
                    <a:tableStyleId>{5C22544A-7EE6-4342-B048-85BDC9FD1C3A}</a:tableStyleId>
                  </a:tblPr>
                  <a:tblGrid>
                    <a:gridCol w="2232248"/>
                    <a:gridCol w="2232248"/>
                    <a:gridCol w="2232248"/>
                  </a:tblGrid>
                  <a:tr h="370840">
                    <a:tc gridSpan="2">
                      <a:txBody>
                        <a:bodyPr/>
                        <a:lstStyle/>
                        <a:p>
                          <a:pPr algn="ctr"/>
                          <a:r>
                            <a:rPr lang="ar-EG" b="1" dirty="0" smtClean="0"/>
                            <a:t>المقاييس الوصفية لاختبار  مستوى الطلاب  </a:t>
                          </a:r>
                          <a:endParaRPr lang="en-US" b="1" dirty="0"/>
                        </a:p>
                      </a:txBody>
                      <a:tcPr/>
                    </a:tc>
                    <a:tc hMerge="1">
                      <a:txBody>
                        <a:bodyPr/>
                        <a:lstStyle/>
                        <a:p>
                          <a:pPr algn="ctr"/>
                          <a:endParaRPr lang="en-US" b="1" dirty="0"/>
                        </a:p>
                      </a:txBody>
                      <a:tcPr/>
                    </a:tc>
                    <a:tc>
                      <a:txBody>
                        <a:bodyPr/>
                        <a:lstStyle/>
                        <a:p>
                          <a:pPr algn="ctr"/>
                          <a:r>
                            <a:rPr lang="ar-EG" b="1" dirty="0" smtClean="0"/>
                            <a:t>المقرر </a:t>
                          </a:r>
                          <a:endParaRPr lang="en-US" b="1" dirty="0"/>
                        </a:p>
                      </a:txBody>
                      <a:tcPr/>
                    </a:tc>
                  </a:tr>
                  <a:tr h="37084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a:tc>
                    <a:tc>
                      <a:txBody>
                        <a:bodyPr/>
                        <a:lstStyle/>
                        <a:p>
                          <a:pPr algn="ctr"/>
                          <a:r>
                            <a:rPr lang="ar-EG" b="1" dirty="0" smtClean="0"/>
                            <a:t>الوسط الحسابي</a:t>
                          </a:r>
                          <a:endParaRPr lang="en-US" b="1" dirty="0" smtClean="0"/>
                        </a:p>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a:rPr>
                                    </m:ctrlPr>
                                  </m:accPr>
                                  <m:e>
                                    <m:r>
                                      <a:rPr lang="en-US" b="1" i="1" smtClean="0">
                                        <a:latin typeface="Cambria Math"/>
                                      </a:rPr>
                                      <m:t>𝑿</m:t>
                                    </m:r>
                                  </m:e>
                                </m:acc>
                              </m:oMath>
                            </m:oMathPara>
                          </a14:m>
                          <a:endParaRPr lang="en-US" b="1" dirty="0"/>
                        </a:p>
                      </a:txBody>
                      <a:tcPr/>
                    </a:tc>
                    <a:tc>
                      <a:txBody>
                        <a:bodyPr/>
                        <a:lstStyle/>
                        <a:p>
                          <a:pPr algn="ctr"/>
                          <a:endParaRPr lang="en-US" b="1" dirty="0"/>
                        </a:p>
                      </a:txBody>
                      <a:tcPr/>
                    </a:tc>
                  </a:tr>
                  <a:tr h="370840">
                    <a:tc>
                      <a:txBody>
                        <a:bodyPr/>
                        <a:lstStyle/>
                        <a:p>
                          <a:pPr algn="ctr"/>
                          <a:r>
                            <a:rPr lang="en-US" b="1" dirty="0" smtClean="0"/>
                            <a:t>5</a:t>
                          </a:r>
                          <a:endParaRPr lang="en-US" b="1" dirty="0"/>
                        </a:p>
                      </a:txBody>
                      <a:tcPr/>
                    </a:tc>
                    <a:tc>
                      <a:txBody>
                        <a:bodyPr/>
                        <a:lstStyle/>
                        <a:p>
                          <a:pPr algn="ctr"/>
                          <a:r>
                            <a:rPr lang="en-US" b="1" dirty="0" smtClean="0"/>
                            <a:t>70</a:t>
                          </a:r>
                          <a:endParaRPr lang="en-US" b="1" dirty="0"/>
                        </a:p>
                      </a:txBody>
                      <a:tcPr/>
                    </a:tc>
                    <a:tc>
                      <a:txBody>
                        <a:bodyPr/>
                        <a:lstStyle/>
                        <a:p>
                          <a:pPr algn="ctr"/>
                          <a:r>
                            <a:rPr lang="ar-EG" b="1" dirty="0" smtClean="0"/>
                            <a:t>المحاسبة </a:t>
                          </a:r>
                          <a:endParaRPr lang="en-US" b="1" dirty="0"/>
                        </a:p>
                      </a:txBody>
                      <a:tcPr/>
                    </a:tc>
                  </a:tr>
                  <a:tr h="370840">
                    <a:tc>
                      <a:txBody>
                        <a:bodyPr/>
                        <a:lstStyle/>
                        <a:p>
                          <a:pPr algn="ctr"/>
                          <a:r>
                            <a:rPr lang="en-US" b="1" dirty="0" smtClean="0"/>
                            <a:t>8</a:t>
                          </a:r>
                          <a:endParaRPr lang="en-US" b="1" dirty="0"/>
                        </a:p>
                      </a:txBody>
                      <a:tcPr/>
                    </a:tc>
                    <a:tc>
                      <a:txBody>
                        <a:bodyPr/>
                        <a:lstStyle/>
                        <a:p>
                          <a:pPr algn="ctr"/>
                          <a:r>
                            <a:rPr lang="en-US" b="1" dirty="0" smtClean="0"/>
                            <a:t>80</a:t>
                          </a:r>
                          <a:endParaRPr lang="en-US" b="1" dirty="0"/>
                        </a:p>
                      </a:txBody>
                      <a:tcPr/>
                    </a:tc>
                    <a:tc>
                      <a:txBody>
                        <a:bodyPr/>
                        <a:lstStyle/>
                        <a:p>
                          <a:pPr algn="ctr"/>
                          <a:r>
                            <a:rPr lang="ar-EG" b="1" dirty="0" smtClean="0"/>
                            <a:t>الاحصاء</a:t>
                          </a:r>
                          <a:endParaRPr lang="en-US" b="1" dirty="0"/>
                        </a:p>
                      </a:txBody>
                      <a:tcPr/>
                    </a:tc>
                  </a:tr>
                </a:tbl>
              </a:graphicData>
            </a:graphic>
          </p:graphicFrame>
        </mc:Choice>
        <mc:Fallback>
          <p:graphicFrame>
            <p:nvGraphicFramePr>
              <p:cNvPr id="5" name="Table 4"/>
              <p:cNvGraphicFramePr>
                <a:graphicFrameLocks noGrp="1"/>
              </p:cNvGraphicFramePr>
              <p:nvPr>
                <p:extLst>
                  <p:ext uri="{D42A27DB-BD31-4B8C-83A1-F6EECF244321}">
                    <p14:modId xmlns:p14="http://schemas.microsoft.com/office/powerpoint/2010/main" xmlns="" xmlns:a14="http://schemas.microsoft.com/office/drawing/2010/main" val="4241339693"/>
                  </p:ext>
                </p:extLst>
              </p:nvPr>
            </p:nvGraphicFramePr>
            <p:xfrm>
              <a:off x="1182086" y="3284984"/>
              <a:ext cx="6181611" cy="1752600"/>
            </p:xfrm>
            <a:graphic>
              <a:graphicData uri="http://schemas.openxmlformats.org/drawingml/2006/table">
                <a:tbl>
                  <a:tblPr firstRow="1" bandRow="1">
                    <a:tableStyleId>{5C22544A-7EE6-4342-B048-85BDC9FD1C3A}</a:tableStyleId>
                  </a:tblPr>
                  <a:tblGrid>
                    <a:gridCol w="2060537"/>
                    <a:gridCol w="2060537"/>
                    <a:gridCol w="2060537"/>
                  </a:tblGrid>
                  <a:tr h="370840">
                    <a:tc gridSpan="2">
                      <a:txBody>
                        <a:bodyPr/>
                        <a:lstStyle/>
                        <a:p>
                          <a:pPr algn="ctr"/>
                          <a:r>
                            <a:rPr lang="ar-EG" b="1" dirty="0" smtClean="0"/>
                            <a:t>المقاييس الوصفية لاختبار  مستوى الطلاب  </a:t>
                          </a:r>
                          <a:endParaRPr lang="en-US" b="1" dirty="0"/>
                        </a:p>
                      </a:txBody>
                      <a:tcPr marL="84406" marR="84406"/>
                    </a:tc>
                    <a:tc hMerge="1">
                      <a:txBody>
                        <a:bodyPr/>
                        <a:lstStyle/>
                        <a:p>
                          <a:pPr algn="ctr"/>
                          <a:endParaRPr lang="en-US" b="1" dirty="0"/>
                        </a:p>
                      </a:txBody>
                      <a:tcPr/>
                    </a:tc>
                    <a:tc>
                      <a:txBody>
                        <a:bodyPr/>
                        <a:lstStyle/>
                        <a:p>
                          <a:pPr algn="ctr"/>
                          <a:r>
                            <a:rPr lang="ar-EG" b="1" dirty="0" smtClean="0"/>
                            <a:t>المقرر </a:t>
                          </a:r>
                          <a:endParaRPr lang="en-US" b="1" dirty="0"/>
                        </a:p>
                      </a:txBody>
                      <a:tcPr marL="84406" marR="84406"/>
                    </a:tc>
                  </a:tr>
                  <a:tr h="64008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marL="84406" marR="84406"/>
                    </a:tc>
                    <a:tc>
                      <a:txBody>
                        <a:bodyPr/>
                        <a:lstStyle/>
                        <a:p>
                          <a:endParaRPr lang="en-US"/>
                        </a:p>
                      </a:txBody>
                      <a:tcPr marL="84406" marR="84406">
                        <a:blipFill rotWithShape="1">
                          <a:blip r:embed="rId2"/>
                          <a:stretch>
                            <a:fillRect l="-99728" t="-63810" r="-99728" b="-130476"/>
                          </a:stretch>
                        </a:blipFill>
                      </a:tcPr>
                    </a:tc>
                    <a:tc>
                      <a:txBody>
                        <a:bodyPr/>
                        <a:lstStyle/>
                        <a:p>
                          <a:pPr algn="ctr"/>
                          <a:endParaRPr lang="en-US" b="1" dirty="0"/>
                        </a:p>
                      </a:txBody>
                      <a:tcPr marL="84406" marR="84406"/>
                    </a:tc>
                  </a:tr>
                  <a:tr h="370840">
                    <a:tc>
                      <a:txBody>
                        <a:bodyPr/>
                        <a:lstStyle/>
                        <a:p>
                          <a:pPr algn="ctr"/>
                          <a:r>
                            <a:rPr lang="en-US" b="1" dirty="0" smtClean="0"/>
                            <a:t>5</a:t>
                          </a:r>
                          <a:endParaRPr lang="en-US" b="1" dirty="0"/>
                        </a:p>
                      </a:txBody>
                      <a:tcPr marL="84406" marR="84406"/>
                    </a:tc>
                    <a:tc>
                      <a:txBody>
                        <a:bodyPr/>
                        <a:lstStyle/>
                        <a:p>
                          <a:pPr algn="ctr"/>
                          <a:r>
                            <a:rPr lang="en-US" b="1" dirty="0" smtClean="0"/>
                            <a:t>70</a:t>
                          </a:r>
                          <a:endParaRPr lang="en-US" b="1" dirty="0"/>
                        </a:p>
                      </a:txBody>
                      <a:tcPr marL="84406" marR="84406"/>
                    </a:tc>
                    <a:tc>
                      <a:txBody>
                        <a:bodyPr/>
                        <a:lstStyle/>
                        <a:p>
                          <a:pPr algn="ctr"/>
                          <a:r>
                            <a:rPr lang="ar-EG" b="1" dirty="0" smtClean="0"/>
                            <a:t>المحاسبة </a:t>
                          </a:r>
                          <a:endParaRPr lang="en-US" b="1" dirty="0"/>
                        </a:p>
                      </a:txBody>
                      <a:tcPr marL="84406" marR="84406"/>
                    </a:tc>
                  </a:tr>
                  <a:tr h="370840">
                    <a:tc>
                      <a:txBody>
                        <a:bodyPr/>
                        <a:lstStyle/>
                        <a:p>
                          <a:pPr algn="ctr"/>
                          <a:r>
                            <a:rPr lang="en-US" b="1" dirty="0" smtClean="0"/>
                            <a:t>8</a:t>
                          </a:r>
                          <a:endParaRPr lang="en-US" b="1" dirty="0"/>
                        </a:p>
                      </a:txBody>
                      <a:tcPr marL="84406" marR="84406"/>
                    </a:tc>
                    <a:tc>
                      <a:txBody>
                        <a:bodyPr/>
                        <a:lstStyle/>
                        <a:p>
                          <a:pPr algn="ctr"/>
                          <a:r>
                            <a:rPr lang="en-US" b="1" dirty="0" smtClean="0"/>
                            <a:t>80</a:t>
                          </a:r>
                          <a:endParaRPr lang="en-US" b="1" dirty="0"/>
                        </a:p>
                      </a:txBody>
                      <a:tcPr marL="84406" marR="84406"/>
                    </a:tc>
                    <a:tc>
                      <a:txBody>
                        <a:bodyPr/>
                        <a:lstStyle/>
                        <a:p>
                          <a:pPr algn="ctr"/>
                          <a:r>
                            <a:rPr lang="ar-EG" b="1" dirty="0" smtClean="0"/>
                            <a:t>الاحصاء</a:t>
                          </a:r>
                          <a:endParaRPr lang="en-US" b="1" dirty="0"/>
                        </a:p>
                      </a:txBody>
                      <a:tcPr marL="84406" marR="84406"/>
                    </a:tc>
                  </a:tr>
                </a:tbl>
              </a:graphicData>
            </a:graphic>
          </p:graphicFrame>
        </mc:Fallback>
      </mc:AlternateContent>
    </p:spTree>
    <p:extLst>
      <p:ext uri="{BB962C8B-B14F-4D97-AF65-F5344CB8AC3E}">
        <p14:creationId xmlns:p14="http://schemas.microsoft.com/office/powerpoint/2010/main" xmlns="" val="3973174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algn="just" rtl="1"/>
                <a:r>
                  <a:rPr lang="ar-EG" sz="2800" dirty="0" smtClean="0"/>
                  <a:t>الحل :</a:t>
                </a:r>
              </a:p>
              <a:p>
                <a:pPr algn="ctr"/>
                <a:r>
                  <a:rPr lang="en-US" altLang="en-US" sz="2800" dirty="0">
                    <a:latin typeface="Times New Roman" pitchFamily="18" charset="0"/>
                    <a:cs typeface="Times New Roman" pitchFamily="18" charset="0"/>
                  </a:rPr>
                  <a:t>C.V = </a:t>
                </a:r>
                <a14:m>
                  <m:oMath xmlns:m="http://schemas.openxmlformats.org/officeDocument/2006/math">
                    <m:f>
                      <m:fPr>
                        <m:ctrlPr>
                          <a:rPr lang="en-US" altLang="en-US" sz="2800" i="1">
                            <a:latin typeface="Cambria Math"/>
                            <a:cs typeface="Times New Roman" pitchFamily="18" charset="0"/>
                          </a:rPr>
                        </m:ctrlPr>
                      </m:fPr>
                      <m:num>
                        <m:r>
                          <a:rPr lang="en-US" altLang="en-US" sz="2800" i="1">
                            <a:latin typeface="Cambria Math"/>
                            <a:ea typeface="Cambria Math"/>
                            <a:cs typeface="Times New Roman" pitchFamily="18" charset="0"/>
                          </a:rPr>
                          <m:t>𝜎</m:t>
                        </m:r>
                      </m:num>
                      <m:den>
                        <m:acc>
                          <m:accPr>
                            <m:chr m:val="̅"/>
                            <m:ctrlPr>
                              <a:rPr lang="en-US" altLang="en-US" sz="2800" i="1">
                                <a:latin typeface="Cambria Math"/>
                                <a:cs typeface="Times New Roman" pitchFamily="18" charset="0"/>
                              </a:rPr>
                            </m:ctrlPr>
                          </m:accPr>
                          <m:e>
                            <m:r>
                              <a:rPr lang="en-US" altLang="en-US" sz="2800" i="1">
                                <a:latin typeface="Cambria Math"/>
                                <a:cs typeface="Times New Roman" pitchFamily="18" charset="0"/>
                              </a:rPr>
                              <m:t>𝑋</m:t>
                            </m:r>
                          </m:e>
                        </m:acc>
                      </m:den>
                    </m:f>
                  </m:oMath>
                </a14:m>
                <a:r>
                  <a:rPr lang="en-US" altLang="en-US" sz="2800" dirty="0">
                    <a:latin typeface="Times New Roman" pitchFamily="18" charset="0"/>
                    <a:cs typeface="Times New Roman" pitchFamily="18" charset="0"/>
                  </a:rPr>
                  <a:t> × 100 </a:t>
                </a:r>
              </a:p>
              <a:p>
                <a:pPr algn="just"/>
                <a:r>
                  <a:rPr lang="en-US" sz="2800" dirty="0" smtClean="0"/>
                  <a:t> C.V 1= </a:t>
                </a:r>
                <a14:m>
                  <m:oMath xmlns:m="http://schemas.openxmlformats.org/officeDocument/2006/math">
                    <m:f>
                      <m:fPr>
                        <m:ctrlPr>
                          <a:rPr lang="en-US" sz="2800" i="1" smtClean="0">
                            <a:latin typeface="Cambria Math"/>
                          </a:rPr>
                        </m:ctrlPr>
                      </m:fPr>
                      <m:num>
                        <m:r>
                          <a:rPr lang="en-US" sz="2800" b="0" i="1" smtClean="0">
                            <a:latin typeface="Cambria Math"/>
                          </a:rPr>
                          <m:t>5</m:t>
                        </m:r>
                      </m:num>
                      <m:den>
                        <m:r>
                          <a:rPr lang="en-US" sz="2800" b="0" i="1" smtClean="0">
                            <a:latin typeface="Cambria Math"/>
                          </a:rPr>
                          <m:t>70</m:t>
                        </m:r>
                      </m:den>
                    </m:f>
                  </m:oMath>
                </a14:m>
                <a:r>
                  <a:rPr lang="en-US" sz="2800" dirty="0" smtClean="0"/>
                  <a:t> × 100 = 7.143%</a:t>
                </a:r>
              </a:p>
              <a:p>
                <a:pPr algn="just"/>
                <a:r>
                  <a:rPr lang="en-US" sz="2800" dirty="0" smtClean="0"/>
                  <a:t> </a:t>
                </a:r>
                <a:r>
                  <a:rPr lang="en-US" sz="2800" dirty="0"/>
                  <a:t>C.V </a:t>
                </a:r>
                <a:r>
                  <a:rPr lang="en-US" sz="2800" dirty="0" smtClean="0"/>
                  <a:t>2= </a:t>
                </a:r>
                <a14:m>
                  <m:oMath xmlns:m="http://schemas.openxmlformats.org/officeDocument/2006/math">
                    <m:f>
                      <m:fPr>
                        <m:ctrlPr>
                          <a:rPr lang="en-US" sz="2800" i="1">
                            <a:latin typeface="Cambria Math"/>
                          </a:rPr>
                        </m:ctrlPr>
                      </m:fPr>
                      <m:num>
                        <m:r>
                          <a:rPr lang="en-US" sz="2800" b="0" i="1" smtClean="0">
                            <a:latin typeface="Cambria Math"/>
                          </a:rPr>
                          <m:t>8</m:t>
                        </m:r>
                      </m:num>
                      <m:den>
                        <m:r>
                          <a:rPr lang="en-US" sz="2800" b="0" i="1" smtClean="0">
                            <a:latin typeface="Cambria Math"/>
                          </a:rPr>
                          <m:t>80</m:t>
                        </m:r>
                      </m:den>
                    </m:f>
                  </m:oMath>
                </a14:m>
                <a:r>
                  <a:rPr lang="en-US" sz="2800" dirty="0"/>
                  <a:t> × 100 = </a:t>
                </a:r>
                <a:r>
                  <a:rPr lang="en-US" sz="2800" dirty="0" smtClean="0"/>
                  <a:t>10%</a:t>
                </a:r>
                <a:endParaRPr lang="en-US" sz="2800" dirty="0"/>
              </a:p>
              <a:p>
                <a:pPr algn="just" rtl="1"/>
                <a:r>
                  <a:rPr lang="ar-EG" sz="2800" dirty="0" smtClean="0"/>
                  <a:t>بما أن معامل الاختلاف لدرجات الطلاب في مقرر الاحصاء أكبر من معامل الاختلاف بالنسبة لدرجات الطلاب في مقرر المحاسبة فيمكن القول أن التشتت النسبي لدرجات الاحصاء أكبر من المحاسبة أي أن درجات المحاسبة أكثر تجانساً من درجات الاحصاء . </a:t>
                </a:r>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2529" t="-1348" r="-1367" b="-175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2249673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4- معامل الالتواء :-</a:t>
            </a:r>
            <a:endParaRPr lang="en-US" dirty="0"/>
          </a:p>
        </p:txBody>
      </p:sp>
      <p:sp>
        <p:nvSpPr>
          <p:cNvPr id="3" name="Content Placeholder 2"/>
          <p:cNvSpPr>
            <a:spLocks noGrp="1"/>
          </p:cNvSpPr>
          <p:nvPr>
            <p:ph idx="1"/>
          </p:nvPr>
        </p:nvSpPr>
        <p:spPr/>
        <p:txBody>
          <a:bodyPr>
            <a:normAutofit fontScale="92500" lnSpcReduction="10000"/>
          </a:bodyPr>
          <a:lstStyle/>
          <a:p>
            <a:pPr algn="just" rtl="1"/>
            <a:r>
              <a:rPr lang="ar-SA" altLang="en-US" sz="2400" dirty="0">
                <a:latin typeface="Times New Roman" pitchFamily="18" charset="0"/>
                <a:cs typeface="Times New Roman" pitchFamily="18" charset="0"/>
              </a:rPr>
              <a:t>هو درجة بُعد المنحنى التكراري عن التماثل. ويقصد بالتماثل أنه إذا أسقطنا عموداً من قمة المنحنى التكراري وقسمه إلى قسمين منطبقين يكـون التوزيع متماثلاً. والعكس فيكون التوزيع غير متماثل أي ملتو إما إلى جهة اليمين أو إلى جهة اليسار</a:t>
            </a:r>
            <a:r>
              <a:rPr lang="ar-SA" altLang="en-US" sz="2400" b="1" dirty="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algn="just" rtl="1"/>
            <a:r>
              <a:rPr lang="ar-SA" altLang="en-US" sz="2400" b="1" dirty="0" smtClean="0">
                <a:solidFill>
                  <a:srgbClr val="FF0000"/>
                </a:solidFill>
                <a:cs typeface="Simplified Arabic" pitchFamily="18" charset="-78"/>
              </a:rPr>
              <a:t>معامل </a:t>
            </a:r>
            <a:r>
              <a:rPr lang="ar-SA" altLang="en-US" sz="2400" b="1" dirty="0">
                <a:solidFill>
                  <a:srgbClr val="FF0000"/>
                </a:solidFill>
                <a:cs typeface="Simplified Arabic" pitchFamily="18" charset="-78"/>
              </a:rPr>
              <a:t>الالتواء </a:t>
            </a:r>
            <a:r>
              <a:rPr lang="ar-SA" altLang="en-US" sz="2400" b="1" dirty="0">
                <a:solidFill>
                  <a:schemeClr val="accent2"/>
                </a:solidFill>
                <a:cs typeface="Simplified Arabic" pitchFamily="18" charset="-78"/>
              </a:rPr>
              <a:t>=</a:t>
            </a:r>
            <a:r>
              <a:rPr lang="ar-SA" altLang="en-US" sz="2000" dirty="0"/>
              <a:t> </a:t>
            </a:r>
            <a:r>
              <a:rPr lang="ar-SA" altLang="en-US" sz="2400" dirty="0">
                <a:latin typeface="Times New Roman" pitchFamily="18" charset="0"/>
                <a:cs typeface="Times New Roman" pitchFamily="18" charset="0"/>
              </a:rPr>
              <a:t>صفر يعنى أن المنحنى الاعتدالي متماثل أي إذا قسمنا هذا المنحنى قسمين فإنهما يكونا متماثلان تماما، ويسمى لذلك توزيع اعتدالي. أما إذا انحرف المنحنى نحو القيم الكبيرة (جهة اليمين) فيوصف بأنه موجب الالتواء، وإذا انحرف نحو القيم الصغيرة (جهة اليسار) فيوصف بأنه سالب الالتواء.</a:t>
            </a:r>
            <a:endParaRPr lang="en-GB" altLang="en-US" sz="2400" dirty="0">
              <a:latin typeface="Times New Roman" pitchFamily="18" charset="0"/>
              <a:cs typeface="Times New Roman" pitchFamily="18" charset="0"/>
            </a:endParaRPr>
          </a:p>
          <a:p>
            <a:pPr algn="just" rtl="1"/>
            <a:r>
              <a:rPr lang="ar-SA" sz="2400" dirty="0">
                <a:latin typeface="Times New Roman" pitchFamily="18" charset="0"/>
                <a:cs typeface="Times New Roman" pitchFamily="18" charset="0"/>
              </a:rPr>
              <a:t>يمكن الاستفادة من هذا التعريف في ناحيتين:</a:t>
            </a:r>
          </a:p>
          <a:p>
            <a:pPr marL="285750" indent="-285750" algn="just" rtl="1">
              <a:buFont typeface="Arial" pitchFamily="34" charset="0"/>
              <a:buChar char="•"/>
            </a:pPr>
            <a:r>
              <a:rPr lang="ar-SA" sz="2400" dirty="0">
                <a:latin typeface="Times New Roman" pitchFamily="18" charset="0"/>
                <a:cs typeface="Times New Roman" pitchFamily="18" charset="0"/>
              </a:rPr>
              <a:t>معرفة نوع الالتواء موجب أو سالب على حسب الإشارة.</a:t>
            </a:r>
          </a:p>
          <a:p>
            <a:pPr marL="285750" indent="-285750" algn="just" rtl="1">
              <a:buFont typeface="Arial" pitchFamily="34" charset="0"/>
              <a:buChar char="•"/>
            </a:pPr>
            <a:r>
              <a:rPr lang="ar-SA" sz="2400" dirty="0">
                <a:latin typeface="Times New Roman" pitchFamily="18" charset="0"/>
                <a:cs typeface="Times New Roman" pitchFamily="18" charset="0"/>
              </a:rPr>
              <a:t>المقارنة بين توزيعين تكرارين . المجموعة التي لها معامل التواء أكبر يكون توزيعها ملتوياً أكثر.</a:t>
            </a:r>
          </a:p>
          <a:p>
            <a:r>
              <a:rPr lang="en-GB" altLang="en-US" b="1" dirty="0" smtClean="0">
                <a:solidFill>
                  <a:srgbClr val="660066"/>
                </a:solidFill>
                <a:cs typeface="Simplified Arabic" pitchFamily="18" charset="-78"/>
              </a:rPr>
              <a:t> </a:t>
            </a:r>
            <a:endParaRPr lang="ar-SA" altLang="en-US" b="1" dirty="0">
              <a:solidFill>
                <a:srgbClr val="660066"/>
              </a:solidFill>
              <a:cs typeface="Simplified Arabic" pitchFamily="18" charset="-78"/>
            </a:endParaRPr>
          </a:p>
          <a:p>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xmlns="" val="3953779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5256" y="1772817"/>
            <a:ext cx="7653488" cy="18838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6" name="Group 30"/>
          <p:cNvGraphicFramePr>
            <a:graphicFrameLocks noGrp="1"/>
          </p:cNvGraphicFramePr>
          <p:nvPr>
            <p:extLst>
              <p:ext uri="{D42A27DB-BD31-4B8C-83A1-F6EECF244321}">
                <p14:modId xmlns:p14="http://schemas.microsoft.com/office/powerpoint/2010/main" xmlns="" val="2623676181"/>
              </p:ext>
            </p:extLst>
          </p:nvPr>
        </p:nvGraphicFramePr>
        <p:xfrm>
          <a:off x="783272" y="3933056"/>
          <a:ext cx="7517423" cy="1828800"/>
        </p:xfrm>
        <a:graphic>
          <a:graphicData uri="http://schemas.openxmlformats.org/drawingml/2006/table">
            <a:tbl>
              <a:tblPr rtl="1"/>
              <a:tblGrid>
                <a:gridCol w="2505808"/>
                <a:gridCol w="2592265"/>
                <a:gridCol w="2419350"/>
              </a:tblGrid>
              <a:tr h="10001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اليسار</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سالبة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3305" marR="6330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متماثل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0</a:t>
                      </a:r>
                    </a:p>
                  </a:txBody>
                  <a:tcPr marL="63305" marR="6330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اليمين</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موجبة</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3305" marR="63305" marT="0" marB="0" anchor="ct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xmlns="" val="4002788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normAutofit lnSpcReduction="10000"/>
          </a:bodyPr>
          <a:lstStyle/>
          <a:p>
            <a:r>
              <a:rPr lang="ar-EG" dirty="0" smtClean="0"/>
              <a:t>1- معامل الالتواء المعياري :-</a:t>
            </a:r>
          </a:p>
          <a:p>
            <a:pPr lvl="1"/>
            <a:endParaRPr lang="ar-EG" dirty="0" smtClean="0"/>
          </a:p>
          <a:p>
            <a:pPr lvl="1"/>
            <a:endParaRPr lang="ar-EG" dirty="0"/>
          </a:p>
          <a:p>
            <a:pPr lvl="1"/>
            <a:endParaRPr lang="ar-EG" dirty="0" smtClean="0"/>
          </a:p>
          <a:p>
            <a:pPr lvl="1" algn="just" rtl="1"/>
            <a:r>
              <a:rPr lang="ar-EG" dirty="0" smtClean="0"/>
              <a:t>الناتج :-</a:t>
            </a:r>
          </a:p>
          <a:p>
            <a:pPr lvl="1" algn="just" rtl="1"/>
            <a:r>
              <a:rPr lang="ar-EG" dirty="0" smtClean="0"/>
              <a:t>1- صفر أو يقترب من الصفر إذا فالتوزيع معتدل أو متماثل أو طبيعي .</a:t>
            </a:r>
          </a:p>
          <a:p>
            <a:pPr lvl="1" algn="just" rtl="1"/>
            <a:r>
              <a:rPr lang="ar-EG" dirty="0" smtClean="0"/>
              <a:t>2- موجب إذا التوزيع ملتوي جهة اليمين .</a:t>
            </a:r>
          </a:p>
          <a:p>
            <a:pPr lvl="1" algn="just" rtl="1"/>
            <a:r>
              <a:rPr lang="ar-EG" dirty="0" smtClean="0"/>
              <a:t>3- سالب إذا التوزيع ملتوي جهة اليسار .</a:t>
            </a:r>
            <a:endParaRPr lang="ar-EG" dirty="0"/>
          </a:p>
          <a:p>
            <a:pPr lv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mc:AlternateContent xmlns:mc="http://schemas.openxmlformats.org/markup-compatibility/2006">
        <mc:Choice xmlns:a14="http://schemas.microsoft.com/office/drawing/2010/main" xmlns="" Requires="a14">
          <p:sp>
            <p:nvSpPr>
              <p:cNvPr id="5" name="Rectangle 1"/>
              <p:cNvSpPr>
                <a:spLocks noChangeArrowheads="1"/>
              </p:cNvSpPr>
              <p:nvPr/>
            </p:nvSpPr>
            <p:spPr bwMode="auto">
              <a:xfrm>
                <a:off x="285750" y="2519457"/>
                <a:ext cx="9144000" cy="129888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dirty="0" smtClean="0">
                    <a:solidFill>
                      <a:srgbClr val="FF0000"/>
                    </a:solidFill>
                    <a:effectLst>
                      <a:outerShdw blurRad="38100" dist="38100" dir="2700000" algn="tl">
                        <a:srgbClr val="000000">
                          <a:alpha val="43137"/>
                        </a:srgbClr>
                      </a:outerShdw>
                    </a:effectLst>
                  </a:rPr>
                  <a:t>معامل الالتواء المعياري =  </a:t>
                </a:r>
                <a14:m>
                  <m:oMath xmlns:m="http://schemas.openxmlformats.org/officeDocument/2006/math">
                    <m:f>
                      <m:fPr>
                        <m:ctrlPr>
                          <a:rPr lang="ar-EG" sz="2800" b="1" i="1">
                            <a:solidFill>
                              <a:srgbClr val="FF0000"/>
                            </a:solidFill>
                            <a:effectLst>
                              <a:outerShdw blurRad="38100" dist="38100" dir="2700000" algn="tl">
                                <a:srgbClr val="000000">
                                  <a:alpha val="43137"/>
                                </a:srgbClr>
                              </a:outerShdw>
                            </a:effectLst>
                            <a:latin typeface="Cambria Math"/>
                          </a:rPr>
                        </m:ctrlPr>
                      </m:fPr>
                      <m:num>
                        <m:d>
                          <m:dPr>
                            <m:ctrlPr>
                              <a:rPr lang="en-US" sz="2800" b="1" i="1">
                                <a:solidFill>
                                  <a:srgbClr val="FF0000"/>
                                </a:solidFill>
                                <a:effectLst>
                                  <a:outerShdw blurRad="38100" dist="38100" dir="2700000" algn="tl">
                                    <a:srgbClr val="000000">
                                      <a:alpha val="43137"/>
                                    </a:srgbClr>
                                  </a:outerShdw>
                                </a:effectLst>
                                <a:latin typeface="Cambria Math"/>
                              </a:rPr>
                            </m:ctrlPr>
                          </m:dPr>
                          <m:e>
                            <m:r>
                              <a:rPr lang="ar-EG" sz="2800" b="1" i="1">
                                <a:solidFill>
                                  <a:srgbClr val="FF0000"/>
                                </a:solidFill>
                                <a:effectLst>
                                  <a:outerShdw blurRad="38100" dist="38100" dir="2700000" algn="tl">
                                    <a:srgbClr val="000000">
                                      <a:alpha val="43137"/>
                                    </a:srgbClr>
                                  </a:outerShdw>
                                </a:effectLst>
                                <a:latin typeface="Cambria Math"/>
                              </a:rPr>
                              <m:t>الوسيط</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الحسابي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الوسط</m:t>
                            </m:r>
                            <m:r>
                              <a:rPr lang="ar-EG" sz="2800" b="1" i="1">
                                <a:solidFill>
                                  <a:srgbClr val="FF0000"/>
                                </a:solidFill>
                                <a:effectLst>
                                  <a:outerShdw blurRad="38100" dist="38100" dir="2700000" algn="tl">
                                    <a:srgbClr val="000000">
                                      <a:alpha val="43137"/>
                                    </a:srgbClr>
                                  </a:outerShdw>
                                </a:effectLst>
                                <a:latin typeface="Cambria Math"/>
                              </a:rPr>
                              <m:t> </m:t>
                            </m:r>
                          </m:e>
                        </m:d>
                        <m:r>
                          <a:rPr lang="ar-EG" sz="2800" b="1" i="1">
                            <a:solidFill>
                              <a:srgbClr val="FF0000"/>
                            </a:solidFill>
                            <a:effectLst>
                              <a:outerShdw blurRad="38100" dist="38100" dir="2700000" algn="tl">
                                <a:srgbClr val="000000">
                                  <a:alpha val="43137"/>
                                </a:srgbClr>
                              </a:outerShdw>
                            </a:effectLst>
                            <a:latin typeface="Cambria Math"/>
                          </a:rPr>
                          <m:t>𝟑</m:t>
                        </m:r>
                      </m:num>
                      <m:den>
                        <m:r>
                          <a:rPr lang="ar-EG" sz="2800" b="1" i="1">
                            <a:solidFill>
                              <a:srgbClr val="FF0000"/>
                            </a:solidFill>
                            <a:effectLst>
                              <a:outerShdw blurRad="38100" dist="38100" dir="2700000" algn="tl">
                                <a:srgbClr val="000000">
                                  <a:alpha val="43137"/>
                                </a:srgbClr>
                              </a:outerShdw>
                            </a:effectLst>
                            <a:latin typeface="Cambria Math"/>
                          </a:rPr>
                          <m:t>المعياري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الانحراف</m:t>
                        </m:r>
                        <m:r>
                          <a:rPr lang="ar-EG" sz="2800" b="1" i="1">
                            <a:solidFill>
                              <a:srgbClr val="FF0000"/>
                            </a:solidFill>
                            <a:effectLst>
                              <a:outerShdw blurRad="38100" dist="38100" dir="2700000" algn="tl">
                                <a:srgbClr val="000000">
                                  <a:alpha val="43137"/>
                                </a:srgbClr>
                              </a:outerShdw>
                            </a:effectLst>
                            <a:latin typeface="Cambria Math"/>
                          </a:rPr>
                          <m:t> </m:t>
                        </m:r>
                      </m:den>
                    </m:f>
                  </m:oMath>
                </a14:m>
                <a:endParaRPr lang="en-US" sz="2800" b="1" dirty="0">
                  <a:solidFill>
                    <a:srgbClr val="FF0000"/>
                  </a:solidFill>
                  <a:effectLst>
                    <a:outerShdw blurRad="38100" dist="38100" dir="2700000" algn="tl">
                      <a:srgbClr val="000000">
                        <a:alpha val="43137"/>
                      </a:srgbClr>
                    </a:outerShdw>
                  </a:effectLst>
                </a:endParaRPr>
              </a:p>
              <a:p>
                <a:pPr algn="ctr" eaLnBrk="1" hangingPunct="1"/>
                <a:endParaRPr lang="ar-SA" altLang="en-US" sz="2800" dirty="0">
                  <a:solidFill>
                    <a:srgbClr val="FF0000"/>
                  </a:solidFill>
                  <a:cs typeface="Simplified Arabic" pitchFamily="18" charset="-78"/>
                </a:endParaRPr>
              </a:p>
            </p:txBody>
          </p:sp>
        </mc:Choice>
        <mc:Fallback>
          <p:sp>
            <p:nvSpPr>
              <p:cNvPr id="5" name="Rectangle 1"/>
              <p:cNvSpPr>
                <a:spLocks noRot="1" noChangeAspect="1" noMove="1" noResize="1" noEditPoints="1" noAdjustHandles="1" noChangeArrowheads="1" noChangeShapeType="1" noTextEdit="1"/>
              </p:cNvSpPr>
              <p:nvPr/>
            </p:nvSpPr>
            <p:spPr bwMode="auto">
              <a:xfrm>
                <a:off x="263769" y="2519457"/>
                <a:ext cx="8440615" cy="1298882"/>
              </a:xfrm>
              <a:prstGeom prst="rect">
                <a:avLst/>
              </a:prstGeom>
              <a:blipFill rotWithShape="1">
                <a:blip r:embed="rId2" cstate="print"/>
                <a:stretch>
                  <a:fillRect/>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xmlns="" val="1239346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ar-EG" sz="2400" dirty="0" smtClean="0"/>
                  <a:t>مثال :-</a:t>
                </a:r>
              </a:p>
              <a:p>
                <a:pPr algn="just" rtl="1"/>
                <a:r>
                  <a:rPr lang="ar-EG" sz="2400" dirty="0" smtClean="0"/>
                  <a:t>إذا كان متوسط درجات الطلاب في مقرر الاحصاء 85 درجة و ذلك بانحراف معياري قدره 10 درجات فإذا علمت أن قيمة وسيط الدرجات لهذا المقرر هو 80 درجة المطلوب حساب معامل الالتواء المعياري لدرجات الطلاب في هذا المقرر ؟</a:t>
                </a:r>
              </a:p>
              <a:p>
                <a:pPr algn="just" rtl="1"/>
                <a:r>
                  <a:rPr lang="ar-EG" sz="2400" dirty="0" smtClean="0"/>
                  <a:t>الحل </a:t>
                </a:r>
              </a:p>
              <a:p>
                <a:pPr algn="just" rtl="1"/>
                <a:r>
                  <a:rPr lang="ar-EG" sz="2400" dirty="0" smtClean="0"/>
                  <a:t>معامل الالتواء المعياري =  </a:t>
                </a:r>
                <a14:m>
                  <m:oMath xmlns:m="http://schemas.openxmlformats.org/officeDocument/2006/math">
                    <m:f>
                      <m:fPr>
                        <m:ctrlPr>
                          <a:rPr lang="ar-EG" sz="2400" i="1" smtClean="0">
                            <a:latin typeface="Cambria Math"/>
                          </a:rPr>
                        </m:ctrlPr>
                      </m:fPr>
                      <m:num>
                        <m:d>
                          <m:dPr>
                            <m:ctrlPr>
                              <a:rPr lang="en-US" sz="2400" b="0" i="1" smtClean="0">
                                <a:latin typeface="Cambria Math"/>
                              </a:rPr>
                            </m:ctrlPr>
                          </m:dPr>
                          <m:e>
                            <m:r>
                              <a:rPr lang="ar-EG" sz="2400" b="0" i="1" smtClean="0">
                                <a:latin typeface="Cambria Math"/>
                              </a:rPr>
                              <m:t>الوسيط</m:t>
                            </m:r>
                            <m:r>
                              <a:rPr lang="ar-EG" sz="2400" b="0" i="1" smtClean="0">
                                <a:latin typeface="Cambria Math"/>
                              </a:rPr>
                              <m:t> −</m:t>
                            </m:r>
                            <m:r>
                              <a:rPr lang="ar-EG" sz="2400" b="0" i="1" smtClean="0">
                                <a:latin typeface="Cambria Math"/>
                              </a:rPr>
                              <m:t>الحسابي</m:t>
                            </m:r>
                            <m:r>
                              <a:rPr lang="ar-EG" sz="2400" b="0" i="1" smtClean="0">
                                <a:latin typeface="Cambria Math"/>
                              </a:rPr>
                              <m:t> </m:t>
                            </m:r>
                            <m:r>
                              <a:rPr lang="ar-EG" sz="2400" b="0" i="1" smtClean="0">
                                <a:latin typeface="Cambria Math"/>
                              </a:rPr>
                              <m:t>الوسط</m:t>
                            </m:r>
                            <m:r>
                              <a:rPr lang="ar-EG" sz="2400" b="0" i="1" smtClean="0">
                                <a:latin typeface="Cambria Math"/>
                              </a:rPr>
                              <m:t> </m:t>
                            </m:r>
                          </m:e>
                        </m:d>
                        <m:r>
                          <a:rPr lang="ar-EG" sz="2400" b="0" i="1" smtClean="0">
                            <a:latin typeface="Cambria Math"/>
                          </a:rPr>
                          <m:t>3</m:t>
                        </m:r>
                      </m:num>
                      <m:den>
                        <m:r>
                          <a:rPr lang="ar-EG" sz="2400" b="0" i="1" smtClean="0">
                            <a:latin typeface="Cambria Math"/>
                          </a:rPr>
                          <m:t>المعياري</m:t>
                        </m:r>
                        <m:r>
                          <a:rPr lang="ar-EG" sz="2400" b="0" i="1" smtClean="0">
                            <a:latin typeface="Cambria Math"/>
                          </a:rPr>
                          <m:t> </m:t>
                        </m:r>
                        <m:r>
                          <a:rPr lang="ar-EG" sz="2400" b="0" i="1" smtClean="0">
                            <a:latin typeface="Cambria Math"/>
                          </a:rPr>
                          <m:t>الانحراف</m:t>
                        </m:r>
                        <m:r>
                          <a:rPr lang="ar-EG" sz="2400" b="0" i="1" smtClean="0">
                            <a:latin typeface="Cambria Math"/>
                          </a:rPr>
                          <m:t> </m:t>
                        </m:r>
                      </m:den>
                    </m:f>
                  </m:oMath>
                </a14:m>
                <a:endParaRPr lang="ar-EG" sz="2400" dirty="0" smtClean="0"/>
              </a:p>
              <a:p>
                <a:pPr algn="l"/>
                <a:r>
                  <a:rPr lang="en-US" sz="2400" dirty="0" smtClean="0"/>
                  <a:t> </a:t>
                </a:r>
                <a:r>
                  <a:rPr lang="ar-EG" sz="2400" dirty="0" smtClean="0"/>
                  <a:t>عامل الالتواء المعياري</a:t>
                </a:r>
                <a:r>
                  <a:rPr lang="en-US" sz="2400" dirty="0" smtClean="0"/>
                  <a:t> = </a:t>
                </a:r>
                <a:r>
                  <a:rPr lang="ar-EG" sz="2400" dirty="0" smtClean="0"/>
                  <a:t> </a:t>
                </a:r>
                <a14:m>
                  <m:oMath xmlns:m="http://schemas.openxmlformats.org/officeDocument/2006/math">
                    <m:f>
                      <m:fPr>
                        <m:ctrlPr>
                          <a:rPr lang="ar-EG" sz="2400" i="1" smtClean="0">
                            <a:latin typeface="Cambria Math"/>
                          </a:rPr>
                        </m:ctrlPr>
                      </m:fPr>
                      <m:num>
                        <m:r>
                          <a:rPr lang="ar-EG" sz="2400" b="0" i="1" smtClean="0">
                            <a:latin typeface="Cambria Math"/>
                          </a:rPr>
                          <m:t>3</m:t>
                        </m:r>
                        <m:r>
                          <a:rPr lang="ar-EG" sz="2400" b="0" i="1" smtClean="0">
                            <a:latin typeface="Cambria Math"/>
                          </a:rPr>
                          <m:t> ×( </m:t>
                        </m:r>
                        <m:r>
                          <a:rPr lang="en-US" sz="2400" b="0" i="1" smtClean="0">
                            <a:latin typeface="Cambria Math"/>
                          </a:rPr>
                          <m:t>85</m:t>
                        </m:r>
                        <m:r>
                          <a:rPr lang="en-US" sz="2400" b="0" i="1" smtClean="0">
                            <a:latin typeface="Cambria Math"/>
                          </a:rPr>
                          <m:t> −</m:t>
                        </m:r>
                        <m:r>
                          <a:rPr lang="en-US" sz="2400" b="0" i="1" smtClean="0">
                            <a:latin typeface="Cambria Math"/>
                          </a:rPr>
                          <m:t>80</m:t>
                        </m:r>
                        <m:r>
                          <a:rPr lang="en-US" sz="2400" b="0" i="1" smtClean="0">
                            <a:latin typeface="Cambria Math"/>
                          </a:rPr>
                          <m:t> )</m:t>
                        </m:r>
                      </m:num>
                      <m:den>
                        <m:r>
                          <a:rPr lang="en-US" sz="2400" b="0" i="1" smtClean="0">
                            <a:latin typeface="Cambria Math"/>
                          </a:rPr>
                          <m:t>10</m:t>
                        </m:r>
                      </m:den>
                    </m:f>
                  </m:oMath>
                </a14:m>
                <a:r>
                  <a:rPr lang="en-US" sz="2400" dirty="0" smtClean="0"/>
                  <a:t> = 1.5</a:t>
                </a:r>
              </a:p>
              <a:p>
                <a:pPr algn="r" rtl="1"/>
                <a:r>
                  <a:rPr lang="ar-EG" sz="2400" dirty="0" smtClean="0"/>
                  <a:t>حيث أن الناتج قيمة موجبة إذا فهذا التوزيع  ملتوي جهة اليمين .</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2051" t="-943" r="-102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xmlns="" val="1593727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lstStyle/>
          <a:p>
            <a:r>
              <a:rPr lang="ar-EG" sz="2400" dirty="0" smtClean="0"/>
              <a:t>مثال :-</a:t>
            </a:r>
          </a:p>
          <a:p>
            <a:pPr algn="just" rtl="1"/>
            <a:r>
              <a:rPr lang="ar-EG" sz="2400" dirty="0" smtClean="0"/>
              <a:t>البيانات التالية توضح مجموعة من المقاييس الاحصائية للأجور الشهرية لعينتين من العاملين أحدهما في قطاع التعليم و الاخرى في القطاع الصناعي :-</a:t>
            </a:r>
            <a:endParaRPr lang="en-US" sz="2400" dirty="0" smtClean="0"/>
          </a:p>
          <a:p>
            <a:pPr algn="just" rtl="1"/>
            <a:endParaRPr lang="en-US" sz="2400" dirty="0"/>
          </a:p>
          <a:p>
            <a:pPr algn="just" rtl="1"/>
            <a:endParaRPr lang="en-US" sz="2400" dirty="0" smtClean="0"/>
          </a:p>
          <a:p>
            <a:pPr algn="just" rtl="1"/>
            <a:endParaRPr lang="en-US" sz="2400" dirty="0"/>
          </a:p>
          <a:p>
            <a:pPr algn="just" rtl="1"/>
            <a:endParaRPr lang="en-US" sz="2400" dirty="0" smtClean="0"/>
          </a:p>
          <a:p>
            <a:pPr algn="just" rtl="1"/>
            <a:r>
              <a:rPr lang="ar-EG" sz="2400" dirty="0" smtClean="0"/>
              <a:t>المطلوب :-</a:t>
            </a:r>
          </a:p>
          <a:p>
            <a:pPr algn="just" rtl="1"/>
            <a:r>
              <a:rPr lang="ar-EG" sz="2400" dirty="0" smtClean="0"/>
              <a:t>باستخدام معامل الالتواء الربيعي قارن بين نوع كل من التوزيعين .</a:t>
            </a:r>
          </a:p>
          <a:p>
            <a:pPr algn="just" rtl="1"/>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1330055355"/>
              </p:ext>
            </p:extLst>
          </p:nvPr>
        </p:nvGraphicFramePr>
        <p:xfrm>
          <a:off x="1888674" y="2996952"/>
          <a:ext cx="4876800" cy="1381760"/>
        </p:xfrm>
        <a:graphic>
          <a:graphicData uri="http://schemas.openxmlformats.org/drawingml/2006/table">
            <a:tbl>
              <a:tblPr firstRow="1" bandRow="1">
                <a:tableStyleId>{5C22544A-7EE6-4342-B048-85BDC9FD1C3A}</a:tableStyleId>
              </a:tblPr>
              <a:tblGrid>
                <a:gridCol w="1219200"/>
                <a:gridCol w="1219200"/>
                <a:gridCol w="1219200"/>
                <a:gridCol w="1219200"/>
              </a:tblGrid>
              <a:tr h="370840">
                <a:tc>
                  <a:txBody>
                    <a:bodyPr/>
                    <a:lstStyle/>
                    <a:p>
                      <a:pPr algn="ctr" rtl="1"/>
                      <a:r>
                        <a:rPr lang="ar-EG" b="1" dirty="0" smtClean="0"/>
                        <a:t>الربيع  الأعلى</a:t>
                      </a:r>
                      <a:endParaRPr lang="en-US" b="1" dirty="0"/>
                    </a:p>
                  </a:txBody>
                  <a:tcPr marL="84406" marR="84406"/>
                </a:tc>
                <a:tc>
                  <a:txBody>
                    <a:bodyPr/>
                    <a:lstStyle/>
                    <a:p>
                      <a:pPr algn="ctr" rtl="1"/>
                      <a:r>
                        <a:rPr lang="ar-EG" b="1" dirty="0" smtClean="0"/>
                        <a:t>الوسيط </a:t>
                      </a:r>
                      <a:endParaRPr lang="en-US" b="1" dirty="0"/>
                    </a:p>
                  </a:txBody>
                  <a:tcPr marL="84406" marR="84406"/>
                </a:tc>
                <a:tc>
                  <a:txBody>
                    <a:bodyPr/>
                    <a:lstStyle/>
                    <a:p>
                      <a:pPr algn="ctr" rtl="1"/>
                      <a:r>
                        <a:rPr lang="ar-EG" b="1" dirty="0" smtClean="0"/>
                        <a:t>الربيع  الأدنى</a:t>
                      </a:r>
                      <a:endParaRPr lang="en-US" b="1" dirty="0"/>
                    </a:p>
                  </a:txBody>
                  <a:tcPr marL="84406" marR="84406"/>
                </a:tc>
                <a:tc>
                  <a:txBody>
                    <a:bodyPr/>
                    <a:lstStyle/>
                    <a:p>
                      <a:pPr algn="ctr" rtl="1"/>
                      <a:r>
                        <a:rPr lang="ar-EG" b="1" dirty="0" smtClean="0"/>
                        <a:t>العاملين في قطاع </a:t>
                      </a:r>
                      <a:endParaRPr lang="en-US" b="1" dirty="0"/>
                    </a:p>
                  </a:txBody>
                  <a:tcPr marL="84406" marR="84406"/>
                </a:tc>
              </a:tr>
              <a:tr h="370840">
                <a:tc>
                  <a:txBody>
                    <a:bodyPr/>
                    <a:lstStyle/>
                    <a:p>
                      <a:pPr algn="ctr" rtl="1"/>
                      <a:r>
                        <a:rPr lang="en-US" b="1" dirty="0" smtClean="0"/>
                        <a:t>900</a:t>
                      </a:r>
                      <a:endParaRPr lang="en-US" b="1" dirty="0"/>
                    </a:p>
                  </a:txBody>
                  <a:tcPr marL="84406" marR="84406"/>
                </a:tc>
                <a:tc>
                  <a:txBody>
                    <a:bodyPr/>
                    <a:lstStyle/>
                    <a:p>
                      <a:pPr algn="ctr" rtl="1"/>
                      <a:r>
                        <a:rPr lang="en-US" b="1" dirty="0" smtClean="0"/>
                        <a:t>500</a:t>
                      </a:r>
                      <a:endParaRPr lang="en-US" b="1" dirty="0"/>
                    </a:p>
                  </a:txBody>
                  <a:tcPr marL="84406" marR="84406"/>
                </a:tc>
                <a:tc>
                  <a:txBody>
                    <a:bodyPr/>
                    <a:lstStyle/>
                    <a:p>
                      <a:pPr algn="ctr" rtl="1"/>
                      <a:r>
                        <a:rPr lang="en-US" b="1" dirty="0" smtClean="0"/>
                        <a:t>110</a:t>
                      </a:r>
                      <a:endParaRPr lang="en-US" b="1" dirty="0"/>
                    </a:p>
                  </a:txBody>
                  <a:tcPr marL="84406" marR="84406"/>
                </a:tc>
                <a:tc>
                  <a:txBody>
                    <a:bodyPr/>
                    <a:lstStyle/>
                    <a:p>
                      <a:pPr algn="ctr" rtl="1"/>
                      <a:r>
                        <a:rPr lang="ar-EG" b="1" dirty="0" smtClean="0"/>
                        <a:t>التعليم </a:t>
                      </a:r>
                      <a:endParaRPr lang="en-US" b="1" dirty="0"/>
                    </a:p>
                  </a:txBody>
                  <a:tcPr marL="84406" marR="84406"/>
                </a:tc>
              </a:tr>
              <a:tr h="370840">
                <a:tc>
                  <a:txBody>
                    <a:bodyPr/>
                    <a:lstStyle/>
                    <a:p>
                      <a:pPr algn="ctr" rtl="1"/>
                      <a:r>
                        <a:rPr lang="en-US" b="1" dirty="0" smtClean="0"/>
                        <a:t>1100</a:t>
                      </a:r>
                      <a:endParaRPr lang="en-US" b="1" dirty="0"/>
                    </a:p>
                  </a:txBody>
                  <a:tcPr marL="84406" marR="84406"/>
                </a:tc>
                <a:tc>
                  <a:txBody>
                    <a:bodyPr/>
                    <a:lstStyle/>
                    <a:p>
                      <a:pPr algn="ctr" rtl="1"/>
                      <a:r>
                        <a:rPr lang="en-US" b="1" dirty="0" smtClean="0"/>
                        <a:t>850</a:t>
                      </a:r>
                      <a:endParaRPr lang="en-US" b="1" dirty="0"/>
                    </a:p>
                  </a:txBody>
                  <a:tcPr marL="84406" marR="84406"/>
                </a:tc>
                <a:tc>
                  <a:txBody>
                    <a:bodyPr/>
                    <a:lstStyle/>
                    <a:p>
                      <a:pPr algn="ctr" rtl="1"/>
                      <a:r>
                        <a:rPr lang="en-US" b="1" dirty="0" smtClean="0"/>
                        <a:t>250</a:t>
                      </a:r>
                      <a:endParaRPr lang="en-US" b="1" dirty="0"/>
                    </a:p>
                  </a:txBody>
                  <a:tcPr marL="84406" marR="84406"/>
                </a:tc>
                <a:tc>
                  <a:txBody>
                    <a:bodyPr/>
                    <a:lstStyle/>
                    <a:p>
                      <a:pPr algn="ctr" rtl="1"/>
                      <a:r>
                        <a:rPr lang="ar-EG" b="1" dirty="0" smtClean="0"/>
                        <a:t>الصناعي</a:t>
                      </a:r>
                      <a:endParaRPr lang="en-US" b="1" dirty="0"/>
                    </a:p>
                  </a:txBody>
                  <a:tcPr marL="84406" marR="84406"/>
                </a:tc>
              </a:tr>
            </a:tbl>
          </a:graphicData>
        </a:graphic>
      </p:graphicFrame>
    </p:spTree>
    <p:extLst>
      <p:ext uri="{BB962C8B-B14F-4D97-AF65-F5344CB8AC3E}">
        <p14:creationId xmlns:p14="http://schemas.microsoft.com/office/powerpoint/2010/main" xmlns="" val="3075242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algn="just" rtl="1"/>
                <a:r>
                  <a:rPr lang="ar-EG" sz="2800" dirty="0" smtClean="0"/>
                  <a:t>1- معامل الالتواء الربيعي للعاملين في قطاع التعليم = </a:t>
                </a:r>
              </a:p>
              <a:p>
                <a:pPr algn="l"/>
                <a:r>
                  <a:rPr lang="ar-EG" sz="2800" dirty="0" smtClean="0"/>
                  <a:t>معامل الالتواء </a:t>
                </a:r>
                <a:r>
                  <a:rPr lang="en-US" sz="2800" dirty="0" smtClean="0"/>
                  <a:t>= </a:t>
                </a:r>
                <a14:m>
                  <m:oMath xmlns:m="http://schemas.openxmlformats.org/officeDocument/2006/math">
                    <m:f>
                      <m:fPr>
                        <m:ctrlPr>
                          <a:rPr lang="en-US" sz="2800" i="1" smtClean="0">
                            <a:latin typeface="Cambria Math"/>
                          </a:rPr>
                        </m:ctrlPr>
                      </m:fPr>
                      <m:num>
                        <m:d>
                          <m:dPr>
                            <m:ctrlPr>
                              <a:rPr lang="en-US" sz="2800" b="0" i="1" smtClean="0">
                                <a:latin typeface="Cambria Math"/>
                              </a:rPr>
                            </m:ctrlPr>
                          </m:dPr>
                          <m:e>
                            <m:r>
                              <a:rPr lang="en-US" sz="2800" b="0" i="1" smtClean="0">
                                <a:latin typeface="Cambria Math"/>
                              </a:rPr>
                              <m:t> </m:t>
                            </m:r>
                            <m:r>
                              <a:rPr lang="en-US" sz="2800" b="0" i="1" smtClean="0">
                                <a:latin typeface="Cambria Math"/>
                              </a:rPr>
                              <m:t>900</m:t>
                            </m:r>
                            <m:r>
                              <a:rPr lang="en-US" sz="2800" b="0" i="1" smtClean="0">
                                <a:latin typeface="Cambria Math"/>
                              </a:rPr>
                              <m:t>−</m:t>
                            </m:r>
                            <m:r>
                              <a:rPr lang="en-US" sz="2800" b="0" i="1" smtClean="0">
                                <a:latin typeface="Cambria Math"/>
                              </a:rPr>
                              <m:t>500</m:t>
                            </m:r>
                          </m:e>
                        </m:d>
                        <m:r>
                          <a:rPr lang="en-US" sz="2800" b="0" i="1" smtClean="0">
                            <a:latin typeface="Cambria Math"/>
                          </a:rPr>
                          <m:t>−(</m:t>
                        </m:r>
                        <m:r>
                          <a:rPr lang="en-US" sz="2800" b="0" i="1" smtClean="0">
                            <a:latin typeface="Cambria Math"/>
                          </a:rPr>
                          <m:t>500</m:t>
                        </m:r>
                        <m:r>
                          <a:rPr lang="en-US" sz="2800" b="0" i="1" smtClean="0">
                            <a:latin typeface="Cambria Math"/>
                          </a:rPr>
                          <m:t>−</m:t>
                        </m:r>
                        <m:r>
                          <a:rPr lang="en-US" sz="2800" b="0" i="1" smtClean="0">
                            <a:latin typeface="Cambria Math"/>
                          </a:rPr>
                          <m:t>110</m:t>
                        </m:r>
                        <m:r>
                          <a:rPr lang="en-US" sz="2800" b="0" i="1" smtClean="0">
                            <a:latin typeface="Cambria Math"/>
                          </a:rPr>
                          <m:t>)</m:t>
                        </m:r>
                      </m:num>
                      <m:den>
                        <m:r>
                          <a:rPr lang="en-US" sz="2800" b="0" i="1" smtClean="0">
                            <a:latin typeface="Cambria Math"/>
                          </a:rPr>
                          <m:t>(</m:t>
                        </m:r>
                        <m:r>
                          <a:rPr lang="en-US" sz="2800" b="0" i="1" smtClean="0">
                            <a:latin typeface="Cambria Math"/>
                          </a:rPr>
                          <m:t>900</m:t>
                        </m:r>
                        <m:r>
                          <a:rPr lang="en-US" sz="2800" b="0" i="1" smtClean="0">
                            <a:latin typeface="Cambria Math"/>
                          </a:rPr>
                          <m:t>−</m:t>
                        </m:r>
                        <m:r>
                          <a:rPr lang="en-US" sz="2800" b="0" i="1" smtClean="0">
                            <a:latin typeface="Cambria Math"/>
                          </a:rPr>
                          <m:t>110</m:t>
                        </m:r>
                        <m:r>
                          <a:rPr lang="en-US" sz="2800" b="0" i="1" smtClean="0">
                            <a:latin typeface="Cambria Math"/>
                          </a:rPr>
                          <m:t>)</m:t>
                        </m:r>
                      </m:den>
                    </m:f>
                  </m:oMath>
                </a14:m>
                <a:r>
                  <a:rPr lang="en-US" sz="2800" dirty="0" smtClean="0"/>
                  <a:t>  = 0.01</a:t>
                </a:r>
              </a:p>
              <a:p>
                <a:pPr algn="r" rtl="1"/>
                <a:r>
                  <a:rPr lang="ar-EG" sz="2800" dirty="0" smtClean="0"/>
                  <a:t>يتضح من النتائج السابقة أن قيمة معامل الالتواء تقترب من الصفر و لذلك فيمكن اعتبار أن هذا التوزيع متماثل .</a:t>
                </a:r>
                <a:endParaRPr lang="en-US" sz="2800" dirty="0" smtClean="0"/>
              </a:p>
              <a:p>
                <a:pPr algn="just" rtl="1"/>
                <a:r>
                  <a:rPr lang="ar-EG" sz="2800" dirty="0" smtClean="0"/>
                  <a:t>2- </a:t>
                </a:r>
                <a:r>
                  <a:rPr lang="ar-EG" sz="2800" dirty="0"/>
                  <a:t>معامل الالتواء الربيعي للعاملين في </a:t>
                </a:r>
                <a:r>
                  <a:rPr lang="ar-EG" sz="2800" dirty="0" smtClean="0"/>
                  <a:t>القطاع الصناعي </a:t>
                </a:r>
                <a:r>
                  <a:rPr lang="ar-EG" sz="2800" dirty="0"/>
                  <a:t>= </a:t>
                </a:r>
              </a:p>
              <a:p>
                <a:pPr algn="l"/>
                <a:r>
                  <a:rPr lang="ar-EG" sz="2800" dirty="0"/>
                  <a:t>معامل الالتواء </a:t>
                </a:r>
                <a:r>
                  <a:rPr lang="en-US" sz="2800" dirty="0"/>
                  <a:t>= </a:t>
                </a:r>
                <a14:m>
                  <m:oMath xmlns:m="http://schemas.openxmlformats.org/officeDocument/2006/math">
                    <m:f>
                      <m:fPr>
                        <m:ctrlPr>
                          <a:rPr lang="en-US" sz="2800" i="1">
                            <a:latin typeface="Cambria Math"/>
                          </a:rPr>
                        </m:ctrlPr>
                      </m:fPr>
                      <m:num>
                        <m:d>
                          <m:dPr>
                            <m:ctrlPr>
                              <a:rPr lang="en-US" sz="2800" i="1">
                                <a:latin typeface="Cambria Math"/>
                              </a:rPr>
                            </m:ctrlPr>
                          </m:dPr>
                          <m:e>
                            <m:r>
                              <a:rPr lang="en-US" sz="2800" b="0" i="1" smtClean="0">
                                <a:latin typeface="Cambria Math"/>
                              </a:rPr>
                              <m:t>1100</m:t>
                            </m:r>
                            <m:r>
                              <a:rPr lang="en-US" sz="2800" b="0" i="1" smtClean="0">
                                <a:latin typeface="Cambria Math"/>
                              </a:rPr>
                              <m:t>−</m:t>
                            </m:r>
                            <m:r>
                              <a:rPr lang="en-US" sz="2800" b="0" i="1" smtClean="0">
                                <a:latin typeface="Cambria Math"/>
                              </a:rPr>
                              <m:t>850</m:t>
                            </m:r>
                          </m:e>
                        </m:d>
                        <m:r>
                          <a:rPr lang="en-US" sz="2800" i="1">
                            <a:latin typeface="Cambria Math"/>
                          </a:rPr>
                          <m:t>−(</m:t>
                        </m:r>
                        <m:r>
                          <a:rPr lang="en-US" sz="2800" b="0" i="1" smtClean="0">
                            <a:latin typeface="Cambria Math"/>
                          </a:rPr>
                          <m:t>850</m:t>
                        </m:r>
                        <m:r>
                          <a:rPr lang="en-US" sz="2800" b="0" i="1" smtClean="0">
                            <a:latin typeface="Cambria Math"/>
                          </a:rPr>
                          <m:t>−</m:t>
                        </m:r>
                        <m:r>
                          <a:rPr lang="en-US" sz="2800" b="0" i="1" smtClean="0">
                            <a:latin typeface="Cambria Math"/>
                          </a:rPr>
                          <m:t>250</m:t>
                        </m:r>
                        <m:r>
                          <a:rPr lang="en-US" sz="2800" i="1">
                            <a:latin typeface="Cambria Math"/>
                          </a:rPr>
                          <m:t>)</m:t>
                        </m:r>
                      </m:num>
                      <m:den>
                        <m:r>
                          <a:rPr lang="en-US" sz="2800" i="1">
                            <a:latin typeface="Cambria Math"/>
                          </a:rPr>
                          <m:t>(</m:t>
                        </m:r>
                        <m:r>
                          <a:rPr lang="en-US" sz="2800" b="0" i="1" smtClean="0">
                            <a:latin typeface="Cambria Math"/>
                          </a:rPr>
                          <m:t>1100</m:t>
                        </m:r>
                        <m:r>
                          <a:rPr lang="en-US" sz="2800" b="0" i="1" smtClean="0">
                            <a:latin typeface="Cambria Math"/>
                          </a:rPr>
                          <m:t>−</m:t>
                        </m:r>
                        <m:r>
                          <a:rPr lang="en-US" sz="2800" b="0" i="1" smtClean="0">
                            <a:latin typeface="Cambria Math"/>
                          </a:rPr>
                          <m:t>250</m:t>
                        </m:r>
                        <m:r>
                          <a:rPr lang="en-US" sz="2800" i="1">
                            <a:latin typeface="Cambria Math"/>
                          </a:rPr>
                          <m:t>)</m:t>
                        </m:r>
                      </m:den>
                    </m:f>
                  </m:oMath>
                </a14:m>
                <a:r>
                  <a:rPr lang="en-US" sz="2800" dirty="0" smtClean="0"/>
                  <a:t> = -0.41176</a:t>
                </a:r>
                <a:endParaRPr lang="ar-EG" sz="2800" dirty="0" smtClean="0"/>
              </a:p>
              <a:p>
                <a:pPr algn="r" rtl="1"/>
                <a:r>
                  <a:rPr lang="ar-EG" sz="2800" dirty="0" smtClean="0"/>
                  <a:t>يعتبر التوزيع السابق توزيع ملتوي جهة اليسار.</a:t>
                </a:r>
                <a:endParaRPr lang="ar-EG" sz="2800" dirty="0"/>
              </a:p>
              <a:p>
                <a:pPr algn="l"/>
                <a:endParaRPr lang="ar-EG" sz="2800" dirty="0" smtClean="0"/>
              </a:p>
              <a:p>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435"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xmlns="" val="1340530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605</Words>
  <Application>Microsoft Office PowerPoint</Application>
  <PresentationFormat>عرض على الشاشة (3:4)‏</PresentationFormat>
  <Paragraphs>233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سمة Office</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3- معامل الاختلاف المعياري :-</vt:lpstr>
      <vt:lpstr>3- معامل الاختلاف المعياري :-</vt:lpstr>
      <vt:lpstr>3- معامل الاختلاف المعياري :-</vt:lpstr>
      <vt:lpstr>4- معامل الالتواء :-</vt:lpstr>
      <vt:lpstr>4- معامل الالتواء :-</vt:lpstr>
      <vt:lpstr>4- معامل الالتواء :-</vt:lpstr>
      <vt:lpstr>4- معامل الالتواء :-</vt:lpstr>
      <vt:lpstr>4- معامل الالتواء :-</vt:lpstr>
      <vt:lpstr>4- معامل الالتواء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التباين و الانحراف المعياري :-</dc:title>
  <dc:creator>hp</dc:creator>
  <cp:lastModifiedBy>hp</cp:lastModifiedBy>
  <cp:revision>2</cp:revision>
  <dcterms:created xsi:type="dcterms:W3CDTF">2014-11-15T19:33:36Z</dcterms:created>
  <dcterms:modified xsi:type="dcterms:W3CDTF">2014-11-15T19:50:01Z</dcterms:modified>
</cp:coreProperties>
</file>