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10" r:id="rId3"/>
    <p:sldId id="564" r:id="rId4"/>
    <p:sldId id="565" r:id="rId5"/>
    <p:sldId id="566" r:id="rId6"/>
    <p:sldId id="567" r:id="rId7"/>
    <p:sldId id="568" r:id="rId8"/>
    <p:sldId id="569" r:id="rId9"/>
    <p:sldId id="570" r:id="rId10"/>
    <p:sldId id="571" r:id="rId11"/>
    <p:sldId id="572" r:id="rId12"/>
    <p:sldId id="573" r:id="rId13"/>
    <p:sldId id="574" r:id="rId14"/>
    <p:sldId id="575" r:id="rId15"/>
    <p:sldId id="576" r:id="rId16"/>
    <p:sldId id="577" r:id="rId17"/>
    <p:sldId id="578" r:id="rId18"/>
    <p:sldId id="579" r:id="rId19"/>
    <p:sldId id="580" r:id="rId20"/>
    <p:sldId id="581" r:id="rId21"/>
    <p:sldId id="582" r:id="rId22"/>
    <p:sldId id="583" r:id="rId23"/>
    <p:sldId id="584" r:id="rId24"/>
    <p:sldId id="585" r:id="rId25"/>
    <p:sldId id="586" r:id="rId26"/>
    <p:sldId id="587" r:id="rId27"/>
    <p:sldId id="588" r:id="rId28"/>
    <p:sldId id="541"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3A"/>
    <a:srgbClr val="AB1A25"/>
    <a:srgbClr val="013E36"/>
    <a:srgbClr val="D9791B"/>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71" autoAdjust="0"/>
  </p:normalViewPr>
  <p:slideViewPr>
    <p:cSldViewPr>
      <p:cViewPr>
        <p:scale>
          <a:sx n="77" d="100"/>
          <a:sy n="77" d="100"/>
        </p:scale>
        <p:origin x="-960" y="9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05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9F0A7F-E4AD-4B3A-8874-C1525E5B8DE5}"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8CB5B491-E4ED-4D44-A099-439F3F3DFB4A}">
      <dgm:prSet phldrT="[Text]" custT="1"/>
      <dgm:spPr/>
      <dgm:t>
        <a:bodyPr/>
        <a:lstStyle/>
        <a:p>
          <a:r>
            <a:rPr lang="ar-EG" sz="2000" b="1" dirty="0" smtClean="0"/>
            <a:t>مقاييس التشتت</a:t>
          </a:r>
          <a:endParaRPr lang="en-US" sz="2000" b="1" dirty="0"/>
        </a:p>
      </dgm:t>
    </dgm:pt>
    <dgm:pt modelId="{254FB744-AF42-4171-B904-EBF766D5DADB}" type="parTrans" cxnId="{A783AD06-D848-48A5-A700-9CDF2B364902}">
      <dgm:prSet/>
      <dgm:spPr/>
      <dgm:t>
        <a:bodyPr/>
        <a:lstStyle/>
        <a:p>
          <a:endParaRPr lang="en-US"/>
        </a:p>
      </dgm:t>
    </dgm:pt>
    <dgm:pt modelId="{D87A161F-7CED-47B8-AF2D-8CF2B3CE6035}" type="sibTrans" cxnId="{A783AD06-D848-48A5-A700-9CDF2B364902}">
      <dgm:prSet/>
      <dgm:spPr/>
      <dgm:t>
        <a:bodyPr/>
        <a:lstStyle/>
        <a:p>
          <a:endParaRPr lang="en-US"/>
        </a:p>
      </dgm:t>
    </dgm:pt>
    <dgm:pt modelId="{EC26D43F-A2A3-45FA-8275-9196B8143C2B}">
      <dgm:prSet phldrT="[Text]" custT="1"/>
      <dgm:spPr/>
      <dgm:t>
        <a:bodyPr/>
        <a:lstStyle/>
        <a:p>
          <a:pPr rtl="1"/>
          <a:r>
            <a:rPr lang="ar-EG" sz="1800" b="1" dirty="0" smtClean="0"/>
            <a:t>معامل الالتواء الربيعي</a:t>
          </a:r>
          <a:endParaRPr lang="en-US" sz="1800" dirty="0"/>
        </a:p>
      </dgm:t>
    </dgm:pt>
    <dgm:pt modelId="{8E30343D-E0CC-4B6A-99ED-A445B1CD8582}" type="parTrans" cxnId="{2FD90A4F-064C-487C-B252-50CAA4FE56EE}">
      <dgm:prSet/>
      <dgm:spPr/>
      <dgm:t>
        <a:bodyPr/>
        <a:lstStyle/>
        <a:p>
          <a:endParaRPr lang="en-US"/>
        </a:p>
      </dgm:t>
    </dgm:pt>
    <dgm:pt modelId="{E61CF697-3F82-4A49-99BB-0FFD9A33B52B}" type="sibTrans" cxnId="{2FD90A4F-064C-487C-B252-50CAA4FE56EE}">
      <dgm:prSet/>
      <dgm:spPr/>
      <dgm:t>
        <a:bodyPr/>
        <a:lstStyle/>
        <a:p>
          <a:endParaRPr lang="en-US"/>
        </a:p>
      </dgm:t>
    </dgm:pt>
    <dgm:pt modelId="{26C00F7E-1DAB-4B02-A704-611C8EAC4D38}">
      <dgm:prSet phldrT="[Text]" custT="1"/>
      <dgm:spPr/>
      <dgm:t>
        <a:bodyPr/>
        <a:lstStyle/>
        <a:p>
          <a:pPr rtl="1"/>
          <a:r>
            <a:rPr lang="ar-SA" sz="1600" b="1" dirty="0" smtClean="0"/>
            <a:t>الانحراف المتوسط</a:t>
          </a:r>
          <a:endParaRPr lang="en-US" sz="1600" dirty="0"/>
        </a:p>
      </dgm:t>
    </dgm:pt>
    <dgm:pt modelId="{11499446-9841-4286-8C8C-EF72BCCCDA90}" type="parTrans" cxnId="{92A3EF4E-3754-4116-9204-D3DA2113365F}">
      <dgm:prSet/>
      <dgm:spPr/>
      <dgm:t>
        <a:bodyPr/>
        <a:lstStyle/>
        <a:p>
          <a:endParaRPr lang="en-US"/>
        </a:p>
      </dgm:t>
    </dgm:pt>
    <dgm:pt modelId="{C28ED154-F2E1-4760-B726-4B5188E8FE37}" type="sibTrans" cxnId="{92A3EF4E-3754-4116-9204-D3DA2113365F}">
      <dgm:prSet/>
      <dgm:spPr/>
      <dgm:t>
        <a:bodyPr/>
        <a:lstStyle/>
        <a:p>
          <a:endParaRPr lang="en-US"/>
        </a:p>
      </dgm:t>
    </dgm:pt>
    <dgm:pt modelId="{507E3949-71A6-46E2-A179-7DD5DC510DE9}">
      <dgm:prSet phldrT="[Text]" custT="1"/>
      <dgm:spPr/>
      <dgm:t>
        <a:bodyPr/>
        <a:lstStyle/>
        <a:p>
          <a:r>
            <a:rPr lang="ar-EG" sz="2400" dirty="0" smtClean="0"/>
            <a:t>المدى </a:t>
          </a:r>
          <a:endParaRPr lang="en-US" sz="2400" dirty="0"/>
        </a:p>
      </dgm:t>
    </dgm:pt>
    <dgm:pt modelId="{C14A9A70-91BF-4CED-BE73-AB1936F751D8}" type="parTrans" cxnId="{A5440AF5-903B-4382-AE21-8DF3A8D0EE18}">
      <dgm:prSet/>
      <dgm:spPr/>
      <dgm:t>
        <a:bodyPr/>
        <a:lstStyle/>
        <a:p>
          <a:endParaRPr lang="en-US"/>
        </a:p>
      </dgm:t>
    </dgm:pt>
    <dgm:pt modelId="{D73E2F4B-5F63-40C5-B0BF-5DCBB3980BFB}" type="sibTrans" cxnId="{A5440AF5-903B-4382-AE21-8DF3A8D0EE18}">
      <dgm:prSet/>
      <dgm:spPr/>
      <dgm:t>
        <a:bodyPr/>
        <a:lstStyle/>
        <a:p>
          <a:endParaRPr lang="en-US"/>
        </a:p>
      </dgm:t>
    </dgm:pt>
    <dgm:pt modelId="{489171C8-7A07-4880-AF65-087D37A21128}">
      <dgm:prSet phldrT="[Text]"/>
      <dgm:spPr/>
      <dgm:t>
        <a:bodyPr/>
        <a:lstStyle/>
        <a:p>
          <a:pPr rtl="1"/>
          <a:r>
            <a:rPr lang="ar-EG" b="1" dirty="0" smtClean="0"/>
            <a:t>معامل الاختلاف </a:t>
          </a:r>
          <a:endParaRPr lang="en-US" dirty="0"/>
        </a:p>
      </dgm:t>
    </dgm:pt>
    <dgm:pt modelId="{CC441ACB-DA78-4AA7-B2E4-8CEE1ECCA3A6}" type="parTrans" cxnId="{749B375D-4ADF-45C0-851B-84E52980D430}">
      <dgm:prSet/>
      <dgm:spPr/>
      <dgm:t>
        <a:bodyPr/>
        <a:lstStyle/>
        <a:p>
          <a:endParaRPr lang="en-US"/>
        </a:p>
      </dgm:t>
    </dgm:pt>
    <dgm:pt modelId="{CBB37024-8073-47CB-9676-1CCC5D9F8341}" type="sibTrans" cxnId="{749B375D-4ADF-45C0-851B-84E52980D430}">
      <dgm:prSet/>
      <dgm:spPr/>
      <dgm:t>
        <a:bodyPr/>
        <a:lstStyle/>
        <a:p>
          <a:endParaRPr lang="en-US"/>
        </a:p>
      </dgm:t>
    </dgm:pt>
    <dgm:pt modelId="{F1DDE57C-B83B-4DAA-89DF-DD46EA55A61E}">
      <dgm:prSet phldrT="[Text]"/>
      <dgm:spPr/>
      <dgm:t>
        <a:bodyPr/>
        <a:lstStyle/>
        <a:p>
          <a:pPr rtl="1"/>
          <a:r>
            <a:rPr lang="ar-SA" b="1" dirty="0" smtClean="0"/>
            <a:t>التباين</a:t>
          </a:r>
          <a:endParaRPr lang="en-US" dirty="0"/>
        </a:p>
      </dgm:t>
    </dgm:pt>
    <dgm:pt modelId="{4C411C31-31B0-4702-8330-77B2C119148D}" type="parTrans" cxnId="{EEF6B67C-45D6-41D0-A462-1E339E952469}">
      <dgm:prSet/>
      <dgm:spPr/>
      <dgm:t>
        <a:bodyPr/>
        <a:lstStyle/>
        <a:p>
          <a:endParaRPr lang="en-US"/>
        </a:p>
      </dgm:t>
    </dgm:pt>
    <dgm:pt modelId="{9782E7FF-3C6F-4C51-AFD8-0C426E08016E}" type="sibTrans" cxnId="{EEF6B67C-45D6-41D0-A462-1E339E952469}">
      <dgm:prSet/>
      <dgm:spPr/>
      <dgm:t>
        <a:bodyPr/>
        <a:lstStyle/>
        <a:p>
          <a:endParaRPr lang="en-US"/>
        </a:p>
      </dgm:t>
    </dgm:pt>
    <dgm:pt modelId="{1195A227-E1C4-4D0D-BC45-640BF168FE6E}">
      <dgm:prSet phldrT="[Text]"/>
      <dgm:spPr/>
      <dgm:t>
        <a:bodyPr/>
        <a:lstStyle/>
        <a:p>
          <a:pPr rtl="1"/>
          <a:r>
            <a:rPr lang="ar-EG" b="1" dirty="0" smtClean="0"/>
            <a:t>معامل الالتواء المعياري </a:t>
          </a:r>
          <a:endParaRPr lang="en-US" dirty="0"/>
        </a:p>
      </dgm:t>
    </dgm:pt>
    <dgm:pt modelId="{12D7237B-092D-4FAE-B10F-F263755E438D}" type="parTrans" cxnId="{844FB20D-E386-45E1-9020-A458243723D3}">
      <dgm:prSet/>
      <dgm:spPr/>
      <dgm:t>
        <a:bodyPr/>
        <a:lstStyle/>
        <a:p>
          <a:endParaRPr lang="en-US"/>
        </a:p>
      </dgm:t>
    </dgm:pt>
    <dgm:pt modelId="{DE524717-9DF6-4B58-A34B-325FDCFE5DE7}" type="sibTrans" cxnId="{844FB20D-E386-45E1-9020-A458243723D3}">
      <dgm:prSet/>
      <dgm:spPr/>
      <dgm:t>
        <a:bodyPr/>
        <a:lstStyle/>
        <a:p>
          <a:endParaRPr lang="en-US"/>
        </a:p>
      </dgm:t>
    </dgm:pt>
    <dgm:pt modelId="{74C93FCE-AC7F-407D-BD98-1A8DE2F574FB}" type="pres">
      <dgm:prSet presAssocID="{909F0A7F-E4AD-4B3A-8874-C1525E5B8DE5}" presName="hierChild1" presStyleCnt="0">
        <dgm:presLayoutVars>
          <dgm:orgChart val="1"/>
          <dgm:chPref val="1"/>
          <dgm:dir/>
          <dgm:animOne val="branch"/>
          <dgm:animLvl val="lvl"/>
          <dgm:resizeHandles/>
        </dgm:presLayoutVars>
      </dgm:prSet>
      <dgm:spPr/>
      <dgm:t>
        <a:bodyPr/>
        <a:lstStyle/>
        <a:p>
          <a:pPr rtl="1"/>
          <a:endParaRPr lang="ar-EG"/>
        </a:p>
      </dgm:t>
    </dgm:pt>
    <dgm:pt modelId="{BE434DA9-29E1-4080-B1A8-9CE7AA425B6C}" type="pres">
      <dgm:prSet presAssocID="{8CB5B491-E4ED-4D44-A099-439F3F3DFB4A}" presName="hierRoot1" presStyleCnt="0">
        <dgm:presLayoutVars>
          <dgm:hierBranch val="init"/>
        </dgm:presLayoutVars>
      </dgm:prSet>
      <dgm:spPr/>
    </dgm:pt>
    <dgm:pt modelId="{A9C2643C-A784-4A07-863D-45F982BA3ED0}" type="pres">
      <dgm:prSet presAssocID="{8CB5B491-E4ED-4D44-A099-439F3F3DFB4A}" presName="rootComposite1" presStyleCnt="0"/>
      <dgm:spPr/>
    </dgm:pt>
    <dgm:pt modelId="{CD1895AA-F681-49C5-8866-CC2FE39A0EE0}" type="pres">
      <dgm:prSet presAssocID="{8CB5B491-E4ED-4D44-A099-439F3F3DFB4A}" presName="rootText1" presStyleLbl="node0" presStyleIdx="0" presStyleCnt="1" custScaleX="217494">
        <dgm:presLayoutVars>
          <dgm:chPref val="3"/>
        </dgm:presLayoutVars>
      </dgm:prSet>
      <dgm:spPr/>
      <dgm:t>
        <a:bodyPr/>
        <a:lstStyle/>
        <a:p>
          <a:pPr rtl="1"/>
          <a:endParaRPr lang="ar-EG"/>
        </a:p>
      </dgm:t>
    </dgm:pt>
    <dgm:pt modelId="{10147B01-8572-42BA-A9D0-FFE97CF70AC1}" type="pres">
      <dgm:prSet presAssocID="{8CB5B491-E4ED-4D44-A099-439F3F3DFB4A}" presName="rootConnector1" presStyleLbl="node1" presStyleIdx="0" presStyleCnt="0"/>
      <dgm:spPr/>
      <dgm:t>
        <a:bodyPr/>
        <a:lstStyle/>
        <a:p>
          <a:pPr rtl="1"/>
          <a:endParaRPr lang="ar-EG"/>
        </a:p>
      </dgm:t>
    </dgm:pt>
    <dgm:pt modelId="{D59BBF75-8BC0-4F22-8C90-B9B3D9EA3A75}" type="pres">
      <dgm:prSet presAssocID="{8CB5B491-E4ED-4D44-A099-439F3F3DFB4A}" presName="hierChild2" presStyleCnt="0"/>
      <dgm:spPr/>
    </dgm:pt>
    <dgm:pt modelId="{C7C6FC1E-AD03-41F2-9CA2-F9D9A2224617}" type="pres">
      <dgm:prSet presAssocID="{8E30343D-E0CC-4B6A-99ED-A445B1CD8582}" presName="Name37" presStyleLbl="parChTrans1D2" presStyleIdx="0" presStyleCnt="6"/>
      <dgm:spPr/>
      <dgm:t>
        <a:bodyPr/>
        <a:lstStyle/>
        <a:p>
          <a:pPr rtl="1"/>
          <a:endParaRPr lang="ar-EG"/>
        </a:p>
      </dgm:t>
    </dgm:pt>
    <dgm:pt modelId="{54DEEAD2-9795-41C8-8D08-8707970922DD}" type="pres">
      <dgm:prSet presAssocID="{EC26D43F-A2A3-45FA-8275-9196B8143C2B}" presName="hierRoot2" presStyleCnt="0">
        <dgm:presLayoutVars>
          <dgm:hierBranch val="init"/>
        </dgm:presLayoutVars>
      </dgm:prSet>
      <dgm:spPr/>
    </dgm:pt>
    <dgm:pt modelId="{0B0FB097-639B-4EC9-8BEA-99AD0FAFFDFA}" type="pres">
      <dgm:prSet presAssocID="{EC26D43F-A2A3-45FA-8275-9196B8143C2B}" presName="rootComposite" presStyleCnt="0"/>
      <dgm:spPr/>
    </dgm:pt>
    <dgm:pt modelId="{60580C03-7C72-40DB-A2DF-DCBD10B35F3C}" type="pres">
      <dgm:prSet presAssocID="{EC26D43F-A2A3-45FA-8275-9196B8143C2B}" presName="rootText" presStyleLbl="node2" presStyleIdx="0" presStyleCnt="6">
        <dgm:presLayoutVars>
          <dgm:chPref val="3"/>
        </dgm:presLayoutVars>
      </dgm:prSet>
      <dgm:spPr/>
      <dgm:t>
        <a:bodyPr/>
        <a:lstStyle/>
        <a:p>
          <a:endParaRPr lang="en-US"/>
        </a:p>
      </dgm:t>
    </dgm:pt>
    <dgm:pt modelId="{2F5569A1-CB60-4CB9-9D5E-44B07E426646}" type="pres">
      <dgm:prSet presAssocID="{EC26D43F-A2A3-45FA-8275-9196B8143C2B}" presName="rootConnector" presStyleLbl="node2" presStyleIdx="0" presStyleCnt="6"/>
      <dgm:spPr/>
      <dgm:t>
        <a:bodyPr/>
        <a:lstStyle/>
        <a:p>
          <a:pPr rtl="1"/>
          <a:endParaRPr lang="ar-EG"/>
        </a:p>
      </dgm:t>
    </dgm:pt>
    <dgm:pt modelId="{24CB9CBA-688D-462E-BEC8-732FF328FBD8}" type="pres">
      <dgm:prSet presAssocID="{EC26D43F-A2A3-45FA-8275-9196B8143C2B}" presName="hierChild4" presStyleCnt="0"/>
      <dgm:spPr/>
    </dgm:pt>
    <dgm:pt modelId="{F77866DD-DF5F-4517-9AE1-94F5EDBE2180}" type="pres">
      <dgm:prSet presAssocID="{EC26D43F-A2A3-45FA-8275-9196B8143C2B}" presName="hierChild5" presStyleCnt="0"/>
      <dgm:spPr/>
    </dgm:pt>
    <dgm:pt modelId="{6A313BC5-8C72-4840-8C3D-75C09BC7E1C0}" type="pres">
      <dgm:prSet presAssocID="{12D7237B-092D-4FAE-B10F-F263755E438D}" presName="Name37" presStyleLbl="parChTrans1D2" presStyleIdx="1" presStyleCnt="6"/>
      <dgm:spPr/>
      <dgm:t>
        <a:bodyPr/>
        <a:lstStyle/>
        <a:p>
          <a:pPr rtl="1"/>
          <a:endParaRPr lang="ar-EG"/>
        </a:p>
      </dgm:t>
    </dgm:pt>
    <dgm:pt modelId="{B3ADEFAC-6E26-4E43-B1C8-8B1C0C26F8C9}" type="pres">
      <dgm:prSet presAssocID="{1195A227-E1C4-4D0D-BC45-640BF168FE6E}" presName="hierRoot2" presStyleCnt="0">
        <dgm:presLayoutVars>
          <dgm:hierBranch val="init"/>
        </dgm:presLayoutVars>
      </dgm:prSet>
      <dgm:spPr/>
    </dgm:pt>
    <dgm:pt modelId="{136FBCBA-2985-4887-B4A1-BBE00FABBDB4}" type="pres">
      <dgm:prSet presAssocID="{1195A227-E1C4-4D0D-BC45-640BF168FE6E}" presName="rootComposite" presStyleCnt="0"/>
      <dgm:spPr/>
    </dgm:pt>
    <dgm:pt modelId="{779C8019-BC86-472F-B862-9D918CDF772C}" type="pres">
      <dgm:prSet presAssocID="{1195A227-E1C4-4D0D-BC45-640BF168FE6E}" presName="rootText" presStyleLbl="node2" presStyleIdx="1" presStyleCnt="6">
        <dgm:presLayoutVars>
          <dgm:chPref val="3"/>
        </dgm:presLayoutVars>
      </dgm:prSet>
      <dgm:spPr/>
      <dgm:t>
        <a:bodyPr/>
        <a:lstStyle/>
        <a:p>
          <a:pPr rtl="1"/>
          <a:endParaRPr lang="ar-EG"/>
        </a:p>
      </dgm:t>
    </dgm:pt>
    <dgm:pt modelId="{CFFADAE1-AD02-4DBA-B2FB-C55B21BEF429}" type="pres">
      <dgm:prSet presAssocID="{1195A227-E1C4-4D0D-BC45-640BF168FE6E}" presName="rootConnector" presStyleLbl="node2" presStyleIdx="1" presStyleCnt="6"/>
      <dgm:spPr/>
      <dgm:t>
        <a:bodyPr/>
        <a:lstStyle/>
        <a:p>
          <a:pPr rtl="1"/>
          <a:endParaRPr lang="ar-EG"/>
        </a:p>
      </dgm:t>
    </dgm:pt>
    <dgm:pt modelId="{D79E192C-194A-4E09-9F93-634A6766E433}" type="pres">
      <dgm:prSet presAssocID="{1195A227-E1C4-4D0D-BC45-640BF168FE6E}" presName="hierChild4" presStyleCnt="0"/>
      <dgm:spPr/>
    </dgm:pt>
    <dgm:pt modelId="{120E23C7-209D-4B49-B525-1EFA58CF6F76}" type="pres">
      <dgm:prSet presAssocID="{1195A227-E1C4-4D0D-BC45-640BF168FE6E}" presName="hierChild5" presStyleCnt="0"/>
      <dgm:spPr/>
    </dgm:pt>
    <dgm:pt modelId="{BBE89B3B-E223-4343-BEED-BA7076AFF7E6}" type="pres">
      <dgm:prSet presAssocID="{CC441ACB-DA78-4AA7-B2E4-8CEE1ECCA3A6}" presName="Name37" presStyleLbl="parChTrans1D2" presStyleIdx="2" presStyleCnt="6"/>
      <dgm:spPr/>
      <dgm:t>
        <a:bodyPr/>
        <a:lstStyle/>
        <a:p>
          <a:pPr rtl="1"/>
          <a:endParaRPr lang="ar-EG"/>
        </a:p>
      </dgm:t>
    </dgm:pt>
    <dgm:pt modelId="{6C76462B-4746-430B-BC60-D7B766F3E1AF}" type="pres">
      <dgm:prSet presAssocID="{489171C8-7A07-4880-AF65-087D37A21128}" presName="hierRoot2" presStyleCnt="0">
        <dgm:presLayoutVars>
          <dgm:hierBranch val="init"/>
        </dgm:presLayoutVars>
      </dgm:prSet>
      <dgm:spPr/>
    </dgm:pt>
    <dgm:pt modelId="{6BF72FE9-0863-4937-B69B-DF7AA3B01127}" type="pres">
      <dgm:prSet presAssocID="{489171C8-7A07-4880-AF65-087D37A21128}" presName="rootComposite" presStyleCnt="0"/>
      <dgm:spPr/>
    </dgm:pt>
    <dgm:pt modelId="{352C63B3-7E66-4C29-9ACE-08D92A78984A}" type="pres">
      <dgm:prSet presAssocID="{489171C8-7A07-4880-AF65-087D37A21128}" presName="rootText" presStyleLbl="node2" presStyleIdx="2" presStyleCnt="6">
        <dgm:presLayoutVars>
          <dgm:chPref val="3"/>
        </dgm:presLayoutVars>
      </dgm:prSet>
      <dgm:spPr/>
      <dgm:t>
        <a:bodyPr/>
        <a:lstStyle/>
        <a:p>
          <a:endParaRPr lang="en-US"/>
        </a:p>
      </dgm:t>
    </dgm:pt>
    <dgm:pt modelId="{728CFF3C-71D0-493C-A266-37CF312F0355}" type="pres">
      <dgm:prSet presAssocID="{489171C8-7A07-4880-AF65-087D37A21128}" presName="rootConnector" presStyleLbl="node2" presStyleIdx="2" presStyleCnt="6"/>
      <dgm:spPr/>
      <dgm:t>
        <a:bodyPr/>
        <a:lstStyle/>
        <a:p>
          <a:pPr rtl="1"/>
          <a:endParaRPr lang="ar-EG"/>
        </a:p>
      </dgm:t>
    </dgm:pt>
    <dgm:pt modelId="{D7F64777-165B-425B-8EB2-8C4682E391B7}" type="pres">
      <dgm:prSet presAssocID="{489171C8-7A07-4880-AF65-087D37A21128}" presName="hierChild4" presStyleCnt="0"/>
      <dgm:spPr/>
    </dgm:pt>
    <dgm:pt modelId="{BC41EA1D-892E-4AD4-820A-E0ACAB32CCE6}" type="pres">
      <dgm:prSet presAssocID="{489171C8-7A07-4880-AF65-087D37A21128}" presName="hierChild5" presStyleCnt="0"/>
      <dgm:spPr/>
    </dgm:pt>
    <dgm:pt modelId="{F1DE139B-07FD-42CE-96C4-551C328AE4BF}" type="pres">
      <dgm:prSet presAssocID="{4C411C31-31B0-4702-8330-77B2C119148D}" presName="Name37" presStyleLbl="parChTrans1D2" presStyleIdx="3" presStyleCnt="6"/>
      <dgm:spPr/>
      <dgm:t>
        <a:bodyPr/>
        <a:lstStyle/>
        <a:p>
          <a:pPr rtl="1"/>
          <a:endParaRPr lang="ar-EG"/>
        </a:p>
      </dgm:t>
    </dgm:pt>
    <dgm:pt modelId="{46D5D8C5-E548-4DF3-A5A3-A866ACFFCC81}" type="pres">
      <dgm:prSet presAssocID="{F1DDE57C-B83B-4DAA-89DF-DD46EA55A61E}" presName="hierRoot2" presStyleCnt="0">
        <dgm:presLayoutVars>
          <dgm:hierBranch val="init"/>
        </dgm:presLayoutVars>
      </dgm:prSet>
      <dgm:spPr/>
    </dgm:pt>
    <dgm:pt modelId="{A83F901B-D1E0-4969-A3A0-6C21CF2BA507}" type="pres">
      <dgm:prSet presAssocID="{F1DDE57C-B83B-4DAA-89DF-DD46EA55A61E}" presName="rootComposite" presStyleCnt="0"/>
      <dgm:spPr/>
    </dgm:pt>
    <dgm:pt modelId="{06F11F66-98E9-4F7B-A22C-5603517B1275}" type="pres">
      <dgm:prSet presAssocID="{F1DDE57C-B83B-4DAA-89DF-DD46EA55A61E}" presName="rootText" presStyleLbl="node2" presStyleIdx="3" presStyleCnt="6">
        <dgm:presLayoutVars>
          <dgm:chPref val="3"/>
        </dgm:presLayoutVars>
      </dgm:prSet>
      <dgm:spPr/>
      <dgm:t>
        <a:bodyPr/>
        <a:lstStyle/>
        <a:p>
          <a:pPr rtl="1"/>
          <a:endParaRPr lang="ar-EG"/>
        </a:p>
      </dgm:t>
    </dgm:pt>
    <dgm:pt modelId="{BFC2BFF4-5822-4314-8273-B2E950AA35FC}" type="pres">
      <dgm:prSet presAssocID="{F1DDE57C-B83B-4DAA-89DF-DD46EA55A61E}" presName="rootConnector" presStyleLbl="node2" presStyleIdx="3" presStyleCnt="6"/>
      <dgm:spPr/>
      <dgm:t>
        <a:bodyPr/>
        <a:lstStyle/>
        <a:p>
          <a:pPr rtl="1"/>
          <a:endParaRPr lang="ar-EG"/>
        </a:p>
      </dgm:t>
    </dgm:pt>
    <dgm:pt modelId="{A0999FF8-F965-4345-BF00-579205E8AFCA}" type="pres">
      <dgm:prSet presAssocID="{F1DDE57C-B83B-4DAA-89DF-DD46EA55A61E}" presName="hierChild4" presStyleCnt="0"/>
      <dgm:spPr/>
    </dgm:pt>
    <dgm:pt modelId="{3EDE4382-152E-42A6-AB8E-BCFBA5329241}" type="pres">
      <dgm:prSet presAssocID="{F1DDE57C-B83B-4DAA-89DF-DD46EA55A61E}" presName="hierChild5" presStyleCnt="0"/>
      <dgm:spPr/>
    </dgm:pt>
    <dgm:pt modelId="{EB3509CC-BC75-49A1-9932-66CDE446CA14}" type="pres">
      <dgm:prSet presAssocID="{11499446-9841-4286-8C8C-EF72BCCCDA90}" presName="Name37" presStyleLbl="parChTrans1D2" presStyleIdx="4" presStyleCnt="6"/>
      <dgm:spPr/>
      <dgm:t>
        <a:bodyPr/>
        <a:lstStyle/>
        <a:p>
          <a:pPr rtl="1"/>
          <a:endParaRPr lang="ar-EG"/>
        </a:p>
      </dgm:t>
    </dgm:pt>
    <dgm:pt modelId="{87B90C0B-50AC-4074-BB66-EAC5B2AAF7A0}" type="pres">
      <dgm:prSet presAssocID="{26C00F7E-1DAB-4B02-A704-611C8EAC4D38}" presName="hierRoot2" presStyleCnt="0">
        <dgm:presLayoutVars>
          <dgm:hierBranch val="init"/>
        </dgm:presLayoutVars>
      </dgm:prSet>
      <dgm:spPr/>
    </dgm:pt>
    <dgm:pt modelId="{87993FE2-1928-4929-A4FB-12D2C8E796A2}" type="pres">
      <dgm:prSet presAssocID="{26C00F7E-1DAB-4B02-A704-611C8EAC4D38}" presName="rootComposite" presStyleCnt="0"/>
      <dgm:spPr/>
    </dgm:pt>
    <dgm:pt modelId="{2A6076BF-D955-401C-8BB0-A989D915BAAE}" type="pres">
      <dgm:prSet presAssocID="{26C00F7E-1DAB-4B02-A704-611C8EAC4D38}" presName="rootText" presStyleLbl="node2" presStyleIdx="4" presStyleCnt="6">
        <dgm:presLayoutVars>
          <dgm:chPref val="3"/>
        </dgm:presLayoutVars>
      </dgm:prSet>
      <dgm:spPr/>
      <dgm:t>
        <a:bodyPr/>
        <a:lstStyle/>
        <a:p>
          <a:endParaRPr lang="en-US"/>
        </a:p>
      </dgm:t>
    </dgm:pt>
    <dgm:pt modelId="{1B1E0001-1DFB-43CD-BDEB-311675AED8C8}" type="pres">
      <dgm:prSet presAssocID="{26C00F7E-1DAB-4B02-A704-611C8EAC4D38}" presName="rootConnector" presStyleLbl="node2" presStyleIdx="4" presStyleCnt="6"/>
      <dgm:spPr/>
      <dgm:t>
        <a:bodyPr/>
        <a:lstStyle/>
        <a:p>
          <a:pPr rtl="1"/>
          <a:endParaRPr lang="ar-EG"/>
        </a:p>
      </dgm:t>
    </dgm:pt>
    <dgm:pt modelId="{EC3F3EDB-9176-44A7-AB29-7812E18F96DC}" type="pres">
      <dgm:prSet presAssocID="{26C00F7E-1DAB-4B02-A704-611C8EAC4D38}" presName="hierChild4" presStyleCnt="0"/>
      <dgm:spPr/>
    </dgm:pt>
    <dgm:pt modelId="{0DC34BD6-3FA5-4D48-8798-54EC9A8C7AFA}" type="pres">
      <dgm:prSet presAssocID="{26C00F7E-1DAB-4B02-A704-611C8EAC4D38}" presName="hierChild5" presStyleCnt="0"/>
      <dgm:spPr/>
    </dgm:pt>
    <dgm:pt modelId="{2024F6A2-8620-49A6-8109-CB058566782D}" type="pres">
      <dgm:prSet presAssocID="{C14A9A70-91BF-4CED-BE73-AB1936F751D8}" presName="Name37" presStyleLbl="parChTrans1D2" presStyleIdx="5" presStyleCnt="6"/>
      <dgm:spPr/>
      <dgm:t>
        <a:bodyPr/>
        <a:lstStyle/>
        <a:p>
          <a:pPr rtl="1"/>
          <a:endParaRPr lang="ar-EG"/>
        </a:p>
      </dgm:t>
    </dgm:pt>
    <dgm:pt modelId="{95432711-1DF2-4BDA-822E-91282F4FA6D1}" type="pres">
      <dgm:prSet presAssocID="{507E3949-71A6-46E2-A179-7DD5DC510DE9}" presName="hierRoot2" presStyleCnt="0">
        <dgm:presLayoutVars>
          <dgm:hierBranch val="init"/>
        </dgm:presLayoutVars>
      </dgm:prSet>
      <dgm:spPr/>
    </dgm:pt>
    <dgm:pt modelId="{F01DDFD3-1F8C-4CAB-9928-601218979222}" type="pres">
      <dgm:prSet presAssocID="{507E3949-71A6-46E2-A179-7DD5DC510DE9}" presName="rootComposite" presStyleCnt="0"/>
      <dgm:spPr/>
    </dgm:pt>
    <dgm:pt modelId="{94A92EA2-DA8B-4042-9226-C5E2EB31A1A0}" type="pres">
      <dgm:prSet presAssocID="{507E3949-71A6-46E2-A179-7DD5DC510DE9}" presName="rootText" presStyleLbl="node2" presStyleIdx="5" presStyleCnt="6">
        <dgm:presLayoutVars>
          <dgm:chPref val="3"/>
        </dgm:presLayoutVars>
      </dgm:prSet>
      <dgm:spPr/>
      <dgm:t>
        <a:bodyPr/>
        <a:lstStyle/>
        <a:p>
          <a:pPr rtl="1"/>
          <a:endParaRPr lang="ar-EG"/>
        </a:p>
      </dgm:t>
    </dgm:pt>
    <dgm:pt modelId="{89230038-43A8-497E-80D0-050204AE334D}" type="pres">
      <dgm:prSet presAssocID="{507E3949-71A6-46E2-A179-7DD5DC510DE9}" presName="rootConnector" presStyleLbl="node2" presStyleIdx="5" presStyleCnt="6"/>
      <dgm:spPr/>
      <dgm:t>
        <a:bodyPr/>
        <a:lstStyle/>
        <a:p>
          <a:pPr rtl="1"/>
          <a:endParaRPr lang="ar-EG"/>
        </a:p>
      </dgm:t>
    </dgm:pt>
    <dgm:pt modelId="{7A193F43-2C2F-4143-BA31-BA468D231A0E}" type="pres">
      <dgm:prSet presAssocID="{507E3949-71A6-46E2-A179-7DD5DC510DE9}" presName="hierChild4" presStyleCnt="0"/>
      <dgm:spPr/>
    </dgm:pt>
    <dgm:pt modelId="{37B21112-96B9-4848-84C0-F9D979AD6C4C}" type="pres">
      <dgm:prSet presAssocID="{507E3949-71A6-46E2-A179-7DD5DC510DE9}" presName="hierChild5" presStyleCnt="0"/>
      <dgm:spPr/>
    </dgm:pt>
    <dgm:pt modelId="{89A0EB59-70CB-4A1C-9B1B-DB1EB1A2FC64}" type="pres">
      <dgm:prSet presAssocID="{8CB5B491-E4ED-4D44-A099-439F3F3DFB4A}" presName="hierChild3" presStyleCnt="0"/>
      <dgm:spPr/>
    </dgm:pt>
  </dgm:ptLst>
  <dgm:cxnLst>
    <dgm:cxn modelId="{1368E73C-FDB7-479A-9317-16CD8087F88B}" type="presOf" srcId="{CC441ACB-DA78-4AA7-B2E4-8CEE1ECCA3A6}" destId="{BBE89B3B-E223-4343-BEED-BA7076AFF7E6}" srcOrd="0" destOrd="0" presId="urn:microsoft.com/office/officeart/2005/8/layout/orgChart1"/>
    <dgm:cxn modelId="{6B51F533-C4E9-464E-B4A3-0DA25ED4CA9A}" type="presOf" srcId="{26C00F7E-1DAB-4B02-A704-611C8EAC4D38}" destId="{2A6076BF-D955-401C-8BB0-A989D915BAAE}" srcOrd="0" destOrd="0" presId="urn:microsoft.com/office/officeart/2005/8/layout/orgChart1"/>
    <dgm:cxn modelId="{A783AD06-D848-48A5-A700-9CDF2B364902}" srcId="{909F0A7F-E4AD-4B3A-8874-C1525E5B8DE5}" destId="{8CB5B491-E4ED-4D44-A099-439F3F3DFB4A}" srcOrd="0" destOrd="0" parTransId="{254FB744-AF42-4171-B904-EBF766D5DADB}" sibTransId="{D87A161F-7CED-47B8-AF2D-8CF2B3CE6035}"/>
    <dgm:cxn modelId="{296EDAB3-D153-4C5B-9C94-DA87C3FF1520}" type="presOf" srcId="{1195A227-E1C4-4D0D-BC45-640BF168FE6E}" destId="{779C8019-BC86-472F-B862-9D918CDF772C}" srcOrd="0" destOrd="0" presId="urn:microsoft.com/office/officeart/2005/8/layout/orgChart1"/>
    <dgm:cxn modelId="{D07E12B7-73BE-4B84-B88F-A8B78C7F39CF}" type="presOf" srcId="{507E3949-71A6-46E2-A179-7DD5DC510DE9}" destId="{89230038-43A8-497E-80D0-050204AE334D}" srcOrd="1" destOrd="0" presId="urn:microsoft.com/office/officeart/2005/8/layout/orgChart1"/>
    <dgm:cxn modelId="{F2D1B926-C88E-411C-BABE-20B0F93AB719}" type="presOf" srcId="{EC26D43F-A2A3-45FA-8275-9196B8143C2B}" destId="{60580C03-7C72-40DB-A2DF-DCBD10B35F3C}" srcOrd="0" destOrd="0" presId="urn:microsoft.com/office/officeart/2005/8/layout/orgChart1"/>
    <dgm:cxn modelId="{E690179B-9B5F-4527-8507-98A220A01A35}" type="presOf" srcId="{12D7237B-092D-4FAE-B10F-F263755E438D}" destId="{6A313BC5-8C72-4840-8C3D-75C09BC7E1C0}" srcOrd="0" destOrd="0" presId="urn:microsoft.com/office/officeart/2005/8/layout/orgChart1"/>
    <dgm:cxn modelId="{A3112341-4FCD-4313-96A9-5DA3CE73705E}" type="presOf" srcId="{8CB5B491-E4ED-4D44-A099-439F3F3DFB4A}" destId="{CD1895AA-F681-49C5-8866-CC2FE39A0EE0}" srcOrd="0" destOrd="0" presId="urn:microsoft.com/office/officeart/2005/8/layout/orgChart1"/>
    <dgm:cxn modelId="{A5440AF5-903B-4382-AE21-8DF3A8D0EE18}" srcId="{8CB5B491-E4ED-4D44-A099-439F3F3DFB4A}" destId="{507E3949-71A6-46E2-A179-7DD5DC510DE9}" srcOrd="5" destOrd="0" parTransId="{C14A9A70-91BF-4CED-BE73-AB1936F751D8}" sibTransId="{D73E2F4B-5F63-40C5-B0BF-5DCBB3980BFB}"/>
    <dgm:cxn modelId="{65C61171-B9C2-4443-B8AD-2D7A62F74622}" type="presOf" srcId="{F1DDE57C-B83B-4DAA-89DF-DD46EA55A61E}" destId="{BFC2BFF4-5822-4314-8273-B2E950AA35FC}" srcOrd="1" destOrd="0" presId="urn:microsoft.com/office/officeart/2005/8/layout/orgChart1"/>
    <dgm:cxn modelId="{92A3EF4E-3754-4116-9204-D3DA2113365F}" srcId="{8CB5B491-E4ED-4D44-A099-439F3F3DFB4A}" destId="{26C00F7E-1DAB-4B02-A704-611C8EAC4D38}" srcOrd="4" destOrd="0" parTransId="{11499446-9841-4286-8C8C-EF72BCCCDA90}" sibTransId="{C28ED154-F2E1-4760-B726-4B5188E8FE37}"/>
    <dgm:cxn modelId="{40E1DFEA-EF2C-4834-93C2-621BB1796472}" type="presOf" srcId="{909F0A7F-E4AD-4B3A-8874-C1525E5B8DE5}" destId="{74C93FCE-AC7F-407D-BD98-1A8DE2F574FB}" srcOrd="0" destOrd="0" presId="urn:microsoft.com/office/officeart/2005/8/layout/orgChart1"/>
    <dgm:cxn modelId="{AB765A1C-3FE3-41BE-86D1-9E7399571DC8}" type="presOf" srcId="{11499446-9841-4286-8C8C-EF72BCCCDA90}" destId="{EB3509CC-BC75-49A1-9932-66CDE446CA14}" srcOrd="0" destOrd="0" presId="urn:microsoft.com/office/officeart/2005/8/layout/orgChart1"/>
    <dgm:cxn modelId="{844FB20D-E386-45E1-9020-A458243723D3}" srcId="{8CB5B491-E4ED-4D44-A099-439F3F3DFB4A}" destId="{1195A227-E1C4-4D0D-BC45-640BF168FE6E}" srcOrd="1" destOrd="0" parTransId="{12D7237B-092D-4FAE-B10F-F263755E438D}" sibTransId="{DE524717-9DF6-4B58-A34B-325FDCFE5DE7}"/>
    <dgm:cxn modelId="{41019173-BE1F-4C86-A76D-57F19137ECAA}" type="presOf" srcId="{8CB5B491-E4ED-4D44-A099-439F3F3DFB4A}" destId="{10147B01-8572-42BA-A9D0-FFE97CF70AC1}" srcOrd="1" destOrd="0" presId="urn:microsoft.com/office/officeart/2005/8/layout/orgChart1"/>
    <dgm:cxn modelId="{1C67D27C-CD02-4E27-B991-DAF3EA7719F4}" type="presOf" srcId="{1195A227-E1C4-4D0D-BC45-640BF168FE6E}" destId="{CFFADAE1-AD02-4DBA-B2FB-C55B21BEF429}" srcOrd="1" destOrd="0" presId="urn:microsoft.com/office/officeart/2005/8/layout/orgChart1"/>
    <dgm:cxn modelId="{DDD35261-9302-4752-BDE2-838D355AEE36}" type="presOf" srcId="{F1DDE57C-B83B-4DAA-89DF-DD46EA55A61E}" destId="{06F11F66-98E9-4F7B-A22C-5603517B1275}" srcOrd="0" destOrd="0" presId="urn:microsoft.com/office/officeart/2005/8/layout/orgChart1"/>
    <dgm:cxn modelId="{4A6FAD12-184A-4449-BDD9-143B073C7385}" type="presOf" srcId="{8E30343D-E0CC-4B6A-99ED-A445B1CD8582}" destId="{C7C6FC1E-AD03-41F2-9CA2-F9D9A2224617}" srcOrd="0" destOrd="0" presId="urn:microsoft.com/office/officeart/2005/8/layout/orgChart1"/>
    <dgm:cxn modelId="{019184CF-C9E5-4C59-9551-49715A2B225A}" type="presOf" srcId="{EC26D43F-A2A3-45FA-8275-9196B8143C2B}" destId="{2F5569A1-CB60-4CB9-9D5E-44B07E426646}" srcOrd="1" destOrd="0" presId="urn:microsoft.com/office/officeart/2005/8/layout/orgChart1"/>
    <dgm:cxn modelId="{749B375D-4ADF-45C0-851B-84E52980D430}" srcId="{8CB5B491-E4ED-4D44-A099-439F3F3DFB4A}" destId="{489171C8-7A07-4880-AF65-087D37A21128}" srcOrd="2" destOrd="0" parTransId="{CC441ACB-DA78-4AA7-B2E4-8CEE1ECCA3A6}" sibTransId="{CBB37024-8073-47CB-9676-1CCC5D9F8341}"/>
    <dgm:cxn modelId="{2FD90A4F-064C-487C-B252-50CAA4FE56EE}" srcId="{8CB5B491-E4ED-4D44-A099-439F3F3DFB4A}" destId="{EC26D43F-A2A3-45FA-8275-9196B8143C2B}" srcOrd="0" destOrd="0" parTransId="{8E30343D-E0CC-4B6A-99ED-A445B1CD8582}" sibTransId="{E61CF697-3F82-4A49-99BB-0FFD9A33B52B}"/>
    <dgm:cxn modelId="{1EA9EB8E-CBB9-4C6C-A961-28A50E142B3E}" type="presOf" srcId="{489171C8-7A07-4880-AF65-087D37A21128}" destId="{728CFF3C-71D0-493C-A266-37CF312F0355}" srcOrd="1" destOrd="0" presId="urn:microsoft.com/office/officeart/2005/8/layout/orgChart1"/>
    <dgm:cxn modelId="{0CAFA490-5CA8-4EB2-9F5C-6E2B835FDFCA}" type="presOf" srcId="{489171C8-7A07-4880-AF65-087D37A21128}" destId="{352C63B3-7E66-4C29-9ACE-08D92A78984A}" srcOrd="0" destOrd="0" presId="urn:microsoft.com/office/officeart/2005/8/layout/orgChart1"/>
    <dgm:cxn modelId="{61E398B1-CCAB-40C9-A750-26EB2FB5DA44}" type="presOf" srcId="{4C411C31-31B0-4702-8330-77B2C119148D}" destId="{F1DE139B-07FD-42CE-96C4-551C328AE4BF}" srcOrd="0" destOrd="0" presId="urn:microsoft.com/office/officeart/2005/8/layout/orgChart1"/>
    <dgm:cxn modelId="{081A8D66-7F29-4038-BEC2-022B07EAE495}" type="presOf" srcId="{26C00F7E-1DAB-4B02-A704-611C8EAC4D38}" destId="{1B1E0001-1DFB-43CD-BDEB-311675AED8C8}" srcOrd="1" destOrd="0" presId="urn:microsoft.com/office/officeart/2005/8/layout/orgChart1"/>
    <dgm:cxn modelId="{87956DBB-4335-435C-B4A6-70A807737D65}" type="presOf" srcId="{507E3949-71A6-46E2-A179-7DD5DC510DE9}" destId="{94A92EA2-DA8B-4042-9226-C5E2EB31A1A0}" srcOrd="0" destOrd="0" presId="urn:microsoft.com/office/officeart/2005/8/layout/orgChart1"/>
    <dgm:cxn modelId="{EEF6B67C-45D6-41D0-A462-1E339E952469}" srcId="{8CB5B491-E4ED-4D44-A099-439F3F3DFB4A}" destId="{F1DDE57C-B83B-4DAA-89DF-DD46EA55A61E}" srcOrd="3" destOrd="0" parTransId="{4C411C31-31B0-4702-8330-77B2C119148D}" sibTransId="{9782E7FF-3C6F-4C51-AFD8-0C426E08016E}"/>
    <dgm:cxn modelId="{F55EACCE-114E-4483-9E43-DDEB54121713}" type="presOf" srcId="{C14A9A70-91BF-4CED-BE73-AB1936F751D8}" destId="{2024F6A2-8620-49A6-8109-CB058566782D}" srcOrd="0" destOrd="0" presId="urn:microsoft.com/office/officeart/2005/8/layout/orgChart1"/>
    <dgm:cxn modelId="{9DECE74D-43EA-4AA5-83DA-B2DE454850E0}" type="presParOf" srcId="{74C93FCE-AC7F-407D-BD98-1A8DE2F574FB}" destId="{BE434DA9-29E1-4080-B1A8-9CE7AA425B6C}" srcOrd="0" destOrd="0" presId="urn:microsoft.com/office/officeart/2005/8/layout/orgChart1"/>
    <dgm:cxn modelId="{376DC711-7801-4739-BD9B-FC4D3FF3EF83}" type="presParOf" srcId="{BE434DA9-29E1-4080-B1A8-9CE7AA425B6C}" destId="{A9C2643C-A784-4A07-863D-45F982BA3ED0}" srcOrd="0" destOrd="0" presId="urn:microsoft.com/office/officeart/2005/8/layout/orgChart1"/>
    <dgm:cxn modelId="{6FB29434-2B67-4E2E-8C1F-2474AB0A5DB3}" type="presParOf" srcId="{A9C2643C-A784-4A07-863D-45F982BA3ED0}" destId="{CD1895AA-F681-49C5-8866-CC2FE39A0EE0}" srcOrd="0" destOrd="0" presId="urn:microsoft.com/office/officeart/2005/8/layout/orgChart1"/>
    <dgm:cxn modelId="{56912E74-DB4E-438E-B654-DC722ECA355B}" type="presParOf" srcId="{A9C2643C-A784-4A07-863D-45F982BA3ED0}" destId="{10147B01-8572-42BA-A9D0-FFE97CF70AC1}" srcOrd="1" destOrd="0" presId="urn:microsoft.com/office/officeart/2005/8/layout/orgChart1"/>
    <dgm:cxn modelId="{8396E8B9-3F75-4BDA-ABEF-BAF8B04EA289}" type="presParOf" srcId="{BE434DA9-29E1-4080-B1A8-9CE7AA425B6C}" destId="{D59BBF75-8BC0-4F22-8C90-B9B3D9EA3A75}" srcOrd="1" destOrd="0" presId="urn:microsoft.com/office/officeart/2005/8/layout/orgChart1"/>
    <dgm:cxn modelId="{D6535BBF-1357-4A4F-BD33-7191C799A9C4}" type="presParOf" srcId="{D59BBF75-8BC0-4F22-8C90-B9B3D9EA3A75}" destId="{C7C6FC1E-AD03-41F2-9CA2-F9D9A2224617}" srcOrd="0" destOrd="0" presId="urn:microsoft.com/office/officeart/2005/8/layout/orgChart1"/>
    <dgm:cxn modelId="{22B45E03-D1A6-4F54-8A1C-03AF42105E7B}" type="presParOf" srcId="{D59BBF75-8BC0-4F22-8C90-B9B3D9EA3A75}" destId="{54DEEAD2-9795-41C8-8D08-8707970922DD}" srcOrd="1" destOrd="0" presId="urn:microsoft.com/office/officeart/2005/8/layout/orgChart1"/>
    <dgm:cxn modelId="{BF391818-8B6D-4FE0-801A-6BA6606C2B27}" type="presParOf" srcId="{54DEEAD2-9795-41C8-8D08-8707970922DD}" destId="{0B0FB097-639B-4EC9-8BEA-99AD0FAFFDFA}" srcOrd="0" destOrd="0" presId="urn:microsoft.com/office/officeart/2005/8/layout/orgChart1"/>
    <dgm:cxn modelId="{3C489079-AE20-4CFF-81B0-136D5201C83D}" type="presParOf" srcId="{0B0FB097-639B-4EC9-8BEA-99AD0FAFFDFA}" destId="{60580C03-7C72-40DB-A2DF-DCBD10B35F3C}" srcOrd="0" destOrd="0" presId="urn:microsoft.com/office/officeart/2005/8/layout/orgChart1"/>
    <dgm:cxn modelId="{A7AB9CFE-F09A-4A21-960D-D9932864BD13}" type="presParOf" srcId="{0B0FB097-639B-4EC9-8BEA-99AD0FAFFDFA}" destId="{2F5569A1-CB60-4CB9-9D5E-44B07E426646}" srcOrd="1" destOrd="0" presId="urn:microsoft.com/office/officeart/2005/8/layout/orgChart1"/>
    <dgm:cxn modelId="{6E7E1476-847F-4DD0-8316-5222C568C2A3}" type="presParOf" srcId="{54DEEAD2-9795-41C8-8D08-8707970922DD}" destId="{24CB9CBA-688D-462E-BEC8-732FF328FBD8}" srcOrd="1" destOrd="0" presId="urn:microsoft.com/office/officeart/2005/8/layout/orgChart1"/>
    <dgm:cxn modelId="{7B597A0F-44F3-4948-8E5A-8F9112DB370C}" type="presParOf" srcId="{54DEEAD2-9795-41C8-8D08-8707970922DD}" destId="{F77866DD-DF5F-4517-9AE1-94F5EDBE2180}" srcOrd="2" destOrd="0" presId="urn:microsoft.com/office/officeart/2005/8/layout/orgChart1"/>
    <dgm:cxn modelId="{5E6787D6-C6C8-48D6-8F5C-D493784E7A5A}" type="presParOf" srcId="{D59BBF75-8BC0-4F22-8C90-B9B3D9EA3A75}" destId="{6A313BC5-8C72-4840-8C3D-75C09BC7E1C0}" srcOrd="2" destOrd="0" presId="urn:microsoft.com/office/officeart/2005/8/layout/orgChart1"/>
    <dgm:cxn modelId="{F7FEC980-2071-4FD1-AC46-5A94BFC4BBD6}" type="presParOf" srcId="{D59BBF75-8BC0-4F22-8C90-B9B3D9EA3A75}" destId="{B3ADEFAC-6E26-4E43-B1C8-8B1C0C26F8C9}" srcOrd="3" destOrd="0" presId="urn:microsoft.com/office/officeart/2005/8/layout/orgChart1"/>
    <dgm:cxn modelId="{1F5B4D55-BE02-42CB-8C46-3F8FC074F919}" type="presParOf" srcId="{B3ADEFAC-6E26-4E43-B1C8-8B1C0C26F8C9}" destId="{136FBCBA-2985-4887-B4A1-BBE00FABBDB4}" srcOrd="0" destOrd="0" presId="urn:microsoft.com/office/officeart/2005/8/layout/orgChart1"/>
    <dgm:cxn modelId="{0627AD3F-1092-4A6B-B214-80C1956AB3C8}" type="presParOf" srcId="{136FBCBA-2985-4887-B4A1-BBE00FABBDB4}" destId="{779C8019-BC86-472F-B862-9D918CDF772C}" srcOrd="0" destOrd="0" presId="urn:microsoft.com/office/officeart/2005/8/layout/orgChart1"/>
    <dgm:cxn modelId="{A5E186DD-5797-4C7C-9EB9-E8376BE552B4}" type="presParOf" srcId="{136FBCBA-2985-4887-B4A1-BBE00FABBDB4}" destId="{CFFADAE1-AD02-4DBA-B2FB-C55B21BEF429}" srcOrd="1" destOrd="0" presId="urn:microsoft.com/office/officeart/2005/8/layout/orgChart1"/>
    <dgm:cxn modelId="{CCC21C17-816A-4F27-88C9-094892613350}" type="presParOf" srcId="{B3ADEFAC-6E26-4E43-B1C8-8B1C0C26F8C9}" destId="{D79E192C-194A-4E09-9F93-634A6766E433}" srcOrd="1" destOrd="0" presId="urn:microsoft.com/office/officeart/2005/8/layout/orgChart1"/>
    <dgm:cxn modelId="{C6389308-709F-401D-B27B-56C6A2D8317A}" type="presParOf" srcId="{B3ADEFAC-6E26-4E43-B1C8-8B1C0C26F8C9}" destId="{120E23C7-209D-4B49-B525-1EFA58CF6F76}" srcOrd="2" destOrd="0" presId="urn:microsoft.com/office/officeart/2005/8/layout/orgChart1"/>
    <dgm:cxn modelId="{91774BFD-EAED-45E5-BED8-A2C813EEB731}" type="presParOf" srcId="{D59BBF75-8BC0-4F22-8C90-B9B3D9EA3A75}" destId="{BBE89B3B-E223-4343-BEED-BA7076AFF7E6}" srcOrd="4" destOrd="0" presId="urn:microsoft.com/office/officeart/2005/8/layout/orgChart1"/>
    <dgm:cxn modelId="{E54D5757-3FA4-444E-B370-DE293F6ADA48}" type="presParOf" srcId="{D59BBF75-8BC0-4F22-8C90-B9B3D9EA3A75}" destId="{6C76462B-4746-430B-BC60-D7B766F3E1AF}" srcOrd="5" destOrd="0" presId="urn:microsoft.com/office/officeart/2005/8/layout/orgChart1"/>
    <dgm:cxn modelId="{77285EF0-F268-4001-8E41-E8023B8E3A02}" type="presParOf" srcId="{6C76462B-4746-430B-BC60-D7B766F3E1AF}" destId="{6BF72FE9-0863-4937-B69B-DF7AA3B01127}" srcOrd="0" destOrd="0" presId="urn:microsoft.com/office/officeart/2005/8/layout/orgChart1"/>
    <dgm:cxn modelId="{11EDEC19-6A65-4D62-A715-37E6C5940E3D}" type="presParOf" srcId="{6BF72FE9-0863-4937-B69B-DF7AA3B01127}" destId="{352C63B3-7E66-4C29-9ACE-08D92A78984A}" srcOrd="0" destOrd="0" presId="urn:microsoft.com/office/officeart/2005/8/layout/orgChart1"/>
    <dgm:cxn modelId="{ADC14D4E-1DEA-43CF-B932-45A7FCD60EFF}" type="presParOf" srcId="{6BF72FE9-0863-4937-B69B-DF7AA3B01127}" destId="{728CFF3C-71D0-493C-A266-37CF312F0355}" srcOrd="1" destOrd="0" presId="urn:microsoft.com/office/officeart/2005/8/layout/orgChart1"/>
    <dgm:cxn modelId="{F6868AF6-8CB9-489A-8FF3-0D3D3FDF5B44}" type="presParOf" srcId="{6C76462B-4746-430B-BC60-D7B766F3E1AF}" destId="{D7F64777-165B-425B-8EB2-8C4682E391B7}" srcOrd="1" destOrd="0" presId="urn:microsoft.com/office/officeart/2005/8/layout/orgChart1"/>
    <dgm:cxn modelId="{0BB5F20C-C35B-4E68-8B08-6E6A763137A4}" type="presParOf" srcId="{6C76462B-4746-430B-BC60-D7B766F3E1AF}" destId="{BC41EA1D-892E-4AD4-820A-E0ACAB32CCE6}" srcOrd="2" destOrd="0" presId="urn:microsoft.com/office/officeart/2005/8/layout/orgChart1"/>
    <dgm:cxn modelId="{A10B8721-5172-4F61-8546-09B89DB93BA6}" type="presParOf" srcId="{D59BBF75-8BC0-4F22-8C90-B9B3D9EA3A75}" destId="{F1DE139B-07FD-42CE-96C4-551C328AE4BF}" srcOrd="6" destOrd="0" presId="urn:microsoft.com/office/officeart/2005/8/layout/orgChart1"/>
    <dgm:cxn modelId="{BF85EBCB-BED7-45DA-A5E8-DEC162CFC1F8}" type="presParOf" srcId="{D59BBF75-8BC0-4F22-8C90-B9B3D9EA3A75}" destId="{46D5D8C5-E548-4DF3-A5A3-A866ACFFCC81}" srcOrd="7" destOrd="0" presId="urn:microsoft.com/office/officeart/2005/8/layout/orgChart1"/>
    <dgm:cxn modelId="{8FEAB6A6-32A2-40C0-A76F-580369ABC1AA}" type="presParOf" srcId="{46D5D8C5-E548-4DF3-A5A3-A866ACFFCC81}" destId="{A83F901B-D1E0-4969-A3A0-6C21CF2BA507}" srcOrd="0" destOrd="0" presId="urn:microsoft.com/office/officeart/2005/8/layout/orgChart1"/>
    <dgm:cxn modelId="{3327E593-BD70-4BD7-AA6F-B1A62F9481B3}" type="presParOf" srcId="{A83F901B-D1E0-4969-A3A0-6C21CF2BA507}" destId="{06F11F66-98E9-4F7B-A22C-5603517B1275}" srcOrd="0" destOrd="0" presId="urn:microsoft.com/office/officeart/2005/8/layout/orgChart1"/>
    <dgm:cxn modelId="{72C053EA-8706-4286-B81E-EB80FCB267C6}" type="presParOf" srcId="{A83F901B-D1E0-4969-A3A0-6C21CF2BA507}" destId="{BFC2BFF4-5822-4314-8273-B2E950AA35FC}" srcOrd="1" destOrd="0" presId="urn:microsoft.com/office/officeart/2005/8/layout/orgChart1"/>
    <dgm:cxn modelId="{42BB9597-FB9E-427F-BE23-6098118DD935}" type="presParOf" srcId="{46D5D8C5-E548-4DF3-A5A3-A866ACFFCC81}" destId="{A0999FF8-F965-4345-BF00-579205E8AFCA}" srcOrd="1" destOrd="0" presId="urn:microsoft.com/office/officeart/2005/8/layout/orgChart1"/>
    <dgm:cxn modelId="{A7E5BF0C-601E-4653-BC12-8B72B96FB956}" type="presParOf" srcId="{46D5D8C5-E548-4DF3-A5A3-A866ACFFCC81}" destId="{3EDE4382-152E-42A6-AB8E-BCFBA5329241}" srcOrd="2" destOrd="0" presId="urn:microsoft.com/office/officeart/2005/8/layout/orgChart1"/>
    <dgm:cxn modelId="{B5B0FF4A-93F2-44EC-AC89-A5BF0DE95B49}" type="presParOf" srcId="{D59BBF75-8BC0-4F22-8C90-B9B3D9EA3A75}" destId="{EB3509CC-BC75-49A1-9932-66CDE446CA14}" srcOrd="8" destOrd="0" presId="urn:microsoft.com/office/officeart/2005/8/layout/orgChart1"/>
    <dgm:cxn modelId="{026E6259-80BC-4802-8714-4947C2A1717E}" type="presParOf" srcId="{D59BBF75-8BC0-4F22-8C90-B9B3D9EA3A75}" destId="{87B90C0B-50AC-4074-BB66-EAC5B2AAF7A0}" srcOrd="9" destOrd="0" presId="urn:microsoft.com/office/officeart/2005/8/layout/orgChart1"/>
    <dgm:cxn modelId="{C38740F6-537E-4A06-9197-5B7518E42F09}" type="presParOf" srcId="{87B90C0B-50AC-4074-BB66-EAC5B2AAF7A0}" destId="{87993FE2-1928-4929-A4FB-12D2C8E796A2}" srcOrd="0" destOrd="0" presId="urn:microsoft.com/office/officeart/2005/8/layout/orgChart1"/>
    <dgm:cxn modelId="{B57C21A1-C437-4BFC-8B66-CFC1C1FD99C5}" type="presParOf" srcId="{87993FE2-1928-4929-A4FB-12D2C8E796A2}" destId="{2A6076BF-D955-401C-8BB0-A989D915BAAE}" srcOrd="0" destOrd="0" presId="urn:microsoft.com/office/officeart/2005/8/layout/orgChart1"/>
    <dgm:cxn modelId="{B046A371-0206-465D-8B96-AB6E083AE7F1}" type="presParOf" srcId="{87993FE2-1928-4929-A4FB-12D2C8E796A2}" destId="{1B1E0001-1DFB-43CD-BDEB-311675AED8C8}" srcOrd="1" destOrd="0" presId="urn:microsoft.com/office/officeart/2005/8/layout/orgChart1"/>
    <dgm:cxn modelId="{5AB85272-856F-4553-89D6-A7099CA0E7A9}" type="presParOf" srcId="{87B90C0B-50AC-4074-BB66-EAC5B2AAF7A0}" destId="{EC3F3EDB-9176-44A7-AB29-7812E18F96DC}" srcOrd="1" destOrd="0" presId="urn:microsoft.com/office/officeart/2005/8/layout/orgChart1"/>
    <dgm:cxn modelId="{F4BB2427-5B54-45A8-8814-D9E0DAD7F685}" type="presParOf" srcId="{87B90C0B-50AC-4074-BB66-EAC5B2AAF7A0}" destId="{0DC34BD6-3FA5-4D48-8798-54EC9A8C7AFA}" srcOrd="2" destOrd="0" presId="urn:microsoft.com/office/officeart/2005/8/layout/orgChart1"/>
    <dgm:cxn modelId="{EE7A67A8-3A0E-44CC-9DAC-98551E928C9B}" type="presParOf" srcId="{D59BBF75-8BC0-4F22-8C90-B9B3D9EA3A75}" destId="{2024F6A2-8620-49A6-8109-CB058566782D}" srcOrd="10" destOrd="0" presId="urn:microsoft.com/office/officeart/2005/8/layout/orgChart1"/>
    <dgm:cxn modelId="{FB567352-6830-4EA5-8B37-6B3A0AE04A02}" type="presParOf" srcId="{D59BBF75-8BC0-4F22-8C90-B9B3D9EA3A75}" destId="{95432711-1DF2-4BDA-822E-91282F4FA6D1}" srcOrd="11" destOrd="0" presId="urn:microsoft.com/office/officeart/2005/8/layout/orgChart1"/>
    <dgm:cxn modelId="{B81D8127-C722-4DAA-98CC-91DF0487050F}" type="presParOf" srcId="{95432711-1DF2-4BDA-822E-91282F4FA6D1}" destId="{F01DDFD3-1F8C-4CAB-9928-601218979222}" srcOrd="0" destOrd="0" presId="urn:microsoft.com/office/officeart/2005/8/layout/orgChart1"/>
    <dgm:cxn modelId="{330E1CC6-5A07-47A0-B742-B3BF26D13109}" type="presParOf" srcId="{F01DDFD3-1F8C-4CAB-9928-601218979222}" destId="{94A92EA2-DA8B-4042-9226-C5E2EB31A1A0}" srcOrd="0" destOrd="0" presId="urn:microsoft.com/office/officeart/2005/8/layout/orgChart1"/>
    <dgm:cxn modelId="{92EA9DB4-E881-4D96-9B81-B979B510E3EA}" type="presParOf" srcId="{F01DDFD3-1F8C-4CAB-9928-601218979222}" destId="{89230038-43A8-497E-80D0-050204AE334D}" srcOrd="1" destOrd="0" presId="urn:microsoft.com/office/officeart/2005/8/layout/orgChart1"/>
    <dgm:cxn modelId="{605F5305-88C4-4BBE-8639-F472DE701B58}" type="presParOf" srcId="{95432711-1DF2-4BDA-822E-91282F4FA6D1}" destId="{7A193F43-2C2F-4143-BA31-BA468D231A0E}" srcOrd="1" destOrd="0" presId="urn:microsoft.com/office/officeart/2005/8/layout/orgChart1"/>
    <dgm:cxn modelId="{C6AD21C5-C516-499C-B2EF-D50D2B3C6C92}" type="presParOf" srcId="{95432711-1DF2-4BDA-822E-91282F4FA6D1}" destId="{37B21112-96B9-4848-84C0-F9D979AD6C4C}" srcOrd="2" destOrd="0" presId="urn:microsoft.com/office/officeart/2005/8/layout/orgChart1"/>
    <dgm:cxn modelId="{FF42F04B-3C99-4205-9867-1F7D247E9387}" type="presParOf" srcId="{BE434DA9-29E1-4080-B1A8-9CE7AA425B6C}" destId="{89A0EB59-70CB-4A1C-9B1B-DB1EB1A2FC6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24F6A2-8620-49A6-8109-CB058566782D}">
      <dsp:nvSpPr>
        <dsp:cNvPr id="0" name=""/>
        <dsp:cNvSpPr/>
      </dsp:nvSpPr>
      <dsp:spPr>
        <a:xfrm>
          <a:off x="4135276" y="582449"/>
          <a:ext cx="3519742" cy="244345"/>
        </a:xfrm>
        <a:custGeom>
          <a:avLst/>
          <a:gdLst/>
          <a:ahLst/>
          <a:cxnLst/>
          <a:rect l="0" t="0" r="0" b="0"/>
          <a:pathLst>
            <a:path>
              <a:moveTo>
                <a:pt x="0" y="0"/>
              </a:moveTo>
              <a:lnTo>
                <a:pt x="0" y="122172"/>
              </a:lnTo>
              <a:lnTo>
                <a:pt x="3519742" y="122172"/>
              </a:lnTo>
              <a:lnTo>
                <a:pt x="3519742" y="2443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3509CC-BC75-49A1-9932-66CDE446CA14}">
      <dsp:nvSpPr>
        <dsp:cNvPr id="0" name=""/>
        <dsp:cNvSpPr/>
      </dsp:nvSpPr>
      <dsp:spPr>
        <a:xfrm>
          <a:off x="4135276" y="582449"/>
          <a:ext cx="2111845" cy="244345"/>
        </a:xfrm>
        <a:custGeom>
          <a:avLst/>
          <a:gdLst/>
          <a:ahLst/>
          <a:cxnLst/>
          <a:rect l="0" t="0" r="0" b="0"/>
          <a:pathLst>
            <a:path>
              <a:moveTo>
                <a:pt x="0" y="0"/>
              </a:moveTo>
              <a:lnTo>
                <a:pt x="0" y="122172"/>
              </a:lnTo>
              <a:lnTo>
                <a:pt x="2111845" y="122172"/>
              </a:lnTo>
              <a:lnTo>
                <a:pt x="2111845" y="2443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DE139B-07FD-42CE-96C4-551C328AE4BF}">
      <dsp:nvSpPr>
        <dsp:cNvPr id="0" name=""/>
        <dsp:cNvSpPr/>
      </dsp:nvSpPr>
      <dsp:spPr>
        <a:xfrm>
          <a:off x="4135276" y="582449"/>
          <a:ext cx="703948" cy="244345"/>
        </a:xfrm>
        <a:custGeom>
          <a:avLst/>
          <a:gdLst/>
          <a:ahLst/>
          <a:cxnLst/>
          <a:rect l="0" t="0" r="0" b="0"/>
          <a:pathLst>
            <a:path>
              <a:moveTo>
                <a:pt x="0" y="0"/>
              </a:moveTo>
              <a:lnTo>
                <a:pt x="0" y="122172"/>
              </a:lnTo>
              <a:lnTo>
                <a:pt x="703948" y="122172"/>
              </a:lnTo>
              <a:lnTo>
                <a:pt x="703948" y="2443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E89B3B-E223-4343-BEED-BA7076AFF7E6}">
      <dsp:nvSpPr>
        <dsp:cNvPr id="0" name=""/>
        <dsp:cNvSpPr/>
      </dsp:nvSpPr>
      <dsp:spPr>
        <a:xfrm>
          <a:off x="3431327" y="582449"/>
          <a:ext cx="703948" cy="244345"/>
        </a:xfrm>
        <a:custGeom>
          <a:avLst/>
          <a:gdLst/>
          <a:ahLst/>
          <a:cxnLst/>
          <a:rect l="0" t="0" r="0" b="0"/>
          <a:pathLst>
            <a:path>
              <a:moveTo>
                <a:pt x="703948" y="0"/>
              </a:moveTo>
              <a:lnTo>
                <a:pt x="703948" y="122172"/>
              </a:lnTo>
              <a:lnTo>
                <a:pt x="0" y="122172"/>
              </a:lnTo>
              <a:lnTo>
                <a:pt x="0" y="2443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13BC5-8C72-4840-8C3D-75C09BC7E1C0}">
      <dsp:nvSpPr>
        <dsp:cNvPr id="0" name=""/>
        <dsp:cNvSpPr/>
      </dsp:nvSpPr>
      <dsp:spPr>
        <a:xfrm>
          <a:off x="2023430" y="582449"/>
          <a:ext cx="2111845" cy="244345"/>
        </a:xfrm>
        <a:custGeom>
          <a:avLst/>
          <a:gdLst/>
          <a:ahLst/>
          <a:cxnLst/>
          <a:rect l="0" t="0" r="0" b="0"/>
          <a:pathLst>
            <a:path>
              <a:moveTo>
                <a:pt x="2111845" y="0"/>
              </a:moveTo>
              <a:lnTo>
                <a:pt x="2111845" y="122172"/>
              </a:lnTo>
              <a:lnTo>
                <a:pt x="0" y="122172"/>
              </a:lnTo>
              <a:lnTo>
                <a:pt x="0" y="2443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C6FC1E-AD03-41F2-9CA2-F9D9A2224617}">
      <dsp:nvSpPr>
        <dsp:cNvPr id="0" name=""/>
        <dsp:cNvSpPr/>
      </dsp:nvSpPr>
      <dsp:spPr>
        <a:xfrm>
          <a:off x="615533" y="582449"/>
          <a:ext cx="3519742" cy="244345"/>
        </a:xfrm>
        <a:custGeom>
          <a:avLst/>
          <a:gdLst/>
          <a:ahLst/>
          <a:cxnLst/>
          <a:rect l="0" t="0" r="0" b="0"/>
          <a:pathLst>
            <a:path>
              <a:moveTo>
                <a:pt x="3519742" y="0"/>
              </a:moveTo>
              <a:lnTo>
                <a:pt x="3519742" y="122172"/>
              </a:lnTo>
              <a:lnTo>
                <a:pt x="0" y="122172"/>
              </a:lnTo>
              <a:lnTo>
                <a:pt x="0" y="2443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1895AA-F681-49C5-8866-CC2FE39A0EE0}">
      <dsp:nvSpPr>
        <dsp:cNvPr id="0" name=""/>
        <dsp:cNvSpPr/>
      </dsp:nvSpPr>
      <dsp:spPr>
        <a:xfrm>
          <a:off x="2869949" y="674"/>
          <a:ext cx="2530653"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EG" sz="2000" b="1" kern="1200" dirty="0" smtClean="0"/>
            <a:t>مقاييس التشتت</a:t>
          </a:r>
          <a:endParaRPr lang="en-US" sz="2000" b="1" kern="1200" dirty="0"/>
        </a:p>
      </dsp:txBody>
      <dsp:txXfrm>
        <a:off x="2869949" y="674"/>
        <a:ext cx="2530653" cy="581775"/>
      </dsp:txXfrm>
    </dsp:sp>
    <dsp:sp modelId="{60580C03-7C72-40DB-A2DF-DCBD10B35F3C}">
      <dsp:nvSpPr>
        <dsp:cNvPr id="0" name=""/>
        <dsp:cNvSpPr/>
      </dsp:nvSpPr>
      <dsp:spPr>
        <a:xfrm>
          <a:off x="33758" y="826795"/>
          <a:ext cx="1163551"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EG" sz="1800" b="1" kern="1200" dirty="0" smtClean="0"/>
            <a:t>معامل الالتواء الربيعي</a:t>
          </a:r>
          <a:endParaRPr lang="en-US" sz="1800" kern="1200" dirty="0"/>
        </a:p>
      </dsp:txBody>
      <dsp:txXfrm>
        <a:off x="33758" y="826795"/>
        <a:ext cx="1163551" cy="581775"/>
      </dsp:txXfrm>
    </dsp:sp>
    <dsp:sp modelId="{779C8019-BC86-472F-B862-9D918CDF772C}">
      <dsp:nvSpPr>
        <dsp:cNvPr id="0" name=""/>
        <dsp:cNvSpPr/>
      </dsp:nvSpPr>
      <dsp:spPr>
        <a:xfrm>
          <a:off x="1441655" y="826795"/>
          <a:ext cx="1163551"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rtl="1">
            <a:lnSpc>
              <a:spcPct val="90000"/>
            </a:lnSpc>
            <a:spcBef>
              <a:spcPct val="0"/>
            </a:spcBef>
            <a:spcAft>
              <a:spcPct val="35000"/>
            </a:spcAft>
          </a:pPr>
          <a:r>
            <a:rPr lang="ar-EG" sz="1900" b="1" kern="1200" dirty="0" smtClean="0"/>
            <a:t>معامل الالتواء المعياري </a:t>
          </a:r>
          <a:endParaRPr lang="en-US" sz="1900" kern="1200" dirty="0"/>
        </a:p>
      </dsp:txBody>
      <dsp:txXfrm>
        <a:off x="1441655" y="826795"/>
        <a:ext cx="1163551" cy="581775"/>
      </dsp:txXfrm>
    </dsp:sp>
    <dsp:sp modelId="{352C63B3-7E66-4C29-9ACE-08D92A78984A}">
      <dsp:nvSpPr>
        <dsp:cNvPr id="0" name=""/>
        <dsp:cNvSpPr/>
      </dsp:nvSpPr>
      <dsp:spPr>
        <a:xfrm>
          <a:off x="2849551" y="826795"/>
          <a:ext cx="1163551"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rtl="1">
            <a:lnSpc>
              <a:spcPct val="90000"/>
            </a:lnSpc>
            <a:spcBef>
              <a:spcPct val="0"/>
            </a:spcBef>
            <a:spcAft>
              <a:spcPct val="35000"/>
            </a:spcAft>
          </a:pPr>
          <a:r>
            <a:rPr lang="ar-EG" sz="1900" b="1" kern="1200" dirty="0" smtClean="0"/>
            <a:t>معامل الاختلاف </a:t>
          </a:r>
          <a:endParaRPr lang="en-US" sz="1900" kern="1200" dirty="0"/>
        </a:p>
      </dsp:txBody>
      <dsp:txXfrm>
        <a:off x="2849551" y="826795"/>
        <a:ext cx="1163551" cy="581775"/>
      </dsp:txXfrm>
    </dsp:sp>
    <dsp:sp modelId="{06F11F66-98E9-4F7B-A22C-5603517B1275}">
      <dsp:nvSpPr>
        <dsp:cNvPr id="0" name=""/>
        <dsp:cNvSpPr/>
      </dsp:nvSpPr>
      <dsp:spPr>
        <a:xfrm>
          <a:off x="4257448" y="826795"/>
          <a:ext cx="1163551"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rtl="1">
            <a:lnSpc>
              <a:spcPct val="90000"/>
            </a:lnSpc>
            <a:spcBef>
              <a:spcPct val="0"/>
            </a:spcBef>
            <a:spcAft>
              <a:spcPct val="35000"/>
            </a:spcAft>
          </a:pPr>
          <a:r>
            <a:rPr lang="ar-SA" sz="1900" b="1" kern="1200" dirty="0" smtClean="0"/>
            <a:t>التباين</a:t>
          </a:r>
          <a:endParaRPr lang="en-US" sz="1900" kern="1200" dirty="0"/>
        </a:p>
      </dsp:txBody>
      <dsp:txXfrm>
        <a:off x="4257448" y="826795"/>
        <a:ext cx="1163551" cy="581775"/>
      </dsp:txXfrm>
    </dsp:sp>
    <dsp:sp modelId="{2A6076BF-D955-401C-8BB0-A989D915BAAE}">
      <dsp:nvSpPr>
        <dsp:cNvPr id="0" name=""/>
        <dsp:cNvSpPr/>
      </dsp:nvSpPr>
      <dsp:spPr>
        <a:xfrm>
          <a:off x="5665345" y="826795"/>
          <a:ext cx="1163551"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smtClean="0"/>
            <a:t>الانحراف المتوسط</a:t>
          </a:r>
          <a:endParaRPr lang="en-US" sz="1600" kern="1200" dirty="0"/>
        </a:p>
      </dsp:txBody>
      <dsp:txXfrm>
        <a:off x="5665345" y="826795"/>
        <a:ext cx="1163551" cy="581775"/>
      </dsp:txXfrm>
    </dsp:sp>
    <dsp:sp modelId="{94A92EA2-DA8B-4042-9226-C5E2EB31A1A0}">
      <dsp:nvSpPr>
        <dsp:cNvPr id="0" name=""/>
        <dsp:cNvSpPr/>
      </dsp:nvSpPr>
      <dsp:spPr>
        <a:xfrm>
          <a:off x="7073242" y="826795"/>
          <a:ext cx="1163551" cy="58177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EG" sz="2400" kern="1200" dirty="0" smtClean="0"/>
            <a:t>المدى </a:t>
          </a:r>
          <a:endParaRPr lang="en-US" sz="2400" kern="1200" dirty="0"/>
        </a:p>
      </dsp:txBody>
      <dsp:txXfrm>
        <a:off x="7073242" y="826795"/>
        <a:ext cx="1163551" cy="58177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الإحصاء في الإدارة</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smtClean="0">
                <a:solidFill>
                  <a:srgbClr val="7F7F7F"/>
                </a:solidFill>
                <a:latin typeface="Calibri" pitchFamily="34" charset="0"/>
                <a:cs typeface="Times New Roman" pitchFamily="18" charset="0"/>
              </a:rPr>
              <a:t>/ ملفي الرشيدي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a:t>
            </a:r>
            <a:r>
              <a:rPr lang="ar-SA" b="1" dirty="0" smtClean="0">
                <a:effectLst>
                  <a:outerShdw blurRad="38100" dist="38100" dir="2700000" algn="tl">
                    <a:srgbClr val="000000">
                      <a:alpha val="43137"/>
                    </a:srgbClr>
                  </a:outerShdw>
                </a:effectLst>
                <a:cs typeface="Arial" pitchFamily="34" charset="0"/>
              </a:rPr>
              <a:t>9</a:t>
            </a:r>
            <a:r>
              <a:rPr lang="ar-EG" b="1" dirty="0" smtClean="0">
                <a:effectLst>
                  <a:outerShdw blurRad="38100" dist="38100" dir="2700000" algn="tl">
                    <a:srgbClr val="000000">
                      <a:alpha val="43137"/>
                    </a:srgbClr>
                  </a:outerShdw>
                </a:effectLst>
                <a:cs typeface="Arial" pitchFamily="34" charset="0"/>
              </a:rPr>
              <a:t>)</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75192" y="3933056"/>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0263A"/>
                </a:solidFill>
                <a:effectLst>
                  <a:outerShdw blurRad="76200" dist="50800" dir="5400000" algn="tl" rotWithShape="0">
                    <a:srgbClr val="000000">
                      <a:alpha val="65000"/>
                    </a:srgbClr>
                  </a:outerShdw>
                </a:effectLst>
                <a:latin typeface="Arial" pitchFamily="34" charset="0"/>
                <a:cs typeface="Arial" pitchFamily="34" charset="0"/>
              </a:rPr>
              <a:t>تابع جمع </a:t>
            </a:r>
            <a:r>
              <a:rPr lang="ar-SA" sz="4000" b="1" spc="50" dirty="0">
                <a:ln w="11430"/>
                <a:solidFill>
                  <a:srgbClr val="00263A"/>
                </a:solidFill>
                <a:effectLst>
                  <a:outerShdw blurRad="76200" dist="50800" dir="5400000" algn="tl" rotWithShape="0">
                    <a:srgbClr val="000000">
                      <a:alpha val="65000"/>
                    </a:srgbClr>
                  </a:outerShdw>
                </a:effectLst>
                <a:latin typeface="Arial" pitchFamily="34" charset="0"/>
                <a:cs typeface="Arial" pitchFamily="34" charset="0"/>
              </a:rPr>
              <a:t>البيانات و ترميزها  وعرضها</a:t>
            </a:r>
          </a:p>
          <a:p>
            <a:pPr rtl="1" eaLnBrk="1" fontAlgn="auto" hangingPunct="1">
              <a:spcBef>
                <a:spcPct val="0"/>
              </a:spcBef>
              <a:spcAft>
                <a:spcPts val="0"/>
              </a:spcAft>
              <a:defRPr/>
            </a:pPr>
            <a:endParaRPr lang="ar-EG" sz="4000" b="1" spc="50" dirty="0" smtClean="0">
              <a:ln w="11430"/>
              <a:solidFill>
                <a:srgbClr val="00263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effectLst>
                  <a:outerShdw blurRad="38100" dist="38100" dir="2700000" algn="tl">
                    <a:srgbClr val="000000">
                      <a:alpha val="43137"/>
                    </a:srgbClr>
                  </a:outerShdw>
                </a:effectLst>
                <a:latin typeface="Hacen Liner XL" pitchFamily="2" charset="-78"/>
                <a:cs typeface="+mn-cs"/>
              </a:rPr>
              <a:t>ثالثاً :-</a:t>
            </a:r>
            <a:r>
              <a:rPr lang="ar-SA" b="1" dirty="0" smtClean="0">
                <a:effectLst>
                  <a:outerShdw blurRad="38100" dist="38100" dir="2700000" algn="tl">
                    <a:srgbClr val="000000">
                      <a:alpha val="43137"/>
                    </a:srgbClr>
                  </a:outerShdw>
                </a:effectLst>
                <a:latin typeface="Hacen Liner XL" pitchFamily="2" charset="-78"/>
                <a:cs typeface="+mn-cs"/>
              </a:rPr>
              <a:t> </a:t>
            </a:r>
            <a:r>
              <a:rPr lang="ar-SA" b="1" dirty="0">
                <a:effectLst>
                  <a:outerShdw blurRad="38100" dist="38100" dir="2700000" algn="tl">
                    <a:srgbClr val="000000">
                      <a:alpha val="43137"/>
                    </a:srgbClr>
                  </a:outerShdw>
                </a:effectLst>
                <a:latin typeface="Hacen Liner XL" pitchFamily="2" charset="-78"/>
                <a:cs typeface="+mn-cs"/>
              </a:rPr>
              <a:t>مقاييس </a:t>
            </a:r>
            <a:r>
              <a:rPr lang="ar-SA" b="1" dirty="0" smtClean="0">
                <a:effectLst>
                  <a:outerShdw blurRad="38100" dist="38100" dir="2700000" algn="tl">
                    <a:srgbClr val="000000">
                      <a:alpha val="43137"/>
                    </a:srgbClr>
                  </a:outerShdw>
                </a:effectLst>
                <a:latin typeface="Hacen Liner XL" pitchFamily="2" charset="-78"/>
                <a:cs typeface="+mn-cs"/>
              </a:rPr>
              <a:t>التشتت</a:t>
            </a:r>
            <a:r>
              <a:rPr lang="ar-EG" b="1" dirty="0" smtClean="0">
                <a:effectLst>
                  <a:outerShdw blurRad="38100" dist="38100" dir="2700000" algn="tl">
                    <a:srgbClr val="000000">
                      <a:alpha val="43137"/>
                    </a:srgbClr>
                  </a:outerShdw>
                </a:effectLst>
                <a:latin typeface="Hacen Liner XL" pitchFamily="2" charset="-78"/>
                <a:cs typeface="+mn-cs"/>
              </a:rPr>
              <a:t> :-</a:t>
            </a:r>
            <a:endParaRPr lang="ar-SA" dirty="0">
              <a:cs typeface="+mn-cs"/>
            </a:endParaRPr>
          </a:p>
        </p:txBody>
      </p:sp>
      <p:sp>
        <p:nvSpPr>
          <p:cNvPr id="3" name="عنصر نائب للمحتوى 2"/>
          <p:cNvSpPr>
            <a:spLocks noGrp="1"/>
          </p:cNvSpPr>
          <p:nvPr>
            <p:ph idx="1"/>
          </p:nvPr>
        </p:nvSpPr>
        <p:spPr/>
        <p:txBody>
          <a:bodyPr/>
          <a:lstStyle/>
          <a:p>
            <a:pPr algn="just"/>
            <a:r>
              <a:rPr lang="ar-SA" b="1" dirty="0">
                <a:solidFill>
                  <a:schemeClr val="accent1">
                    <a:lumMod val="50000"/>
                  </a:schemeClr>
                </a:solidFill>
              </a:rPr>
              <a:t>إن درجة التباعد أو التقارب بين البيانات تسمى تشتتاً , و تستخدم مقاييس التشتت في المقارنة بين مجموعات البيانات من حيث تشتتها.</a:t>
            </a:r>
          </a:p>
          <a:p>
            <a:pPr algn="just"/>
            <a:r>
              <a:rPr lang="ar-SA" b="1" dirty="0">
                <a:solidFill>
                  <a:schemeClr val="accent1">
                    <a:lumMod val="50000"/>
                  </a:schemeClr>
                </a:solidFill>
              </a:rPr>
              <a:t>كلما قل تشتت البيانات</a:t>
            </a:r>
            <a:r>
              <a:rPr lang="ar-EG" b="1" dirty="0">
                <a:solidFill>
                  <a:schemeClr val="accent1">
                    <a:lumMod val="50000"/>
                  </a:schemeClr>
                </a:solidFill>
              </a:rPr>
              <a:t> و </a:t>
            </a:r>
            <a:r>
              <a:rPr lang="ar-SA" b="1" dirty="0">
                <a:solidFill>
                  <a:schemeClr val="accent1">
                    <a:lumMod val="50000"/>
                  </a:schemeClr>
                </a:solidFill>
              </a:rPr>
              <a:t>كلما اقتربت من متوسطها</a:t>
            </a:r>
            <a:r>
              <a:rPr lang="ar-EG" b="1" dirty="0">
                <a:solidFill>
                  <a:schemeClr val="accent1">
                    <a:lumMod val="50000"/>
                  </a:schemeClr>
                </a:solidFill>
              </a:rPr>
              <a:t>  </a:t>
            </a:r>
            <a:r>
              <a:rPr lang="ar-SA" b="1" dirty="0">
                <a:solidFill>
                  <a:schemeClr val="accent1">
                    <a:lumMod val="50000"/>
                  </a:schemeClr>
                </a:solidFill>
              </a:rPr>
              <a:t>كلما كانت أقرب للتجانس</a:t>
            </a:r>
            <a:r>
              <a:rPr lang="ar-EG" b="1" dirty="0">
                <a:solidFill>
                  <a:schemeClr val="accent1">
                    <a:lumMod val="50000"/>
                  </a:schemeClr>
                </a:solidFill>
              </a:rPr>
              <a:t> .</a:t>
            </a:r>
          </a:p>
          <a:p>
            <a:endParaRPr lang="ar-SA" b="1" dirty="0" smtClean="0">
              <a:effectLst>
                <a:outerShdw blurRad="38100" dist="38100" dir="2700000" algn="tl">
                  <a:srgbClr val="000000">
                    <a:alpha val="43137"/>
                  </a:srgbClr>
                </a:outerShdw>
              </a:effectLst>
            </a:endParaRPr>
          </a:p>
          <a:p>
            <a:endParaRPr lang="ar-SA" b="1" dirty="0">
              <a:effectLst>
                <a:outerShdw blurRad="38100" dist="38100" dir="2700000" algn="tl">
                  <a:srgbClr val="000000">
                    <a:alpha val="43137"/>
                  </a:srgbClr>
                </a:outerShdw>
              </a:effectLst>
            </a:endParaRPr>
          </a:p>
          <a:p>
            <a:endParaRPr lang="ar-SA" b="1" dirty="0">
              <a:effectLst>
                <a:outerShdw blurRad="38100" dist="38100" dir="2700000" algn="tl">
                  <a:srgbClr val="000000">
                    <a:alpha val="43137"/>
                  </a:srgbClr>
                </a:outerShdw>
              </a:effectLst>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graphicFrame>
        <p:nvGraphicFramePr>
          <p:cNvPr id="5" name="Diagram 4"/>
          <p:cNvGraphicFramePr/>
          <p:nvPr>
            <p:extLst>
              <p:ext uri="{D42A27DB-BD31-4B8C-83A1-F6EECF244321}">
                <p14:modId xmlns:p14="http://schemas.microsoft.com/office/powerpoint/2010/main" val="547479968"/>
              </p:ext>
            </p:extLst>
          </p:nvPr>
        </p:nvGraphicFramePr>
        <p:xfrm>
          <a:off x="848544" y="4396019"/>
          <a:ext cx="8270552" cy="1409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29850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1 – المدى :-</a:t>
            </a:r>
            <a:endParaRPr lang="ar-SA" dirty="0"/>
          </a:p>
        </p:txBody>
      </p:sp>
      <p:sp>
        <p:nvSpPr>
          <p:cNvPr id="3" name="عنصر نائب للمحتوى 2"/>
          <p:cNvSpPr>
            <a:spLocks noGrp="1"/>
          </p:cNvSpPr>
          <p:nvPr>
            <p:ph idx="1"/>
          </p:nvPr>
        </p:nvSpPr>
        <p:spPr/>
        <p:txBody>
          <a:bodyPr/>
          <a:lstStyle/>
          <a:p>
            <a:r>
              <a:rPr lang="ar-EG" u="sng" dirty="0" smtClean="0"/>
              <a:t>أولاً : البيانات غير المبوبة :-</a:t>
            </a:r>
          </a:p>
          <a:p>
            <a:r>
              <a:rPr lang="ar-EG" dirty="0" smtClean="0"/>
              <a:t>هو الفرق بين أكبر مفردة و أقل مفردة .</a:t>
            </a:r>
          </a:p>
          <a:p>
            <a:r>
              <a:rPr lang="ar-EG" dirty="0" smtClean="0"/>
              <a:t>مثال :-</a:t>
            </a:r>
          </a:p>
          <a:p>
            <a:r>
              <a:rPr lang="ar-EG" dirty="0" smtClean="0"/>
              <a:t>البيانات التالية تمثل أسعار مجموعة من تذاكر الطيران من الرياض إلى القاهرة و المطلوب حساب قيمة المدى لأسعار هذه التذاكر :-</a:t>
            </a:r>
          </a:p>
          <a:p>
            <a:pPr algn="l" rtl="0"/>
            <a:r>
              <a:rPr lang="en-US" dirty="0" smtClean="0"/>
              <a:t>1100 , 500 , 675 , 1300 , 968  , 1150 </a:t>
            </a:r>
          </a:p>
          <a:p>
            <a:pPr algn="ctr"/>
            <a:r>
              <a:rPr lang="ar-EG" dirty="0" smtClean="0"/>
              <a:t>الحل </a:t>
            </a:r>
          </a:p>
          <a:p>
            <a:pPr algn="ctr"/>
            <a:r>
              <a:rPr lang="ar-EG" dirty="0" smtClean="0"/>
              <a:t>المدى = </a:t>
            </a:r>
            <a:r>
              <a:rPr lang="en-US" dirty="0" smtClean="0"/>
              <a:t>1300</a:t>
            </a:r>
            <a:r>
              <a:rPr lang="ar-EG" dirty="0" smtClean="0"/>
              <a:t> – </a:t>
            </a:r>
            <a:r>
              <a:rPr lang="en-US" dirty="0" smtClean="0"/>
              <a:t>500 </a:t>
            </a:r>
            <a:r>
              <a:rPr lang="ar-EG" dirty="0" smtClean="0"/>
              <a:t> =  </a:t>
            </a:r>
            <a:r>
              <a:rPr lang="en-US" dirty="0" smtClean="0"/>
              <a:t>800</a:t>
            </a:r>
            <a:r>
              <a:rPr lang="ar-EG" dirty="0" smtClean="0"/>
              <a:t>ريال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90635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1 – المدى :-</a:t>
            </a:r>
            <a:endParaRPr lang="ar-SA" dirty="0"/>
          </a:p>
        </p:txBody>
      </p:sp>
      <p:sp>
        <p:nvSpPr>
          <p:cNvPr id="3" name="عنصر نائب للمحتوى 2"/>
          <p:cNvSpPr>
            <a:spLocks noGrp="1"/>
          </p:cNvSpPr>
          <p:nvPr>
            <p:ph idx="1"/>
          </p:nvPr>
        </p:nvSpPr>
        <p:spPr/>
        <p:txBody>
          <a:bodyPr/>
          <a:lstStyle/>
          <a:p>
            <a:r>
              <a:rPr lang="ar-EG" sz="2800" b="1" u="sng" dirty="0" smtClean="0">
                <a:effectLst>
                  <a:outerShdw blurRad="38100" dist="38100" dir="2700000" algn="tl">
                    <a:srgbClr val="000000">
                      <a:alpha val="43137"/>
                    </a:srgbClr>
                  </a:outerShdw>
                </a:effectLst>
              </a:rPr>
              <a:t>مثال :-</a:t>
            </a:r>
          </a:p>
          <a:p>
            <a:r>
              <a:rPr lang="ar-EG" sz="2800" dirty="0" smtClean="0"/>
              <a:t>البيانات التالية توضح درجات مقياس الذكاء لمجموعتين من الطلاب و المطلوب المقارنة بين المجموعتين :-</a:t>
            </a:r>
          </a:p>
          <a:p>
            <a:r>
              <a:rPr lang="ar-EG" sz="2800" dirty="0" smtClean="0"/>
              <a:t>المجموعة الاولى </a:t>
            </a:r>
            <a:r>
              <a:rPr lang="en-US" sz="2800" dirty="0" smtClean="0"/>
              <a:t>}</a:t>
            </a:r>
            <a:r>
              <a:rPr lang="ar-EG" sz="2800" dirty="0" smtClean="0"/>
              <a:t> </a:t>
            </a:r>
            <a:r>
              <a:rPr lang="en-US" sz="2800" dirty="0" smtClean="0"/>
              <a:t>100,110,50,90,130,200,160</a:t>
            </a:r>
            <a:r>
              <a:rPr lang="ar-EG" sz="2800" dirty="0" smtClean="0"/>
              <a:t> </a:t>
            </a:r>
            <a:r>
              <a:rPr lang="en-US" sz="2800" dirty="0" smtClean="0"/>
              <a:t>{</a:t>
            </a:r>
          </a:p>
          <a:p>
            <a:r>
              <a:rPr lang="ar-EG" sz="2800" dirty="0" smtClean="0"/>
              <a:t>المجموعة الثانية </a:t>
            </a:r>
            <a:r>
              <a:rPr lang="en-US" sz="2800" dirty="0" smtClean="0"/>
              <a:t>}</a:t>
            </a:r>
            <a:r>
              <a:rPr lang="ar-EG" sz="2800" dirty="0" smtClean="0"/>
              <a:t> </a:t>
            </a:r>
            <a:r>
              <a:rPr lang="en-US" sz="2800" dirty="0" smtClean="0"/>
              <a:t>150,160,120,100,170,165,155</a:t>
            </a:r>
            <a:r>
              <a:rPr lang="ar-EG" sz="2800" dirty="0" smtClean="0"/>
              <a:t> </a:t>
            </a:r>
            <a:r>
              <a:rPr lang="en-US" sz="2800" dirty="0" smtClean="0"/>
              <a:t>{</a:t>
            </a:r>
          </a:p>
          <a:p>
            <a:pPr algn="ctr"/>
            <a:r>
              <a:rPr lang="ar-EG" sz="2800" b="1" dirty="0" smtClean="0"/>
              <a:t>الحــــل </a:t>
            </a:r>
          </a:p>
          <a:p>
            <a:r>
              <a:rPr lang="ar-EG" sz="2800" dirty="0" smtClean="0"/>
              <a:t>المدى للمجموعة الاولى = </a:t>
            </a:r>
            <a:r>
              <a:rPr lang="en-US" sz="2800" dirty="0" smtClean="0"/>
              <a:t>200</a:t>
            </a:r>
            <a:r>
              <a:rPr lang="ar-EG" sz="2800" dirty="0" smtClean="0"/>
              <a:t> - </a:t>
            </a:r>
            <a:r>
              <a:rPr lang="en-US" sz="2800" dirty="0" smtClean="0"/>
              <a:t> 50</a:t>
            </a:r>
            <a:r>
              <a:rPr lang="ar-EG" sz="2800" dirty="0" smtClean="0"/>
              <a:t> = </a:t>
            </a:r>
            <a:r>
              <a:rPr lang="en-US" sz="2800" dirty="0" smtClean="0"/>
              <a:t> 150</a:t>
            </a:r>
            <a:r>
              <a:rPr lang="ar-EG" sz="2800" dirty="0" smtClean="0"/>
              <a:t> درجة </a:t>
            </a:r>
          </a:p>
          <a:p>
            <a:r>
              <a:rPr lang="ar-EG" sz="2800" dirty="0" smtClean="0"/>
              <a:t>المدى للمجموعة الثانية = </a:t>
            </a:r>
            <a:r>
              <a:rPr lang="en-US" sz="2800" dirty="0" smtClean="0"/>
              <a:t>170</a:t>
            </a:r>
            <a:r>
              <a:rPr lang="ar-EG" sz="2800" dirty="0" smtClean="0"/>
              <a:t> – </a:t>
            </a:r>
            <a:r>
              <a:rPr lang="en-US" sz="2800" dirty="0" smtClean="0"/>
              <a:t>100</a:t>
            </a:r>
            <a:r>
              <a:rPr lang="ar-EG" sz="2800" dirty="0" smtClean="0"/>
              <a:t> = </a:t>
            </a:r>
            <a:r>
              <a:rPr lang="en-US" sz="2800" dirty="0" smtClean="0"/>
              <a:t>70</a:t>
            </a:r>
            <a:r>
              <a:rPr lang="ar-EG" sz="2800" dirty="0" smtClean="0"/>
              <a:t> درجة </a:t>
            </a:r>
          </a:p>
          <a:p>
            <a:pPr algn="ctr"/>
            <a:r>
              <a:rPr lang="ar-EG" sz="2800" dirty="0" smtClean="0"/>
              <a:t>إذاً تشتت المجموعة الأولى أكبر من المجموعة الثانية </a:t>
            </a:r>
            <a:r>
              <a:rPr lang="en-US" sz="2800" dirty="0" smtClean="0"/>
              <a:t> </a:t>
            </a:r>
            <a:endParaRPr lang="ar-SA" sz="2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2410294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1 – المدى :-</a:t>
            </a:r>
            <a:endParaRPr lang="ar-SA" dirty="0"/>
          </a:p>
        </p:txBody>
      </p:sp>
      <p:sp>
        <p:nvSpPr>
          <p:cNvPr id="3" name="عنصر نائب للمحتوى 2"/>
          <p:cNvSpPr>
            <a:spLocks noGrp="1"/>
          </p:cNvSpPr>
          <p:nvPr>
            <p:ph idx="1"/>
          </p:nvPr>
        </p:nvSpPr>
        <p:spPr/>
        <p:txBody>
          <a:bodyPr/>
          <a:lstStyle/>
          <a:p>
            <a:r>
              <a:rPr lang="ar-EG" b="1" u="sng" dirty="0" smtClean="0"/>
              <a:t>ثانياً : المدى من البيانات المبوبة :-</a:t>
            </a:r>
          </a:p>
          <a:p>
            <a:endParaRPr lang="ar-EG" dirty="0" smtClean="0"/>
          </a:p>
          <a:p>
            <a:pPr algn="ctr"/>
            <a:r>
              <a:rPr lang="ar-EG" dirty="0" smtClean="0"/>
              <a:t>المدى = الحد الأعلى للفئة الاخير – الحد الادنى للفئة الاولى </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603422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1 – المدى :-</a:t>
            </a:r>
            <a:endParaRPr lang="ar-SA" dirty="0"/>
          </a:p>
        </p:txBody>
      </p:sp>
      <p:sp>
        <p:nvSpPr>
          <p:cNvPr id="3" name="عنصر نائب للمحتوى 2"/>
          <p:cNvSpPr>
            <a:spLocks noGrp="1"/>
          </p:cNvSpPr>
          <p:nvPr>
            <p:ph idx="1"/>
          </p:nvPr>
        </p:nvSpPr>
        <p:spPr/>
        <p:txBody>
          <a:bodyPr/>
          <a:lstStyle/>
          <a:p>
            <a:r>
              <a:rPr lang="ar-EG" sz="2000" b="1" u="sng" dirty="0"/>
              <a:t>مثال :-</a:t>
            </a:r>
          </a:p>
          <a:p>
            <a:pPr algn="just"/>
            <a:r>
              <a:rPr lang="ar-EG" sz="2000" dirty="0"/>
              <a:t>الجداول التالية توضح توزيع درجات مجموعة من الطلاب في مقررين دراسيين المحاسبة و الاحصاء و المطلوب بيان أي من المقررين أكثر تشتتاً </a:t>
            </a:r>
            <a:r>
              <a:rPr lang="ar-EG" sz="2000" dirty="0" smtClean="0"/>
              <a:t>؟</a:t>
            </a:r>
            <a:endParaRPr lang="en-US" sz="2000" dirty="0" smtClean="0"/>
          </a:p>
          <a:p>
            <a:pPr algn="just"/>
            <a:endParaRPr lang="en-US" sz="2000" dirty="0"/>
          </a:p>
          <a:p>
            <a:pPr algn="just"/>
            <a:endParaRPr lang="en-US" sz="2000" dirty="0" smtClean="0"/>
          </a:p>
          <a:p>
            <a:pPr algn="just"/>
            <a:endParaRPr lang="en-US" sz="2000" dirty="0"/>
          </a:p>
          <a:p>
            <a:pPr algn="just"/>
            <a:endParaRPr lang="en-US" sz="2000" dirty="0" smtClean="0"/>
          </a:p>
          <a:p>
            <a:pPr algn="just"/>
            <a:endParaRPr lang="en-US" sz="2000" dirty="0"/>
          </a:p>
          <a:p>
            <a:pPr algn="just"/>
            <a:endParaRPr lang="en-US" sz="2000" dirty="0" smtClean="0"/>
          </a:p>
          <a:p>
            <a:pPr algn="just"/>
            <a:r>
              <a:rPr lang="ar-EG" sz="2000" dirty="0" smtClean="0"/>
              <a:t>1- المدى لدرجات المحاسبة = </a:t>
            </a:r>
            <a:r>
              <a:rPr lang="en-US" sz="2000" dirty="0" smtClean="0"/>
              <a:t>60</a:t>
            </a:r>
            <a:r>
              <a:rPr lang="ar-EG" sz="2000" dirty="0" smtClean="0"/>
              <a:t>  - </a:t>
            </a:r>
            <a:r>
              <a:rPr lang="en-US" sz="2000" dirty="0" smtClean="0"/>
              <a:t> 10 </a:t>
            </a:r>
            <a:r>
              <a:rPr lang="ar-EG" sz="2000" dirty="0" smtClean="0"/>
              <a:t> = </a:t>
            </a:r>
            <a:r>
              <a:rPr lang="en-US" sz="2000" dirty="0" smtClean="0"/>
              <a:t> 50</a:t>
            </a:r>
            <a:r>
              <a:rPr lang="ar-EG" sz="2000" dirty="0" smtClean="0"/>
              <a:t> درجة .</a:t>
            </a:r>
          </a:p>
          <a:p>
            <a:pPr algn="just"/>
            <a:r>
              <a:rPr lang="ar-EG" sz="2000" dirty="0" smtClean="0"/>
              <a:t>2- </a:t>
            </a:r>
            <a:r>
              <a:rPr lang="ar-EG" sz="2000" dirty="0"/>
              <a:t>المدى لدرجات </a:t>
            </a:r>
            <a:r>
              <a:rPr lang="ar-EG" sz="2000" dirty="0" smtClean="0"/>
              <a:t>الاحصاء =</a:t>
            </a:r>
            <a:r>
              <a:rPr lang="en-US" sz="2000" dirty="0" smtClean="0"/>
              <a:t>75</a:t>
            </a:r>
            <a:r>
              <a:rPr lang="ar-EG" sz="2000" dirty="0" smtClean="0"/>
              <a:t> - </a:t>
            </a:r>
            <a:r>
              <a:rPr lang="en-US" sz="2000" dirty="0" smtClean="0"/>
              <a:t>50</a:t>
            </a:r>
            <a:r>
              <a:rPr lang="ar-EG" sz="2000" dirty="0" smtClean="0"/>
              <a:t> </a:t>
            </a:r>
            <a:r>
              <a:rPr lang="ar-EG" sz="2000" dirty="0"/>
              <a:t>= </a:t>
            </a:r>
            <a:r>
              <a:rPr lang="en-US" sz="2000" dirty="0" smtClean="0"/>
              <a:t>25</a:t>
            </a:r>
            <a:r>
              <a:rPr lang="ar-EG" sz="2000" dirty="0" smtClean="0"/>
              <a:t> </a:t>
            </a:r>
            <a:r>
              <a:rPr lang="ar-EG" sz="2000" dirty="0"/>
              <a:t>درجة </a:t>
            </a:r>
            <a:r>
              <a:rPr lang="ar-EG" sz="2000" dirty="0" smtClean="0"/>
              <a:t>.</a:t>
            </a:r>
            <a:endParaRPr lang="en-US" sz="2000" dirty="0" smtClean="0"/>
          </a:p>
          <a:p>
            <a:pPr algn="ctr"/>
            <a:r>
              <a:rPr lang="ar-EG" sz="2000" dirty="0" smtClean="0"/>
              <a:t>إذا درجات المحاسبة أكثر تشتتاً من درجات الاحصاء</a:t>
            </a:r>
            <a:endParaRPr lang="ar-EG" sz="2000" dirty="0"/>
          </a:p>
          <a:p>
            <a:pPr algn="just"/>
            <a:endParaRPr lang="ar-EG" sz="2000" dirty="0"/>
          </a:p>
          <a:p>
            <a:endParaRPr lang="ar-SA" sz="2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369536255"/>
              </p:ext>
            </p:extLst>
          </p:nvPr>
        </p:nvGraphicFramePr>
        <p:xfrm>
          <a:off x="920554" y="2708920"/>
          <a:ext cx="7920876" cy="741680"/>
        </p:xfrm>
        <a:graphic>
          <a:graphicData uri="http://schemas.openxmlformats.org/drawingml/2006/table">
            <a:tbl>
              <a:tblPr firstRow="1" bandRow="1">
                <a:tableStyleId>{5C22544A-7EE6-4342-B048-85BDC9FD1C3A}</a:tableStyleId>
              </a:tblPr>
              <a:tblGrid>
                <a:gridCol w="1320146"/>
                <a:gridCol w="1320146"/>
                <a:gridCol w="1320146"/>
                <a:gridCol w="1320146"/>
                <a:gridCol w="1320146"/>
                <a:gridCol w="1320146"/>
              </a:tblGrid>
              <a:tr h="370840">
                <a:tc>
                  <a:txBody>
                    <a:bodyPr/>
                    <a:lstStyle/>
                    <a:p>
                      <a:r>
                        <a:rPr lang="ar-EG" sz="1600" dirty="0" smtClean="0"/>
                        <a:t>درجات المحاسبة </a:t>
                      </a:r>
                      <a:endParaRPr lang="en-US" sz="1600" dirty="0"/>
                    </a:p>
                  </a:txBody>
                  <a:tcPr/>
                </a:tc>
                <a:tc>
                  <a:txBody>
                    <a:bodyPr/>
                    <a:lstStyle/>
                    <a:p>
                      <a:pPr algn="l" rtl="0"/>
                      <a:r>
                        <a:rPr lang="en-US" sz="1600" dirty="0" smtClean="0"/>
                        <a:t>10-</a:t>
                      </a:r>
                      <a:endParaRPr lang="en-US" sz="1600" dirty="0"/>
                    </a:p>
                  </a:txBody>
                  <a:tcPr/>
                </a:tc>
                <a:tc>
                  <a:txBody>
                    <a:bodyPr/>
                    <a:lstStyle/>
                    <a:p>
                      <a:pPr algn="l" rtl="0"/>
                      <a:r>
                        <a:rPr lang="en-US" sz="1600" dirty="0" smtClean="0"/>
                        <a:t>20-</a:t>
                      </a:r>
                      <a:endParaRPr lang="en-US" sz="1600" dirty="0"/>
                    </a:p>
                  </a:txBody>
                  <a:tcPr/>
                </a:tc>
                <a:tc>
                  <a:txBody>
                    <a:bodyPr/>
                    <a:lstStyle/>
                    <a:p>
                      <a:pPr algn="l" rtl="0"/>
                      <a:r>
                        <a:rPr lang="en-US" sz="1600" dirty="0" smtClean="0"/>
                        <a:t>30-</a:t>
                      </a:r>
                      <a:endParaRPr lang="en-US" sz="1600" dirty="0"/>
                    </a:p>
                  </a:txBody>
                  <a:tcPr/>
                </a:tc>
                <a:tc>
                  <a:txBody>
                    <a:bodyPr/>
                    <a:lstStyle/>
                    <a:p>
                      <a:pPr algn="l" rtl="0"/>
                      <a:r>
                        <a:rPr lang="en-US" sz="1600" dirty="0" smtClean="0"/>
                        <a:t>40-</a:t>
                      </a:r>
                      <a:endParaRPr lang="en-US" sz="1600" dirty="0"/>
                    </a:p>
                  </a:txBody>
                  <a:tcPr/>
                </a:tc>
                <a:tc>
                  <a:txBody>
                    <a:bodyPr/>
                    <a:lstStyle/>
                    <a:p>
                      <a:pPr algn="l" rtl="0"/>
                      <a:r>
                        <a:rPr lang="en-US" sz="1600" dirty="0" smtClean="0"/>
                        <a:t>50-60</a:t>
                      </a:r>
                      <a:endParaRPr lang="en-US" sz="1600" dirty="0"/>
                    </a:p>
                  </a:txBody>
                  <a:tcPr/>
                </a:tc>
              </a:tr>
              <a:tr h="370840">
                <a:tc>
                  <a:txBody>
                    <a:bodyPr/>
                    <a:lstStyle/>
                    <a:p>
                      <a:r>
                        <a:rPr lang="ar-EG" sz="1600" dirty="0" smtClean="0"/>
                        <a:t>عدد الطلاب </a:t>
                      </a:r>
                      <a:endParaRPr lang="en-US" sz="1600" dirty="0"/>
                    </a:p>
                  </a:txBody>
                  <a:tcPr/>
                </a:tc>
                <a:tc>
                  <a:txBody>
                    <a:bodyPr/>
                    <a:lstStyle/>
                    <a:p>
                      <a:pPr algn="l" rtl="0"/>
                      <a:r>
                        <a:rPr lang="en-US" sz="1600" dirty="0" smtClean="0"/>
                        <a:t>100</a:t>
                      </a:r>
                      <a:endParaRPr lang="en-US" sz="1600" dirty="0"/>
                    </a:p>
                  </a:txBody>
                  <a:tcPr/>
                </a:tc>
                <a:tc>
                  <a:txBody>
                    <a:bodyPr/>
                    <a:lstStyle/>
                    <a:p>
                      <a:pPr algn="l" rtl="0"/>
                      <a:r>
                        <a:rPr lang="en-US" sz="1600" dirty="0" smtClean="0"/>
                        <a:t>120</a:t>
                      </a:r>
                      <a:endParaRPr lang="en-US" sz="1600" dirty="0"/>
                    </a:p>
                  </a:txBody>
                  <a:tcPr/>
                </a:tc>
                <a:tc>
                  <a:txBody>
                    <a:bodyPr/>
                    <a:lstStyle/>
                    <a:p>
                      <a:pPr algn="l" rtl="0"/>
                      <a:r>
                        <a:rPr lang="en-US" sz="1600" dirty="0" smtClean="0"/>
                        <a:t>210</a:t>
                      </a:r>
                      <a:endParaRPr lang="en-US" sz="1600" dirty="0"/>
                    </a:p>
                  </a:txBody>
                  <a:tcPr/>
                </a:tc>
                <a:tc>
                  <a:txBody>
                    <a:bodyPr/>
                    <a:lstStyle/>
                    <a:p>
                      <a:pPr algn="l" rtl="0"/>
                      <a:r>
                        <a:rPr lang="en-US" sz="1600" dirty="0" smtClean="0"/>
                        <a:t>300</a:t>
                      </a:r>
                      <a:endParaRPr lang="en-US" sz="1600" dirty="0"/>
                    </a:p>
                  </a:txBody>
                  <a:tcPr/>
                </a:tc>
                <a:tc>
                  <a:txBody>
                    <a:bodyPr/>
                    <a:lstStyle/>
                    <a:p>
                      <a:pPr algn="l" rtl="0"/>
                      <a:r>
                        <a:rPr lang="en-US" sz="1600" dirty="0" smtClean="0"/>
                        <a:t>150</a:t>
                      </a:r>
                      <a:endParaRPr lang="en-US" sz="16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95784957"/>
              </p:ext>
            </p:extLst>
          </p:nvPr>
        </p:nvGraphicFramePr>
        <p:xfrm>
          <a:off x="848542" y="3861048"/>
          <a:ext cx="8064900" cy="741680"/>
        </p:xfrm>
        <a:graphic>
          <a:graphicData uri="http://schemas.openxmlformats.org/drawingml/2006/table">
            <a:tbl>
              <a:tblPr firstRow="1" bandRow="1">
                <a:tableStyleId>{5C22544A-7EE6-4342-B048-85BDC9FD1C3A}</a:tableStyleId>
              </a:tblPr>
              <a:tblGrid>
                <a:gridCol w="1344150"/>
                <a:gridCol w="1344150"/>
                <a:gridCol w="1344150"/>
                <a:gridCol w="1344150"/>
                <a:gridCol w="1344150"/>
                <a:gridCol w="1344150"/>
              </a:tblGrid>
              <a:tr h="370840">
                <a:tc>
                  <a:txBody>
                    <a:bodyPr/>
                    <a:lstStyle/>
                    <a:p>
                      <a:pPr algn="ctr"/>
                      <a:r>
                        <a:rPr lang="ar-EG" sz="1600" dirty="0" smtClean="0"/>
                        <a:t>درجات الاحصاء</a:t>
                      </a:r>
                      <a:endParaRPr lang="en-US" sz="1600" dirty="0"/>
                    </a:p>
                  </a:txBody>
                  <a:tcPr/>
                </a:tc>
                <a:tc>
                  <a:txBody>
                    <a:bodyPr/>
                    <a:lstStyle/>
                    <a:p>
                      <a:pPr algn="ctr" rtl="0"/>
                      <a:r>
                        <a:rPr lang="en-US" sz="1600" dirty="0" smtClean="0"/>
                        <a:t>50-</a:t>
                      </a:r>
                      <a:endParaRPr lang="en-US" sz="1600" dirty="0"/>
                    </a:p>
                  </a:txBody>
                  <a:tcPr/>
                </a:tc>
                <a:tc>
                  <a:txBody>
                    <a:bodyPr/>
                    <a:lstStyle/>
                    <a:p>
                      <a:pPr algn="ctr" rtl="0"/>
                      <a:r>
                        <a:rPr lang="en-US" sz="1600" dirty="0" smtClean="0"/>
                        <a:t>55-</a:t>
                      </a:r>
                      <a:endParaRPr lang="en-US" sz="1600" dirty="0"/>
                    </a:p>
                  </a:txBody>
                  <a:tcPr/>
                </a:tc>
                <a:tc>
                  <a:txBody>
                    <a:bodyPr/>
                    <a:lstStyle/>
                    <a:p>
                      <a:pPr algn="ctr" rtl="0"/>
                      <a:r>
                        <a:rPr lang="en-US" sz="1600" dirty="0" smtClean="0"/>
                        <a:t>60-</a:t>
                      </a:r>
                      <a:endParaRPr lang="en-US" sz="1600" dirty="0"/>
                    </a:p>
                  </a:txBody>
                  <a:tcPr/>
                </a:tc>
                <a:tc>
                  <a:txBody>
                    <a:bodyPr/>
                    <a:lstStyle/>
                    <a:p>
                      <a:pPr algn="ctr" rtl="0"/>
                      <a:r>
                        <a:rPr lang="en-US" sz="1600" dirty="0" smtClean="0"/>
                        <a:t>65-</a:t>
                      </a:r>
                      <a:endParaRPr lang="en-US" sz="1600" dirty="0"/>
                    </a:p>
                  </a:txBody>
                  <a:tcPr/>
                </a:tc>
                <a:tc>
                  <a:txBody>
                    <a:bodyPr/>
                    <a:lstStyle/>
                    <a:p>
                      <a:pPr algn="ctr" rtl="0"/>
                      <a:r>
                        <a:rPr lang="en-US" sz="1600" dirty="0" smtClean="0"/>
                        <a:t>70-75</a:t>
                      </a:r>
                      <a:endParaRPr lang="en-US" sz="1600" dirty="0"/>
                    </a:p>
                  </a:txBody>
                  <a:tcPr/>
                </a:tc>
              </a:tr>
              <a:tr h="370840">
                <a:tc>
                  <a:txBody>
                    <a:bodyPr/>
                    <a:lstStyle/>
                    <a:p>
                      <a:pPr algn="ctr"/>
                      <a:r>
                        <a:rPr lang="ar-EG" sz="1600" dirty="0" smtClean="0"/>
                        <a:t>عدد الطلاب</a:t>
                      </a:r>
                      <a:endParaRPr lang="en-US" sz="1600" dirty="0"/>
                    </a:p>
                  </a:txBody>
                  <a:tcPr/>
                </a:tc>
                <a:tc>
                  <a:txBody>
                    <a:bodyPr/>
                    <a:lstStyle/>
                    <a:p>
                      <a:pPr algn="ctr" rtl="0"/>
                      <a:r>
                        <a:rPr lang="en-US" sz="1600" dirty="0" smtClean="0"/>
                        <a:t>250</a:t>
                      </a:r>
                      <a:endParaRPr lang="en-US" sz="1600" dirty="0"/>
                    </a:p>
                  </a:txBody>
                  <a:tcPr/>
                </a:tc>
                <a:tc>
                  <a:txBody>
                    <a:bodyPr/>
                    <a:lstStyle/>
                    <a:p>
                      <a:pPr algn="ctr" rtl="0"/>
                      <a:r>
                        <a:rPr lang="en-US" sz="1600" dirty="0" smtClean="0"/>
                        <a:t>310</a:t>
                      </a:r>
                      <a:endParaRPr lang="en-US" sz="1600" dirty="0"/>
                    </a:p>
                  </a:txBody>
                  <a:tcPr/>
                </a:tc>
                <a:tc>
                  <a:txBody>
                    <a:bodyPr/>
                    <a:lstStyle/>
                    <a:p>
                      <a:pPr algn="ctr" rtl="0"/>
                      <a:r>
                        <a:rPr lang="en-US" sz="1600" dirty="0" smtClean="0"/>
                        <a:t>420</a:t>
                      </a:r>
                      <a:endParaRPr lang="en-US" sz="1600" dirty="0"/>
                    </a:p>
                  </a:txBody>
                  <a:tcPr/>
                </a:tc>
                <a:tc>
                  <a:txBody>
                    <a:bodyPr/>
                    <a:lstStyle/>
                    <a:p>
                      <a:pPr algn="ctr" rtl="0"/>
                      <a:r>
                        <a:rPr lang="en-US" sz="1600" dirty="0" smtClean="0"/>
                        <a:t>260</a:t>
                      </a:r>
                      <a:endParaRPr lang="en-US" sz="1600" dirty="0"/>
                    </a:p>
                  </a:txBody>
                  <a:tcPr/>
                </a:tc>
                <a:tc>
                  <a:txBody>
                    <a:bodyPr/>
                    <a:lstStyle/>
                    <a:p>
                      <a:pPr algn="ctr" rtl="0"/>
                      <a:r>
                        <a:rPr lang="en-US" sz="1600" dirty="0" smtClean="0"/>
                        <a:t>100</a:t>
                      </a:r>
                      <a:endParaRPr lang="en-US" sz="1600" dirty="0"/>
                    </a:p>
                  </a:txBody>
                  <a:tcPr/>
                </a:tc>
              </a:tr>
            </a:tbl>
          </a:graphicData>
        </a:graphic>
      </p:graphicFrame>
    </p:spTree>
    <p:extLst>
      <p:ext uri="{BB962C8B-B14F-4D97-AF65-F5344CB8AC3E}">
        <p14:creationId xmlns:p14="http://schemas.microsoft.com/office/powerpoint/2010/main" val="2317217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2- التباين و الانحراف المعياري :-</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ar-EG" b="1" u="sng" dirty="0" smtClean="0"/>
                  <a:t>1 – التباين :- </a:t>
                </a:r>
              </a:p>
              <a:p>
                <a:pPr algn="just"/>
                <a:r>
                  <a:rPr lang="ar-SA" b="1" dirty="0" smtClean="0">
                    <a:solidFill>
                      <a:schemeClr val="accent1">
                        <a:lumMod val="50000"/>
                      </a:schemeClr>
                    </a:solidFill>
                  </a:rPr>
                  <a:t>التباين </a:t>
                </a:r>
                <a:r>
                  <a:rPr lang="ar-SA" b="1" dirty="0">
                    <a:solidFill>
                      <a:schemeClr val="accent1">
                        <a:lumMod val="50000"/>
                      </a:schemeClr>
                    </a:solidFill>
                  </a:rPr>
                  <a:t>هو متوسط مربعات انحرافات القيم عن وسطها الحسابي </a:t>
                </a:r>
                <a:r>
                  <a:rPr lang="ar-SA" b="1" dirty="0" smtClean="0">
                    <a:solidFill>
                      <a:schemeClr val="accent1">
                        <a:lumMod val="50000"/>
                      </a:schemeClr>
                    </a:solidFill>
                  </a:rPr>
                  <a:t>و </a:t>
                </a:r>
                <a:r>
                  <a:rPr lang="ar-SA" b="1" dirty="0">
                    <a:solidFill>
                      <a:schemeClr val="accent1">
                        <a:lumMod val="50000"/>
                      </a:schemeClr>
                    </a:solidFill>
                  </a:rPr>
                  <a:t>يرمز له بالرمز  </a:t>
                </a:r>
                <a14:m>
                  <m:oMath xmlns:m="http://schemas.openxmlformats.org/officeDocument/2006/math">
                    <m:sSup>
                      <m:sSupPr>
                        <m:ctrlPr>
                          <a:rPr lang="ar-SA" b="1" i="1">
                            <a:solidFill>
                              <a:srgbClr val="FF0000"/>
                            </a:solidFill>
                            <a:latin typeface="Cambria Math"/>
                            <a:ea typeface="Cambria Math"/>
                          </a:rPr>
                        </m:ctrlPr>
                      </m:sSupPr>
                      <m:e>
                        <m:r>
                          <a:rPr lang="ar-SA" b="1" i="1">
                            <a:solidFill>
                              <a:srgbClr val="FF0000"/>
                            </a:solidFill>
                            <a:latin typeface="Cambria Math"/>
                            <a:ea typeface="Cambria Math"/>
                          </a:rPr>
                          <m:t>𝝈</m:t>
                        </m:r>
                      </m:e>
                      <m:sup>
                        <m:r>
                          <a:rPr lang="ar-SA" b="1" i="1">
                            <a:solidFill>
                              <a:srgbClr val="FF0000"/>
                            </a:solidFill>
                            <a:latin typeface="Cambria Math"/>
                            <a:ea typeface="Cambria Math"/>
                          </a:rPr>
                          <m:t>𝟐</m:t>
                        </m:r>
                      </m:sup>
                    </m:sSup>
                  </m:oMath>
                </a14:m>
                <a:r>
                  <a:rPr lang="ar-SA" b="1" dirty="0">
                    <a:solidFill>
                      <a:schemeClr val="accent1">
                        <a:lumMod val="50000"/>
                      </a:schemeClr>
                    </a:solidFill>
                  </a:rPr>
                  <a:t>.</a:t>
                </a:r>
              </a:p>
              <a:p>
                <a:r>
                  <a:rPr lang="ar-EG" b="1" u="sng" dirty="0" smtClean="0"/>
                  <a:t>2- الانحراف المعياري :-</a:t>
                </a:r>
              </a:p>
              <a:p>
                <a:pPr algn="just"/>
                <a:r>
                  <a:rPr lang="ar-SA" b="1" dirty="0">
                    <a:solidFill>
                      <a:schemeClr val="accent1">
                        <a:lumMod val="50000"/>
                      </a:schemeClr>
                    </a:solidFill>
                  </a:rPr>
                  <a:t>الجذر التربيعي للتباين</a:t>
                </a:r>
                <a:r>
                  <a:rPr lang="ar-EG" b="1" dirty="0">
                    <a:solidFill>
                      <a:schemeClr val="accent1">
                        <a:lumMod val="50000"/>
                      </a:schemeClr>
                    </a:solidFill>
                  </a:rPr>
                  <a:t> و </a:t>
                </a:r>
                <a:r>
                  <a:rPr lang="ar-SA" b="1" dirty="0">
                    <a:solidFill>
                      <a:schemeClr val="accent1">
                        <a:lumMod val="50000"/>
                      </a:schemeClr>
                    </a:solidFill>
                  </a:rPr>
                  <a:t>يرمز للانحراف </a:t>
                </a:r>
                <a:r>
                  <a:rPr lang="ar-SA" b="1" dirty="0" smtClean="0">
                    <a:solidFill>
                      <a:schemeClr val="accent1">
                        <a:lumMod val="50000"/>
                      </a:schemeClr>
                    </a:solidFill>
                  </a:rPr>
                  <a:t>المعياري</a:t>
                </a:r>
                <a:r>
                  <a:rPr lang="ar-EG" b="1" dirty="0" smtClean="0">
                    <a:solidFill>
                      <a:schemeClr val="accent1">
                        <a:lumMod val="50000"/>
                      </a:schemeClr>
                    </a:solidFill>
                  </a:rPr>
                  <a:t> </a:t>
                </a:r>
                <a:r>
                  <a:rPr lang="ar-SA" b="1" dirty="0" smtClean="0">
                    <a:solidFill>
                      <a:schemeClr val="accent1">
                        <a:lumMod val="50000"/>
                      </a:schemeClr>
                    </a:solidFill>
                  </a:rPr>
                  <a:t>بالرمز  </a:t>
                </a:r>
                <a14:m>
                  <m:oMath xmlns:m="http://schemas.openxmlformats.org/officeDocument/2006/math">
                    <m:r>
                      <a:rPr lang="ar-SA" b="1" i="1">
                        <a:solidFill>
                          <a:srgbClr val="FF0000"/>
                        </a:solidFill>
                        <a:latin typeface="Cambria Math"/>
                        <a:ea typeface="Cambria Math"/>
                      </a:rPr>
                      <m:t>𝝈</m:t>
                    </m:r>
                  </m:oMath>
                </a14:m>
                <a:r>
                  <a:rPr lang="ar-SA" b="1" dirty="0">
                    <a:solidFill>
                      <a:schemeClr val="accent1">
                        <a:lumMod val="50000"/>
                      </a:schemeClr>
                    </a:solidFill>
                  </a:rPr>
                  <a:t>.</a:t>
                </a: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cstate="print"/>
                <a:stretch>
                  <a:fillRect l="-2939" t="-2022" r="-1777"/>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240413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ar-EG" b="1" u="sng" dirty="0" smtClean="0"/>
                  <a:t>أولاً التباين و الانحراف المعياري من البيانات غير المبوبة :-</a:t>
                </a:r>
              </a:p>
              <a:p>
                <a:pPr rtl="0"/>
                <a:r>
                  <a:rPr lang="ar-SA" b="1" dirty="0">
                    <a:effectLst>
                      <a:outerShdw blurRad="38100" dist="38100" dir="2700000" algn="tl">
                        <a:srgbClr val="000000">
                          <a:alpha val="43137"/>
                        </a:srgbClr>
                      </a:outerShdw>
                    </a:effectLst>
                  </a:rPr>
                  <a:t>إذا كانت </a:t>
                </a:r>
                <a14:m>
                  <m:oMath xmlns:m="http://schemas.openxmlformats.org/officeDocument/2006/math">
                    <m:sSub>
                      <m:sSubPr>
                        <m:ctrlPr>
                          <a:rPr lang="ar-SA" b="1" i="1">
                            <a:effectLst>
                              <a:outerShdw blurRad="38100" dist="38100" dir="2700000" algn="tl">
                                <a:srgbClr val="000000">
                                  <a:alpha val="43137"/>
                                </a:srgbClr>
                              </a:outerShdw>
                            </a:effectLst>
                            <a:latin typeface="Cambria Math"/>
                          </a:rPr>
                        </m:ctrlPr>
                      </m:sSubPr>
                      <m:e>
                        <m:r>
                          <a:rPr lang="en-US" b="1" i="1">
                            <a:effectLst>
                              <a:outerShdw blurRad="38100" dist="38100" dir="2700000" algn="tl">
                                <a:srgbClr val="000000">
                                  <a:alpha val="43137"/>
                                </a:srgbClr>
                              </a:outerShdw>
                            </a:effectLst>
                            <a:latin typeface="Cambria Math"/>
                          </a:rPr>
                          <m:t>𝑿</m:t>
                        </m:r>
                      </m:e>
                      <m:sub>
                        <m:r>
                          <a:rPr lang="ar-SA" b="1" i="1">
                            <a:effectLst>
                              <a:outerShdw blurRad="38100" dist="38100" dir="2700000" algn="tl">
                                <a:srgbClr val="000000">
                                  <a:alpha val="43137"/>
                                </a:srgbClr>
                              </a:outerShdw>
                            </a:effectLst>
                            <a:latin typeface="Cambria Math"/>
                          </a:rPr>
                          <m:t>𝟏</m:t>
                        </m:r>
                      </m:sub>
                    </m:sSub>
                    <m:r>
                      <a:rPr lang="ar-SA" b="1" i="1">
                        <a:effectLst>
                          <a:outerShdw blurRad="38100" dist="38100" dir="2700000" algn="tl">
                            <a:srgbClr val="000000">
                              <a:alpha val="43137"/>
                            </a:srgbClr>
                          </a:outerShdw>
                        </a:effectLst>
                        <a:latin typeface="Cambria Math"/>
                      </a:rPr>
                      <m:t>,</m:t>
                    </m:r>
                    <m:sSub>
                      <m:sSubPr>
                        <m:ctrlPr>
                          <a:rPr lang="ar-SA" b="1" i="1">
                            <a:effectLst>
                              <a:outerShdw blurRad="38100" dist="38100" dir="2700000" algn="tl">
                                <a:srgbClr val="000000">
                                  <a:alpha val="43137"/>
                                </a:srgbClr>
                              </a:outerShdw>
                            </a:effectLst>
                            <a:latin typeface="Cambria Math"/>
                          </a:rPr>
                        </m:ctrlPr>
                      </m:sSubPr>
                      <m:e>
                        <m:r>
                          <a:rPr lang="en-US" b="1" i="1">
                            <a:effectLst>
                              <a:outerShdw blurRad="38100" dist="38100" dir="2700000" algn="tl">
                                <a:srgbClr val="000000">
                                  <a:alpha val="43137"/>
                                </a:srgbClr>
                              </a:outerShdw>
                            </a:effectLst>
                            <a:latin typeface="Cambria Math"/>
                          </a:rPr>
                          <m:t>𝑿</m:t>
                        </m:r>
                      </m:e>
                      <m:sub>
                        <m:r>
                          <a:rPr lang="ar-SA" b="1" i="1">
                            <a:effectLst>
                              <a:outerShdw blurRad="38100" dist="38100" dir="2700000" algn="tl">
                                <a:srgbClr val="000000">
                                  <a:alpha val="43137"/>
                                </a:srgbClr>
                              </a:outerShdw>
                            </a:effectLst>
                            <a:latin typeface="Cambria Math"/>
                          </a:rPr>
                          <m:t>𝟐</m:t>
                        </m:r>
                      </m:sub>
                    </m:sSub>
                    <m:r>
                      <a:rPr lang="ar-SA" b="1" i="1">
                        <a:effectLst>
                          <a:outerShdw blurRad="38100" dist="38100" dir="2700000" algn="tl">
                            <a:srgbClr val="000000">
                              <a:alpha val="43137"/>
                            </a:srgbClr>
                          </a:outerShdw>
                        </a:effectLst>
                        <a:latin typeface="Cambria Math"/>
                      </a:rPr>
                      <m:t>,………..,</m:t>
                    </m:r>
                    <m:sSub>
                      <m:sSubPr>
                        <m:ctrlPr>
                          <a:rPr lang="ar-SA" b="1" i="1">
                            <a:effectLst>
                              <a:outerShdw blurRad="38100" dist="38100" dir="2700000" algn="tl">
                                <a:srgbClr val="000000">
                                  <a:alpha val="43137"/>
                                </a:srgbClr>
                              </a:outerShdw>
                            </a:effectLst>
                            <a:latin typeface="Cambria Math"/>
                          </a:rPr>
                        </m:ctrlPr>
                      </m:sSubPr>
                      <m:e>
                        <m:r>
                          <a:rPr lang="en-US" b="1" i="1">
                            <a:effectLst>
                              <a:outerShdw blurRad="38100" dist="38100" dir="2700000" algn="tl">
                                <a:srgbClr val="000000">
                                  <a:alpha val="43137"/>
                                </a:srgbClr>
                              </a:outerShdw>
                            </a:effectLst>
                            <a:latin typeface="Cambria Math"/>
                          </a:rPr>
                          <m:t>𝑿</m:t>
                        </m:r>
                      </m:e>
                      <m:sub>
                        <m:r>
                          <a:rPr lang="en-US" b="1" i="1">
                            <a:effectLst>
                              <a:outerShdw blurRad="38100" dist="38100" dir="2700000" algn="tl">
                                <a:srgbClr val="000000">
                                  <a:alpha val="43137"/>
                                </a:srgbClr>
                              </a:outerShdw>
                            </a:effectLst>
                            <a:latin typeface="Cambria Math"/>
                          </a:rPr>
                          <m:t>𝒏</m:t>
                        </m:r>
                      </m:sub>
                    </m:sSub>
                  </m:oMath>
                </a14:m>
                <a:r>
                  <a:rPr lang="ar-SA" b="1" dirty="0">
                    <a:effectLst>
                      <a:outerShdw blurRad="38100" dist="38100" dir="2700000" algn="tl">
                        <a:srgbClr val="000000">
                          <a:alpha val="43137"/>
                        </a:srgbClr>
                      </a:outerShdw>
                    </a:effectLst>
                  </a:rPr>
                  <a:t>  تمثل </a:t>
                </a:r>
                <a:r>
                  <a:rPr lang="en-US" b="1" dirty="0" smtClean="0">
                    <a:effectLst>
                      <a:outerShdw blurRad="38100" dist="38100" dir="2700000" algn="tl">
                        <a:srgbClr val="000000">
                          <a:alpha val="43137"/>
                        </a:srgbClr>
                      </a:outerShdw>
                    </a:effectLst>
                  </a:rPr>
                  <a:t>n</a:t>
                </a:r>
                <a:r>
                  <a:rPr lang="ar-SA" b="1" dirty="0" smtClean="0">
                    <a:effectLst>
                      <a:outerShdw blurRad="38100" dist="38100" dir="2700000" algn="tl">
                        <a:srgbClr val="000000">
                          <a:alpha val="43137"/>
                        </a:srgbClr>
                      </a:outerShdw>
                    </a:effectLst>
                  </a:rPr>
                  <a:t>  </a:t>
                </a:r>
                <a:r>
                  <a:rPr lang="ar-SA" b="1" dirty="0">
                    <a:effectLst>
                      <a:outerShdw blurRad="38100" dist="38100" dir="2700000" algn="tl">
                        <a:srgbClr val="000000">
                          <a:alpha val="43137"/>
                        </a:srgbClr>
                      </a:outerShdw>
                    </a:effectLst>
                  </a:rPr>
                  <a:t>من بيانات </a:t>
                </a:r>
                <a:r>
                  <a:rPr lang="ar-SA" b="1" dirty="0" smtClean="0">
                    <a:effectLst>
                      <a:outerShdw blurRad="38100" dist="38100" dir="2700000" algn="tl">
                        <a:srgbClr val="000000">
                          <a:alpha val="43137"/>
                        </a:srgbClr>
                      </a:outerShdw>
                    </a:effectLst>
                  </a:rPr>
                  <a:t>المجتمع</a:t>
                </a:r>
                <a:r>
                  <a:rPr lang="ar-EG" b="1" dirty="0" smtClean="0">
                    <a:effectLst>
                      <a:outerShdw blurRad="38100" dist="38100" dir="2700000" algn="tl">
                        <a:srgbClr val="000000">
                          <a:alpha val="43137"/>
                        </a:srgbClr>
                      </a:outerShdw>
                    </a:effectLst>
                  </a:rPr>
                  <a:t> </a:t>
                </a:r>
                <a:r>
                  <a:rPr lang="ar-SA" b="1" dirty="0" smtClean="0">
                    <a:effectLst>
                      <a:outerShdw blurRad="38100" dist="38100" dir="2700000" algn="tl">
                        <a:srgbClr val="000000">
                          <a:alpha val="43137"/>
                        </a:srgbClr>
                      </a:outerShdw>
                    </a:effectLst>
                  </a:rPr>
                  <a:t>و </a:t>
                </a:r>
                <a:r>
                  <a:rPr lang="ar-SA" b="1" dirty="0">
                    <a:effectLst>
                      <a:outerShdw blurRad="38100" dist="38100" dir="2700000" algn="tl">
                        <a:srgbClr val="000000">
                          <a:alpha val="43137"/>
                        </a:srgbClr>
                      </a:outerShdw>
                    </a:effectLst>
                  </a:rPr>
                  <a:t>لها المتوسط الحسابي  </a:t>
                </a:r>
                <a14:m>
                  <m:oMath xmlns:m="http://schemas.openxmlformats.org/officeDocument/2006/math">
                    <m:r>
                      <a:rPr lang="ar-SA" b="1">
                        <a:effectLst>
                          <a:outerShdw blurRad="38100" dist="38100" dir="2700000" algn="tl">
                            <a:srgbClr val="000000">
                              <a:alpha val="43137"/>
                            </a:srgbClr>
                          </a:outerShdw>
                        </a:effectLst>
                        <a:latin typeface="Cambria Math"/>
                      </a:rPr>
                      <m:t>𝝁</m:t>
                    </m:r>
                  </m:oMath>
                </a14:m>
                <a:r>
                  <a:rPr lang="ar-SA" b="1" dirty="0">
                    <a:effectLst>
                      <a:outerShdw blurRad="38100" dist="38100" dir="2700000" algn="tl">
                        <a:srgbClr val="000000">
                          <a:alpha val="43137"/>
                        </a:srgbClr>
                      </a:outerShdw>
                    </a:effectLst>
                  </a:rPr>
                  <a:t> فإن التباين و الانحراف المعياري يحسبان بالعلاقة:</a:t>
                </a:r>
                <a:endParaRPr lang="ar-SA" b="1" i="1" dirty="0">
                  <a:effectLst>
                    <a:outerShdw blurRad="38100" dist="38100" dir="2700000" algn="tl">
                      <a:srgbClr val="000000">
                        <a:alpha val="43137"/>
                      </a:srgbClr>
                    </a:outerShdw>
                  </a:effectLst>
                  <a:latin typeface="Cambria Math"/>
                </a:endParaRPr>
              </a:p>
              <a:p>
                <a:pPr algn="ctr" rtl="0"/>
                <a14:m>
                  <m:oMath xmlns:m="http://schemas.openxmlformats.org/officeDocument/2006/math">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r>
                      <a:rPr lang="ar-SA" b="1" i="1">
                        <a:effectLst>
                          <a:outerShdw blurRad="38100" dist="38100" dir="2700000" algn="tl">
                            <a:srgbClr val="000000">
                              <a:alpha val="43137"/>
                            </a:srgbClr>
                          </a:outerShdw>
                        </a:effectLst>
                        <a:latin typeface="Cambria Math"/>
                      </a:rPr>
                      <m:t>=</m:t>
                    </m:r>
                    <m:f>
                      <m:fPr>
                        <m:ctrlPr>
                          <a:rPr lang="ar-SA" b="1" i="1" smtClean="0">
                            <a:effectLst>
                              <a:outerShdw blurRad="38100" dist="38100" dir="2700000" algn="tl">
                                <a:srgbClr val="000000">
                                  <a:alpha val="43137"/>
                                </a:srgbClr>
                              </a:outerShdw>
                            </a:effectLst>
                            <a:latin typeface="Cambria Math"/>
                          </a:rPr>
                        </m:ctrlPr>
                      </m:fPr>
                      <m:num>
                        <m:nary>
                          <m:naryPr>
                            <m:chr m:val="∑"/>
                            <m:subHide m:val="on"/>
                            <m:supHide m:val="on"/>
                            <m:ctrlPr>
                              <a:rPr lang="ar-SA" b="1" i="1" smtClean="0">
                                <a:effectLst>
                                  <a:outerShdw blurRad="38100" dist="38100" dir="2700000" algn="tl">
                                    <a:srgbClr val="000000">
                                      <a:alpha val="43137"/>
                                    </a:srgbClr>
                                  </a:outerShdw>
                                </a:effectLst>
                                <a:latin typeface="Cambria Math"/>
                              </a:rPr>
                            </m:ctrlPr>
                          </m:naryPr>
                          <m:sub/>
                          <m:sup/>
                          <m:e>
                            <m:sSup>
                              <m:sSupPr>
                                <m:ctrlPr>
                                  <a:rPr lang="en-US" b="1" i="1" smtClean="0">
                                    <a:effectLst>
                                      <a:outerShdw blurRad="38100" dist="38100" dir="2700000" algn="tl">
                                        <a:srgbClr val="000000">
                                          <a:alpha val="43137"/>
                                        </a:srgbClr>
                                      </a:outerShdw>
                                    </a:effectLst>
                                    <a:latin typeface="Cambria Math"/>
                                  </a:rPr>
                                </m:ctrlPr>
                              </m:sSupPr>
                              <m:e>
                                <m:r>
                                  <a:rPr lang="en-US" b="1" i="1" smtClean="0">
                                    <a:effectLst>
                                      <a:outerShdw blurRad="38100" dist="38100" dir="2700000" algn="tl">
                                        <a:srgbClr val="000000">
                                          <a:alpha val="43137"/>
                                        </a:srgbClr>
                                      </a:outerShdw>
                                    </a:effectLst>
                                    <a:latin typeface="Cambria Math"/>
                                  </a:rPr>
                                  <m:t>𝒙</m:t>
                                </m:r>
                              </m:e>
                              <m:sup>
                                <m:r>
                                  <a:rPr lang="en-US" b="1" i="1" smtClean="0">
                                    <a:effectLst>
                                      <a:outerShdw blurRad="38100" dist="38100" dir="2700000" algn="tl">
                                        <a:srgbClr val="000000">
                                          <a:alpha val="43137"/>
                                        </a:srgbClr>
                                      </a:outerShdw>
                                    </a:effectLst>
                                    <a:latin typeface="Cambria Math"/>
                                  </a:rPr>
                                  <m:t>𝟐</m:t>
                                </m:r>
                              </m:sup>
                            </m:sSup>
                          </m:e>
                        </m:nary>
                      </m:num>
                      <m:den>
                        <m:r>
                          <a:rPr lang="en-US" b="1" i="1" smtClean="0">
                            <a:effectLst>
                              <a:outerShdw blurRad="38100" dist="38100" dir="2700000" algn="tl">
                                <a:srgbClr val="000000">
                                  <a:alpha val="43137"/>
                                </a:srgbClr>
                              </a:outerShdw>
                            </a:effectLst>
                            <a:latin typeface="Cambria Math"/>
                          </a:rPr>
                          <m:t>𝒏</m:t>
                        </m:r>
                      </m:den>
                    </m:f>
                  </m:oMath>
                </a14:m>
                <a:r>
                  <a:rPr lang="en-US" b="1" i="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b="1" i="1" smtClean="0">
                            <a:effectLst>
                              <a:outerShdw blurRad="38100" dist="38100" dir="2700000" algn="tl">
                                <a:srgbClr val="000000">
                                  <a:alpha val="43137"/>
                                </a:srgbClr>
                              </a:outerShdw>
                            </a:effectLst>
                            <a:latin typeface="Cambria Math"/>
                          </a:rPr>
                        </m:ctrlPr>
                      </m:sSupPr>
                      <m:e>
                        <m:d>
                          <m:dPr>
                            <m:ctrlPr>
                              <a:rPr lang="en-US" b="1" i="1" smtClean="0">
                                <a:effectLst>
                                  <a:outerShdw blurRad="38100" dist="38100" dir="2700000" algn="tl">
                                    <a:srgbClr val="000000">
                                      <a:alpha val="43137"/>
                                    </a:srgbClr>
                                  </a:outerShdw>
                                </a:effectLst>
                                <a:latin typeface="Cambria Math"/>
                              </a:rPr>
                            </m:ctrlPr>
                          </m:dPr>
                          <m:e>
                            <m:f>
                              <m:fPr>
                                <m:ctrlPr>
                                  <a:rPr lang="en-US" b="1" i="1" smtClean="0">
                                    <a:effectLst>
                                      <a:outerShdw blurRad="38100" dist="38100" dir="2700000" algn="tl">
                                        <a:srgbClr val="000000">
                                          <a:alpha val="43137"/>
                                        </a:srgbClr>
                                      </a:outerShdw>
                                    </a:effectLst>
                                    <a:latin typeface="Cambria Math"/>
                                  </a:rPr>
                                </m:ctrlPr>
                              </m:fPr>
                              <m:num>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𝒙</m:t>
                                    </m:r>
                                  </m:e>
                                </m:nary>
                              </m:num>
                              <m:den>
                                <m:r>
                                  <a:rPr lang="en-US" b="1" i="1" smtClean="0">
                                    <a:effectLst>
                                      <a:outerShdw blurRad="38100" dist="38100" dir="2700000" algn="tl">
                                        <a:srgbClr val="000000">
                                          <a:alpha val="43137"/>
                                        </a:srgbClr>
                                      </a:outerShdw>
                                    </a:effectLst>
                                    <a:latin typeface="Cambria Math"/>
                                  </a:rPr>
                                  <m:t>𝒏</m:t>
                                </m:r>
                              </m:den>
                            </m:f>
                          </m:e>
                        </m:d>
                      </m:e>
                      <m:sup>
                        <m:r>
                          <a:rPr lang="en-US" b="1" i="1" smtClean="0">
                            <a:effectLst>
                              <a:outerShdw blurRad="38100" dist="38100" dir="2700000" algn="tl">
                                <a:srgbClr val="000000">
                                  <a:alpha val="43137"/>
                                </a:srgbClr>
                              </a:outerShdw>
                            </a:effectLst>
                            <a:latin typeface="Cambria Math"/>
                          </a:rPr>
                          <m:t>𝟐</m:t>
                        </m:r>
                      </m:sup>
                    </m:sSup>
                  </m:oMath>
                </a14:m>
                <a:endParaRPr lang="ar-SA" b="1" i="1" dirty="0">
                  <a:effectLst>
                    <a:outerShdw blurRad="38100" dist="38100" dir="2700000" algn="tl">
                      <a:srgbClr val="000000">
                        <a:alpha val="43137"/>
                      </a:srgbClr>
                    </a:outerShdw>
                  </a:effectLst>
                  <a:latin typeface="Cambria Math"/>
                </a:endParaRPr>
              </a:p>
              <a:p>
                <a:pPr algn="ctr"/>
                <a14:m>
                  <m:oMathPara xmlns:m="http://schemas.openxmlformats.org/officeDocument/2006/math">
                    <m:oMathParaPr>
                      <m:jc m:val="centerGroup"/>
                    </m:oMathParaPr>
                    <m:oMath xmlns:m="http://schemas.openxmlformats.org/officeDocument/2006/math">
                      <m:r>
                        <a:rPr lang="ar-SA" b="1" i="1">
                          <a:effectLst>
                            <a:outerShdw blurRad="38100" dist="38100" dir="2700000" algn="tl">
                              <a:srgbClr val="000000">
                                <a:alpha val="43137"/>
                              </a:srgbClr>
                            </a:outerShdw>
                          </a:effectLst>
                          <a:latin typeface="Cambria Math"/>
                        </a:rPr>
                        <m:t>𝝈</m:t>
                      </m:r>
                      <m:r>
                        <a:rPr lang="ar-SA" b="1" i="1">
                          <a:effectLst>
                            <a:outerShdw blurRad="38100" dist="38100" dir="2700000" algn="tl">
                              <a:srgbClr val="000000">
                                <a:alpha val="43137"/>
                              </a:srgbClr>
                            </a:outerShdw>
                          </a:effectLst>
                          <a:latin typeface="Cambria Math"/>
                        </a:rPr>
                        <m:t>= </m:t>
                      </m:r>
                      <m:rad>
                        <m:radPr>
                          <m:degHide m:val="on"/>
                          <m:ctrlPr>
                            <a:rPr lang="ar-SA" b="1" i="1">
                              <a:effectLst>
                                <a:outerShdw blurRad="38100" dist="38100" dir="2700000" algn="tl">
                                  <a:srgbClr val="000000">
                                    <a:alpha val="43137"/>
                                  </a:srgbClr>
                                </a:outerShdw>
                              </a:effectLst>
                              <a:latin typeface="Cambria Math"/>
                            </a:rPr>
                          </m:ctrlPr>
                        </m:radPr>
                        <m:deg/>
                        <m:e>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e>
                      </m:rad>
                    </m:oMath>
                  </m:oMathPara>
                </a14:m>
                <a:endParaRPr lang="ar-SA" b="1" i="1" dirty="0">
                  <a:effectLst>
                    <a:outerShdw blurRad="38100" dist="38100" dir="2700000" algn="tl">
                      <a:srgbClr val="000000">
                        <a:alpha val="43137"/>
                      </a:srgbClr>
                    </a:outerShdw>
                  </a:effectLst>
                  <a:latin typeface="Cambria Math"/>
                </a:endParaRPr>
              </a:p>
              <a:p>
                <a:endParaRPr lang="ar-SA" b="1" i="1" dirty="0">
                  <a:effectLst>
                    <a:outerShdw blurRad="38100" dist="38100" dir="2700000" algn="tl">
                      <a:srgbClr val="000000">
                        <a:alpha val="43137"/>
                      </a:srgbClr>
                    </a:outerShdw>
                  </a:effectLst>
                  <a:latin typeface="Cambria Math"/>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299" t="-1752" r="-2051"/>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189105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endParaRPr lang="ar-SA" dirty="0"/>
          </a:p>
        </p:txBody>
      </p:sp>
      <p:sp>
        <p:nvSpPr>
          <p:cNvPr id="3" name="عنصر نائب للمحتوى 2"/>
          <p:cNvSpPr>
            <a:spLocks noGrp="1"/>
          </p:cNvSpPr>
          <p:nvPr>
            <p:ph idx="1"/>
          </p:nvPr>
        </p:nvSpPr>
        <p:spPr/>
        <p:txBody>
          <a:bodyPr/>
          <a:lstStyle/>
          <a:p>
            <a:r>
              <a:rPr lang="ar-EG" b="1" u="sng" dirty="0" smtClean="0">
                <a:effectLst>
                  <a:outerShdw blurRad="38100" dist="38100" dir="2700000" algn="tl">
                    <a:srgbClr val="000000">
                      <a:alpha val="43137"/>
                    </a:srgbClr>
                  </a:outerShdw>
                </a:effectLst>
              </a:rPr>
              <a:t>مثال :-</a:t>
            </a:r>
          </a:p>
          <a:p>
            <a:pPr algn="just"/>
            <a:r>
              <a:rPr lang="ar-EG" dirty="0" smtClean="0"/>
              <a:t>البيانات التالية توضح أجور اليومية مجموعة من العمال بالريال و المطلوب حساب قيمة التباين و الانحراف المعياري لأجور هؤلاء العمال :-</a:t>
            </a:r>
          </a:p>
          <a:p>
            <a:pPr algn="just" rtl="0"/>
            <a:r>
              <a:rPr lang="en-US" dirty="0"/>
              <a:t> </a:t>
            </a:r>
            <a:r>
              <a:rPr lang="en-US" dirty="0" smtClean="0"/>
              <a:t>25 , 30 , 60  , 15  ,50  ,35</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47717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ar-EG" b="1" u="sng" dirty="0" smtClean="0">
                    <a:effectLst>
                      <a:outerShdw blurRad="38100" dist="38100" dir="2700000" algn="tl">
                        <a:srgbClr val="000000">
                          <a:alpha val="43137"/>
                        </a:srgbClr>
                      </a:outerShdw>
                    </a:effectLst>
                  </a:rPr>
                  <a:t>الحل :-</a:t>
                </a:r>
                <a:endParaRPr lang="en-US" b="1" u="sng" dirty="0" smtClean="0">
                  <a:effectLst>
                    <a:outerShdw blurRad="38100" dist="38100" dir="2700000" algn="tl">
                      <a:srgbClr val="000000">
                        <a:alpha val="43137"/>
                      </a:srgbClr>
                    </a:outerShdw>
                  </a:effectLst>
                </a:endParaRPr>
              </a:p>
              <a:p>
                <a:endParaRPr lang="en-US" dirty="0"/>
              </a:p>
              <a:p>
                <a:endParaRPr lang="en-US" dirty="0" smtClean="0"/>
              </a:p>
              <a:p>
                <a:pPr algn="l" rtl="0"/>
                <a14:m>
                  <m:oMath xmlns:m="http://schemas.openxmlformats.org/officeDocument/2006/math">
                    <m:sSup>
                      <m:sSupPr>
                        <m:ctrlPr>
                          <a:rPr lang="ar-SA" b="1" i="1" smtClean="0">
                            <a:effectLst/>
                            <a:latin typeface="Cambria Math"/>
                          </a:rPr>
                        </m:ctrlPr>
                      </m:sSupPr>
                      <m:e>
                        <m:r>
                          <a:rPr lang="ar-SA" b="1" i="1">
                            <a:effectLst/>
                            <a:latin typeface="Cambria Math"/>
                          </a:rPr>
                          <m:t>𝝈</m:t>
                        </m:r>
                      </m:e>
                      <m:sup>
                        <m:r>
                          <a:rPr lang="en-US" b="1" i="1">
                            <a:effectLst/>
                            <a:latin typeface="Cambria Math"/>
                          </a:rPr>
                          <m:t>𝟐</m:t>
                        </m:r>
                      </m:sup>
                    </m:sSup>
                    <m:r>
                      <a:rPr lang="ar-SA" b="1" i="1">
                        <a:effectLst/>
                        <a:latin typeface="Cambria Math"/>
                      </a:rPr>
                      <m:t>=</m:t>
                    </m:r>
                    <m:f>
                      <m:fPr>
                        <m:ctrlPr>
                          <a:rPr lang="ar-SA" b="1" i="1">
                            <a:effectLst/>
                            <a:latin typeface="Cambria Math"/>
                          </a:rPr>
                        </m:ctrlPr>
                      </m:fPr>
                      <m:num>
                        <m:nary>
                          <m:naryPr>
                            <m:chr m:val="∑"/>
                            <m:subHide m:val="on"/>
                            <m:supHide m:val="on"/>
                            <m:ctrlPr>
                              <a:rPr lang="ar-SA" b="1" i="1">
                                <a:effectLst/>
                                <a:latin typeface="Cambria Math"/>
                              </a:rPr>
                            </m:ctrlPr>
                          </m:naryPr>
                          <m:sub/>
                          <m:sup/>
                          <m:e>
                            <m:sSup>
                              <m:sSupPr>
                                <m:ctrlPr>
                                  <a:rPr lang="en-US" b="1" i="1">
                                    <a:effectLst/>
                                    <a:latin typeface="Cambria Math"/>
                                  </a:rPr>
                                </m:ctrlPr>
                              </m:sSupPr>
                              <m:e>
                                <m:r>
                                  <a:rPr lang="en-US" b="1" i="1">
                                    <a:effectLst/>
                                    <a:latin typeface="Cambria Math"/>
                                  </a:rPr>
                                  <m:t>𝒙</m:t>
                                </m:r>
                              </m:e>
                              <m:sup>
                                <m:r>
                                  <a:rPr lang="en-US" b="1" i="1">
                                    <a:effectLst/>
                                    <a:latin typeface="Cambria Math"/>
                                  </a:rPr>
                                  <m:t>𝟐</m:t>
                                </m:r>
                              </m:sup>
                            </m:sSup>
                          </m:e>
                        </m:nary>
                      </m:num>
                      <m:den>
                        <m:r>
                          <a:rPr lang="en-US" b="1" i="1">
                            <a:effectLst/>
                            <a:latin typeface="Cambria Math"/>
                          </a:rPr>
                          <m:t>𝒏</m:t>
                        </m:r>
                      </m:den>
                    </m:f>
                    <m:r>
                      <m:rPr>
                        <m:nor/>
                      </m:rPr>
                      <a:rPr lang="en-US" b="1" i="1" dirty="0">
                        <a:effectLst/>
                        <a:latin typeface="Cambria Math"/>
                      </a:rPr>
                      <m:t> </m:t>
                    </m:r>
                    <m:r>
                      <m:rPr>
                        <m:nor/>
                      </m:rPr>
                      <a:rPr lang="en-US" b="1" i="1" dirty="0">
                        <a:effectLst/>
                        <a:latin typeface="Cambria Math"/>
                      </a:rPr>
                      <m:t>− </m:t>
                    </m:r>
                    <m:sSup>
                      <m:sSupPr>
                        <m:ctrlPr>
                          <a:rPr lang="en-US" b="1" i="1">
                            <a:effectLst/>
                            <a:latin typeface="Cambria Math"/>
                          </a:rPr>
                        </m:ctrlPr>
                      </m:sSupPr>
                      <m:e>
                        <m:d>
                          <m:dPr>
                            <m:ctrlPr>
                              <a:rPr lang="en-US" b="1" i="1">
                                <a:effectLst/>
                                <a:latin typeface="Cambria Math"/>
                              </a:rPr>
                            </m:ctrlPr>
                          </m:dPr>
                          <m:e>
                            <m:f>
                              <m:fPr>
                                <m:ctrlPr>
                                  <a:rPr lang="en-US" b="1" i="1">
                                    <a:effectLst/>
                                    <a:latin typeface="Cambria Math"/>
                                  </a:rPr>
                                </m:ctrlPr>
                              </m:fPr>
                              <m:num>
                                <m:nary>
                                  <m:naryPr>
                                    <m:chr m:val="∑"/>
                                    <m:subHide m:val="on"/>
                                    <m:supHide m:val="on"/>
                                    <m:ctrlPr>
                                      <a:rPr lang="en-US" b="1" i="1">
                                        <a:effectLst/>
                                        <a:latin typeface="Cambria Math"/>
                                      </a:rPr>
                                    </m:ctrlPr>
                                  </m:naryPr>
                                  <m:sub/>
                                  <m:sup/>
                                  <m:e>
                                    <m:r>
                                      <a:rPr lang="en-US" b="1" i="1">
                                        <a:effectLst/>
                                        <a:latin typeface="Cambria Math"/>
                                      </a:rPr>
                                      <m:t>𝒙</m:t>
                                    </m:r>
                                  </m:e>
                                </m:nary>
                              </m:num>
                              <m:den>
                                <m:r>
                                  <a:rPr lang="en-US" b="1" i="1">
                                    <a:effectLst/>
                                    <a:latin typeface="Cambria Math"/>
                                  </a:rPr>
                                  <m:t>𝒏</m:t>
                                </m:r>
                              </m:den>
                            </m:f>
                          </m:e>
                        </m:d>
                      </m:e>
                      <m:sup>
                        <m:r>
                          <a:rPr lang="en-US" b="1" i="1">
                            <a:effectLst/>
                            <a:latin typeface="Cambria Math"/>
                          </a:rPr>
                          <m:t>𝟐</m:t>
                        </m:r>
                      </m:sup>
                    </m:sSup>
                  </m:oMath>
                </a14:m>
                <a:r>
                  <a:rPr lang="en-US" b="1" dirty="0" smtClean="0">
                    <a:effectLst/>
                    <a:latin typeface="Cambria Math"/>
                  </a:rPr>
                  <a:t>=</a:t>
                </a:r>
                <a:r>
                  <a:rPr lang="en-US" b="1" i="1" dirty="0" smtClean="0">
                    <a:effectLst/>
                    <a:latin typeface="Cambria Math"/>
                  </a:rPr>
                  <a:t> </a:t>
                </a:r>
                <a14:m>
                  <m:oMath xmlns:m="http://schemas.openxmlformats.org/officeDocument/2006/math">
                    <m:f>
                      <m:fPr>
                        <m:ctrlPr>
                          <a:rPr lang="en-US" b="1" i="1" smtClean="0">
                            <a:effectLst/>
                            <a:latin typeface="Cambria Math"/>
                          </a:rPr>
                        </m:ctrlPr>
                      </m:fPr>
                      <m:num>
                        <m:r>
                          <a:rPr lang="en-US" b="1" i="1" smtClean="0">
                            <a:effectLst/>
                            <a:latin typeface="Cambria Math"/>
                          </a:rPr>
                          <m:t>𝟗𝟎𝟕𝟓</m:t>
                        </m:r>
                      </m:num>
                      <m:den>
                        <m:r>
                          <a:rPr lang="en-US" b="1" i="1" smtClean="0">
                            <a:effectLst/>
                            <a:latin typeface="Cambria Math"/>
                          </a:rPr>
                          <m:t>𝟔</m:t>
                        </m:r>
                      </m:den>
                    </m:f>
                  </m:oMath>
                </a14:m>
                <a:r>
                  <a:rPr lang="en-US" b="1" dirty="0" smtClean="0">
                    <a:effectLst/>
                  </a:rPr>
                  <a:t> - </a:t>
                </a:r>
                <a14:m>
                  <m:oMath xmlns:m="http://schemas.openxmlformats.org/officeDocument/2006/math">
                    <m:sSup>
                      <m:sSupPr>
                        <m:ctrlPr>
                          <a:rPr lang="en-US" b="1" i="1" smtClean="0">
                            <a:effectLst/>
                            <a:latin typeface="Cambria Math"/>
                          </a:rPr>
                        </m:ctrlPr>
                      </m:sSupPr>
                      <m:e>
                        <m:d>
                          <m:dPr>
                            <m:ctrlPr>
                              <a:rPr lang="en-US" b="1" i="1" smtClean="0">
                                <a:effectLst/>
                                <a:latin typeface="Cambria Math"/>
                              </a:rPr>
                            </m:ctrlPr>
                          </m:dPr>
                          <m:e>
                            <m:f>
                              <m:fPr>
                                <m:ctrlPr>
                                  <a:rPr lang="en-US" b="1" i="1" smtClean="0">
                                    <a:effectLst/>
                                    <a:latin typeface="Cambria Math"/>
                                  </a:rPr>
                                </m:ctrlPr>
                              </m:fPr>
                              <m:num>
                                <m:r>
                                  <a:rPr lang="en-US" b="1" i="1" smtClean="0">
                                    <a:effectLst/>
                                    <a:latin typeface="Cambria Math"/>
                                  </a:rPr>
                                  <m:t>𝟐𝟏𝟓</m:t>
                                </m:r>
                              </m:num>
                              <m:den>
                                <m:r>
                                  <a:rPr lang="en-US" b="1" i="1" smtClean="0">
                                    <a:effectLst/>
                                    <a:latin typeface="Cambria Math"/>
                                  </a:rPr>
                                  <m:t>𝟔</m:t>
                                </m:r>
                              </m:den>
                            </m:f>
                          </m:e>
                        </m:d>
                      </m:e>
                      <m:sup>
                        <m:r>
                          <a:rPr lang="en-US" b="1" i="1" smtClean="0">
                            <a:effectLst/>
                            <a:latin typeface="Cambria Math"/>
                          </a:rPr>
                          <m:t>𝟐</m:t>
                        </m:r>
                      </m:sup>
                    </m:sSup>
                  </m:oMath>
                </a14:m>
                <a:r>
                  <a:rPr lang="en-US" b="1" dirty="0" smtClean="0">
                    <a:effectLst/>
                  </a:rPr>
                  <a:t> = 228.47</a:t>
                </a:r>
                <a:r>
                  <a:rPr lang="ar-EG" b="1" dirty="0" smtClean="0">
                    <a:effectLst/>
                  </a:rPr>
                  <a:t> ريال </a:t>
                </a:r>
              </a:p>
              <a:p>
                <a:pPr algn="l" rtl="0"/>
                <a14:m>
                  <m:oMath xmlns:m="http://schemas.openxmlformats.org/officeDocument/2006/math">
                    <m:r>
                      <a:rPr lang="ar-SA" b="1" i="0" smtClean="0">
                        <a:effectLst/>
                        <a:latin typeface="Cambria Math"/>
                      </a:rPr>
                      <m:t>𝛔</m:t>
                    </m:r>
                    <m:r>
                      <a:rPr lang="ar-SA" b="1" i="0" smtClean="0">
                        <a:effectLst/>
                        <a:latin typeface="Cambria Math"/>
                      </a:rPr>
                      <m:t>= </m:t>
                    </m:r>
                    <m:rad>
                      <m:radPr>
                        <m:degHide m:val="on"/>
                        <m:ctrlPr>
                          <a:rPr lang="ar-SA" b="1" i="1">
                            <a:effectLst/>
                            <a:latin typeface="Cambria Math"/>
                          </a:rPr>
                        </m:ctrlPr>
                      </m:radPr>
                      <m:deg/>
                      <m:e>
                        <m:sSup>
                          <m:sSupPr>
                            <m:ctrlPr>
                              <a:rPr lang="ar-SA" b="1" i="1">
                                <a:effectLst/>
                                <a:latin typeface="Cambria Math"/>
                              </a:rPr>
                            </m:ctrlPr>
                          </m:sSupPr>
                          <m:e>
                            <m:r>
                              <a:rPr lang="ar-SA" b="1" i="0">
                                <a:effectLst/>
                                <a:latin typeface="Cambria Math"/>
                              </a:rPr>
                              <m:t>𝛔</m:t>
                            </m:r>
                          </m:e>
                          <m:sup>
                            <m:r>
                              <a:rPr lang="en-US" b="1" i="0">
                                <a:effectLst/>
                                <a:latin typeface="Cambria Math"/>
                              </a:rPr>
                              <m:t>𝟐</m:t>
                            </m:r>
                          </m:sup>
                        </m:sSup>
                      </m:e>
                    </m:rad>
                  </m:oMath>
                </a14:m>
                <a:r>
                  <a:rPr lang="en-US" b="1" dirty="0" smtClean="0">
                    <a:effectLst/>
                    <a:latin typeface="Cambria Math"/>
                  </a:rPr>
                  <a:t> = </a:t>
                </a:r>
                <a14:m>
                  <m:oMath xmlns:m="http://schemas.openxmlformats.org/officeDocument/2006/math">
                    <m:rad>
                      <m:radPr>
                        <m:degHide m:val="on"/>
                        <m:ctrlPr>
                          <a:rPr lang="en-US" b="1" i="1" smtClean="0">
                            <a:effectLst/>
                            <a:latin typeface="Cambria Math"/>
                          </a:rPr>
                        </m:ctrlPr>
                      </m:radPr>
                      <m:deg/>
                      <m:e>
                        <m:r>
                          <a:rPr lang="en-US" b="1" i="0" smtClean="0">
                            <a:effectLst/>
                            <a:latin typeface="Cambria Math"/>
                          </a:rPr>
                          <m:t>𝟐𝟐𝟖</m:t>
                        </m:r>
                        <m:r>
                          <a:rPr lang="en-US" b="1" i="0" smtClean="0">
                            <a:effectLst/>
                            <a:latin typeface="Cambria Math"/>
                          </a:rPr>
                          <m:t>.</m:t>
                        </m:r>
                        <m:r>
                          <a:rPr lang="en-US" b="1" i="0" smtClean="0">
                            <a:effectLst/>
                            <a:latin typeface="Cambria Math"/>
                          </a:rPr>
                          <m:t>𝟒𝟕</m:t>
                        </m:r>
                      </m:e>
                    </m:rad>
                  </m:oMath>
                </a14:m>
                <a:r>
                  <a:rPr lang="en-US" b="1" dirty="0" smtClean="0">
                    <a:effectLst/>
                    <a:latin typeface="Cambria Math"/>
                  </a:rPr>
                  <a:t> = 15. 1153 </a:t>
                </a:r>
                <a:r>
                  <a:rPr lang="ar-EG" b="1" dirty="0" smtClean="0">
                    <a:effectLst/>
                    <a:latin typeface="Cambria Math"/>
                  </a:rPr>
                  <a:t>ريال </a:t>
                </a:r>
                <a:endParaRPr lang="ar-SA" b="1" dirty="0">
                  <a:effectLst/>
                  <a:latin typeface="Cambria Math"/>
                </a:endParaRPr>
              </a:p>
              <a:p>
                <a:pPr algn="l" rtl="0"/>
                <a:endParaRPr lang="ar-EG" dirty="0" smtClean="0"/>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t="-2291" r="-2119"/>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2635939965"/>
                  </p:ext>
                </p:extLst>
              </p:nvPr>
            </p:nvGraphicFramePr>
            <p:xfrm>
              <a:off x="1136576" y="2276872"/>
              <a:ext cx="7828136" cy="742760"/>
            </p:xfrm>
            <a:graphic>
              <a:graphicData uri="http://schemas.openxmlformats.org/drawingml/2006/table">
                <a:tbl>
                  <a:tblPr firstRow="1" bandRow="1">
                    <a:tableStyleId>{5C22544A-7EE6-4342-B048-85BDC9FD1C3A}</a:tableStyleId>
                  </a:tblPr>
                  <a:tblGrid>
                    <a:gridCol w="978517"/>
                    <a:gridCol w="978517"/>
                    <a:gridCol w="978517"/>
                    <a:gridCol w="767025"/>
                    <a:gridCol w="962670"/>
                    <a:gridCol w="1036721"/>
                    <a:gridCol w="740515"/>
                    <a:gridCol w="1385654"/>
                  </a:tblGrid>
                  <a:tr h="370840">
                    <a:tc>
                      <a:txBody>
                        <a:bodyPr/>
                        <a:lstStyle/>
                        <a:p>
                          <a:pPr algn="ctr" rtl="0"/>
                          <a:r>
                            <a:rPr lang="en-US" b="1" dirty="0" smtClean="0"/>
                            <a:t>x</a:t>
                          </a:r>
                          <a:endParaRPr lang="en-US" b="1" dirty="0"/>
                        </a:p>
                      </a:txBody>
                      <a:tcPr/>
                    </a:tc>
                    <a:tc>
                      <a:txBody>
                        <a:bodyPr/>
                        <a:lstStyle/>
                        <a:p>
                          <a:pPr algn="ctr" rtl="0"/>
                          <a:r>
                            <a:rPr lang="en-US" b="1" dirty="0" smtClean="0"/>
                            <a:t>25</a:t>
                          </a:r>
                          <a:endParaRPr lang="en-US" b="1" dirty="0"/>
                        </a:p>
                      </a:txBody>
                      <a:tcPr/>
                    </a:tc>
                    <a:tc>
                      <a:txBody>
                        <a:bodyPr/>
                        <a:lstStyle/>
                        <a:p>
                          <a:pPr algn="ctr" rtl="0"/>
                          <a:r>
                            <a:rPr lang="en-US" b="1" dirty="0" smtClean="0"/>
                            <a:t>30</a:t>
                          </a:r>
                          <a:endParaRPr lang="en-US" b="1" dirty="0"/>
                        </a:p>
                      </a:txBody>
                      <a:tcPr/>
                    </a:tc>
                    <a:tc>
                      <a:txBody>
                        <a:bodyPr/>
                        <a:lstStyle/>
                        <a:p>
                          <a:pPr algn="ctr" rtl="0"/>
                          <a:r>
                            <a:rPr lang="en-US" b="1" dirty="0" smtClean="0"/>
                            <a:t>60</a:t>
                          </a:r>
                          <a:endParaRPr lang="en-US" b="1" dirty="0"/>
                        </a:p>
                      </a:txBody>
                      <a:tcPr/>
                    </a:tc>
                    <a:tc>
                      <a:txBody>
                        <a:bodyPr/>
                        <a:lstStyle/>
                        <a:p>
                          <a:pPr algn="ctr" rtl="0"/>
                          <a:r>
                            <a:rPr lang="en-US" b="1" dirty="0" smtClean="0"/>
                            <a:t>15</a:t>
                          </a:r>
                          <a:endParaRPr lang="en-US" b="1" dirty="0"/>
                        </a:p>
                      </a:txBody>
                      <a:tcPr/>
                    </a:tc>
                    <a:tc>
                      <a:txBody>
                        <a:bodyPr/>
                        <a:lstStyle/>
                        <a:p>
                          <a:pPr algn="ctr" rtl="0"/>
                          <a:r>
                            <a:rPr lang="en-US" b="1" dirty="0" smtClean="0"/>
                            <a:t>50</a:t>
                          </a:r>
                          <a:endParaRPr lang="en-US" b="1" dirty="0"/>
                        </a:p>
                      </a:txBody>
                      <a:tcPr/>
                    </a:tc>
                    <a:tc>
                      <a:txBody>
                        <a:bodyPr/>
                        <a:lstStyle/>
                        <a:p>
                          <a:pPr algn="ctr" rtl="0"/>
                          <a:r>
                            <a:rPr lang="en-US" b="1" dirty="0" smtClean="0"/>
                            <a:t>35</a:t>
                          </a:r>
                          <a:endParaRPr lang="en-US" b="1" dirty="0"/>
                        </a:p>
                      </a:txBody>
                      <a:tcPr/>
                    </a:tc>
                    <a:tc>
                      <a:txBody>
                        <a:bodyPr/>
                        <a:lstStyle/>
                        <a:p>
                          <a:pPr algn="ctr" rtl="0"/>
                          <a14:m>
                            <m:oMath xmlns:m="http://schemas.openxmlformats.org/officeDocument/2006/math">
                              <m:nary>
                                <m:naryPr>
                                  <m:chr m:val="∑"/>
                                  <m:subHide m:val="on"/>
                                  <m:supHide m:val="on"/>
                                  <m:ctrlPr>
                                    <a:rPr lang="en-US" b="1" i="1" smtClean="0">
                                      <a:latin typeface="Cambria Math"/>
                                    </a:rPr>
                                  </m:ctrlPr>
                                </m:naryPr>
                                <m:sub/>
                                <m:sup/>
                                <m:e>
                                  <m:r>
                                    <a:rPr lang="en-US" b="1" i="1" smtClean="0">
                                      <a:latin typeface="Cambria Math"/>
                                    </a:rPr>
                                    <m:t>𝒙</m:t>
                                  </m:r>
                                </m:e>
                              </m:nary>
                            </m:oMath>
                          </a14:m>
                          <a:r>
                            <a:rPr lang="en-US" b="1" dirty="0" smtClean="0"/>
                            <a:t> = 215</a:t>
                          </a:r>
                          <a:endParaRPr lang="en-US" b="1" dirty="0"/>
                        </a:p>
                      </a:txBody>
                      <a:tcPr/>
                    </a:tc>
                  </a:tr>
                  <a:tr h="370840">
                    <a:tc>
                      <a:txBody>
                        <a:bodyPr/>
                        <a:lstStyle/>
                        <a:p>
                          <a:pPr algn="ctr" rtl="0"/>
                          <a:r>
                            <a:rPr lang="en-US" b="1" dirty="0" smtClean="0"/>
                            <a:t>x</a:t>
                          </a:r>
                          <a:r>
                            <a:rPr lang="en-US" b="1" baseline="30000" dirty="0" smtClean="0"/>
                            <a:t>2</a:t>
                          </a:r>
                          <a:endParaRPr lang="en-US" b="1" baseline="30000" dirty="0"/>
                        </a:p>
                      </a:txBody>
                      <a:tcPr/>
                    </a:tc>
                    <a:tc>
                      <a:txBody>
                        <a:bodyPr/>
                        <a:lstStyle/>
                        <a:p>
                          <a:pPr algn="ctr" rtl="0"/>
                          <a:r>
                            <a:rPr lang="en-US" b="1" dirty="0" smtClean="0"/>
                            <a:t>625</a:t>
                          </a:r>
                          <a:endParaRPr lang="en-US" b="1" dirty="0"/>
                        </a:p>
                      </a:txBody>
                      <a:tcPr/>
                    </a:tc>
                    <a:tc>
                      <a:txBody>
                        <a:bodyPr/>
                        <a:lstStyle/>
                        <a:p>
                          <a:pPr algn="ctr" rtl="0"/>
                          <a:r>
                            <a:rPr lang="en-US" b="1" dirty="0" smtClean="0"/>
                            <a:t>900</a:t>
                          </a:r>
                          <a:endParaRPr lang="en-US" b="1" dirty="0"/>
                        </a:p>
                      </a:txBody>
                      <a:tcPr/>
                    </a:tc>
                    <a:tc>
                      <a:txBody>
                        <a:bodyPr/>
                        <a:lstStyle/>
                        <a:p>
                          <a:pPr algn="ctr" rtl="0"/>
                          <a:r>
                            <a:rPr lang="en-US" b="1" dirty="0" smtClean="0"/>
                            <a:t>3600</a:t>
                          </a:r>
                          <a:endParaRPr lang="en-US" b="1" dirty="0"/>
                        </a:p>
                      </a:txBody>
                      <a:tcPr/>
                    </a:tc>
                    <a:tc>
                      <a:txBody>
                        <a:bodyPr/>
                        <a:lstStyle/>
                        <a:p>
                          <a:pPr algn="ctr" rtl="0"/>
                          <a:r>
                            <a:rPr lang="en-US" b="1" dirty="0" smtClean="0"/>
                            <a:t>225</a:t>
                          </a:r>
                          <a:endParaRPr lang="en-US" b="1" dirty="0"/>
                        </a:p>
                      </a:txBody>
                      <a:tcPr/>
                    </a:tc>
                    <a:tc>
                      <a:txBody>
                        <a:bodyPr/>
                        <a:lstStyle/>
                        <a:p>
                          <a:pPr algn="ctr" rtl="0"/>
                          <a:r>
                            <a:rPr lang="en-US" b="1" dirty="0" smtClean="0"/>
                            <a:t>2500</a:t>
                          </a:r>
                          <a:endParaRPr lang="en-US" b="1" dirty="0"/>
                        </a:p>
                      </a:txBody>
                      <a:tcPr/>
                    </a:tc>
                    <a:tc>
                      <a:txBody>
                        <a:bodyPr/>
                        <a:lstStyle/>
                        <a:p>
                          <a:pPr algn="ctr" rtl="0"/>
                          <a:r>
                            <a:rPr lang="en-US" b="1" dirty="0" smtClean="0"/>
                            <a:t>1225</a:t>
                          </a:r>
                          <a:endParaRPr lang="en-US" b="1" dirty="0"/>
                        </a:p>
                      </a:txBody>
                      <a:tcPr/>
                    </a:tc>
                    <a:tc>
                      <a:txBody>
                        <a:bodyPr/>
                        <a:lstStyle/>
                        <a:p>
                          <a:pPr algn="ctr" rtl="0"/>
                          <a14:m>
                            <m:oMath xmlns:m="http://schemas.openxmlformats.org/officeDocument/2006/math">
                              <m:nary>
                                <m:naryPr>
                                  <m:chr m:val="∑"/>
                                  <m:subHide m:val="on"/>
                                  <m:supHide m:val="on"/>
                                  <m:ctrlPr>
                                    <a:rPr lang="en-US" b="1" i="1" smtClean="0">
                                      <a:latin typeface="Cambria Math"/>
                                    </a:rPr>
                                  </m:ctrlPr>
                                </m:naryPr>
                                <m:sub/>
                                <m:sup/>
                                <m:e>
                                  <m:sSup>
                                    <m:sSupPr>
                                      <m:ctrlPr>
                                        <a:rPr lang="en-US" b="1" i="1" smtClean="0">
                                          <a:latin typeface="Cambria Math"/>
                                        </a:rPr>
                                      </m:ctrlPr>
                                    </m:sSupPr>
                                    <m:e>
                                      <m:r>
                                        <a:rPr lang="en-US" b="1" i="1" smtClean="0">
                                          <a:latin typeface="Cambria Math"/>
                                        </a:rPr>
                                        <m:t>𝒙</m:t>
                                      </m:r>
                                    </m:e>
                                    <m:sup>
                                      <m:r>
                                        <a:rPr lang="en-US" b="1" i="1" smtClean="0">
                                          <a:latin typeface="Cambria Math"/>
                                        </a:rPr>
                                        <m:t>𝟐</m:t>
                                      </m:r>
                                    </m:sup>
                                  </m:sSup>
                                </m:e>
                              </m:nary>
                            </m:oMath>
                          </a14:m>
                          <a:r>
                            <a:rPr lang="en-US" b="1" dirty="0" smtClean="0"/>
                            <a:t> = 9075</a:t>
                          </a:r>
                          <a:endParaRPr lang="en-US" b="1" dirty="0"/>
                        </a:p>
                      </a:txBody>
                      <a:tcPr/>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426322780"/>
                  </p:ext>
                </p:extLst>
              </p:nvPr>
            </p:nvGraphicFramePr>
            <p:xfrm>
              <a:off x="1136576" y="2276872"/>
              <a:ext cx="7828136" cy="742760"/>
            </p:xfrm>
            <a:graphic>
              <a:graphicData uri="http://schemas.openxmlformats.org/drawingml/2006/table">
                <a:tbl>
                  <a:tblPr firstRow="1" bandRow="1">
                    <a:tableStyleId>{5C22544A-7EE6-4342-B048-85BDC9FD1C3A}</a:tableStyleId>
                  </a:tblPr>
                  <a:tblGrid>
                    <a:gridCol w="978517"/>
                    <a:gridCol w="978517"/>
                    <a:gridCol w="978517"/>
                    <a:gridCol w="767025"/>
                    <a:gridCol w="962670"/>
                    <a:gridCol w="1036721"/>
                    <a:gridCol w="740515"/>
                    <a:gridCol w="1385654"/>
                  </a:tblGrid>
                  <a:tr h="370840">
                    <a:tc>
                      <a:txBody>
                        <a:bodyPr/>
                        <a:lstStyle/>
                        <a:p>
                          <a:pPr algn="ctr" rtl="0"/>
                          <a:r>
                            <a:rPr lang="en-US" b="1" dirty="0" smtClean="0"/>
                            <a:t>x</a:t>
                          </a:r>
                          <a:endParaRPr lang="en-US" b="1" dirty="0"/>
                        </a:p>
                      </a:txBody>
                      <a:tcPr/>
                    </a:tc>
                    <a:tc>
                      <a:txBody>
                        <a:bodyPr/>
                        <a:lstStyle/>
                        <a:p>
                          <a:pPr algn="ctr" rtl="0"/>
                          <a:r>
                            <a:rPr lang="en-US" b="1" dirty="0" smtClean="0"/>
                            <a:t>25</a:t>
                          </a:r>
                          <a:endParaRPr lang="en-US" b="1" dirty="0"/>
                        </a:p>
                      </a:txBody>
                      <a:tcPr/>
                    </a:tc>
                    <a:tc>
                      <a:txBody>
                        <a:bodyPr/>
                        <a:lstStyle/>
                        <a:p>
                          <a:pPr algn="ctr" rtl="0"/>
                          <a:r>
                            <a:rPr lang="en-US" b="1" dirty="0" smtClean="0"/>
                            <a:t>30</a:t>
                          </a:r>
                          <a:endParaRPr lang="en-US" b="1" dirty="0"/>
                        </a:p>
                      </a:txBody>
                      <a:tcPr/>
                    </a:tc>
                    <a:tc>
                      <a:txBody>
                        <a:bodyPr/>
                        <a:lstStyle/>
                        <a:p>
                          <a:pPr algn="ctr" rtl="0"/>
                          <a:r>
                            <a:rPr lang="en-US" b="1" dirty="0" smtClean="0"/>
                            <a:t>60</a:t>
                          </a:r>
                          <a:endParaRPr lang="en-US" b="1" dirty="0"/>
                        </a:p>
                      </a:txBody>
                      <a:tcPr/>
                    </a:tc>
                    <a:tc>
                      <a:txBody>
                        <a:bodyPr/>
                        <a:lstStyle/>
                        <a:p>
                          <a:pPr algn="ctr" rtl="0"/>
                          <a:r>
                            <a:rPr lang="en-US" b="1" dirty="0" smtClean="0"/>
                            <a:t>15</a:t>
                          </a:r>
                          <a:endParaRPr lang="en-US" b="1" dirty="0"/>
                        </a:p>
                      </a:txBody>
                      <a:tcPr/>
                    </a:tc>
                    <a:tc>
                      <a:txBody>
                        <a:bodyPr/>
                        <a:lstStyle/>
                        <a:p>
                          <a:pPr algn="ctr" rtl="0"/>
                          <a:r>
                            <a:rPr lang="en-US" b="1" dirty="0" smtClean="0"/>
                            <a:t>50</a:t>
                          </a:r>
                          <a:endParaRPr lang="en-US" b="1" dirty="0"/>
                        </a:p>
                      </a:txBody>
                      <a:tcPr/>
                    </a:tc>
                    <a:tc>
                      <a:txBody>
                        <a:bodyPr/>
                        <a:lstStyle/>
                        <a:p>
                          <a:pPr algn="ctr" rtl="0"/>
                          <a:r>
                            <a:rPr lang="en-US" b="1" dirty="0" smtClean="0"/>
                            <a:t>35</a:t>
                          </a:r>
                          <a:endParaRPr lang="en-US" b="1" dirty="0"/>
                        </a:p>
                      </a:txBody>
                      <a:tcPr/>
                    </a:tc>
                    <a:tc>
                      <a:txBody>
                        <a:bodyPr/>
                        <a:lstStyle/>
                        <a:p>
                          <a:endParaRPr lang="en-US"/>
                        </a:p>
                      </a:txBody>
                      <a:tcPr>
                        <a:blipFill rotWithShape="1">
                          <a:blip r:embed="rId3"/>
                          <a:stretch>
                            <a:fillRect l="-466079" t="-121667" b="-290000"/>
                          </a:stretch>
                        </a:blipFill>
                      </a:tcPr>
                    </a:tc>
                  </a:tr>
                  <a:tr h="371920">
                    <a:tc>
                      <a:txBody>
                        <a:bodyPr/>
                        <a:lstStyle/>
                        <a:p>
                          <a:pPr algn="ctr" rtl="0"/>
                          <a:r>
                            <a:rPr lang="en-US" b="1" dirty="0" smtClean="0"/>
                            <a:t>x</a:t>
                          </a:r>
                          <a:r>
                            <a:rPr lang="en-US" b="1" baseline="30000" dirty="0" smtClean="0"/>
                            <a:t>2</a:t>
                          </a:r>
                          <a:endParaRPr lang="en-US" b="1" baseline="30000" dirty="0"/>
                        </a:p>
                      </a:txBody>
                      <a:tcPr/>
                    </a:tc>
                    <a:tc>
                      <a:txBody>
                        <a:bodyPr/>
                        <a:lstStyle/>
                        <a:p>
                          <a:pPr algn="ctr" rtl="0"/>
                          <a:r>
                            <a:rPr lang="en-US" b="1" dirty="0" smtClean="0"/>
                            <a:t>625</a:t>
                          </a:r>
                          <a:endParaRPr lang="en-US" b="1" dirty="0"/>
                        </a:p>
                      </a:txBody>
                      <a:tcPr/>
                    </a:tc>
                    <a:tc>
                      <a:txBody>
                        <a:bodyPr/>
                        <a:lstStyle/>
                        <a:p>
                          <a:pPr algn="ctr" rtl="0"/>
                          <a:r>
                            <a:rPr lang="en-US" b="1" dirty="0" smtClean="0"/>
                            <a:t>900</a:t>
                          </a:r>
                          <a:endParaRPr lang="en-US" b="1" dirty="0"/>
                        </a:p>
                      </a:txBody>
                      <a:tcPr/>
                    </a:tc>
                    <a:tc>
                      <a:txBody>
                        <a:bodyPr/>
                        <a:lstStyle/>
                        <a:p>
                          <a:pPr algn="ctr" rtl="0"/>
                          <a:r>
                            <a:rPr lang="en-US" b="1" dirty="0" smtClean="0"/>
                            <a:t>3600</a:t>
                          </a:r>
                          <a:endParaRPr lang="en-US" b="1" dirty="0"/>
                        </a:p>
                      </a:txBody>
                      <a:tcPr/>
                    </a:tc>
                    <a:tc>
                      <a:txBody>
                        <a:bodyPr/>
                        <a:lstStyle/>
                        <a:p>
                          <a:pPr algn="ctr" rtl="0"/>
                          <a:r>
                            <a:rPr lang="en-US" b="1" dirty="0" smtClean="0"/>
                            <a:t>225</a:t>
                          </a:r>
                          <a:endParaRPr lang="en-US" b="1" dirty="0"/>
                        </a:p>
                      </a:txBody>
                      <a:tcPr/>
                    </a:tc>
                    <a:tc>
                      <a:txBody>
                        <a:bodyPr/>
                        <a:lstStyle/>
                        <a:p>
                          <a:pPr algn="ctr" rtl="0"/>
                          <a:r>
                            <a:rPr lang="en-US" b="1" dirty="0" smtClean="0"/>
                            <a:t>2500</a:t>
                          </a:r>
                          <a:endParaRPr lang="en-US" b="1" dirty="0"/>
                        </a:p>
                      </a:txBody>
                      <a:tcPr/>
                    </a:tc>
                    <a:tc>
                      <a:txBody>
                        <a:bodyPr/>
                        <a:lstStyle/>
                        <a:p>
                          <a:pPr algn="ctr" rtl="0"/>
                          <a:r>
                            <a:rPr lang="en-US" b="1" dirty="0" smtClean="0"/>
                            <a:t>1225</a:t>
                          </a:r>
                          <a:endParaRPr lang="en-US" b="1" dirty="0"/>
                        </a:p>
                      </a:txBody>
                      <a:tcPr/>
                    </a:tc>
                    <a:tc>
                      <a:txBody>
                        <a:bodyPr/>
                        <a:lstStyle/>
                        <a:p>
                          <a:endParaRPr lang="en-US"/>
                        </a:p>
                      </a:txBody>
                      <a:tcPr>
                        <a:blipFill rotWithShape="1">
                          <a:blip r:embed="rId3"/>
                          <a:stretch>
                            <a:fillRect l="-466079" t="-218033" b="-185246"/>
                          </a:stretch>
                        </a:blipFill>
                      </a:tcPr>
                    </a:tc>
                  </a:tr>
                </a:tbl>
              </a:graphicData>
            </a:graphic>
          </p:graphicFrame>
        </mc:Fallback>
      </mc:AlternateContent>
    </p:spTree>
    <p:extLst>
      <p:ext uri="{BB962C8B-B14F-4D97-AF65-F5344CB8AC3E}">
        <p14:creationId xmlns:p14="http://schemas.microsoft.com/office/powerpoint/2010/main" val="191353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r>
              <a:rPr lang="ar-EG" dirty="0" smtClean="0"/>
              <a:t>:-</a:t>
            </a:r>
            <a:endParaRPr lang="ar-SA" dirty="0"/>
          </a:p>
        </p:txBody>
      </p:sp>
      <p:sp>
        <p:nvSpPr>
          <p:cNvPr id="3" name="عنصر نائب للمحتوى 2"/>
          <p:cNvSpPr>
            <a:spLocks noGrp="1"/>
          </p:cNvSpPr>
          <p:nvPr>
            <p:ph idx="1"/>
          </p:nvPr>
        </p:nvSpPr>
        <p:spPr/>
        <p:txBody>
          <a:bodyPr/>
          <a:lstStyle/>
          <a:p>
            <a:r>
              <a:rPr lang="ar-EG" b="1" u="sng" dirty="0" smtClean="0"/>
              <a:t>مثال :-</a:t>
            </a:r>
          </a:p>
          <a:p>
            <a:pPr algn="just"/>
            <a:r>
              <a:rPr lang="ar-EG" dirty="0" smtClean="0"/>
              <a:t>البيانات التالية توضح درجات مجموعة من الطالب في مقرري الاحصاء و بحوث العمليات و المطلوب تقرير أي من درجات المقررين تعتبر أكثر تشتتاً :-</a:t>
            </a:r>
          </a:p>
          <a:p>
            <a:pPr algn="just"/>
            <a:r>
              <a:rPr lang="ar-EG" dirty="0" smtClean="0"/>
              <a:t>درجات الاحصاء </a:t>
            </a:r>
            <a:r>
              <a:rPr lang="en-US" dirty="0" smtClean="0"/>
              <a:t>}</a:t>
            </a:r>
            <a:r>
              <a:rPr lang="ar-EG" dirty="0" smtClean="0"/>
              <a:t> </a:t>
            </a:r>
            <a:r>
              <a:rPr lang="en-US" dirty="0" smtClean="0"/>
              <a:t>13 , 18, 40 , 20 ,45</a:t>
            </a:r>
            <a:r>
              <a:rPr lang="en-US" dirty="0"/>
              <a:t> </a:t>
            </a:r>
            <a:r>
              <a:rPr lang="ar-EG" dirty="0" smtClean="0"/>
              <a:t> </a:t>
            </a:r>
            <a:r>
              <a:rPr lang="en-US" dirty="0" smtClean="0"/>
              <a:t>{</a:t>
            </a:r>
          </a:p>
          <a:p>
            <a:pPr algn="just"/>
            <a:r>
              <a:rPr lang="ar-EG" dirty="0" smtClean="0"/>
              <a:t>درجات بحوث العمليات </a:t>
            </a:r>
            <a:r>
              <a:rPr lang="en-US" dirty="0" smtClean="0"/>
              <a:t>}</a:t>
            </a:r>
            <a:r>
              <a:rPr lang="ar-EG" dirty="0" smtClean="0"/>
              <a:t> </a:t>
            </a:r>
            <a:r>
              <a:rPr lang="en-US" dirty="0" smtClean="0"/>
              <a:t> 35 , 40 , 28 ,30 ,48</a:t>
            </a:r>
            <a:r>
              <a:rPr lang="ar-EG" dirty="0" smtClean="0"/>
              <a:t> </a:t>
            </a:r>
            <a:r>
              <a:rPr lang="en-US"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1944135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r>
              <a:rPr lang="ar-EG" dirty="0" smtClean="0"/>
              <a:t>:-</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ar-EG" dirty="0" smtClean="0"/>
                  <a:t>الحل:-</a:t>
                </a:r>
                <a:endParaRPr lang="en-US" dirty="0" smtClean="0"/>
              </a:p>
              <a:p>
                <a:endParaRPr lang="en-US" dirty="0"/>
              </a:p>
              <a:p>
                <a:endParaRPr lang="en-US" dirty="0" smtClean="0"/>
              </a:p>
              <a:p>
                <a:endParaRPr lang="en-US" dirty="0"/>
              </a:p>
              <a:p>
                <a:endParaRPr lang="en-US" sz="2000" dirty="0" smtClean="0"/>
              </a:p>
              <a:p>
                <a:pPr algn="l" rtl="0"/>
                <a14:m>
                  <m:oMath xmlns:m="http://schemas.openxmlformats.org/officeDocument/2006/math">
                    <m:sSup>
                      <m:sSupPr>
                        <m:ctrlPr>
                          <a:rPr lang="ar-SA" sz="1800" b="1" i="1">
                            <a:latin typeface="Cambria Math"/>
                          </a:rPr>
                        </m:ctrlPr>
                      </m:sSupPr>
                      <m:e>
                        <m:r>
                          <a:rPr lang="ar-SA" sz="1800" b="1" i="1">
                            <a:latin typeface="Cambria Math"/>
                          </a:rPr>
                          <m:t>𝝈</m:t>
                        </m:r>
                      </m:e>
                      <m:sup>
                        <m:r>
                          <a:rPr lang="en-US" sz="1800" b="1" i="1">
                            <a:latin typeface="Cambria Math"/>
                          </a:rPr>
                          <m:t>𝟐</m:t>
                        </m:r>
                      </m:sup>
                    </m:sSup>
                    <m:r>
                      <a:rPr lang="ar-SA" sz="1800" b="1" i="1">
                        <a:latin typeface="Cambria Math"/>
                      </a:rPr>
                      <m:t>=</m:t>
                    </m:r>
                    <m:f>
                      <m:fPr>
                        <m:ctrlPr>
                          <a:rPr lang="ar-SA" sz="1800" b="1" i="1">
                            <a:latin typeface="Cambria Math"/>
                          </a:rPr>
                        </m:ctrlPr>
                      </m:fPr>
                      <m:num>
                        <m:nary>
                          <m:naryPr>
                            <m:chr m:val="∑"/>
                            <m:subHide m:val="on"/>
                            <m:supHide m:val="on"/>
                            <m:ctrlPr>
                              <a:rPr lang="ar-SA" sz="1800" b="1" i="1">
                                <a:latin typeface="Cambria Math"/>
                              </a:rPr>
                            </m:ctrlPr>
                          </m:naryPr>
                          <m:sub/>
                          <m:sup/>
                          <m:e>
                            <m:sSup>
                              <m:sSupPr>
                                <m:ctrlPr>
                                  <a:rPr lang="en-US" sz="1800" b="1" i="1">
                                    <a:latin typeface="Cambria Math"/>
                                  </a:rPr>
                                </m:ctrlPr>
                              </m:sSupPr>
                              <m:e>
                                <m:r>
                                  <a:rPr lang="en-US" sz="1800" b="1" i="1">
                                    <a:latin typeface="Cambria Math"/>
                                  </a:rPr>
                                  <m:t>𝒙</m:t>
                                </m:r>
                              </m:e>
                              <m:sup>
                                <m:r>
                                  <a:rPr lang="en-US" sz="1800" b="1" i="1">
                                    <a:latin typeface="Cambria Math"/>
                                  </a:rPr>
                                  <m:t>𝟐</m:t>
                                </m:r>
                              </m:sup>
                            </m:sSup>
                          </m:e>
                        </m:nary>
                      </m:num>
                      <m:den>
                        <m:r>
                          <a:rPr lang="en-US" sz="1800" b="1" i="1">
                            <a:latin typeface="Cambria Math"/>
                          </a:rPr>
                          <m:t>𝒏</m:t>
                        </m:r>
                      </m:den>
                    </m:f>
                    <m:r>
                      <m:rPr>
                        <m:nor/>
                      </m:rPr>
                      <a:rPr lang="en-US" sz="1800" b="1" i="1" dirty="0">
                        <a:latin typeface="Cambria Math"/>
                      </a:rPr>
                      <m:t> </m:t>
                    </m:r>
                    <m:r>
                      <m:rPr>
                        <m:nor/>
                      </m:rPr>
                      <a:rPr lang="en-US" sz="1800" b="1" i="1" dirty="0">
                        <a:latin typeface="Cambria Math"/>
                      </a:rPr>
                      <m:t>− </m:t>
                    </m:r>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nary>
                                  <m:naryPr>
                                    <m:chr m:val="∑"/>
                                    <m:subHide m:val="on"/>
                                    <m:supHide m:val="on"/>
                                    <m:ctrlPr>
                                      <a:rPr lang="en-US" sz="1800" b="1" i="1">
                                        <a:latin typeface="Cambria Math"/>
                                      </a:rPr>
                                    </m:ctrlPr>
                                  </m:naryPr>
                                  <m:sub/>
                                  <m:sup/>
                                  <m:e>
                                    <m:r>
                                      <a:rPr lang="en-US" sz="1800" b="1" i="1">
                                        <a:latin typeface="Cambria Math"/>
                                      </a:rPr>
                                      <m:t>𝒙</m:t>
                                    </m:r>
                                  </m:e>
                                </m:nary>
                              </m:num>
                              <m:den>
                                <m:r>
                                  <a:rPr lang="en-US" sz="1800" b="1" i="1">
                                    <a:latin typeface="Cambria Math"/>
                                  </a:rPr>
                                  <m:t>𝒏</m:t>
                                </m:r>
                              </m:den>
                            </m:f>
                          </m:e>
                        </m:d>
                      </m:e>
                      <m:sup>
                        <m:r>
                          <a:rPr lang="en-US" sz="1800" b="1" i="1">
                            <a:latin typeface="Cambria Math"/>
                          </a:rPr>
                          <m:t>𝟐</m:t>
                        </m:r>
                      </m:sup>
                    </m:sSup>
                  </m:oMath>
                </a14:m>
                <a:r>
                  <a:rPr lang="en-US" sz="1800" b="1" dirty="0">
                    <a:latin typeface="Cambria Math"/>
                  </a:rPr>
                  <a:t>=</a:t>
                </a:r>
                <a:r>
                  <a:rPr lang="en-US" sz="1800" b="1" i="1" dirty="0">
                    <a:latin typeface="Cambria Math"/>
                  </a:rPr>
                  <a:t> </a:t>
                </a:r>
                <a14:m>
                  <m:oMath xmlns:m="http://schemas.openxmlformats.org/officeDocument/2006/math">
                    <m:f>
                      <m:fPr>
                        <m:ctrlPr>
                          <a:rPr lang="en-US" sz="1800" b="1" i="1">
                            <a:latin typeface="Cambria Math"/>
                          </a:rPr>
                        </m:ctrlPr>
                      </m:fPr>
                      <m:num>
                        <m:r>
                          <a:rPr lang="en-US" sz="1800" b="1" i="1" smtClean="0">
                            <a:latin typeface="Cambria Math"/>
                          </a:rPr>
                          <m:t>𝟒𝟓𝟏𝟖</m:t>
                        </m:r>
                      </m:num>
                      <m:den>
                        <m:r>
                          <a:rPr lang="en-US" sz="1800" b="1" i="1" smtClean="0">
                            <a:latin typeface="Cambria Math"/>
                          </a:rPr>
                          <m:t>𝟓</m:t>
                        </m:r>
                      </m:den>
                    </m:f>
                  </m:oMath>
                </a14:m>
                <a:r>
                  <a:rPr lang="en-US" sz="1800" b="1" dirty="0"/>
                  <a:t> - </a:t>
                </a:r>
                <a14:m>
                  <m:oMath xmlns:m="http://schemas.openxmlformats.org/officeDocument/2006/math">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r>
                                  <a:rPr lang="en-US" sz="1800" b="1" i="1" smtClean="0">
                                    <a:latin typeface="Cambria Math"/>
                                  </a:rPr>
                                  <m:t>𝟏𝟑𝟔</m:t>
                                </m:r>
                              </m:num>
                              <m:den>
                                <m:r>
                                  <a:rPr lang="en-US" sz="1800" b="1" i="1" smtClean="0">
                                    <a:latin typeface="Cambria Math"/>
                                  </a:rPr>
                                  <m:t>𝟓</m:t>
                                </m:r>
                              </m:den>
                            </m:f>
                          </m:e>
                        </m:d>
                      </m:e>
                      <m:sup>
                        <m:r>
                          <a:rPr lang="en-US" sz="1800" b="1" i="1">
                            <a:latin typeface="Cambria Math"/>
                          </a:rPr>
                          <m:t>𝟐</m:t>
                        </m:r>
                      </m:sup>
                    </m:sSup>
                  </m:oMath>
                </a14:m>
                <a:r>
                  <a:rPr lang="en-US" sz="1800" b="1" dirty="0"/>
                  <a:t> = </a:t>
                </a:r>
                <a:r>
                  <a:rPr lang="en-US" sz="1800" b="1" dirty="0" smtClean="0"/>
                  <a:t>163.76</a:t>
                </a:r>
                <a:r>
                  <a:rPr lang="ar-EG" sz="1800" b="1" dirty="0" smtClean="0"/>
                  <a:t> </a:t>
                </a:r>
                <a:r>
                  <a:rPr lang="ar-EG" sz="1800" b="1" dirty="0"/>
                  <a:t>ريال </a:t>
                </a:r>
              </a:p>
              <a:p>
                <a:pPr algn="l" rtl="0"/>
                <a14:m>
                  <m:oMath xmlns:m="http://schemas.openxmlformats.org/officeDocument/2006/math">
                    <m:r>
                      <a:rPr lang="ar-SA" sz="1800" b="1">
                        <a:latin typeface="Cambria Math"/>
                      </a:rPr>
                      <m:t>𝛔</m:t>
                    </m:r>
                    <m:r>
                      <a:rPr lang="ar-SA" sz="1800" b="1">
                        <a:latin typeface="Cambria Math"/>
                      </a:rPr>
                      <m:t>= </m:t>
                    </m:r>
                    <m:rad>
                      <m:radPr>
                        <m:degHide m:val="on"/>
                        <m:ctrlPr>
                          <a:rPr lang="ar-SA" sz="1800" b="1" i="1">
                            <a:latin typeface="Cambria Math"/>
                          </a:rPr>
                        </m:ctrlPr>
                      </m:radPr>
                      <m:deg/>
                      <m:e>
                        <m:sSup>
                          <m:sSupPr>
                            <m:ctrlPr>
                              <a:rPr lang="ar-SA" sz="1800" b="1" i="1">
                                <a:latin typeface="Cambria Math"/>
                              </a:rPr>
                            </m:ctrlPr>
                          </m:sSupPr>
                          <m:e>
                            <m:r>
                              <a:rPr lang="ar-SA" sz="1800" b="1">
                                <a:latin typeface="Cambria Math"/>
                              </a:rPr>
                              <m:t>𝛔</m:t>
                            </m:r>
                          </m:e>
                          <m:sup>
                            <m:r>
                              <a:rPr lang="en-US" sz="1800" b="1">
                                <a:latin typeface="Cambria Math"/>
                              </a:rPr>
                              <m:t>𝟐</m:t>
                            </m:r>
                          </m:sup>
                        </m:sSup>
                      </m:e>
                    </m:rad>
                  </m:oMath>
                </a14:m>
                <a:r>
                  <a:rPr lang="en-US" sz="1800" b="1" dirty="0">
                    <a:latin typeface="Cambria Math"/>
                  </a:rPr>
                  <a:t> = </a:t>
                </a:r>
                <a14:m>
                  <m:oMath xmlns:m="http://schemas.openxmlformats.org/officeDocument/2006/math">
                    <m:rad>
                      <m:radPr>
                        <m:degHide m:val="on"/>
                        <m:ctrlPr>
                          <a:rPr lang="en-US" sz="1800" b="1" i="1">
                            <a:latin typeface="Cambria Math"/>
                          </a:rPr>
                        </m:ctrlPr>
                      </m:radPr>
                      <m:deg/>
                      <m:e>
                        <m:r>
                          <a:rPr lang="en-US" sz="1800" b="1" i="0" smtClean="0">
                            <a:latin typeface="Cambria Math"/>
                          </a:rPr>
                          <m:t>𝟏𝟔𝟑</m:t>
                        </m:r>
                        <m:r>
                          <a:rPr lang="en-US" sz="1800" b="1" i="0" smtClean="0">
                            <a:latin typeface="Cambria Math"/>
                          </a:rPr>
                          <m:t>.</m:t>
                        </m:r>
                        <m:r>
                          <a:rPr lang="en-US" sz="1800" b="1" i="0" smtClean="0">
                            <a:latin typeface="Cambria Math"/>
                          </a:rPr>
                          <m:t>𝟕𝟔</m:t>
                        </m:r>
                      </m:e>
                    </m:rad>
                  </m:oMath>
                </a14:m>
                <a:r>
                  <a:rPr lang="en-US" sz="1800" b="1" dirty="0">
                    <a:latin typeface="Cambria Math"/>
                  </a:rPr>
                  <a:t> = </a:t>
                </a:r>
                <a:r>
                  <a:rPr lang="en-US" sz="1800" b="1" dirty="0" smtClean="0">
                    <a:latin typeface="Cambria Math"/>
                  </a:rPr>
                  <a:t>12.797</a:t>
                </a:r>
                <a:r>
                  <a:rPr lang="ar-EG" sz="1800" b="1" dirty="0" smtClean="0">
                    <a:latin typeface="Cambria Math"/>
                  </a:rPr>
                  <a:t> درجة </a:t>
                </a:r>
                <a:endParaRPr lang="en-US" sz="1800" b="1" dirty="0" smtClean="0">
                  <a:latin typeface="Cambria Math"/>
                </a:endParaRPr>
              </a:p>
              <a:p>
                <a:pPr algn="l" rtl="0"/>
                <a14:m>
                  <m:oMath xmlns:m="http://schemas.openxmlformats.org/officeDocument/2006/math">
                    <m:sSup>
                      <m:sSupPr>
                        <m:ctrlPr>
                          <a:rPr lang="ar-SA" sz="1800" b="1" i="1">
                            <a:latin typeface="Cambria Math"/>
                          </a:rPr>
                        </m:ctrlPr>
                      </m:sSupPr>
                      <m:e>
                        <m:r>
                          <a:rPr lang="ar-SA" sz="1800" b="1" i="1">
                            <a:latin typeface="Cambria Math"/>
                          </a:rPr>
                          <m:t>𝝈</m:t>
                        </m:r>
                      </m:e>
                      <m:sup>
                        <m:r>
                          <a:rPr lang="en-US" sz="1800" b="1" i="1">
                            <a:latin typeface="Cambria Math"/>
                          </a:rPr>
                          <m:t>𝟐</m:t>
                        </m:r>
                      </m:sup>
                    </m:sSup>
                    <m:r>
                      <a:rPr lang="ar-SA" sz="1800" b="1" i="1">
                        <a:latin typeface="Cambria Math"/>
                      </a:rPr>
                      <m:t>=</m:t>
                    </m:r>
                    <m:f>
                      <m:fPr>
                        <m:ctrlPr>
                          <a:rPr lang="ar-SA" sz="1800" b="1" i="1">
                            <a:latin typeface="Cambria Math"/>
                          </a:rPr>
                        </m:ctrlPr>
                      </m:fPr>
                      <m:num>
                        <m:nary>
                          <m:naryPr>
                            <m:chr m:val="∑"/>
                            <m:subHide m:val="on"/>
                            <m:supHide m:val="on"/>
                            <m:ctrlPr>
                              <a:rPr lang="ar-SA" sz="1800" b="1" i="1">
                                <a:latin typeface="Cambria Math"/>
                              </a:rPr>
                            </m:ctrlPr>
                          </m:naryPr>
                          <m:sub/>
                          <m:sup/>
                          <m:e>
                            <m:sSup>
                              <m:sSupPr>
                                <m:ctrlPr>
                                  <a:rPr lang="en-US" sz="1800" b="1" i="1">
                                    <a:latin typeface="Cambria Math"/>
                                  </a:rPr>
                                </m:ctrlPr>
                              </m:sSupPr>
                              <m:e>
                                <m:r>
                                  <a:rPr lang="en-US" sz="1800" b="1" i="1">
                                    <a:latin typeface="Cambria Math"/>
                                  </a:rPr>
                                  <m:t>𝒙</m:t>
                                </m:r>
                              </m:e>
                              <m:sup>
                                <m:r>
                                  <a:rPr lang="en-US" sz="1800" b="1" i="1">
                                    <a:latin typeface="Cambria Math"/>
                                  </a:rPr>
                                  <m:t>𝟐</m:t>
                                </m:r>
                              </m:sup>
                            </m:sSup>
                          </m:e>
                        </m:nary>
                      </m:num>
                      <m:den>
                        <m:r>
                          <a:rPr lang="en-US" sz="1800" b="1" i="1">
                            <a:latin typeface="Cambria Math"/>
                          </a:rPr>
                          <m:t>𝒏</m:t>
                        </m:r>
                      </m:den>
                    </m:f>
                    <m:r>
                      <m:rPr>
                        <m:nor/>
                      </m:rPr>
                      <a:rPr lang="en-US" sz="1800" b="1" i="1" dirty="0">
                        <a:latin typeface="Cambria Math"/>
                      </a:rPr>
                      <m:t> </m:t>
                    </m:r>
                    <m:r>
                      <m:rPr>
                        <m:nor/>
                      </m:rPr>
                      <a:rPr lang="en-US" sz="1800" b="1" i="1" dirty="0">
                        <a:latin typeface="Cambria Math"/>
                      </a:rPr>
                      <m:t>− </m:t>
                    </m:r>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nary>
                                  <m:naryPr>
                                    <m:chr m:val="∑"/>
                                    <m:subHide m:val="on"/>
                                    <m:supHide m:val="on"/>
                                    <m:ctrlPr>
                                      <a:rPr lang="en-US" sz="1800" b="1" i="1">
                                        <a:latin typeface="Cambria Math"/>
                                      </a:rPr>
                                    </m:ctrlPr>
                                  </m:naryPr>
                                  <m:sub/>
                                  <m:sup/>
                                  <m:e>
                                    <m:r>
                                      <a:rPr lang="en-US" sz="1800" b="1" i="1">
                                        <a:latin typeface="Cambria Math"/>
                                      </a:rPr>
                                      <m:t>𝒙</m:t>
                                    </m:r>
                                  </m:e>
                                </m:nary>
                              </m:num>
                              <m:den>
                                <m:r>
                                  <a:rPr lang="en-US" sz="1800" b="1" i="1">
                                    <a:latin typeface="Cambria Math"/>
                                  </a:rPr>
                                  <m:t>𝒏</m:t>
                                </m:r>
                              </m:den>
                            </m:f>
                          </m:e>
                        </m:d>
                      </m:e>
                      <m:sup>
                        <m:r>
                          <a:rPr lang="en-US" sz="1800" b="1" i="1">
                            <a:latin typeface="Cambria Math"/>
                          </a:rPr>
                          <m:t>𝟐</m:t>
                        </m:r>
                      </m:sup>
                    </m:sSup>
                  </m:oMath>
                </a14:m>
                <a:r>
                  <a:rPr lang="en-US" sz="1800" b="1" dirty="0">
                    <a:latin typeface="Cambria Math"/>
                  </a:rPr>
                  <a:t>=</a:t>
                </a:r>
                <a:r>
                  <a:rPr lang="en-US" sz="1800" b="1" i="1" dirty="0">
                    <a:latin typeface="Cambria Math"/>
                  </a:rPr>
                  <a:t> </a:t>
                </a:r>
                <a14:m>
                  <m:oMath xmlns:m="http://schemas.openxmlformats.org/officeDocument/2006/math">
                    <m:f>
                      <m:fPr>
                        <m:ctrlPr>
                          <a:rPr lang="en-US" sz="1800" b="1" i="1">
                            <a:latin typeface="Cambria Math"/>
                          </a:rPr>
                        </m:ctrlPr>
                      </m:fPr>
                      <m:num>
                        <m:r>
                          <a:rPr lang="en-US" sz="1800" b="1" i="1" smtClean="0">
                            <a:latin typeface="Cambria Math"/>
                          </a:rPr>
                          <m:t>𝟔𝟖𝟏𝟑</m:t>
                        </m:r>
                      </m:num>
                      <m:den>
                        <m:r>
                          <a:rPr lang="en-US" sz="1800" b="1" i="1" smtClean="0">
                            <a:latin typeface="Cambria Math"/>
                          </a:rPr>
                          <m:t>𝟓</m:t>
                        </m:r>
                      </m:den>
                    </m:f>
                  </m:oMath>
                </a14:m>
                <a:r>
                  <a:rPr lang="en-US" sz="1800" b="1" dirty="0"/>
                  <a:t> - </a:t>
                </a:r>
                <a14:m>
                  <m:oMath xmlns:m="http://schemas.openxmlformats.org/officeDocument/2006/math">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r>
                                  <a:rPr lang="en-US" sz="1800" b="1" i="1" smtClean="0">
                                    <a:latin typeface="Cambria Math"/>
                                  </a:rPr>
                                  <m:t>𝟏𝟖𝟏</m:t>
                                </m:r>
                              </m:num>
                              <m:den>
                                <m:r>
                                  <a:rPr lang="en-US" sz="1800" b="1" i="1" smtClean="0">
                                    <a:latin typeface="Cambria Math"/>
                                  </a:rPr>
                                  <m:t>𝟓</m:t>
                                </m:r>
                              </m:den>
                            </m:f>
                          </m:e>
                        </m:d>
                      </m:e>
                      <m:sup>
                        <m:r>
                          <a:rPr lang="en-US" sz="1800" b="1" i="1">
                            <a:latin typeface="Cambria Math"/>
                          </a:rPr>
                          <m:t>𝟐</m:t>
                        </m:r>
                      </m:sup>
                    </m:sSup>
                  </m:oMath>
                </a14:m>
                <a:r>
                  <a:rPr lang="en-US" sz="1800" b="1" dirty="0"/>
                  <a:t> = </a:t>
                </a:r>
                <a:r>
                  <a:rPr lang="en-US" sz="1800" b="1" dirty="0" smtClean="0"/>
                  <a:t>52.16</a:t>
                </a:r>
                <a:r>
                  <a:rPr lang="ar-EG" sz="1800" b="1" dirty="0" smtClean="0"/>
                  <a:t> </a:t>
                </a:r>
                <a:r>
                  <a:rPr lang="ar-EG" sz="1800" b="1" dirty="0"/>
                  <a:t>ريال </a:t>
                </a:r>
              </a:p>
              <a:p>
                <a:pPr algn="l" rtl="0"/>
                <a14:m>
                  <m:oMath xmlns:m="http://schemas.openxmlformats.org/officeDocument/2006/math">
                    <m:r>
                      <a:rPr lang="ar-SA" sz="1800" b="1">
                        <a:latin typeface="Cambria Math"/>
                      </a:rPr>
                      <m:t>𝛔</m:t>
                    </m:r>
                    <m:r>
                      <a:rPr lang="ar-SA" sz="1800" b="1">
                        <a:latin typeface="Cambria Math"/>
                      </a:rPr>
                      <m:t>= </m:t>
                    </m:r>
                    <m:rad>
                      <m:radPr>
                        <m:degHide m:val="on"/>
                        <m:ctrlPr>
                          <a:rPr lang="ar-SA" sz="1800" b="1" i="1">
                            <a:latin typeface="Cambria Math"/>
                          </a:rPr>
                        </m:ctrlPr>
                      </m:radPr>
                      <m:deg/>
                      <m:e>
                        <m:sSup>
                          <m:sSupPr>
                            <m:ctrlPr>
                              <a:rPr lang="ar-SA" sz="1800" b="1" i="1">
                                <a:latin typeface="Cambria Math"/>
                              </a:rPr>
                            </m:ctrlPr>
                          </m:sSupPr>
                          <m:e>
                            <m:r>
                              <a:rPr lang="ar-SA" sz="1800" b="1">
                                <a:latin typeface="Cambria Math"/>
                              </a:rPr>
                              <m:t>𝛔</m:t>
                            </m:r>
                          </m:e>
                          <m:sup>
                            <m:r>
                              <a:rPr lang="en-US" sz="1800" b="1">
                                <a:latin typeface="Cambria Math"/>
                              </a:rPr>
                              <m:t>𝟐</m:t>
                            </m:r>
                          </m:sup>
                        </m:sSup>
                      </m:e>
                    </m:rad>
                  </m:oMath>
                </a14:m>
                <a:r>
                  <a:rPr lang="en-US" sz="1800" b="1" dirty="0">
                    <a:latin typeface="Cambria Math"/>
                  </a:rPr>
                  <a:t> = </a:t>
                </a:r>
                <a14:m>
                  <m:oMath xmlns:m="http://schemas.openxmlformats.org/officeDocument/2006/math">
                    <m:rad>
                      <m:radPr>
                        <m:degHide m:val="on"/>
                        <m:ctrlPr>
                          <a:rPr lang="en-US" sz="1800" b="1" i="1">
                            <a:latin typeface="Cambria Math"/>
                          </a:rPr>
                        </m:ctrlPr>
                      </m:radPr>
                      <m:deg/>
                      <m:e>
                        <m:r>
                          <a:rPr lang="en-US" sz="1800" b="1" i="0" smtClean="0">
                            <a:latin typeface="Cambria Math"/>
                          </a:rPr>
                          <m:t>𝟓𝟐</m:t>
                        </m:r>
                        <m:r>
                          <a:rPr lang="en-US" sz="1800" b="1" i="0" smtClean="0">
                            <a:latin typeface="Cambria Math"/>
                          </a:rPr>
                          <m:t>.</m:t>
                        </m:r>
                        <m:r>
                          <a:rPr lang="en-US" sz="1800" b="1" i="0" smtClean="0">
                            <a:latin typeface="Cambria Math"/>
                          </a:rPr>
                          <m:t>𝟏𝟔</m:t>
                        </m:r>
                      </m:e>
                    </m:rad>
                  </m:oMath>
                </a14:m>
                <a:r>
                  <a:rPr lang="en-US" sz="1800" b="1" dirty="0">
                    <a:latin typeface="Cambria Math"/>
                  </a:rPr>
                  <a:t> = </a:t>
                </a:r>
                <a:r>
                  <a:rPr lang="en-US" sz="1800" b="1" dirty="0" smtClean="0">
                    <a:latin typeface="Cambria Math"/>
                  </a:rPr>
                  <a:t>7.222</a:t>
                </a:r>
                <a:r>
                  <a:rPr lang="ar-EG" sz="1800" b="1" dirty="0" smtClean="0">
                    <a:latin typeface="Cambria Math"/>
                  </a:rPr>
                  <a:t>درجة </a:t>
                </a:r>
                <a:endParaRPr lang="en-US" sz="1800" dirty="0"/>
              </a:p>
              <a:p>
                <a:pPr algn="l" rtl="0"/>
                <a:endParaRPr lang="en-US" sz="1800" dirty="0"/>
              </a:p>
              <a:p>
                <a:endParaRPr lang="ar-EG" dirty="0" smtClean="0"/>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cstate="print"/>
                <a:stretch>
                  <a:fillRect t="-2022" r="-1709" b="-3504"/>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96542513"/>
              </p:ext>
            </p:extLst>
          </p:nvPr>
        </p:nvGraphicFramePr>
        <p:xfrm>
          <a:off x="848544" y="1628800"/>
          <a:ext cx="7416822" cy="2296160"/>
        </p:xfrm>
        <a:graphic>
          <a:graphicData uri="http://schemas.openxmlformats.org/drawingml/2006/table">
            <a:tbl>
              <a:tblPr firstRow="1" bandRow="1">
                <a:tableStyleId>{5C22544A-7EE6-4342-B048-85BDC9FD1C3A}</a:tableStyleId>
              </a:tblPr>
              <a:tblGrid>
                <a:gridCol w="1059546"/>
                <a:gridCol w="1059546"/>
                <a:gridCol w="1059546"/>
                <a:gridCol w="1059546"/>
                <a:gridCol w="1059546"/>
                <a:gridCol w="1059546"/>
                <a:gridCol w="1059546"/>
              </a:tblGrid>
              <a:tr h="370840">
                <a:tc>
                  <a:txBody>
                    <a:bodyPr/>
                    <a:lstStyle/>
                    <a:p>
                      <a:pPr algn="ctr"/>
                      <a:r>
                        <a:rPr lang="ar-EG" dirty="0" smtClean="0"/>
                        <a:t>درجات الاحصاء</a:t>
                      </a:r>
                      <a:r>
                        <a:rPr lang="en-US" dirty="0" smtClean="0"/>
                        <a:t> x</a:t>
                      </a:r>
                      <a:endParaRPr lang="en-US" dirty="0"/>
                    </a:p>
                  </a:txBody>
                  <a:tcPr>
                    <a:solidFill>
                      <a:schemeClr val="accent6">
                        <a:lumMod val="75000"/>
                      </a:schemeClr>
                    </a:solidFill>
                  </a:tcPr>
                </a:tc>
                <a:tc>
                  <a:txBody>
                    <a:bodyPr/>
                    <a:lstStyle/>
                    <a:p>
                      <a:pPr algn="ctr" rtl="0"/>
                      <a:r>
                        <a:rPr lang="en-US" dirty="0" smtClean="0"/>
                        <a:t>13</a:t>
                      </a:r>
                      <a:endParaRPr lang="en-US" dirty="0"/>
                    </a:p>
                  </a:txBody>
                  <a:tcPr>
                    <a:solidFill>
                      <a:schemeClr val="accent6">
                        <a:lumMod val="75000"/>
                      </a:schemeClr>
                    </a:solidFill>
                  </a:tcPr>
                </a:tc>
                <a:tc>
                  <a:txBody>
                    <a:bodyPr/>
                    <a:lstStyle/>
                    <a:p>
                      <a:pPr algn="ctr" rtl="0"/>
                      <a:r>
                        <a:rPr lang="en-US" dirty="0" smtClean="0"/>
                        <a:t>18</a:t>
                      </a:r>
                      <a:endParaRPr lang="en-US" dirty="0"/>
                    </a:p>
                  </a:txBody>
                  <a:tcPr>
                    <a:solidFill>
                      <a:schemeClr val="accent6">
                        <a:lumMod val="75000"/>
                      </a:schemeClr>
                    </a:solidFill>
                  </a:tcPr>
                </a:tc>
                <a:tc>
                  <a:txBody>
                    <a:bodyPr/>
                    <a:lstStyle/>
                    <a:p>
                      <a:pPr algn="ctr" rtl="0"/>
                      <a:r>
                        <a:rPr lang="en-US" dirty="0" smtClean="0"/>
                        <a:t>40</a:t>
                      </a:r>
                      <a:endParaRPr lang="en-US" dirty="0"/>
                    </a:p>
                  </a:txBody>
                  <a:tcPr>
                    <a:solidFill>
                      <a:schemeClr val="accent6">
                        <a:lumMod val="75000"/>
                      </a:schemeClr>
                    </a:solidFill>
                  </a:tcPr>
                </a:tc>
                <a:tc>
                  <a:txBody>
                    <a:bodyPr/>
                    <a:lstStyle/>
                    <a:p>
                      <a:pPr algn="ctr" rtl="0"/>
                      <a:r>
                        <a:rPr lang="en-US" dirty="0" smtClean="0"/>
                        <a:t>20</a:t>
                      </a:r>
                      <a:endParaRPr lang="en-US" dirty="0"/>
                    </a:p>
                  </a:txBody>
                  <a:tcPr>
                    <a:solidFill>
                      <a:schemeClr val="accent6">
                        <a:lumMod val="75000"/>
                      </a:schemeClr>
                    </a:solidFill>
                  </a:tcPr>
                </a:tc>
                <a:tc>
                  <a:txBody>
                    <a:bodyPr/>
                    <a:lstStyle/>
                    <a:p>
                      <a:pPr algn="ctr" rtl="0"/>
                      <a:r>
                        <a:rPr lang="en-US" dirty="0" smtClean="0"/>
                        <a:t>45</a:t>
                      </a:r>
                      <a:endParaRPr lang="en-US" dirty="0"/>
                    </a:p>
                  </a:txBody>
                  <a:tcPr>
                    <a:solidFill>
                      <a:schemeClr val="accent6">
                        <a:lumMod val="75000"/>
                      </a:schemeClr>
                    </a:solidFill>
                  </a:tcPr>
                </a:tc>
                <a:tc>
                  <a:txBody>
                    <a:bodyPr/>
                    <a:lstStyle/>
                    <a:p>
                      <a:pPr algn="ctr" rtl="0"/>
                      <a:r>
                        <a:rPr lang="en-US" dirty="0" smtClean="0"/>
                        <a:t>136</a:t>
                      </a:r>
                      <a:endParaRPr lang="en-US" dirty="0"/>
                    </a:p>
                  </a:txBody>
                  <a:tcPr>
                    <a:solidFill>
                      <a:schemeClr val="accent6">
                        <a:lumMod val="75000"/>
                      </a:schemeClr>
                    </a:solidFill>
                  </a:tcPr>
                </a:tc>
              </a:tr>
              <a:tr h="370840">
                <a:tc>
                  <a:txBody>
                    <a:bodyPr/>
                    <a:lstStyle/>
                    <a:p>
                      <a:pPr algn="ctr" rtl="0"/>
                      <a:r>
                        <a:rPr lang="en-US" b="1" dirty="0" smtClean="0"/>
                        <a:t>x</a:t>
                      </a:r>
                      <a:r>
                        <a:rPr lang="en-US" b="1" baseline="30000" dirty="0" smtClean="0"/>
                        <a:t>2</a:t>
                      </a:r>
                      <a:endParaRPr lang="en-US" b="1" baseline="30000" dirty="0"/>
                    </a:p>
                  </a:txBody>
                  <a:tcPr>
                    <a:solidFill>
                      <a:schemeClr val="accent6">
                        <a:lumMod val="75000"/>
                      </a:schemeClr>
                    </a:solidFill>
                  </a:tcPr>
                </a:tc>
                <a:tc>
                  <a:txBody>
                    <a:bodyPr/>
                    <a:lstStyle/>
                    <a:p>
                      <a:pPr algn="ctr" rtl="0"/>
                      <a:r>
                        <a:rPr lang="en-US" b="1" dirty="0" smtClean="0"/>
                        <a:t>169</a:t>
                      </a:r>
                      <a:endParaRPr lang="en-US" b="1" dirty="0"/>
                    </a:p>
                  </a:txBody>
                  <a:tcPr>
                    <a:solidFill>
                      <a:schemeClr val="accent6">
                        <a:lumMod val="75000"/>
                      </a:schemeClr>
                    </a:solidFill>
                  </a:tcPr>
                </a:tc>
                <a:tc>
                  <a:txBody>
                    <a:bodyPr/>
                    <a:lstStyle/>
                    <a:p>
                      <a:pPr algn="ctr" rtl="0"/>
                      <a:r>
                        <a:rPr lang="en-US" b="1" dirty="0" smtClean="0"/>
                        <a:t>324</a:t>
                      </a:r>
                      <a:endParaRPr lang="en-US" b="1" dirty="0"/>
                    </a:p>
                  </a:txBody>
                  <a:tcPr>
                    <a:solidFill>
                      <a:schemeClr val="accent6">
                        <a:lumMod val="75000"/>
                      </a:schemeClr>
                    </a:solidFill>
                  </a:tcPr>
                </a:tc>
                <a:tc>
                  <a:txBody>
                    <a:bodyPr/>
                    <a:lstStyle/>
                    <a:p>
                      <a:pPr algn="ctr" rtl="0"/>
                      <a:r>
                        <a:rPr lang="en-US" b="1" dirty="0" smtClean="0"/>
                        <a:t>1600</a:t>
                      </a:r>
                      <a:endParaRPr lang="en-US" b="1" dirty="0"/>
                    </a:p>
                  </a:txBody>
                  <a:tcPr>
                    <a:solidFill>
                      <a:schemeClr val="accent6">
                        <a:lumMod val="75000"/>
                      </a:schemeClr>
                    </a:solidFill>
                  </a:tcPr>
                </a:tc>
                <a:tc>
                  <a:txBody>
                    <a:bodyPr/>
                    <a:lstStyle/>
                    <a:p>
                      <a:pPr algn="ctr" rtl="0"/>
                      <a:r>
                        <a:rPr lang="en-US" b="1" dirty="0" smtClean="0"/>
                        <a:t>400</a:t>
                      </a:r>
                      <a:endParaRPr lang="en-US" b="1" dirty="0"/>
                    </a:p>
                  </a:txBody>
                  <a:tcPr>
                    <a:solidFill>
                      <a:schemeClr val="accent6">
                        <a:lumMod val="75000"/>
                      </a:schemeClr>
                    </a:solidFill>
                  </a:tcPr>
                </a:tc>
                <a:tc>
                  <a:txBody>
                    <a:bodyPr/>
                    <a:lstStyle/>
                    <a:p>
                      <a:pPr algn="ctr" rtl="0"/>
                      <a:r>
                        <a:rPr lang="en-US" b="1" dirty="0" smtClean="0"/>
                        <a:t>2025</a:t>
                      </a:r>
                      <a:endParaRPr lang="en-US" b="1" dirty="0"/>
                    </a:p>
                  </a:txBody>
                  <a:tcPr>
                    <a:solidFill>
                      <a:schemeClr val="accent6">
                        <a:lumMod val="75000"/>
                      </a:schemeClr>
                    </a:solidFill>
                  </a:tcPr>
                </a:tc>
                <a:tc>
                  <a:txBody>
                    <a:bodyPr/>
                    <a:lstStyle/>
                    <a:p>
                      <a:pPr algn="ctr" rtl="0"/>
                      <a:r>
                        <a:rPr lang="en-US" b="1" dirty="0" smtClean="0"/>
                        <a:t>4518</a:t>
                      </a:r>
                      <a:endParaRPr lang="en-US" b="1" dirty="0"/>
                    </a:p>
                  </a:txBody>
                  <a:tcPr>
                    <a:solidFill>
                      <a:schemeClr val="accent6">
                        <a:lumMod val="75000"/>
                      </a:schemeClr>
                    </a:solidFill>
                  </a:tcPr>
                </a:tc>
              </a:tr>
              <a:tr h="370840">
                <a:tc>
                  <a:txBody>
                    <a:bodyPr/>
                    <a:lstStyle/>
                    <a:p>
                      <a:pPr algn="ctr"/>
                      <a:r>
                        <a:rPr lang="ar-EG" b="1" dirty="0" smtClean="0"/>
                        <a:t>درجات بحوث العمليات </a:t>
                      </a:r>
                      <a:r>
                        <a:rPr lang="en-US" b="1" dirty="0" smtClean="0"/>
                        <a:t>x</a:t>
                      </a:r>
                      <a:endParaRPr lang="en-US" b="1" dirty="0"/>
                    </a:p>
                  </a:txBody>
                  <a:tcPr/>
                </a:tc>
                <a:tc>
                  <a:txBody>
                    <a:bodyPr/>
                    <a:lstStyle/>
                    <a:p>
                      <a:pPr algn="ctr" rtl="0"/>
                      <a:r>
                        <a:rPr lang="en-US" b="1" dirty="0" smtClean="0"/>
                        <a:t>35</a:t>
                      </a:r>
                      <a:endParaRPr lang="en-US" b="1" dirty="0"/>
                    </a:p>
                  </a:txBody>
                  <a:tcPr/>
                </a:tc>
                <a:tc>
                  <a:txBody>
                    <a:bodyPr/>
                    <a:lstStyle/>
                    <a:p>
                      <a:pPr algn="ctr" rtl="0"/>
                      <a:r>
                        <a:rPr lang="en-US" b="1" dirty="0" smtClean="0"/>
                        <a:t>40</a:t>
                      </a:r>
                      <a:endParaRPr lang="en-US" b="1" dirty="0"/>
                    </a:p>
                  </a:txBody>
                  <a:tcPr/>
                </a:tc>
                <a:tc>
                  <a:txBody>
                    <a:bodyPr/>
                    <a:lstStyle/>
                    <a:p>
                      <a:pPr algn="ctr" rtl="0"/>
                      <a:r>
                        <a:rPr lang="en-US" b="1" dirty="0" smtClean="0"/>
                        <a:t>28</a:t>
                      </a:r>
                      <a:endParaRPr lang="en-US" b="1" dirty="0"/>
                    </a:p>
                  </a:txBody>
                  <a:tcPr/>
                </a:tc>
                <a:tc>
                  <a:txBody>
                    <a:bodyPr/>
                    <a:lstStyle/>
                    <a:p>
                      <a:pPr algn="ctr" rtl="0"/>
                      <a:r>
                        <a:rPr lang="en-US" b="1" dirty="0" smtClean="0"/>
                        <a:t>30</a:t>
                      </a:r>
                      <a:endParaRPr lang="en-US" b="1" dirty="0"/>
                    </a:p>
                  </a:txBody>
                  <a:tcPr/>
                </a:tc>
                <a:tc>
                  <a:txBody>
                    <a:bodyPr/>
                    <a:lstStyle/>
                    <a:p>
                      <a:pPr algn="ctr" rtl="0"/>
                      <a:r>
                        <a:rPr lang="en-US" b="1" dirty="0" smtClean="0"/>
                        <a:t>48</a:t>
                      </a:r>
                      <a:endParaRPr lang="en-US" b="1" dirty="0"/>
                    </a:p>
                  </a:txBody>
                  <a:tcPr/>
                </a:tc>
                <a:tc>
                  <a:txBody>
                    <a:bodyPr/>
                    <a:lstStyle/>
                    <a:p>
                      <a:pPr algn="ctr" rtl="0"/>
                      <a:r>
                        <a:rPr lang="en-US" b="1" dirty="0" smtClean="0"/>
                        <a:t>181</a:t>
                      </a:r>
                      <a:endParaRPr lang="en-US" b="1"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b="1" dirty="0" smtClean="0"/>
                        <a:t>x</a:t>
                      </a:r>
                      <a:r>
                        <a:rPr lang="en-US" b="1" baseline="30000" dirty="0" smtClean="0"/>
                        <a:t>2</a:t>
                      </a:r>
                      <a:endParaRPr lang="en-US" b="1" dirty="0"/>
                    </a:p>
                  </a:txBody>
                  <a:tcPr/>
                </a:tc>
                <a:tc>
                  <a:txBody>
                    <a:bodyPr/>
                    <a:lstStyle/>
                    <a:p>
                      <a:pPr algn="ctr" rtl="0"/>
                      <a:r>
                        <a:rPr lang="en-US" b="1" dirty="0" smtClean="0"/>
                        <a:t>1225</a:t>
                      </a:r>
                      <a:endParaRPr lang="en-US" b="1" dirty="0"/>
                    </a:p>
                  </a:txBody>
                  <a:tcPr/>
                </a:tc>
                <a:tc>
                  <a:txBody>
                    <a:bodyPr/>
                    <a:lstStyle/>
                    <a:p>
                      <a:pPr algn="ctr" rtl="0"/>
                      <a:r>
                        <a:rPr lang="en-US" b="1" dirty="0" smtClean="0"/>
                        <a:t>1600</a:t>
                      </a:r>
                      <a:endParaRPr lang="en-US" b="1" dirty="0"/>
                    </a:p>
                  </a:txBody>
                  <a:tcPr/>
                </a:tc>
                <a:tc>
                  <a:txBody>
                    <a:bodyPr/>
                    <a:lstStyle/>
                    <a:p>
                      <a:pPr algn="ctr" rtl="0"/>
                      <a:r>
                        <a:rPr lang="en-US" b="1" dirty="0" smtClean="0"/>
                        <a:t>784</a:t>
                      </a:r>
                      <a:endParaRPr lang="en-US" b="1" dirty="0"/>
                    </a:p>
                  </a:txBody>
                  <a:tcPr/>
                </a:tc>
                <a:tc>
                  <a:txBody>
                    <a:bodyPr/>
                    <a:lstStyle/>
                    <a:p>
                      <a:pPr algn="ctr" rtl="0"/>
                      <a:r>
                        <a:rPr lang="en-US" b="1" dirty="0" smtClean="0"/>
                        <a:t>900</a:t>
                      </a:r>
                      <a:endParaRPr lang="en-US" b="1" dirty="0"/>
                    </a:p>
                  </a:txBody>
                  <a:tcPr/>
                </a:tc>
                <a:tc>
                  <a:txBody>
                    <a:bodyPr/>
                    <a:lstStyle/>
                    <a:p>
                      <a:pPr algn="ctr" rtl="0"/>
                      <a:r>
                        <a:rPr lang="en-US" b="1" dirty="0" smtClean="0"/>
                        <a:t>2304</a:t>
                      </a:r>
                      <a:endParaRPr lang="en-US" b="1" dirty="0"/>
                    </a:p>
                  </a:txBody>
                  <a:tcPr/>
                </a:tc>
                <a:tc>
                  <a:txBody>
                    <a:bodyPr/>
                    <a:lstStyle/>
                    <a:p>
                      <a:pPr algn="ctr" rtl="0"/>
                      <a:r>
                        <a:rPr lang="en-US" b="1" dirty="0" smtClean="0"/>
                        <a:t>6813</a:t>
                      </a:r>
                      <a:endParaRPr lang="en-US" b="1" dirty="0"/>
                    </a:p>
                  </a:txBody>
                  <a:tcPr/>
                </a:tc>
              </a:tr>
            </a:tbl>
          </a:graphicData>
        </a:graphic>
      </p:graphicFrame>
      <p:sp>
        <p:nvSpPr>
          <p:cNvPr id="6" name="Oval 5"/>
          <p:cNvSpPr/>
          <p:nvPr/>
        </p:nvSpPr>
        <p:spPr>
          <a:xfrm>
            <a:off x="5817096" y="4509120"/>
            <a:ext cx="2880320"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chemeClr val="tx1"/>
                </a:solidFill>
              </a:rPr>
              <a:t>أي أن درجات الطلاب في مقرر الاحصاء أكثر تشتتاً من درجات بحوث العمليات </a:t>
            </a:r>
            <a:endParaRPr lang="en-US" b="1" dirty="0">
              <a:solidFill>
                <a:schemeClr val="tx1"/>
              </a:solidFill>
            </a:endParaRPr>
          </a:p>
        </p:txBody>
      </p:sp>
    </p:spTree>
    <p:extLst>
      <p:ext uri="{BB962C8B-B14F-4D97-AF65-F5344CB8AC3E}">
        <p14:creationId xmlns:p14="http://schemas.microsoft.com/office/powerpoint/2010/main" val="3119674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r>
              <a:rPr lang="ar-EG" dirty="0" smtClean="0"/>
              <a:t>:-</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ar-EG" dirty="0" smtClean="0"/>
                  <a:t>ثانياً : التباين و الانحراف المعياري من البيانات المبوبة :-</a:t>
                </a:r>
              </a:p>
              <a:p>
                <a:r>
                  <a:rPr lang="ar-EG" b="1" dirty="0"/>
                  <a:t>	إذا كانت بيانات الظاهرة ، مبوبة في جدول توزيع تكراري ، فإن الانحراف المعياري يحسب بتطبيق المعادلة التالية </a:t>
                </a:r>
                <a:r>
                  <a:rPr lang="ar-EG" b="1" dirty="0" smtClean="0"/>
                  <a:t>:-</a:t>
                </a:r>
              </a:p>
              <a:p>
                <a:pPr algn="l"/>
                <a14:m>
                  <m:oMath xmlns:m="http://schemas.openxmlformats.org/officeDocument/2006/math">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r>
                      <a:rPr lang="ar-SA" b="1" i="1">
                        <a:effectLst>
                          <a:outerShdw blurRad="38100" dist="38100" dir="2700000" algn="tl">
                            <a:srgbClr val="000000">
                              <a:alpha val="43137"/>
                            </a:srgbClr>
                          </a:outerShdw>
                        </a:effectLst>
                        <a:latin typeface="Cambria Math"/>
                      </a:rPr>
                      <m:t>=</m:t>
                    </m:r>
                    <m:f>
                      <m:fPr>
                        <m:ctrlPr>
                          <a:rPr lang="ar-SA" b="1" i="1" smtClean="0">
                            <a:effectLst>
                              <a:outerShdw blurRad="38100" dist="38100" dir="2700000" algn="tl">
                                <a:srgbClr val="000000">
                                  <a:alpha val="43137"/>
                                </a:srgbClr>
                              </a:outerShdw>
                            </a:effectLst>
                            <a:latin typeface="Cambria Math"/>
                          </a:rPr>
                        </m:ctrlPr>
                      </m:fPr>
                      <m:num>
                        <m:nary>
                          <m:naryPr>
                            <m:chr m:val="∑"/>
                            <m:subHide m:val="on"/>
                            <m:supHide m:val="on"/>
                            <m:ctrlPr>
                              <a:rPr lang="ar-SA" b="1" i="1">
                                <a:effectLst>
                                  <a:outerShdw blurRad="38100" dist="38100" dir="2700000" algn="tl">
                                    <a:srgbClr val="000000">
                                      <a:alpha val="43137"/>
                                    </a:srgbClr>
                                  </a:outerShdw>
                                </a:effectLst>
                                <a:latin typeface="Cambria Math"/>
                              </a:rPr>
                            </m:ctrlPr>
                          </m:naryPr>
                          <m:sub/>
                          <m:sup/>
                          <m:e>
                            <m:sSup>
                              <m:sSupPr>
                                <m:ctrlPr>
                                  <a:rPr lang="en-US" b="1" i="1">
                                    <a:effectLst>
                                      <a:outerShdw blurRad="38100" dist="38100" dir="2700000" algn="tl">
                                        <a:srgbClr val="000000">
                                          <a:alpha val="43137"/>
                                        </a:srgbClr>
                                      </a:outerShdw>
                                    </a:effectLst>
                                    <a:latin typeface="Cambria Math"/>
                                  </a:rPr>
                                </m:ctrlPr>
                              </m:sSupPr>
                              <m:e>
                                <m:r>
                                  <a:rPr lang="en-US" b="1" i="1" smtClean="0">
                                    <a:effectLst>
                                      <a:outerShdw blurRad="38100" dist="38100" dir="2700000" algn="tl">
                                        <a:srgbClr val="000000">
                                          <a:alpha val="43137"/>
                                        </a:srgbClr>
                                      </a:outerShdw>
                                    </a:effectLst>
                                    <a:latin typeface="Cambria Math"/>
                                  </a:rPr>
                                  <m:t>𝒇</m:t>
                                </m:r>
                                <m:r>
                                  <a:rPr lang="en-US" b="1" i="1">
                                    <a:effectLst>
                                      <a:outerShdw blurRad="38100" dist="38100" dir="2700000" algn="tl">
                                        <a:srgbClr val="000000">
                                          <a:alpha val="43137"/>
                                        </a:srgbClr>
                                      </a:outerShdw>
                                    </a:effectLst>
                                    <a:latin typeface="Cambria Math"/>
                                  </a:rPr>
                                  <m:t>𝒙</m:t>
                                </m:r>
                              </m:e>
                              <m:sup>
                                <m:r>
                                  <a:rPr lang="en-US" b="1" i="1">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e>
                        </m:nary>
                      </m:den>
                    </m:f>
                  </m:oMath>
                </a14:m>
                <a:r>
                  <a:rPr lang="en-US" b="1" i="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b="1" i="1">
                            <a:effectLst>
                              <a:outerShdw blurRad="38100" dist="38100" dir="2700000" algn="tl">
                                <a:srgbClr val="000000">
                                  <a:alpha val="43137"/>
                                </a:srgbClr>
                              </a:outerShdw>
                            </a:effectLst>
                            <a:latin typeface="Cambria Math"/>
                          </a:rPr>
                        </m:ctrlPr>
                      </m:sSupPr>
                      <m:e>
                        <m:d>
                          <m:dPr>
                            <m:ctrlPr>
                              <a:rPr lang="en-US" b="1" i="1">
                                <a:effectLst>
                                  <a:outerShdw blurRad="38100" dist="38100" dir="2700000" algn="tl">
                                    <a:srgbClr val="000000">
                                      <a:alpha val="43137"/>
                                    </a:srgbClr>
                                  </a:outerShdw>
                                </a:effectLst>
                                <a:latin typeface="Cambria Math"/>
                              </a:rPr>
                            </m:ctrlPr>
                          </m:dPr>
                          <m:e>
                            <m:f>
                              <m:fPr>
                                <m:ctrlPr>
                                  <a:rPr lang="en-US" b="1" i="1">
                                    <a:effectLst>
                                      <a:outerShdw blurRad="38100" dist="38100" dir="2700000" algn="tl">
                                        <a:srgbClr val="000000">
                                          <a:alpha val="43137"/>
                                        </a:srgbClr>
                                      </a:outerShdw>
                                    </a:effectLst>
                                    <a:latin typeface="Cambria Math"/>
                                  </a:rPr>
                                </m:ctrlPr>
                              </m:fPr>
                              <m:num>
                                <m:nary>
                                  <m:naryPr>
                                    <m:chr m:val="∑"/>
                                    <m:subHide m:val="on"/>
                                    <m:supHide m:val="on"/>
                                    <m:ctrlPr>
                                      <a:rPr lang="en-US" b="1" i="1">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r>
                                      <a:rPr lang="en-US" b="1" i="1">
                                        <a:effectLst>
                                          <a:outerShdw blurRad="38100" dist="38100" dir="2700000" algn="tl">
                                            <a:srgbClr val="000000">
                                              <a:alpha val="43137"/>
                                            </a:srgbClr>
                                          </a:outerShdw>
                                        </a:effectLst>
                                        <a:latin typeface="Cambria Math"/>
                                      </a:rPr>
                                      <m:t>𝒙</m:t>
                                    </m:r>
                                  </m:e>
                                </m:nary>
                              </m:num>
                              <m:den>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e>
                                </m:nary>
                              </m:den>
                            </m:f>
                          </m:e>
                        </m:d>
                      </m:e>
                      <m:sup>
                        <m:r>
                          <a:rPr lang="en-US" b="1" i="1">
                            <a:effectLst>
                              <a:outerShdw blurRad="38100" dist="38100" dir="2700000" algn="tl">
                                <a:srgbClr val="000000">
                                  <a:alpha val="43137"/>
                                </a:srgbClr>
                              </a:outerShdw>
                            </a:effectLst>
                            <a:latin typeface="Cambria Math"/>
                          </a:rPr>
                          <m:t>𝟐</m:t>
                        </m:r>
                      </m:sup>
                    </m:sSup>
                  </m:oMath>
                </a14:m>
                <a:endParaRPr lang="ar-SA" b="1" i="1" dirty="0">
                  <a:effectLst>
                    <a:outerShdw blurRad="38100" dist="38100" dir="2700000" algn="tl">
                      <a:srgbClr val="000000">
                        <a:alpha val="43137"/>
                      </a:srgbClr>
                    </a:outerShdw>
                  </a:effectLst>
                  <a:latin typeface="Cambria Math"/>
                </a:endParaRPr>
              </a:p>
              <a:p>
                <a:pPr algn="l"/>
                <a14:m>
                  <m:oMathPara xmlns:m="http://schemas.openxmlformats.org/officeDocument/2006/math">
                    <m:oMathParaPr>
                      <m:jc m:val="left"/>
                    </m:oMathParaPr>
                    <m:oMath xmlns:m="http://schemas.openxmlformats.org/officeDocument/2006/math">
                      <m:r>
                        <a:rPr lang="ar-SA" b="1" i="1">
                          <a:effectLst>
                            <a:outerShdw blurRad="38100" dist="38100" dir="2700000" algn="tl">
                              <a:srgbClr val="000000">
                                <a:alpha val="43137"/>
                              </a:srgbClr>
                            </a:outerShdw>
                          </a:effectLst>
                          <a:latin typeface="Cambria Math"/>
                        </a:rPr>
                        <m:t>𝝈</m:t>
                      </m:r>
                      <m:r>
                        <a:rPr lang="ar-SA" b="1" i="1">
                          <a:effectLst>
                            <a:outerShdw blurRad="38100" dist="38100" dir="2700000" algn="tl">
                              <a:srgbClr val="000000">
                                <a:alpha val="43137"/>
                              </a:srgbClr>
                            </a:outerShdw>
                          </a:effectLst>
                          <a:latin typeface="Cambria Math"/>
                        </a:rPr>
                        <m:t>= </m:t>
                      </m:r>
                      <m:rad>
                        <m:radPr>
                          <m:degHide m:val="on"/>
                          <m:ctrlPr>
                            <a:rPr lang="ar-SA" b="1" i="1">
                              <a:effectLst>
                                <a:outerShdw blurRad="38100" dist="38100" dir="2700000" algn="tl">
                                  <a:srgbClr val="000000">
                                    <a:alpha val="43137"/>
                                  </a:srgbClr>
                                </a:outerShdw>
                              </a:effectLst>
                              <a:latin typeface="Cambria Math"/>
                            </a:rPr>
                          </m:ctrlPr>
                        </m:radPr>
                        <m:deg/>
                        <m:e>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e>
                      </m:rad>
                    </m:oMath>
                  </m:oMathPara>
                </a14:m>
                <a:endParaRPr lang="ar-SA" b="1" i="1" dirty="0">
                  <a:effectLst>
                    <a:outerShdw blurRad="38100" dist="38100" dir="2700000" algn="tl">
                      <a:srgbClr val="000000">
                        <a:alpha val="43137"/>
                      </a:srgbClr>
                    </a:outerShdw>
                  </a:effectLst>
                  <a:latin typeface="Cambria Math"/>
                </a:endParaRPr>
              </a:p>
              <a:p>
                <a:pPr algn="ctr" rtl="0"/>
                <a:endParaRPr lang="ar-SA" b="1" i="1" dirty="0">
                  <a:effectLst>
                    <a:outerShdw blurRad="38100" dist="38100" dir="2700000" algn="tl">
                      <a:srgbClr val="000000">
                        <a:alpha val="43137"/>
                      </a:srgbClr>
                    </a:outerShdw>
                  </a:effectLst>
                  <a:latin typeface="Cambria Math"/>
                </a:endParaRPr>
              </a:p>
              <a:p>
                <a:pPr algn="l" rtl="0"/>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t="-1752" r="-1640"/>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841275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p:sp>
        <p:nvSpPr>
          <p:cNvPr id="3" name="Content Placeholder 2"/>
          <p:cNvSpPr>
            <a:spLocks noGrp="1"/>
          </p:cNvSpPr>
          <p:nvPr>
            <p:ph idx="1"/>
          </p:nvPr>
        </p:nvSpPr>
        <p:spPr/>
        <p:txBody>
          <a:bodyPr/>
          <a:lstStyle/>
          <a:p>
            <a:r>
              <a:rPr lang="ar-EG" dirty="0" smtClean="0"/>
              <a:t>مثال :-</a:t>
            </a:r>
          </a:p>
          <a:p>
            <a:r>
              <a:rPr lang="ar-EG" dirty="0" smtClean="0"/>
              <a:t>الجدول التالي يتضمن فئات الانفاق الشهري للأسرة و المطلوب حساب الانحراف المعياري و التباين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83603421"/>
              </p:ext>
            </p:extLst>
          </p:nvPr>
        </p:nvGraphicFramePr>
        <p:xfrm>
          <a:off x="1651000" y="3353400"/>
          <a:ext cx="6604000" cy="259588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EG" b="1" dirty="0" smtClean="0"/>
                        <a:t>فئات</a:t>
                      </a:r>
                      <a:r>
                        <a:rPr lang="ar-EG" b="1" baseline="0" dirty="0" smtClean="0"/>
                        <a:t> الانفاق </a:t>
                      </a:r>
                      <a:endParaRPr lang="en-US" b="1" dirty="0"/>
                    </a:p>
                  </a:txBody>
                  <a:tcPr/>
                </a:tc>
                <a:tc>
                  <a:txBody>
                    <a:bodyPr/>
                    <a:lstStyle/>
                    <a:p>
                      <a:pPr algn="ctr"/>
                      <a:r>
                        <a:rPr lang="ar-EG" b="1" dirty="0" smtClean="0"/>
                        <a:t>عدد الاسر </a:t>
                      </a:r>
                      <a:endParaRPr lang="en-US" b="1" dirty="0"/>
                    </a:p>
                  </a:txBody>
                  <a:tcPr/>
                </a:tc>
              </a:tr>
              <a:tr h="370840">
                <a:tc>
                  <a:txBody>
                    <a:bodyPr/>
                    <a:lstStyle/>
                    <a:p>
                      <a:pPr algn="ctr"/>
                      <a:r>
                        <a:rPr lang="en-US" b="1" dirty="0" smtClean="0"/>
                        <a:t>50</a:t>
                      </a:r>
                      <a:r>
                        <a:rPr lang="en-US" b="1" baseline="0" dirty="0" smtClean="0"/>
                        <a:t> - </a:t>
                      </a:r>
                      <a:endParaRPr lang="en-US" b="1" dirty="0"/>
                    </a:p>
                  </a:txBody>
                  <a:tcPr/>
                </a:tc>
                <a:tc>
                  <a:txBody>
                    <a:bodyPr/>
                    <a:lstStyle/>
                    <a:p>
                      <a:pPr algn="ctr"/>
                      <a:r>
                        <a:rPr lang="en-US" b="1" dirty="0" smtClean="0"/>
                        <a:t>120</a:t>
                      </a:r>
                      <a:endParaRPr lang="en-US" b="1" dirty="0"/>
                    </a:p>
                  </a:txBody>
                  <a:tcPr/>
                </a:tc>
              </a:tr>
              <a:tr h="370840">
                <a:tc>
                  <a:txBody>
                    <a:bodyPr/>
                    <a:lstStyle/>
                    <a:p>
                      <a:pPr algn="ctr"/>
                      <a:r>
                        <a:rPr lang="en-US" b="1" dirty="0" smtClean="0"/>
                        <a:t>60 - </a:t>
                      </a:r>
                      <a:endParaRPr lang="en-US" b="1" dirty="0"/>
                    </a:p>
                  </a:txBody>
                  <a:tcPr/>
                </a:tc>
                <a:tc>
                  <a:txBody>
                    <a:bodyPr/>
                    <a:lstStyle/>
                    <a:p>
                      <a:pPr algn="ctr"/>
                      <a:r>
                        <a:rPr lang="en-US" b="1" dirty="0" smtClean="0"/>
                        <a:t>140</a:t>
                      </a:r>
                      <a:endParaRPr lang="en-US" b="1" dirty="0"/>
                    </a:p>
                  </a:txBody>
                  <a:tcPr/>
                </a:tc>
              </a:tr>
              <a:tr h="370840">
                <a:tc>
                  <a:txBody>
                    <a:bodyPr/>
                    <a:lstStyle/>
                    <a:p>
                      <a:pPr algn="ctr"/>
                      <a:r>
                        <a:rPr lang="en-US" b="1" dirty="0" smtClean="0"/>
                        <a:t>70 - </a:t>
                      </a:r>
                      <a:endParaRPr lang="en-US" b="1" dirty="0"/>
                    </a:p>
                  </a:txBody>
                  <a:tcPr/>
                </a:tc>
                <a:tc>
                  <a:txBody>
                    <a:bodyPr/>
                    <a:lstStyle/>
                    <a:p>
                      <a:pPr algn="ctr"/>
                      <a:r>
                        <a:rPr lang="en-US" b="1" dirty="0" smtClean="0"/>
                        <a:t>160</a:t>
                      </a:r>
                      <a:endParaRPr lang="en-US" b="1" dirty="0"/>
                    </a:p>
                  </a:txBody>
                  <a:tcPr/>
                </a:tc>
              </a:tr>
              <a:tr h="370840">
                <a:tc>
                  <a:txBody>
                    <a:bodyPr/>
                    <a:lstStyle/>
                    <a:p>
                      <a:pPr algn="ctr"/>
                      <a:r>
                        <a:rPr lang="en-US" b="1" dirty="0" smtClean="0"/>
                        <a:t>80 -</a:t>
                      </a:r>
                      <a:endParaRPr lang="en-US" b="1" dirty="0"/>
                    </a:p>
                  </a:txBody>
                  <a:tcPr/>
                </a:tc>
                <a:tc>
                  <a:txBody>
                    <a:bodyPr/>
                    <a:lstStyle/>
                    <a:p>
                      <a:pPr algn="ctr"/>
                      <a:r>
                        <a:rPr lang="en-US" b="1" dirty="0" smtClean="0"/>
                        <a:t>180</a:t>
                      </a:r>
                      <a:endParaRPr lang="en-US" b="1" dirty="0"/>
                    </a:p>
                  </a:txBody>
                  <a:tcPr/>
                </a:tc>
              </a:tr>
              <a:tr h="370840">
                <a:tc>
                  <a:txBody>
                    <a:bodyPr/>
                    <a:lstStyle/>
                    <a:p>
                      <a:pPr algn="ctr"/>
                      <a:r>
                        <a:rPr lang="en-US" b="1" dirty="0" smtClean="0"/>
                        <a:t>90 - 100</a:t>
                      </a:r>
                      <a:endParaRPr lang="en-US" b="1" dirty="0"/>
                    </a:p>
                  </a:txBody>
                  <a:tcPr/>
                </a:tc>
                <a:tc>
                  <a:txBody>
                    <a:bodyPr/>
                    <a:lstStyle/>
                    <a:p>
                      <a:pPr algn="ctr"/>
                      <a:r>
                        <a:rPr lang="en-US" b="1" dirty="0" smtClean="0"/>
                        <a:t>150</a:t>
                      </a:r>
                      <a:endParaRPr lang="en-US" b="1" dirty="0"/>
                    </a:p>
                  </a:txBody>
                  <a:tcPr/>
                </a:tc>
              </a:tr>
              <a:tr h="370840">
                <a:tc>
                  <a:txBody>
                    <a:bodyPr/>
                    <a:lstStyle/>
                    <a:p>
                      <a:pPr algn="ctr"/>
                      <a:r>
                        <a:rPr lang="ar-EG" b="1" dirty="0" smtClean="0"/>
                        <a:t>المجموع</a:t>
                      </a:r>
                      <a:endParaRPr lang="en-US" b="1" dirty="0"/>
                    </a:p>
                  </a:txBody>
                  <a:tcPr/>
                </a:tc>
                <a:tc>
                  <a:txBody>
                    <a:bodyPr/>
                    <a:lstStyle/>
                    <a:p>
                      <a:pPr algn="ctr"/>
                      <a:r>
                        <a:rPr lang="en-US" b="1" dirty="0" smtClean="0"/>
                        <a:t>750</a:t>
                      </a:r>
                      <a:endParaRPr lang="en-US" b="1" dirty="0"/>
                    </a:p>
                  </a:txBody>
                  <a:tcPr/>
                </a:tc>
              </a:tr>
            </a:tbl>
          </a:graphicData>
        </a:graphic>
      </p:graphicFrame>
    </p:spTree>
    <p:extLst>
      <p:ext uri="{BB962C8B-B14F-4D97-AF65-F5344CB8AC3E}">
        <p14:creationId xmlns:p14="http://schemas.microsoft.com/office/powerpoint/2010/main" val="21814960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dirty="0" smtClean="0"/>
                  <a:t>الحل :-</a:t>
                </a:r>
              </a:p>
              <a:p>
                <a:endParaRPr lang="ar-EG" dirty="0"/>
              </a:p>
              <a:p>
                <a:endParaRPr lang="ar-EG" dirty="0" smtClean="0"/>
              </a:p>
              <a:p>
                <a:endParaRPr lang="ar-EG" dirty="0"/>
              </a:p>
              <a:p>
                <a:endParaRPr lang="ar-EG" dirty="0" smtClean="0"/>
              </a:p>
              <a:p>
                <a:endParaRPr lang="ar-EG" dirty="0"/>
              </a:p>
              <a:p>
                <a:pPr algn="l"/>
                <a14:m>
                  <m:oMath xmlns:m="http://schemas.openxmlformats.org/officeDocument/2006/math">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r>
                      <a:rPr lang="ar-SA" sz="2000" b="1" i="0">
                        <a:effectLst>
                          <a:outerShdw blurRad="38100" dist="38100" dir="2700000" algn="tl">
                            <a:srgbClr val="000000">
                              <a:alpha val="43137"/>
                            </a:srgbClr>
                          </a:outerShdw>
                        </a:effectLst>
                        <a:latin typeface="Cambria Math"/>
                      </a:rPr>
                      <m:t>=</m:t>
                    </m:r>
                    <m:f>
                      <m:fPr>
                        <m:ctrlPr>
                          <a:rPr lang="ar-SA" sz="2000" b="1" i="1">
                            <a:effectLst>
                              <a:outerShdw blurRad="38100" dist="38100" dir="2700000" algn="tl">
                                <a:srgbClr val="000000">
                                  <a:alpha val="43137"/>
                                </a:srgbClr>
                              </a:outerShdw>
                            </a:effectLst>
                            <a:latin typeface="Cambria Math"/>
                          </a:rPr>
                        </m:ctrlPr>
                      </m:fPr>
                      <m:num>
                        <m:nary>
                          <m:naryPr>
                            <m:chr m:val="∑"/>
                            <m:subHide m:val="on"/>
                            <m:supHide m:val="on"/>
                            <m:ctrlPr>
                              <a:rPr lang="ar-SA" sz="2000" b="1" i="1">
                                <a:effectLst>
                                  <a:outerShdw blurRad="38100" dist="38100" dir="2700000" algn="tl">
                                    <a:srgbClr val="000000">
                                      <a:alpha val="43137"/>
                                    </a:srgbClr>
                                  </a:outerShdw>
                                </a:effectLst>
                                <a:latin typeface="Cambria Math"/>
                              </a:rPr>
                            </m:ctrlPr>
                          </m:naryPr>
                          <m:sub/>
                          <m:sup/>
                          <m:e>
                            <m:sSup>
                              <m:sSupPr>
                                <m:ctrlPr>
                                  <a:rPr lang="en-US" sz="2000" b="1" i="1">
                                    <a:effectLst>
                                      <a:outerShdw blurRad="38100" dist="38100" dir="2700000" algn="tl">
                                        <a:srgbClr val="000000">
                                          <a:alpha val="43137"/>
                                        </a:srgbClr>
                                      </a:outerShdw>
                                    </a:effectLst>
                                    <a:latin typeface="Cambria Math"/>
                                  </a:rPr>
                                </m:ctrlPr>
                              </m:sSupPr>
                              <m:e>
                                <m:r>
                                  <a:rPr lang="en-US" sz="2000" b="1" i="0">
                                    <a:effectLst>
                                      <a:outerShdw blurRad="38100" dist="38100" dir="2700000" algn="tl">
                                        <a:srgbClr val="000000">
                                          <a:alpha val="43137"/>
                                        </a:srgbClr>
                                      </a:outerShdw>
                                    </a:effectLst>
                                    <a:latin typeface="Cambria Math"/>
                                  </a:rPr>
                                  <m:t>𝐟𝐱</m:t>
                                </m:r>
                              </m:e>
                              <m:sup>
                                <m:r>
                                  <a:rPr lang="en-US" sz="2000" b="1" i="0">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oMath>
                </a14:m>
                <a:r>
                  <a:rPr lang="en-US" sz="2000" b="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a:effectLst>
                              <a:outerShdw blurRad="38100" dist="38100" dir="2700000" algn="tl">
                                <a:srgbClr val="000000">
                                  <a:alpha val="43137"/>
                                </a:srgbClr>
                              </a:outerShdw>
                            </a:effectLst>
                            <a:latin typeface="Cambria Math"/>
                          </a:rPr>
                        </m:ctrlPr>
                      </m:sSupPr>
                      <m:e>
                        <m:d>
                          <m:dPr>
                            <m:ctrlPr>
                              <a:rPr lang="en-US" sz="2000" b="1" i="1">
                                <a:effectLst>
                                  <a:outerShdw blurRad="38100" dist="38100" dir="2700000" algn="tl">
                                    <a:srgbClr val="000000">
                                      <a:alpha val="43137"/>
                                    </a:srgbClr>
                                  </a:outerShdw>
                                </a:effectLst>
                                <a:latin typeface="Cambria Math"/>
                              </a:rPr>
                            </m:ctrlPr>
                          </m:dPr>
                          <m:e>
                            <m:f>
                              <m:fPr>
                                <m:ctrlPr>
                                  <a:rPr lang="en-US" sz="2000" b="1" i="1">
                                    <a:effectLst>
                                      <a:outerShdw blurRad="38100" dist="38100" dir="2700000" algn="tl">
                                        <a:srgbClr val="000000">
                                          <a:alpha val="43137"/>
                                        </a:srgbClr>
                                      </a:outerShdw>
                                    </a:effectLst>
                                    <a:latin typeface="Cambria Math"/>
                                  </a:rPr>
                                </m:ctrlPr>
                              </m:fPr>
                              <m:num>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𝐟𝐱</m:t>
                                    </m:r>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e>
                        </m:d>
                      </m:e>
                      <m:sup>
                        <m:r>
                          <a:rPr lang="en-US" sz="2000" b="1" i="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𝟒𝟓𝟎𝟖𝟕𝟓𝟎</m:t>
                        </m:r>
                      </m:num>
                      <m:den>
                        <m:r>
                          <a:rPr lang="en-US" sz="2000" b="1" i="1" smtClean="0">
                            <a:effectLst>
                              <a:outerShdw blurRad="38100" dist="38100" dir="2700000" algn="tl">
                                <a:srgbClr val="000000">
                                  <a:alpha val="43137"/>
                                </a:srgbClr>
                              </a:outerShdw>
                            </a:effectLst>
                            <a:latin typeface="Cambria Math"/>
                          </a:rPr>
                          <m:t>𝟕𝟓𝟎</m:t>
                        </m:r>
                      </m:den>
                    </m:f>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smtClean="0">
                            <a:effectLst>
                              <a:outerShdw blurRad="38100" dist="38100" dir="2700000" algn="tl">
                                <a:srgbClr val="000000">
                                  <a:alpha val="43137"/>
                                </a:srgbClr>
                              </a:outerShdw>
                            </a:effectLst>
                            <a:latin typeface="Cambria Math"/>
                          </a:rPr>
                        </m:ctrlPr>
                      </m:sSupPr>
                      <m:e>
                        <m:d>
                          <m:dPr>
                            <m:ctrlPr>
                              <a:rPr lang="en-US" sz="2000" b="1" i="1" smtClean="0">
                                <a:effectLst>
                                  <a:outerShdw blurRad="38100" dist="38100" dir="2700000" algn="tl">
                                    <a:srgbClr val="000000">
                                      <a:alpha val="43137"/>
                                    </a:srgbClr>
                                  </a:outerShdw>
                                </a:effectLst>
                                <a:latin typeface="Cambria Math"/>
                              </a:rPr>
                            </m:ctrlPr>
                          </m:dPr>
                          <m:e>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𝟓𝟕𝟐𝟓𝟎</m:t>
                                </m:r>
                              </m:num>
                              <m:den>
                                <m:r>
                                  <a:rPr lang="en-US" sz="2000" b="1" i="1" smtClean="0">
                                    <a:effectLst>
                                      <a:outerShdw blurRad="38100" dist="38100" dir="2700000" algn="tl">
                                        <a:srgbClr val="000000">
                                          <a:alpha val="43137"/>
                                        </a:srgbClr>
                                      </a:outerShdw>
                                    </a:effectLst>
                                    <a:latin typeface="Cambria Math"/>
                                  </a:rPr>
                                  <m:t>𝟕𝟓𝟎</m:t>
                                </m:r>
                              </m:den>
                            </m:f>
                          </m:e>
                        </m:d>
                      </m:e>
                      <m:sup>
                        <m:r>
                          <a:rPr lang="en-US" sz="2000" b="1" i="1" smtClean="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184.8889</a:t>
                </a:r>
                <a:endParaRPr lang="ar-SA" sz="2000" b="1" dirty="0">
                  <a:effectLst>
                    <a:outerShdw blurRad="38100" dist="38100" dir="2700000" algn="tl">
                      <a:srgbClr val="000000">
                        <a:alpha val="43137"/>
                      </a:srgbClr>
                    </a:outerShdw>
                  </a:effectLst>
                  <a:latin typeface="Cambria Math"/>
                </a:endParaRPr>
              </a:p>
              <a:p>
                <a:pPr algn="ctr"/>
                <a14:m>
                  <m:oMath xmlns:m="http://schemas.openxmlformats.org/officeDocument/2006/math">
                    <m:r>
                      <a:rPr lang="ar-SA" sz="2000" b="1" i="0">
                        <a:effectLst>
                          <a:outerShdw blurRad="38100" dist="38100" dir="2700000" algn="tl">
                            <a:srgbClr val="000000">
                              <a:alpha val="43137"/>
                            </a:srgbClr>
                          </a:outerShdw>
                        </a:effectLst>
                        <a:latin typeface="Cambria Math"/>
                      </a:rPr>
                      <m:t>𝛔</m:t>
                    </m:r>
                    <m:r>
                      <a:rPr lang="ar-SA" sz="2000" b="1" i="0">
                        <a:effectLst>
                          <a:outerShdw blurRad="38100" dist="38100" dir="2700000" algn="tl">
                            <a:srgbClr val="000000">
                              <a:alpha val="43137"/>
                            </a:srgbClr>
                          </a:outerShdw>
                        </a:effectLst>
                        <a:latin typeface="Cambria Math"/>
                      </a:rPr>
                      <m:t>= </m:t>
                    </m:r>
                    <m:rad>
                      <m:radPr>
                        <m:degHide m:val="on"/>
                        <m:ctrlPr>
                          <a:rPr lang="ar-SA" sz="2000" b="1" i="1">
                            <a:effectLst>
                              <a:outerShdw blurRad="38100" dist="38100" dir="2700000" algn="tl">
                                <a:srgbClr val="000000">
                                  <a:alpha val="43137"/>
                                </a:srgbClr>
                              </a:outerShdw>
                            </a:effectLst>
                            <a:latin typeface="Cambria Math"/>
                          </a:rPr>
                        </m:ctrlPr>
                      </m:radPr>
                      <m:deg/>
                      <m:e>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e>
                    </m:rad>
                  </m:oMath>
                </a14:m>
                <a:r>
                  <a:rPr lang="en-US" sz="2000" b="1" dirty="0" smtClean="0">
                    <a:effectLst>
                      <a:outerShdw blurRad="38100" dist="38100" dir="2700000" algn="tl">
                        <a:srgbClr val="000000">
                          <a:alpha val="43137"/>
                        </a:srgbClr>
                      </a:outerShdw>
                    </a:effectLst>
                    <a:latin typeface="Cambria Math"/>
                  </a:rPr>
                  <a:t> = 13.5974</a:t>
                </a:r>
                <a:endParaRPr lang="ar-SA" sz="2000" b="1" dirty="0">
                  <a:effectLst>
                    <a:outerShdw blurRad="38100" dist="38100" dir="2700000" algn="tl">
                      <a:srgbClr val="000000">
                        <a:alpha val="43137"/>
                      </a:srgbClr>
                    </a:outerShdw>
                  </a:effectLst>
                  <a:latin typeface="Cambria Math"/>
                </a:endParaRPr>
              </a:p>
              <a:p>
                <a:pPr algn="l"/>
                <a:endParaRPr lang="ar-EG" dirty="0" smtClean="0"/>
              </a:p>
              <a:p>
                <a:pPr algn="l"/>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640" b="-458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35821344"/>
              </p:ext>
            </p:extLst>
          </p:nvPr>
        </p:nvGraphicFramePr>
        <p:xfrm>
          <a:off x="920552" y="1860024"/>
          <a:ext cx="6604000" cy="2865120"/>
        </p:xfrm>
        <a:graphic>
          <a:graphicData uri="http://schemas.openxmlformats.org/drawingml/2006/table">
            <a:tbl>
              <a:tblPr firstRow="1" bandRow="1">
                <a:tableStyleId>{5C22544A-7EE6-4342-B048-85BDC9FD1C3A}</a:tableStyleId>
              </a:tblPr>
              <a:tblGrid>
                <a:gridCol w="1320800"/>
                <a:gridCol w="1320800"/>
                <a:gridCol w="1320800"/>
                <a:gridCol w="1320800"/>
                <a:gridCol w="1320800"/>
              </a:tblGrid>
              <a:tr h="370840">
                <a:tc>
                  <a:txBody>
                    <a:bodyPr/>
                    <a:lstStyle/>
                    <a:p>
                      <a:pPr algn="ctr"/>
                      <a:r>
                        <a:rPr lang="ar-EG" b="1" dirty="0" smtClean="0"/>
                        <a:t>فئات</a:t>
                      </a:r>
                      <a:r>
                        <a:rPr lang="ar-EG" b="1" baseline="0" dirty="0" smtClean="0"/>
                        <a:t> الانفاق </a:t>
                      </a:r>
                      <a:endParaRPr lang="en-US" b="1" baseline="0" dirty="0" smtClean="0"/>
                    </a:p>
                    <a:p>
                      <a:pPr algn="ctr"/>
                      <a:endParaRPr lang="en-US" b="1" dirty="0"/>
                    </a:p>
                  </a:txBody>
                  <a:tcPr/>
                </a:tc>
                <a:tc>
                  <a:txBody>
                    <a:bodyPr/>
                    <a:lstStyle/>
                    <a:p>
                      <a:pPr algn="ctr"/>
                      <a:r>
                        <a:rPr lang="ar-EG" b="1" dirty="0" smtClean="0"/>
                        <a:t>عدد الاسر </a:t>
                      </a:r>
                      <a:endParaRPr lang="en-US" b="1" dirty="0" smtClean="0"/>
                    </a:p>
                    <a:p>
                      <a:pPr algn="ctr"/>
                      <a:r>
                        <a:rPr lang="en-US" b="1" dirty="0" smtClean="0"/>
                        <a:t>f</a:t>
                      </a:r>
                      <a:endParaRPr lang="en-US" b="1" dirty="0"/>
                    </a:p>
                  </a:txBody>
                  <a:tcPr/>
                </a:tc>
                <a:tc>
                  <a:txBody>
                    <a:bodyPr/>
                    <a:lstStyle/>
                    <a:p>
                      <a:pPr algn="ctr"/>
                      <a:r>
                        <a:rPr lang="ar-EG" dirty="0" smtClean="0"/>
                        <a:t>مركز</a:t>
                      </a:r>
                      <a:r>
                        <a:rPr lang="ar-EG" baseline="0" dirty="0" smtClean="0"/>
                        <a:t> الفئة</a:t>
                      </a:r>
                    </a:p>
                    <a:p>
                      <a:pPr algn="ctr"/>
                      <a:r>
                        <a:rPr lang="en-US" baseline="0" dirty="0" smtClean="0"/>
                        <a:t>x</a:t>
                      </a:r>
                      <a:endParaRPr lang="en-US" dirty="0"/>
                    </a:p>
                  </a:txBody>
                  <a:tcPr/>
                </a:tc>
                <a:tc>
                  <a:txBody>
                    <a:bodyPr/>
                    <a:lstStyle/>
                    <a:p>
                      <a:pPr algn="ctr"/>
                      <a:r>
                        <a:rPr lang="en-US" dirty="0" smtClean="0"/>
                        <a:t>f</a:t>
                      </a:r>
                      <a:r>
                        <a:rPr lang="en-US" baseline="0" dirty="0" smtClean="0"/>
                        <a:t> x</a:t>
                      </a:r>
                      <a:endParaRPr lang="en-US" dirty="0"/>
                    </a:p>
                  </a:txBody>
                  <a:tcPr/>
                </a:tc>
                <a:tc>
                  <a:txBody>
                    <a:bodyPr/>
                    <a:lstStyle/>
                    <a:p>
                      <a:pPr algn="ctr"/>
                      <a:r>
                        <a:rPr lang="en-US" dirty="0" smtClean="0"/>
                        <a:t>f</a:t>
                      </a:r>
                      <a:r>
                        <a:rPr lang="en-US" baseline="30000" dirty="0" smtClean="0"/>
                        <a:t>2</a:t>
                      </a:r>
                      <a:r>
                        <a:rPr lang="en-US" dirty="0" smtClean="0"/>
                        <a:t>x</a:t>
                      </a:r>
                      <a:endParaRPr lang="en-US" dirty="0"/>
                    </a:p>
                  </a:txBody>
                  <a:tcPr/>
                </a:tc>
              </a:tr>
              <a:tr h="370840">
                <a:tc>
                  <a:txBody>
                    <a:bodyPr/>
                    <a:lstStyle/>
                    <a:p>
                      <a:pPr algn="ctr"/>
                      <a:r>
                        <a:rPr lang="en-US" b="1" dirty="0" smtClean="0"/>
                        <a:t>50</a:t>
                      </a:r>
                      <a:r>
                        <a:rPr lang="en-US" b="1" baseline="0" dirty="0" smtClean="0"/>
                        <a:t> - </a:t>
                      </a:r>
                      <a:endParaRPr lang="en-US" b="1" dirty="0"/>
                    </a:p>
                  </a:txBody>
                  <a:tcPr/>
                </a:tc>
                <a:tc>
                  <a:txBody>
                    <a:bodyPr/>
                    <a:lstStyle/>
                    <a:p>
                      <a:pPr algn="ctr"/>
                      <a:r>
                        <a:rPr lang="en-US" b="1" dirty="0" smtClean="0"/>
                        <a:t>120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55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6600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363000</a:t>
                      </a:r>
                    </a:p>
                  </a:txBody>
                  <a:tcPr marL="9525" marR="9525" marT="9525" marB="0" anchor="b"/>
                </a:tc>
              </a:tr>
              <a:tr h="370840">
                <a:tc>
                  <a:txBody>
                    <a:bodyPr/>
                    <a:lstStyle/>
                    <a:p>
                      <a:pPr algn="ctr"/>
                      <a:r>
                        <a:rPr lang="en-US" b="1" dirty="0" smtClean="0"/>
                        <a:t>60 - </a:t>
                      </a:r>
                      <a:endParaRPr lang="en-US" b="1" dirty="0"/>
                    </a:p>
                  </a:txBody>
                  <a:tcPr/>
                </a:tc>
                <a:tc>
                  <a:txBody>
                    <a:bodyPr/>
                    <a:lstStyle/>
                    <a:p>
                      <a:pPr algn="ctr"/>
                      <a:r>
                        <a:rPr lang="en-US" b="1" dirty="0" smtClean="0"/>
                        <a:t>140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65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a:solidFill>
                            <a:schemeClr val="dk1"/>
                          </a:solidFill>
                          <a:latin typeface="+mn-lt"/>
                          <a:ea typeface="+mn-ea"/>
                          <a:cs typeface="+mn-cs"/>
                        </a:rPr>
                        <a:t>9100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591500</a:t>
                      </a:r>
                    </a:p>
                  </a:txBody>
                  <a:tcPr marL="9525" marR="9525" marT="9525" marB="0" anchor="b"/>
                </a:tc>
              </a:tr>
              <a:tr h="370840">
                <a:tc>
                  <a:txBody>
                    <a:bodyPr/>
                    <a:lstStyle/>
                    <a:p>
                      <a:pPr algn="ctr"/>
                      <a:r>
                        <a:rPr lang="en-US" b="1" dirty="0" smtClean="0"/>
                        <a:t>70 - </a:t>
                      </a:r>
                      <a:endParaRPr lang="en-US" b="1" dirty="0"/>
                    </a:p>
                  </a:txBody>
                  <a:tcPr/>
                </a:tc>
                <a:tc>
                  <a:txBody>
                    <a:bodyPr/>
                    <a:lstStyle/>
                    <a:p>
                      <a:pPr algn="ctr"/>
                      <a:r>
                        <a:rPr lang="en-US" b="1" dirty="0" smtClean="0"/>
                        <a:t>160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75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12000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900000</a:t>
                      </a:r>
                    </a:p>
                  </a:txBody>
                  <a:tcPr marL="9525" marR="9525" marT="9525" marB="0" anchor="b"/>
                </a:tc>
              </a:tr>
              <a:tr h="370840">
                <a:tc>
                  <a:txBody>
                    <a:bodyPr/>
                    <a:lstStyle/>
                    <a:p>
                      <a:pPr algn="ctr"/>
                      <a:r>
                        <a:rPr lang="en-US" b="1" dirty="0" smtClean="0"/>
                        <a:t>80 -</a:t>
                      </a:r>
                      <a:endParaRPr lang="en-US" b="1" dirty="0"/>
                    </a:p>
                  </a:txBody>
                  <a:tcPr/>
                </a:tc>
                <a:tc>
                  <a:txBody>
                    <a:bodyPr/>
                    <a:lstStyle/>
                    <a:p>
                      <a:pPr algn="ctr"/>
                      <a:r>
                        <a:rPr lang="en-US" b="1" dirty="0" smtClean="0"/>
                        <a:t>180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85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15300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1300500</a:t>
                      </a:r>
                    </a:p>
                  </a:txBody>
                  <a:tcPr marL="9525" marR="9525" marT="9525" marB="0" anchor="b"/>
                </a:tc>
              </a:tr>
              <a:tr h="370840">
                <a:tc>
                  <a:txBody>
                    <a:bodyPr/>
                    <a:lstStyle/>
                    <a:p>
                      <a:pPr algn="ctr"/>
                      <a:r>
                        <a:rPr lang="en-US" b="1" dirty="0" smtClean="0"/>
                        <a:t>90 - 100</a:t>
                      </a:r>
                      <a:endParaRPr lang="en-US" b="1" dirty="0"/>
                    </a:p>
                  </a:txBody>
                  <a:tcPr/>
                </a:tc>
                <a:tc>
                  <a:txBody>
                    <a:bodyPr/>
                    <a:lstStyle/>
                    <a:p>
                      <a:pPr algn="ctr"/>
                      <a:r>
                        <a:rPr lang="en-US" b="1" dirty="0" smtClean="0"/>
                        <a:t>150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95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14250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1353750</a:t>
                      </a:r>
                    </a:p>
                  </a:txBody>
                  <a:tcPr marL="9525" marR="9525" marT="9525" marB="0" anchor="b"/>
                </a:tc>
              </a:tr>
              <a:tr h="370840">
                <a:tc>
                  <a:txBody>
                    <a:bodyPr/>
                    <a:lstStyle/>
                    <a:p>
                      <a:pPr algn="ctr"/>
                      <a:r>
                        <a:rPr lang="ar-EG" b="1" dirty="0" smtClean="0"/>
                        <a:t>المجموع</a:t>
                      </a:r>
                      <a:endParaRPr lang="en-US" b="1" dirty="0"/>
                    </a:p>
                  </a:txBody>
                  <a:tcPr>
                    <a:solidFill>
                      <a:schemeClr val="accent2">
                        <a:lumMod val="75000"/>
                      </a:schemeClr>
                    </a:solidFill>
                  </a:tcPr>
                </a:tc>
                <a:tc>
                  <a:txBody>
                    <a:bodyPr/>
                    <a:lstStyle/>
                    <a:p>
                      <a:pPr algn="ctr"/>
                      <a:r>
                        <a:rPr lang="en-US" b="1" dirty="0" smtClean="0"/>
                        <a:t>750</a:t>
                      </a:r>
                      <a:endParaRPr lang="en-US" b="1" dirty="0"/>
                    </a:p>
                  </a:txBody>
                  <a:tcPr>
                    <a:solidFill>
                      <a:schemeClr val="accent2">
                        <a:lumMod val="75000"/>
                      </a:schemeClr>
                    </a:solidFill>
                  </a:tcPr>
                </a:tc>
                <a:tc>
                  <a:txBody>
                    <a:bodyPr/>
                    <a:lstStyle/>
                    <a:p>
                      <a:pPr marL="0" algn="ctr" defTabSz="914400" rtl="0" eaLnBrk="1" latinLnBrk="0" hangingPunct="1"/>
                      <a:endParaRPr lang="en-US" sz="1800" b="1" kern="1200" dirty="0">
                        <a:solidFill>
                          <a:schemeClr val="dk1"/>
                        </a:solidFill>
                        <a:latin typeface="+mn-lt"/>
                        <a:ea typeface="+mn-ea"/>
                        <a:cs typeface="+mn-cs"/>
                      </a:endParaRPr>
                    </a:p>
                  </a:txBody>
                  <a:tcPr>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57250</a:t>
                      </a:r>
                    </a:p>
                  </a:txBody>
                  <a:tcPr marL="9525" marR="9525" marT="9525" marB="0" anchor="b">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4508750</a:t>
                      </a:r>
                    </a:p>
                  </a:txBody>
                  <a:tcPr marL="9525" marR="9525" marT="9525" marB="0" anchor="b">
                    <a:solidFill>
                      <a:schemeClr val="accent2">
                        <a:lumMod val="75000"/>
                      </a:schemeClr>
                    </a:solidFill>
                  </a:tcPr>
                </a:tc>
              </a:tr>
            </a:tbl>
          </a:graphicData>
        </a:graphic>
      </p:graphicFrame>
    </p:spTree>
    <p:extLst>
      <p:ext uri="{BB962C8B-B14F-4D97-AF65-F5344CB8AC3E}">
        <p14:creationId xmlns:p14="http://schemas.microsoft.com/office/powerpoint/2010/main" val="1332117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p:sp>
        <p:nvSpPr>
          <p:cNvPr id="3" name="Content Placeholder 2"/>
          <p:cNvSpPr>
            <a:spLocks noGrp="1"/>
          </p:cNvSpPr>
          <p:nvPr>
            <p:ph idx="1"/>
          </p:nvPr>
        </p:nvSpPr>
        <p:spPr/>
        <p:txBody>
          <a:bodyPr/>
          <a:lstStyle/>
          <a:p>
            <a:r>
              <a:rPr lang="ar-EG" dirty="0" smtClean="0"/>
              <a:t>مثال :-</a:t>
            </a:r>
          </a:p>
          <a:p>
            <a:pPr rtl="1"/>
            <a:r>
              <a:rPr lang="ar-EG" dirty="0" smtClean="0"/>
              <a:t>الجدول التالي يتضمن فئات الاجر الشهري لمجموعة من العاملين و المطلوب حساب الانحراف المعياري والتباين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32546826"/>
              </p:ext>
            </p:extLst>
          </p:nvPr>
        </p:nvGraphicFramePr>
        <p:xfrm>
          <a:off x="1651000" y="3353400"/>
          <a:ext cx="6604000" cy="259588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EG" b="1" dirty="0" smtClean="0"/>
                        <a:t>فئات</a:t>
                      </a:r>
                      <a:r>
                        <a:rPr lang="ar-EG" b="1" baseline="0" dirty="0" smtClean="0"/>
                        <a:t> الانفاق </a:t>
                      </a:r>
                      <a:endParaRPr lang="en-US" b="1" dirty="0"/>
                    </a:p>
                  </a:txBody>
                  <a:tcPr/>
                </a:tc>
                <a:tc>
                  <a:txBody>
                    <a:bodyPr/>
                    <a:lstStyle/>
                    <a:p>
                      <a:pPr algn="ctr"/>
                      <a:r>
                        <a:rPr lang="ar-EG" b="1" dirty="0" smtClean="0"/>
                        <a:t>عدد الاسر </a:t>
                      </a:r>
                      <a:endParaRPr lang="en-US" b="1" dirty="0"/>
                    </a:p>
                  </a:txBody>
                  <a:tcPr/>
                </a:tc>
              </a:tr>
              <a:tr h="370840">
                <a:tc>
                  <a:txBody>
                    <a:bodyPr/>
                    <a:lstStyle/>
                    <a:p>
                      <a:pPr algn="ctr"/>
                      <a:r>
                        <a:rPr lang="en-US" b="1" dirty="0" smtClean="0"/>
                        <a:t>100 - </a:t>
                      </a:r>
                      <a:endParaRPr lang="en-US" b="1" dirty="0"/>
                    </a:p>
                  </a:txBody>
                  <a:tcPr/>
                </a:tc>
                <a:tc>
                  <a:txBody>
                    <a:bodyPr/>
                    <a:lstStyle/>
                    <a:p>
                      <a:pPr algn="ctr"/>
                      <a:r>
                        <a:rPr lang="en-US" b="1" dirty="0" smtClean="0"/>
                        <a:t>55</a:t>
                      </a:r>
                      <a:endParaRPr lang="en-US" b="1" dirty="0"/>
                    </a:p>
                  </a:txBody>
                  <a:tcPr/>
                </a:tc>
              </a:tr>
              <a:tr h="370840">
                <a:tc>
                  <a:txBody>
                    <a:bodyPr/>
                    <a:lstStyle/>
                    <a:p>
                      <a:pPr algn="ctr"/>
                      <a:r>
                        <a:rPr lang="en-US" b="1" dirty="0" smtClean="0"/>
                        <a:t>200</a:t>
                      </a:r>
                      <a:r>
                        <a:rPr lang="en-US" b="1" baseline="0" dirty="0" smtClean="0"/>
                        <a:t> -</a:t>
                      </a:r>
                      <a:endParaRPr lang="en-US" b="1" dirty="0"/>
                    </a:p>
                  </a:txBody>
                  <a:tcPr/>
                </a:tc>
                <a:tc>
                  <a:txBody>
                    <a:bodyPr/>
                    <a:lstStyle/>
                    <a:p>
                      <a:pPr algn="ctr"/>
                      <a:r>
                        <a:rPr lang="en-US" b="1" dirty="0" smtClean="0"/>
                        <a:t>65</a:t>
                      </a:r>
                      <a:endParaRPr lang="en-US" b="1" dirty="0"/>
                    </a:p>
                  </a:txBody>
                  <a:tcPr/>
                </a:tc>
              </a:tr>
              <a:tr h="370840">
                <a:tc>
                  <a:txBody>
                    <a:bodyPr/>
                    <a:lstStyle/>
                    <a:p>
                      <a:pPr algn="ctr"/>
                      <a:r>
                        <a:rPr lang="en-US" b="1" dirty="0" smtClean="0"/>
                        <a:t>300 -</a:t>
                      </a:r>
                      <a:endParaRPr lang="en-US" b="1" dirty="0"/>
                    </a:p>
                  </a:txBody>
                  <a:tcPr/>
                </a:tc>
                <a:tc>
                  <a:txBody>
                    <a:bodyPr/>
                    <a:lstStyle/>
                    <a:p>
                      <a:pPr algn="ctr"/>
                      <a:r>
                        <a:rPr lang="en-US" b="1" dirty="0" smtClean="0"/>
                        <a:t>80</a:t>
                      </a:r>
                      <a:endParaRPr lang="en-US" b="1" dirty="0"/>
                    </a:p>
                  </a:txBody>
                  <a:tcPr/>
                </a:tc>
              </a:tr>
              <a:tr h="370840">
                <a:tc>
                  <a:txBody>
                    <a:bodyPr/>
                    <a:lstStyle/>
                    <a:p>
                      <a:pPr algn="ctr"/>
                      <a:r>
                        <a:rPr lang="en-US" b="1" dirty="0" smtClean="0"/>
                        <a:t>400 -</a:t>
                      </a:r>
                      <a:endParaRPr lang="en-US" b="1" dirty="0"/>
                    </a:p>
                  </a:txBody>
                  <a:tcPr/>
                </a:tc>
                <a:tc>
                  <a:txBody>
                    <a:bodyPr/>
                    <a:lstStyle/>
                    <a:p>
                      <a:pPr algn="ctr"/>
                      <a:r>
                        <a:rPr lang="en-US" b="1" dirty="0" smtClean="0"/>
                        <a:t>75</a:t>
                      </a:r>
                      <a:endParaRPr lang="en-US" b="1" dirty="0"/>
                    </a:p>
                  </a:txBody>
                  <a:tcPr/>
                </a:tc>
              </a:tr>
              <a:tr h="370840">
                <a:tc>
                  <a:txBody>
                    <a:bodyPr/>
                    <a:lstStyle/>
                    <a:p>
                      <a:pPr algn="ctr"/>
                      <a:r>
                        <a:rPr lang="en-US" b="1" dirty="0" smtClean="0"/>
                        <a:t>500 - 600</a:t>
                      </a:r>
                      <a:endParaRPr lang="en-US" b="1" dirty="0"/>
                    </a:p>
                  </a:txBody>
                  <a:tcPr/>
                </a:tc>
                <a:tc>
                  <a:txBody>
                    <a:bodyPr/>
                    <a:lstStyle/>
                    <a:p>
                      <a:pPr algn="ctr"/>
                      <a:r>
                        <a:rPr lang="en-US" b="1" dirty="0" smtClean="0"/>
                        <a:t>35</a:t>
                      </a:r>
                      <a:endParaRPr lang="en-US" b="1" dirty="0"/>
                    </a:p>
                  </a:txBody>
                  <a:tcPr/>
                </a:tc>
              </a:tr>
              <a:tr h="370840">
                <a:tc>
                  <a:txBody>
                    <a:bodyPr/>
                    <a:lstStyle/>
                    <a:p>
                      <a:pPr algn="ctr"/>
                      <a:r>
                        <a:rPr lang="ar-EG" b="1" dirty="0" smtClean="0"/>
                        <a:t>المجموع</a:t>
                      </a:r>
                      <a:endParaRPr lang="en-US" b="1" dirty="0"/>
                    </a:p>
                  </a:txBody>
                  <a:tcPr/>
                </a:tc>
                <a:tc>
                  <a:txBody>
                    <a:bodyPr/>
                    <a:lstStyle/>
                    <a:p>
                      <a:pPr algn="ctr"/>
                      <a:r>
                        <a:rPr lang="en-US" b="1" dirty="0" smtClean="0"/>
                        <a:t>310</a:t>
                      </a:r>
                      <a:endParaRPr lang="en-US" b="1" dirty="0"/>
                    </a:p>
                  </a:txBody>
                  <a:tcPr/>
                </a:tc>
              </a:tr>
            </a:tbl>
          </a:graphicData>
        </a:graphic>
      </p:graphicFrame>
    </p:spTree>
    <p:extLst>
      <p:ext uri="{BB962C8B-B14F-4D97-AF65-F5344CB8AC3E}">
        <p14:creationId xmlns:p14="http://schemas.microsoft.com/office/powerpoint/2010/main" val="171080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dirty="0" smtClean="0"/>
                  <a:t>الحل :-</a:t>
                </a:r>
              </a:p>
              <a:p>
                <a:endParaRPr lang="ar-EG" dirty="0"/>
              </a:p>
              <a:p>
                <a:endParaRPr lang="ar-EG" dirty="0" smtClean="0"/>
              </a:p>
              <a:p>
                <a:endParaRPr lang="ar-EG" dirty="0"/>
              </a:p>
              <a:p>
                <a:endParaRPr lang="ar-EG" dirty="0" smtClean="0"/>
              </a:p>
              <a:p>
                <a:endParaRPr lang="ar-EG" dirty="0"/>
              </a:p>
              <a:p>
                <a:pPr algn="l"/>
                <a14:m>
                  <m:oMath xmlns:m="http://schemas.openxmlformats.org/officeDocument/2006/math">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r>
                      <a:rPr lang="ar-SA" sz="2000" b="1" i="0">
                        <a:effectLst>
                          <a:outerShdw blurRad="38100" dist="38100" dir="2700000" algn="tl">
                            <a:srgbClr val="000000">
                              <a:alpha val="43137"/>
                            </a:srgbClr>
                          </a:outerShdw>
                        </a:effectLst>
                        <a:latin typeface="Cambria Math"/>
                      </a:rPr>
                      <m:t>=</m:t>
                    </m:r>
                    <m:f>
                      <m:fPr>
                        <m:ctrlPr>
                          <a:rPr lang="ar-SA" sz="2000" b="1" i="1">
                            <a:effectLst>
                              <a:outerShdw blurRad="38100" dist="38100" dir="2700000" algn="tl">
                                <a:srgbClr val="000000">
                                  <a:alpha val="43137"/>
                                </a:srgbClr>
                              </a:outerShdw>
                            </a:effectLst>
                            <a:latin typeface="Cambria Math"/>
                          </a:rPr>
                        </m:ctrlPr>
                      </m:fPr>
                      <m:num>
                        <m:nary>
                          <m:naryPr>
                            <m:chr m:val="∑"/>
                            <m:subHide m:val="on"/>
                            <m:supHide m:val="on"/>
                            <m:ctrlPr>
                              <a:rPr lang="ar-SA" sz="2000" b="1" i="1">
                                <a:effectLst>
                                  <a:outerShdw blurRad="38100" dist="38100" dir="2700000" algn="tl">
                                    <a:srgbClr val="000000">
                                      <a:alpha val="43137"/>
                                    </a:srgbClr>
                                  </a:outerShdw>
                                </a:effectLst>
                                <a:latin typeface="Cambria Math"/>
                              </a:rPr>
                            </m:ctrlPr>
                          </m:naryPr>
                          <m:sub/>
                          <m:sup/>
                          <m:e>
                            <m:sSup>
                              <m:sSupPr>
                                <m:ctrlPr>
                                  <a:rPr lang="en-US" sz="2000" b="1" i="1">
                                    <a:effectLst>
                                      <a:outerShdw blurRad="38100" dist="38100" dir="2700000" algn="tl">
                                        <a:srgbClr val="000000">
                                          <a:alpha val="43137"/>
                                        </a:srgbClr>
                                      </a:outerShdw>
                                    </a:effectLst>
                                    <a:latin typeface="Cambria Math"/>
                                  </a:rPr>
                                </m:ctrlPr>
                              </m:sSupPr>
                              <m:e>
                                <m:r>
                                  <a:rPr lang="en-US" sz="2000" b="1" i="0">
                                    <a:effectLst>
                                      <a:outerShdw blurRad="38100" dist="38100" dir="2700000" algn="tl">
                                        <a:srgbClr val="000000">
                                          <a:alpha val="43137"/>
                                        </a:srgbClr>
                                      </a:outerShdw>
                                    </a:effectLst>
                                    <a:latin typeface="Cambria Math"/>
                                  </a:rPr>
                                  <m:t>𝐟𝐱</m:t>
                                </m:r>
                              </m:e>
                              <m:sup>
                                <m:r>
                                  <a:rPr lang="en-US" sz="2000" b="1" i="0">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oMath>
                </a14:m>
                <a:r>
                  <a:rPr lang="en-US" sz="2000" b="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a:effectLst>
                              <a:outerShdw blurRad="38100" dist="38100" dir="2700000" algn="tl">
                                <a:srgbClr val="000000">
                                  <a:alpha val="43137"/>
                                </a:srgbClr>
                              </a:outerShdw>
                            </a:effectLst>
                            <a:latin typeface="Cambria Math"/>
                          </a:rPr>
                        </m:ctrlPr>
                      </m:sSupPr>
                      <m:e>
                        <m:d>
                          <m:dPr>
                            <m:ctrlPr>
                              <a:rPr lang="en-US" sz="2000" b="1" i="1">
                                <a:effectLst>
                                  <a:outerShdw blurRad="38100" dist="38100" dir="2700000" algn="tl">
                                    <a:srgbClr val="000000">
                                      <a:alpha val="43137"/>
                                    </a:srgbClr>
                                  </a:outerShdw>
                                </a:effectLst>
                                <a:latin typeface="Cambria Math"/>
                              </a:rPr>
                            </m:ctrlPr>
                          </m:dPr>
                          <m:e>
                            <m:f>
                              <m:fPr>
                                <m:ctrlPr>
                                  <a:rPr lang="en-US" sz="2000" b="1" i="1">
                                    <a:effectLst>
                                      <a:outerShdw blurRad="38100" dist="38100" dir="2700000" algn="tl">
                                        <a:srgbClr val="000000">
                                          <a:alpha val="43137"/>
                                        </a:srgbClr>
                                      </a:outerShdw>
                                    </a:effectLst>
                                    <a:latin typeface="Cambria Math"/>
                                  </a:rPr>
                                </m:ctrlPr>
                              </m:fPr>
                              <m:num>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𝐟𝐱</m:t>
                                    </m:r>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e>
                        </m:d>
                      </m:e>
                      <m:sup>
                        <m:r>
                          <a:rPr lang="en-US" sz="2000" b="1" i="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𝟒𝟎𝟖𝟕𝟓𝟎𝟎𝟎</m:t>
                        </m:r>
                      </m:num>
                      <m:den>
                        <m:r>
                          <a:rPr lang="en-US" sz="2000" b="1" i="1" smtClean="0">
                            <a:effectLst>
                              <a:outerShdw blurRad="38100" dist="38100" dir="2700000" algn="tl">
                                <a:srgbClr val="000000">
                                  <a:alpha val="43137"/>
                                </a:srgbClr>
                              </a:outerShdw>
                            </a:effectLst>
                            <a:latin typeface="Cambria Math"/>
                          </a:rPr>
                          <m:t>𝟑𝟏𝟎</m:t>
                        </m:r>
                      </m:den>
                    </m:f>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smtClean="0">
                            <a:effectLst>
                              <a:outerShdw blurRad="38100" dist="38100" dir="2700000" algn="tl">
                                <a:srgbClr val="000000">
                                  <a:alpha val="43137"/>
                                </a:srgbClr>
                              </a:outerShdw>
                            </a:effectLst>
                            <a:latin typeface="Cambria Math"/>
                          </a:rPr>
                        </m:ctrlPr>
                      </m:sSupPr>
                      <m:e>
                        <m:d>
                          <m:dPr>
                            <m:ctrlPr>
                              <a:rPr lang="en-US" sz="2000" b="1" i="1" smtClean="0">
                                <a:effectLst>
                                  <a:outerShdw blurRad="38100" dist="38100" dir="2700000" algn="tl">
                                    <a:srgbClr val="000000">
                                      <a:alpha val="43137"/>
                                    </a:srgbClr>
                                  </a:outerShdw>
                                </a:effectLst>
                                <a:latin typeface="Cambria Math"/>
                              </a:rPr>
                            </m:ctrlPr>
                          </m:dPr>
                          <m:e>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𝟏𝟎𝟓𝟓𝟎𝟎</m:t>
                                </m:r>
                              </m:num>
                              <m:den>
                                <m:r>
                                  <a:rPr lang="en-US" sz="2000" b="1" i="1" smtClean="0">
                                    <a:effectLst>
                                      <a:outerShdw blurRad="38100" dist="38100" dir="2700000" algn="tl">
                                        <a:srgbClr val="000000">
                                          <a:alpha val="43137"/>
                                        </a:srgbClr>
                                      </a:outerShdw>
                                    </a:effectLst>
                                    <a:latin typeface="Cambria Math"/>
                                  </a:rPr>
                                  <m:t>𝟑𝟏𝟎</m:t>
                                </m:r>
                              </m:den>
                            </m:f>
                          </m:e>
                        </m:d>
                      </m:e>
                      <m:sup>
                        <m:r>
                          <a:rPr lang="en-US" sz="2000" b="1" i="1" smtClean="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16035.38</a:t>
                </a:r>
                <a:r>
                  <a:rPr lang="ar-EG" sz="2000" b="1" dirty="0" smtClean="0">
                    <a:effectLst>
                      <a:outerShdw blurRad="38100" dist="38100" dir="2700000" algn="tl">
                        <a:srgbClr val="000000">
                          <a:alpha val="43137"/>
                        </a:srgbClr>
                      </a:outerShdw>
                    </a:effectLst>
                    <a:latin typeface="Cambria Math"/>
                  </a:rPr>
                  <a:t> ريال  </a:t>
                </a:r>
                <a:endParaRPr lang="ar-SA" sz="2000" b="1" dirty="0">
                  <a:effectLst>
                    <a:outerShdw blurRad="38100" dist="38100" dir="2700000" algn="tl">
                      <a:srgbClr val="000000">
                        <a:alpha val="43137"/>
                      </a:srgbClr>
                    </a:outerShdw>
                  </a:effectLst>
                  <a:latin typeface="Cambria Math"/>
                </a:endParaRPr>
              </a:p>
              <a:p>
                <a:pPr algn="ctr"/>
                <a14:m>
                  <m:oMath xmlns:m="http://schemas.openxmlformats.org/officeDocument/2006/math">
                    <m:r>
                      <a:rPr lang="ar-SA" sz="2000" b="1" i="0">
                        <a:effectLst>
                          <a:outerShdw blurRad="38100" dist="38100" dir="2700000" algn="tl">
                            <a:srgbClr val="000000">
                              <a:alpha val="43137"/>
                            </a:srgbClr>
                          </a:outerShdw>
                        </a:effectLst>
                        <a:latin typeface="Cambria Math"/>
                      </a:rPr>
                      <m:t>𝛔</m:t>
                    </m:r>
                    <m:r>
                      <a:rPr lang="ar-SA" sz="2000" b="1" i="0">
                        <a:effectLst>
                          <a:outerShdw blurRad="38100" dist="38100" dir="2700000" algn="tl">
                            <a:srgbClr val="000000">
                              <a:alpha val="43137"/>
                            </a:srgbClr>
                          </a:outerShdw>
                        </a:effectLst>
                        <a:latin typeface="Cambria Math"/>
                      </a:rPr>
                      <m:t>= </m:t>
                    </m:r>
                    <m:rad>
                      <m:radPr>
                        <m:degHide m:val="on"/>
                        <m:ctrlPr>
                          <a:rPr lang="ar-SA" sz="2000" b="1" i="1">
                            <a:effectLst>
                              <a:outerShdw blurRad="38100" dist="38100" dir="2700000" algn="tl">
                                <a:srgbClr val="000000">
                                  <a:alpha val="43137"/>
                                </a:srgbClr>
                              </a:outerShdw>
                            </a:effectLst>
                            <a:latin typeface="Cambria Math"/>
                          </a:rPr>
                        </m:ctrlPr>
                      </m:radPr>
                      <m:deg/>
                      <m:e>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e>
                    </m:rad>
                  </m:oMath>
                </a14:m>
                <a:r>
                  <a:rPr lang="en-US" sz="2000" b="1" dirty="0" smtClean="0">
                    <a:effectLst>
                      <a:outerShdw blurRad="38100" dist="38100" dir="2700000" algn="tl">
                        <a:srgbClr val="000000">
                          <a:alpha val="43137"/>
                        </a:srgbClr>
                      </a:outerShdw>
                    </a:effectLst>
                    <a:latin typeface="Cambria Math"/>
                  </a:rPr>
                  <a:t> = 126.6309 </a:t>
                </a:r>
                <a:r>
                  <a:rPr lang="ar-EG" sz="2000" b="1" dirty="0" smtClean="0">
                    <a:effectLst>
                      <a:outerShdw blurRad="38100" dist="38100" dir="2700000" algn="tl">
                        <a:srgbClr val="000000">
                          <a:alpha val="43137"/>
                        </a:srgbClr>
                      </a:outerShdw>
                    </a:effectLst>
                    <a:latin typeface="Cambria Math"/>
                  </a:rPr>
                  <a:t>ريال </a:t>
                </a:r>
                <a:endParaRPr lang="ar-SA" sz="2000" b="1" dirty="0">
                  <a:effectLst>
                    <a:outerShdw blurRad="38100" dist="38100" dir="2700000" algn="tl">
                      <a:srgbClr val="000000">
                        <a:alpha val="43137"/>
                      </a:srgbClr>
                    </a:outerShdw>
                  </a:effectLst>
                  <a:latin typeface="Cambria Math"/>
                </a:endParaRPr>
              </a:p>
              <a:p>
                <a:pPr algn="l"/>
                <a:endParaRPr lang="ar-EG" dirty="0" smtClean="0"/>
              </a:p>
              <a:p>
                <a:pPr algn="l"/>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640" b="-471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398213762"/>
              </p:ext>
            </p:extLst>
          </p:nvPr>
        </p:nvGraphicFramePr>
        <p:xfrm>
          <a:off x="920552" y="1860024"/>
          <a:ext cx="6604000" cy="2865120"/>
        </p:xfrm>
        <a:graphic>
          <a:graphicData uri="http://schemas.openxmlformats.org/drawingml/2006/table">
            <a:tbl>
              <a:tblPr firstRow="1" bandRow="1">
                <a:tableStyleId>{5C22544A-7EE6-4342-B048-85BDC9FD1C3A}</a:tableStyleId>
              </a:tblPr>
              <a:tblGrid>
                <a:gridCol w="1320800"/>
                <a:gridCol w="1320800"/>
                <a:gridCol w="1320800"/>
                <a:gridCol w="1320800"/>
                <a:gridCol w="1320800"/>
              </a:tblGrid>
              <a:tr h="370840">
                <a:tc>
                  <a:txBody>
                    <a:bodyPr/>
                    <a:lstStyle/>
                    <a:p>
                      <a:pPr algn="ctr"/>
                      <a:r>
                        <a:rPr lang="ar-EG" b="1" dirty="0" smtClean="0"/>
                        <a:t>فئات</a:t>
                      </a:r>
                      <a:r>
                        <a:rPr lang="ar-EG" b="1" baseline="0" dirty="0" smtClean="0"/>
                        <a:t> الانفاق </a:t>
                      </a:r>
                      <a:endParaRPr lang="en-US" b="1" baseline="0" dirty="0" smtClean="0"/>
                    </a:p>
                    <a:p>
                      <a:pPr algn="ctr"/>
                      <a:endParaRPr lang="en-US" b="1" dirty="0"/>
                    </a:p>
                  </a:txBody>
                  <a:tcPr/>
                </a:tc>
                <a:tc>
                  <a:txBody>
                    <a:bodyPr/>
                    <a:lstStyle/>
                    <a:p>
                      <a:pPr algn="ctr"/>
                      <a:r>
                        <a:rPr lang="ar-EG" b="1" dirty="0" smtClean="0"/>
                        <a:t>عدد الاسر </a:t>
                      </a:r>
                      <a:endParaRPr lang="en-US" b="1" dirty="0" smtClean="0"/>
                    </a:p>
                    <a:p>
                      <a:pPr algn="ctr"/>
                      <a:r>
                        <a:rPr lang="en-US" b="1" dirty="0" smtClean="0"/>
                        <a:t>f</a:t>
                      </a:r>
                      <a:endParaRPr lang="en-US" b="1" dirty="0"/>
                    </a:p>
                  </a:txBody>
                  <a:tcPr/>
                </a:tc>
                <a:tc>
                  <a:txBody>
                    <a:bodyPr/>
                    <a:lstStyle/>
                    <a:p>
                      <a:pPr algn="ctr"/>
                      <a:r>
                        <a:rPr lang="ar-EG" dirty="0" smtClean="0"/>
                        <a:t>مركز</a:t>
                      </a:r>
                      <a:r>
                        <a:rPr lang="ar-EG" baseline="0" dirty="0" smtClean="0"/>
                        <a:t> الفئة</a:t>
                      </a:r>
                    </a:p>
                    <a:p>
                      <a:pPr algn="ctr"/>
                      <a:r>
                        <a:rPr lang="en-US" baseline="0" dirty="0" smtClean="0"/>
                        <a:t>x</a:t>
                      </a:r>
                      <a:endParaRPr lang="en-US" dirty="0"/>
                    </a:p>
                  </a:txBody>
                  <a:tcPr/>
                </a:tc>
                <a:tc>
                  <a:txBody>
                    <a:bodyPr/>
                    <a:lstStyle/>
                    <a:p>
                      <a:pPr algn="ctr"/>
                      <a:r>
                        <a:rPr lang="en-US" dirty="0" smtClean="0"/>
                        <a:t>f</a:t>
                      </a:r>
                      <a:r>
                        <a:rPr lang="en-US" baseline="0" dirty="0" smtClean="0"/>
                        <a:t> x</a:t>
                      </a:r>
                      <a:endParaRPr lang="en-US" dirty="0"/>
                    </a:p>
                  </a:txBody>
                  <a:tcPr/>
                </a:tc>
                <a:tc>
                  <a:txBody>
                    <a:bodyPr/>
                    <a:lstStyle/>
                    <a:p>
                      <a:pPr algn="ctr"/>
                      <a:r>
                        <a:rPr lang="en-US" dirty="0" smtClean="0"/>
                        <a:t>f</a:t>
                      </a:r>
                      <a:r>
                        <a:rPr lang="en-US" baseline="30000" dirty="0" smtClean="0"/>
                        <a:t>2</a:t>
                      </a:r>
                      <a:r>
                        <a:rPr lang="en-US" dirty="0" smtClean="0"/>
                        <a:t>x</a:t>
                      </a:r>
                      <a:endParaRPr lang="en-US" dirty="0"/>
                    </a:p>
                  </a:txBody>
                  <a:tcPr/>
                </a:tc>
              </a:tr>
              <a:tr h="370840">
                <a:tc>
                  <a:txBody>
                    <a:bodyPr/>
                    <a:lstStyle/>
                    <a:p>
                      <a:pPr algn="ctr"/>
                      <a:r>
                        <a:rPr lang="en-US" b="1" dirty="0" smtClean="0"/>
                        <a:t>100 - </a:t>
                      </a:r>
                      <a:endParaRPr lang="en-US" b="1" dirty="0"/>
                    </a:p>
                  </a:txBody>
                  <a:tcPr/>
                </a:tc>
                <a:tc>
                  <a:txBody>
                    <a:bodyPr/>
                    <a:lstStyle/>
                    <a:p>
                      <a:pPr algn="ctr"/>
                      <a:r>
                        <a:rPr lang="en-US" b="1" dirty="0" smtClean="0"/>
                        <a:t>55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150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8250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1237500</a:t>
                      </a:r>
                    </a:p>
                  </a:txBody>
                  <a:tcPr marL="9525" marR="9525" marT="9525" marB="0" anchor="b"/>
                </a:tc>
              </a:tr>
              <a:tr h="370840">
                <a:tc>
                  <a:txBody>
                    <a:bodyPr/>
                    <a:lstStyle/>
                    <a:p>
                      <a:pPr algn="ctr"/>
                      <a:r>
                        <a:rPr lang="en-US" b="1" dirty="0" smtClean="0"/>
                        <a:t>200</a:t>
                      </a:r>
                      <a:r>
                        <a:rPr lang="en-US" b="1" baseline="0" dirty="0" smtClean="0"/>
                        <a:t> -</a:t>
                      </a:r>
                      <a:endParaRPr lang="en-US" b="1" dirty="0"/>
                    </a:p>
                  </a:txBody>
                  <a:tcPr/>
                </a:tc>
                <a:tc>
                  <a:txBody>
                    <a:bodyPr/>
                    <a:lstStyle/>
                    <a:p>
                      <a:pPr algn="ctr"/>
                      <a:r>
                        <a:rPr lang="en-US" b="1" dirty="0" smtClean="0"/>
                        <a:t>65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250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16250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4062500</a:t>
                      </a:r>
                    </a:p>
                  </a:txBody>
                  <a:tcPr marL="9525" marR="9525" marT="9525" marB="0" anchor="b"/>
                </a:tc>
              </a:tr>
              <a:tr h="370840">
                <a:tc>
                  <a:txBody>
                    <a:bodyPr/>
                    <a:lstStyle/>
                    <a:p>
                      <a:pPr algn="ctr"/>
                      <a:r>
                        <a:rPr lang="en-US" b="1" dirty="0" smtClean="0"/>
                        <a:t>300 -</a:t>
                      </a:r>
                      <a:endParaRPr lang="en-US" b="1" dirty="0"/>
                    </a:p>
                  </a:txBody>
                  <a:tcPr/>
                </a:tc>
                <a:tc>
                  <a:txBody>
                    <a:bodyPr/>
                    <a:lstStyle/>
                    <a:p>
                      <a:pPr algn="ctr"/>
                      <a:r>
                        <a:rPr lang="en-US" b="1" dirty="0" smtClean="0"/>
                        <a:t>80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350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28000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9800000</a:t>
                      </a:r>
                    </a:p>
                  </a:txBody>
                  <a:tcPr marL="9525" marR="9525" marT="9525" marB="0" anchor="b"/>
                </a:tc>
              </a:tr>
              <a:tr h="370840">
                <a:tc>
                  <a:txBody>
                    <a:bodyPr/>
                    <a:lstStyle/>
                    <a:p>
                      <a:pPr algn="ctr"/>
                      <a:r>
                        <a:rPr lang="en-US" b="1" dirty="0" smtClean="0"/>
                        <a:t>400 -</a:t>
                      </a:r>
                      <a:endParaRPr lang="en-US" b="1" dirty="0"/>
                    </a:p>
                  </a:txBody>
                  <a:tcPr/>
                </a:tc>
                <a:tc>
                  <a:txBody>
                    <a:bodyPr/>
                    <a:lstStyle/>
                    <a:p>
                      <a:pPr algn="ctr"/>
                      <a:r>
                        <a:rPr lang="en-US" b="1" dirty="0" smtClean="0"/>
                        <a:t>75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450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33750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15187500</a:t>
                      </a:r>
                    </a:p>
                  </a:txBody>
                  <a:tcPr marL="9525" marR="9525" marT="9525" marB="0" anchor="b"/>
                </a:tc>
              </a:tr>
              <a:tr h="370840">
                <a:tc>
                  <a:txBody>
                    <a:bodyPr/>
                    <a:lstStyle/>
                    <a:p>
                      <a:pPr algn="ctr"/>
                      <a:r>
                        <a:rPr lang="en-US" b="1" dirty="0" smtClean="0"/>
                        <a:t>500 - 600</a:t>
                      </a:r>
                      <a:endParaRPr lang="en-US" b="1" dirty="0"/>
                    </a:p>
                  </a:txBody>
                  <a:tcPr/>
                </a:tc>
                <a:tc>
                  <a:txBody>
                    <a:bodyPr/>
                    <a:lstStyle/>
                    <a:p>
                      <a:pPr algn="ctr"/>
                      <a:r>
                        <a:rPr lang="en-US" b="1" dirty="0" smtClean="0"/>
                        <a:t>35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550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19250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10587500</a:t>
                      </a:r>
                    </a:p>
                  </a:txBody>
                  <a:tcPr marL="9525" marR="9525" marT="9525" marB="0" anchor="b"/>
                </a:tc>
              </a:tr>
              <a:tr h="370840">
                <a:tc>
                  <a:txBody>
                    <a:bodyPr/>
                    <a:lstStyle/>
                    <a:p>
                      <a:pPr algn="ctr"/>
                      <a:r>
                        <a:rPr lang="ar-EG" b="1" dirty="0" smtClean="0"/>
                        <a:t>المجموع</a:t>
                      </a:r>
                      <a:endParaRPr lang="en-US" b="1" dirty="0"/>
                    </a:p>
                  </a:txBody>
                  <a:tcPr>
                    <a:solidFill>
                      <a:schemeClr val="accent2">
                        <a:lumMod val="75000"/>
                      </a:schemeClr>
                    </a:solidFill>
                  </a:tcPr>
                </a:tc>
                <a:tc>
                  <a:txBody>
                    <a:bodyPr/>
                    <a:lstStyle/>
                    <a:p>
                      <a:pPr algn="ctr"/>
                      <a:r>
                        <a:rPr lang="en-US" b="1" dirty="0" smtClean="0"/>
                        <a:t>310</a:t>
                      </a:r>
                      <a:endParaRPr lang="en-US" b="1" dirty="0"/>
                    </a:p>
                  </a:txBody>
                  <a:tcPr>
                    <a:solidFill>
                      <a:schemeClr val="accent2">
                        <a:lumMod val="75000"/>
                      </a:schemeClr>
                    </a:solidFill>
                  </a:tcPr>
                </a:tc>
                <a:tc>
                  <a:txBody>
                    <a:bodyPr/>
                    <a:lstStyle/>
                    <a:p>
                      <a:pPr marL="0" algn="ctr" defTabSz="914400" rtl="0" eaLnBrk="1" latinLnBrk="0" hangingPunct="1"/>
                      <a:endParaRPr lang="en-US" sz="1800" b="1" kern="1200" dirty="0">
                        <a:solidFill>
                          <a:schemeClr val="dk1"/>
                        </a:solidFill>
                        <a:latin typeface="+mn-lt"/>
                        <a:ea typeface="+mn-ea"/>
                        <a:cs typeface="+mn-cs"/>
                      </a:endParaRPr>
                    </a:p>
                  </a:txBody>
                  <a:tcPr>
                    <a:solidFill>
                      <a:schemeClr val="accent2">
                        <a:lumMod val="75000"/>
                      </a:schemeClr>
                    </a:solidFill>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105500</a:t>
                      </a:r>
                      <a:endParaRPr lang="en-US" sz="1800" b="1" kern="1200" dirty="0">
                        <a:solidFill>
                          <a:schemeClr val="dk1"/>
                        </a:solidFill>
                        <a:latin typeface="+mn-lt"/>
                        <a:ea typeface="+mn-ea"/>
                        <a:cs typeface="+mn-cs"/>
                      </a:endParaRPr>
                    </a:p>
                  </a:txBody>
                  <a:tcPr marL="9525" marR="9525" marT="9525" marB="0" anchor="b">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40875000</a:t>
                      </a:r>
                    </a:p>
                  </a:txBody>
                  <a:tcPr marL="9525" marR="9525" marT="9525" marB="0" anchor="b">
                    <a:solidFill>
                      <a:schemeClr val="accent2">
                        <a:lumMod val="75000"/>
                      </a:schemeClr>
                    </a:solidFill>
                  </a:tcPr>
                </a:tc>
              </a:tr>
            </a:tbl>
          </a:graphicData>
        </a:graphic>
      </p:graphicFrame>
    </p:spTree>
    <p:extLst>
      <p:ext uri="{BB962C8B-B14F-4D97-AF65-F5344CB8AC3E}">
        <p14:creationId xmlns:p14="http://schemas.microsoft.com/office/powerpoint/2010/main" val="1525027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3- معامل الاختلاف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SA" altLang="en-US" dirty="0" smtClean="0">
                    <a:latin typeface="Times New Roman" pitchFamily="18" charset="0"/>
                    <a:cs typeface="Times New Roman" pitchFamily="18" charset="0"/>
                  </a:rPr>
                  <a:t>هو معامل نسبي يستخدم للمقارنة بين تشتت ظاهرتين أو أكثر مختلفتين في وحدة القياس أو</a:t>
                </a:r>
                <a:r>
                  <a:rPr lang="ar-EG" altLang="en-US" dirty="0">
                    <a:latin typeface="Times New Roman" pitchFamily="18" charset="0"/>
                    <a:cs typeface="Times New Roman" pitchFamily="18" charset="0"/>
                  </a:rPr>
                  <a:t> </a:t>
                </a:r>
                <a:r>
                  <a:rPr lang="ar-EG" altLang="en-US" dirty="0" smtClean="0">
                    <a:latin typeface="Times New Roman" pitchFamily="18" charset="0"/>
                    <a:cs typeface="Times New Roman" pitchFamily="18" charset="0"/>
                  </a:rPr>
                  <a:t>في </a:t>
                </a:r>
                <a:r>
                  <a:rPr lang="ar-EG" altLang="en-US" dirty="0">
                    <a:latin typeface="Times New Roman" pitchFamily="18" charset="0"/>
                    <a:cs typeface="Times New Roman" pitchFamily="18" charset="0"/>
                  </a:rPr>
                  <a:t>القيمة المتوسطة لهم</a:t>
                </a:r>
                <a:r>
                  <a:rPr lang="ar-SA" altLang="en-US" dirty="0">
                    <a:latin typeface="Times New Roman" pitchFamily="18" charset="0"/>
                    <a:cs typeface="Times New Roman" pitchFamily="18" charset="0"/>
                  </a:rPr>
                  <a:t>ا. والظاهرة التي معامل اختلافها أكبر تكون أكثر تشتتاً من الأخرى. ويرمز له بالرمز</a:t>
                </a:r>
                <a:r>
                  <a:rPr lang="ar-EG" altLang="en-US" dirty="0">
                    <a:latin typeface="Times New Roman" pitchFamily="18" charset="0"/>
                    <a:cs typeface="Times New Roman" pitchFamily="18" charset="0"/>
                  </a:rPr>
                  <a:t> </a:t>
                </a:r>
                <a:r>
                  <a:rPr lang="en-US" altLang="en-US" dirty="0">
                    <a:latin typeface="Times New Roman" pitchFamily="18" charset="0"/>
                    <a:cs typeface="Times New Roman" pitchFamily="18" charset="0"/>
                  </a:rPr>
                  <a:t>x)</a:t>
                </a:r>
                <a:r>
                  <a:rPr lang="ar-EG" altLang="en-US" dirty="0">
                    <a:latin typeface="Times New Roman" pitchFamily="18" charset="0"/>
                    <a:cs typeface="Times New Roman" pitchFamily="18" charset="0"/>
                  </a:rPr>
                  <a:t>)</a:t>
                </a:r>
                <a:r>
                  <a:rPr lang="en-US" altLang="en-US" dirty="0">
                    <a:latin typeface="Times New Roman" pitchFamily="18" charset="0"/>
                    <a:cs typeface="Times New Roman" pitchFamily="18" charset="0"/>
                  </a:rPr>
                  <a:t>c.v.</a:t>
                </a:r>
                <a:r>
                  <a:rPr lang="ar-SA" altLang="en-US" dirty="0">
                    <a:latin typeface="Times New Roman" pitchFamily="18" charset="0"/>
                    <a:cs typeface="Times New Roman" pitchFamily="18" charset="0"/>
                  </a:rPr>
                  <a:t> </a:t>
                </a:r>
                <a:r>
                  <a:rPr lang="ar-EG" altLang="en-US" dirty="0" smtClean="0">
                    <a:latin typeface="Times New Roman" pitchFamily="18" charset="0"/>
                    <a:cs typeface="Times New Roman" pitchFamily="18" charset="0"/>
                  </a:rPr>
                  <a:t>.</a:t>
                </a:r>
              </a:p>
              <a:p>
                <a:pPr algn="l"/>
                <a:r>
                  <a:rPr lang="en-US" altLang="en-US" dirty="0" smtClean="0">
                    <a:latin typeface="Times New Roman" pitchFamily="18" charset="0"/>
                    <a:cs typeface="Times New Roman" pitchFamily="18" charset="0"/>
                  </a:rPr>
                  <a:t>C.V = </a:t>
                </a:r>
                <a14:m>
                  <m:oMath xmlns:m="http://schemas.openxmlformats.org/officeDocument/2006/math">
                    <m:f>
                      <m:fPr>
                        <m:ctrlPr>
                          <a:rPr lang="en-US" altLang="en-US" sz="3600" i="1" smtClean="0">
                            <a:latin typeface="Cambria Math"/>
                            <a:cs typeface="Times New Roman" pitchFamily="18" charset="0"/>
                          </a:rPr>
                        </m:ctrlPr>
                      </m:fPr>
                      <m:num>
                        <m:r>
                          <a:rPr lang="en-US" altLang="en-US" sz="3600" i="1" smtClean="0">
                            <a:latin typeface="Cambria Math"/>
                            <a:ea typeface="Cambria Math"/>
                            <a:cs typeface="Times New Roman" pitchFamily="18" charset="0"/>
                          </a:rPr>
                          <m:t>𝜎</m:t>
                        </m:r>
                      </m:num>
                      <m:den>
                        <m:acc>
                          <m:accPr>
                            <m:chr m:val="̅"/>
                            <m:ctrlPr>
                              <a:rPr lang="en-US" altLang="en-US" sz="3600" i="1" smtClean="0">
                                <a:latin typeface="Cambria Math"/>
                                <a:cs typeface="Times New Roman" pitchFamily="18" charset="0"/>
                              </a:rPr>
                            </m:ctrlPr>
                          </m:accPr>
                          <m:e>
                            <m:r>
                              <a:rPr lang="en-US" altLang="en-US" sz="3600" b="0" i="1" smtClean="0">
                                <a:latin typeface="Cambria Math"/>
                                <a:cs typeface="Times New Roman" pitchFamily="18" charset="0"/>
                              </a:rPr>
                              <m:t>𝑋</m:t>
                            </m:r>
                          </m:e>
                        </m:acc>
                      </m:den>
                    </m:f>
                  </m:oMath>
                </a14:m>
                <a:r>
                  <a:rPr lang="en-US" altLang="en-US" sz="3600" dirty="0" smtClean="0">
                    <a:latin typeface="Times New Roman" pitchFamily="18" charset="0"/>
                    <a:cs typeface="Times New Roman" pitchFamily="18" charset="0"/>
                  </a:rPr>
                  <a:t> </a:t>
                </a:r>
                <a:r>
                  <a:rPr lang="en-US" altLang="en-US" dirty="0" smtClean="0">
                    <a:latin typeface="Times New Roman" pitchFamily="18" charset="0"/>
                    <a:cs typeface="Times New Roman" pitchFamily="18" charset="0"/>
                  </a:rPr>
                  <a:t>× 100 </a:t>
                </a:r>
                <a:endParaRPr lang="en-US" altLang="en-US"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802" t="-1887" r="-170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7260498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3- معامل الاختلاف المعياري :-</a:t>
            </a:r>
            <a:endParaRPr lang="en-US" dirty="0"/>
          </a:p>
        </p:txBody>
      </p:sp>
      <p:sp>
        <p:nvSpPr>
          <p:cNvPr id="3" name="Content Placeholder 2"/>
          <p:cNvSpPr>
            <a:spLocks noGrp="1"/>
          </p:cNvSpPr>
          <p:nvPr>
            <p:ph idx="1"/>
          </p:nvPr>
        </p:nvSpPr>
        <p:spPr/>
        <p:txBody>
          <a:bodyPr/>
          <a:lstStyle/>
          <a:p>
            <a:pPr algn="just" rtl="1"/>
            <a:r>
              <a:rPr lang="ar-EG" sz="2800" dirty="0" smtClean="0"/>
              <a:t>مثال :-</a:t>
            </a:r>
          </a:p>
          <a:p>
            <a:pPr algn="just" rtl="1"/>
            <a:r>
              <a:rPr lang="ar-EG" sz="2800" dirty="0" smtClean="0"/>
              <a:t>في دراسة لمستوى أداء طلاب التعليم عن بعد في مقررين وهما مقرر المحاسبة و الاحصاء تم تجميع البيانات التالية :-</a:t>
            </a:r>
          </a:p>
          <a:p>
            <a:pPr algn="just" rtl="1"/>
            <a:endParaRPr lang="ar-EG" sz="2800" dirty="0"/>
          </a:p>
          <a:p>
            <a:pPr algn="just" rtl="1"/>
            <a:endParaRPr lang="ar-EG" sz="2800" dirty="0" smtClean="0"/>
          </a:p>
          <a:p>
            <a:pPr algn="just" rtl="1"/>
            <a:endParaRPr lang="ar-EG" sz="2800" dirty="0"/>
          </a:p>
          <a:p>
            <a:pPr algn="just" rtl="1"/>
            <a:endParaRPr lang="ar-EG" sz="2800" dirty="0" smtClean="0"/>
          </a:p>
          <a:p>
            <a:pPr algn="just" rtl="1"/>
            <a:r>
              <a:rPr lang="ar-EG" sz="2800" dirty="0" smtClean="0"/>
              <a:t>المطلوب : أي من المقررين أكثر تشتتاً ؟</a:t>
            </a:r>
          </a:p>
          <a:p>
            <a:pPr algn="just"/>
            <a:r>
              <a:rPr lang="ar-EG" sz="2800" dirty="0" smtClean="0"/>
              <a:t> </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977601394"/>
                  </p:ext>
                </p:extLst>
              </p:nvPr>
            </p:nvGraphicFramePr>
            <p:xfrm>
              <a:off x="1280593" y="3284984"/>
              <a:ext cx="6696744" cy="1752600"/>
            </p:xfrm>
            <a:graphic>
              <a:graphicData uri="http://schemas.openxmlformats.org/drawingml/2006/table">
                <a:tbl>
                  <a:tblPr firstRow="1" bandRow="1">
                    <a:tableStyleId>{5C22544A-7EE6-4342-B048-85BDC9FD1C3A}</a:tableStyleId>
                  </a:tblPr>
                  <a:tblGrid>
                    <a:gridCol w="2232248"/>
                    <a:gridCol w="2232248"/>
                    <a:gridCol w="2232248"/>
                  </a:tblGrid>
                  <a:tr h="370840">
                    <a:tc gridSpan="2">
                      <a:txBody>
                        <a:bodyPr/>
                        <a:lstStyle/>
                        <a:p>
                          <a:pPr algn="ctr"/>
                          <a:r>
                            <a:rPr lang="ar-EG" b="1" dirty="0" smtClean="0"/>
                            <a:t>المقاييس الوصفية لاختبار  مستوى الطلاب  </a:t>
                          </a:r>
                          <a:endParaRPr lang="en-US" b="1" dirty="0"/>
                        </a:p>
                      </a:txBody>
                      <a:tcPr/>
                    </a:tc>
                    <a:tc hMerge="1">
                      <a:txBody>
                        <a:bodyPr/>
                        <a:lstStyle/>
                        <a:p>
                          <a:pPr algn="ctr"/>
                          <a:endParaRPr lang="en-US" b="1" dirty="0"/>
                        </a:p>
                      </a:txBody>
                      <a:tcPr/>
                    </a:tc>
                    <a:tc>
                      <a:txBody>
                        <a:bodyPr/>
                        <a:lstStyle/>
                        <a:p>
                          <a:pPr algn="ctr"/>
                          <a:r>
                            <a:rPr lang="ar-EG" b="1" dirty="0" smtClean="0"/>
                            <a:t>المقرر </a:t>
                          </a:r>
                          <a:endParaRPr lang="en-US" b="1" dirty="0"/>
                        </a:p>
                      </a:txBody>
                      <a:tcPr/>
                    </a:tc>
                  </a:tr>
                  <a:tr h="370840">
                    <a:tc>
                      <a:txBody>
                        <a:bodyPr/>
                        <a:lstStyle/>
                        <a:p>
                          <a:pPr algn="ctr"/>
                          <a:r>
                            <a:rPr lang="ar-EG" b="1" dirty="0" smtClean="0"/>
                            <a:t>الانحراف المعياري</a:t>
                          </a:r>
                        </a:p>
                        <a:p>
                          <a:pPr algn="ctr"/>
                          <a:r>
                            <a:rPr lang="en-US" b="1" dirty="0" smtClean="0">
                              <a:latin typeface="Times New Roman"/>
                              <a:cs typeface="Times New Roman"/>
                            </a:rPr>
                            <a:t>σ</a:t>
                          </a:r>
                          <a:endParaRPr lang="en-US" b="1" dirty="0"/>
                        </a:p>
                      </a:txBody>
                      <a:tcPr/>
                    </a:tc>
                    <a:tc>
                      <a:txBody>
                        <a:bodyPr/>
                        <a:lstStyle/>
                        <a:p>
                          <a:pPr algn="ctr"/>
                          <a:r>
                            <a:rPr lang="ar-EG" b="1" dirty="0" smtClean="0"/>
                            <a:t>الوسط الحسابي</a:t>
                          </a:r>
                          <a:endParaRPr lang="en-US" b="1" dirty="0" smtClean="0"/>
                        </a:p>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a:rPr>
                                    </m:ctrlPr>
                                  </m:accPr>
                                  <m:e>
                                    <m:r>
                                      <a:rPr lang="en-US" b="1" i="1" smtClean="0">
                                        <a:latin typeface="Cambria Math"/>
                                      </a:rPr>
                                      <m:t>𝑿</m:t>
                                    </m:r>
                                  </m:e>
                                </m:acc>
                              </m:oMath>
                            </m:oMathPara>
                          </a14:m>
                          <a:endParaRPr lang="en-US" b="1" dirty="0"/>
                        </a:p>
                      </a:txBody>
                      <a:tcPr/>
                    </a:tc>
                    <a:tc>
                      <a:txBody>
                        <a:bodyPr/>
                        <a:lstStyle/>
                        <a:p>
                          <a:pPr algn="ctr"/>
                          <a:endParaRPr lang="en-US" b="1" dirty="0"/>
                        </a:p>
                      </a:txBody>
                      <a:tcPr/>
                    </a:tc>
                  </a:tr>
                  <a:tr h="370840">
                    <a:tc>
                      <a:txBody>
                        <a:bodyPr/>
                        <a:lstStyle/>
                        <a:p>
                          <a:pPr algn="ctr"/>
                          <a:r>
                            <a:rPr lang="en-US" b="1" dirty="0" smtClean="0"/>
                            <a:t>5</a:t>
                          </a:r>
                          <a:endParaRPr lang="en-US" b="1" dirty="0"/>
                        </a:p>
                      </a:txBody>
                      <a:tcPr/>
                    </a:tc>
                    <a:tc>
                      <a:txBody>
                        <a:bodyPr/>
                        <a:lstStyle/>
                        <a:p>
                          <a:pPr algn="ctr"/>
                          <a:r>
                            <a:rPr lang="en-US" b="1" dirty="0" smtClean="0"/>
                            <a:t>70</a:t>
                          </a:r>
                          <a:endParaRPr lang="en-US" b="1" dirty="0"/>
                        </a:p>
                      </a:txBody>
                      <a:tcPr/>
                    </a:tc>
                    <a:tc>
                      <a:txBody>
                        <a:bodyPr/>
                        <a:lstStyle/>
                        <a:p>
                          <a:pPr algn="ctr"/>
                          <a:r>
                            <a:rPr lang="ar-EG" b="1" dirty="0" smtClean="0"/>
                            <a:t>المحاسبة </a:t>
                          </a:r>
                          <a:endParaRPr lang="en-US" b="1" dirty="0"/>
                        </a:p>
                      </a:txBody>
                      <a:tcPr/>
                    </a:tc>
                  </a:tr>
                  <a:tr h="370840">
                    <a:tc>
                      <a:txBody>
                        <a:bodyPr/>
                        <a:lstStyle/>
                        <a:p>
                          <a:pPr algn="ctr"/>
                          <a:r>
                            <a:rPr lang="en-US" b="1" dirty="0" smtClean="0"/>
                            <a:t>8</a:t>
                          </a:r>
                          <a:endParaRPr lang="en-US" b="1" dirty="0"/>
                        </a:p>
                      </a:txBody>
                      <a:tcPr/>
                    </a:tc>
                    <a:tc>
                      <a:txBody>
                        <a:bodyPr/>
                        <a:lstStyle/>
                        <a:p>
                          <a:pPr algn="ctr"/>
                          <a:r>
                            <a:rPr lang="en-US" b="1" dirty="0" smtClean="0"/>
                            <a:t>80</a:t>
                          </a:r>
                          <a:endParaRPr lang="en-US" b="1" dirty="0"/>
                        </a:p>
                      </a:txBody>
                      <a:tcPr/>
                    </a:tc>
                    <a:tc>
                      <a:txBody>
                        <a:bodyPr/>
                        <a:lstStyle/>
                        <a:p>
                          <a:pPr algn="ctr"/>
                          <a:r>
                            <a:rPr lang="ar-EG" b="1" dirty="0" smtClean="0"/>
                            <a:t>الاحصاء</a:t>
                          </a:r>
                          <a:endParaRPr lang="en-US" b="1" dirty="0"/>
                        </a:p>
                      </a:txBody>
                      <a:tcPr/>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4241339693"/>
                  </p:ext>
                </p:extLst>
              </p:nvPr>
            </p:nvGraphicFramePr>
            <p:xfrm>
              <a:off x="1280593" y="3284984"/>
              <a:ext cx="6696744" cy="1752600"/>
            </p:xfrm>
            <a:graphic>
              <a:graphicData uri="http://schemas.openxmlformats.org/drawingml/2006/table">
                <a:tbl>
                  <a:tblPr firstRow="1" bandRow="1">
                    <a:tableStyleId>{5C22544A-7EE6-4342-B048-85BDC9FD1C3A}</a:tableStyleId>
                  </a:tblPr>
                  <a:tblGrid>
                    <a:gridCol w="2232248"/>
                    <a:gridCol w="2232248"/>
                    <a:gridCol w="2232248"/>
                  </a:tblGrid>
                  <a:tr h="370840">
                    <a:tc gridSpan="2">
                      <a:txBody>
                        <a:bodyPr/>
                        <a:lstStyle/>
                        <a:p>
                          <a:pPr algn="ctr"/>
                          <a:r>
                            <a:rPr lang="ar-EG" b="1" dirty="0" smtClean="0"/>
                            <a:t>المقاييس الوصفية لاختبار  مستوى الطلاب  </a:t>
                          </a:r>
                          <a:endParaRPr lang="en-US" b="1" dirty="0"/>
                        </a:p>
                      </a:txBody>
                      <a:tcPr/>
                    </a:tc>
                    <a:tc hMerge="1">
                      <a:txBody>
                        <a:bodyPr/>
                        <a:lstStyle/>
                        <a:p>
                          <a:pPr algn="ctr"/>
                          <a:endParaRPr lang="en-US" b="1" dirty="0"/>
                        </a:p>
                      </a:txBody>
                      <a:tcPr/>
                    </a:tc>
                    <a:tc>
                      <a:txBody>
                        <a:bodyPr/>
                        <a:lstStyle/>
                        <a:p>
                          <a:pPr algn="ctr"/>
                          <a:r>
                            <a:rPr lang="ar-EG" b="1" dirty="0" smtClean="0"/>
                            <a:t>المقرر </a:t>
                          </a:r>
                          <a:endParaRPr lang="en-US" b="1" dirty="0"/>
                        </a:p>
                      </a:txBody>
                      <a:tcPr/>
                    </a:tc>
                  </a:tr>
                  <a:tr h="640080">
                    <a:tc>
                      <a:txBody>
                        <a:bodyPr/>
                        <a:lstStyle/>
                        <a:p>
                          <a:pPr algn="ctr"/>
                          <a:r>
                            <a:rPr lang="ar-EG" b="1" dirty="0" smtClean="0"/>
                            <a:t>الانحراف المعياري</a:t>
                          </a:r>
                        </a:p>
                        <a:p>
                          <a:pPr algn="ctr"/>
                          <a:r>
                            <a:rPr lang="en-US" b="1" dirty="0" smtClean="0">
                              <a:latin typeface="Times New Roman"/>
                              <a:cs typeface="Times New Roman"/>
                            </a:rPr>
                            <a:t>σ</a:t>
                          </a:r>
                          <a:endParaRPr lang="en-US" b="1" dirty="0"/>
                        </a:p>
                      </a:txBody>
                      <a:tcPr/>
                    </a:tc>
                    <a:tc>
                      <a:txBody>
                        <a:bodyPr/>
                        <a:lstStyle/>
                        <a:p>
                          <a:endParaRPr lang="en-US"/>
                        </a:p>
                      </a:txBody>
                      <a:tcPr>
                        <a:blipFill rotWithShape="1">
                          <a:blip r:embed="rId2"/>
                          <a:stretch>
                            <a:fillRect l="-99728" t="-63810" r="-99728" b="-130476"/>
                          </a:stretch>
                        </a:blipFill>
                      </a:tcPr>
                    </a:tc>
                    <a:tc>
                      <a:txBody>
                        <a:bodyPr/>
                        <a:lstStyle/>
                        <a:p>
                          <a:pPr algn="ctr"/>
                          <a:endParaRPr lang="en-US" b="1" dirty="0"/>
                        </a:p>
                      </a:txBody>
                      <a:tcPr/>
                    </a:tc>
                  </a:tr>
                  <a:tr h="370840">
                    <a:tc>
                      <a:txBody>
                        <a:bodyPr/>
                        <a:lstStyle/>
                        <a:p>
                          <a:pPr algn="ctr"/>
                          <a:r>
                            <a:rPr lang="en-US" b="1" dirty="0" smtClean="0"/>
                            <a:t>5</a:t>
                          </a:r>
                          <a:endParaRPr lang="en-US" b="1" dirty="0"/>
                        </a:p>
                      </a:txBody>
                      <a:tcPr/>
                    </a:tc>
                    <a:tc>
                      <a:txBody>
                        <a:bodyPr/>
                        <a:lstStyle/>
                        <a:p>
                          <a:pPr algn="ctr"/>
                          <a:r>
                            <a:rPr lang="en-US" b="1" dirty="0" smtClean="0"/>
                            <a:t>70</a:t>
                          </a:r>
                          <a:endParaRPr lang="en-US" b="1" dirty="0"/>
                        </a:p>
                      </a:txBody>
                      <a:tcPr/>
                    </a:tc>
                    <a:tc>
                      <a:txBody>
                        <a:bodyPr/>
                        <a:lstStyle/>
                        <a:p>
                          <a:pPr algn="ctr"/>
                          <a:r>
                            <a:rPr lang="ar-EG" b="1" dirty="0" smtClean="0"/>
                            <a:t>المحاسبة </a:t>
                          </a:r>
                          <a:endParaRPr lang="en-US" b="1" dirty="0"/>
                        </a:p>
                      </a:txBody>
                      <a:tcPr/>
                    </a:tc>
                  </a:tr>
                  <a:tr h="370840">
                    <a:tc>
                      <a:txBody>
                        <a:bodyPr/>
                        <a:lstStyle/>
                        <a:p>
                          <a:pPr algn="ctr"/>
                          <a:r>
                            <a:rPr lang="en-US" b="1" dirty="0" smtClean="0"/>
                            <a:t>8</a:t>
                          </a:r>
                          <a:endParaRPr lang="en-US" b="1" dirty="0"/>
                        </a:p>
                      </a:txBody>
                      <a:tcPr/>
                    </a:tc>
                    <a:tc>
                      <a:txBody>
                        <a:bodyPr/>
                        <a:lstStyle/>
                        <a:p>
                          <a:pPr algn="ctr"/>
                          <a:r>
                            <a:rPr lang="en-US" b="1" dirty="0" smtClean="0"/>
                            <a:t>80</a:t>
                          </a:r>
                          <a:endParaRPr lang="en-US" b="1" dirty="0"/>
                        </a:p>
                      </a:txBody>
                      <a:tcPr/>
                    </a:tc>
                    <a:tc>
                      <a:txBody>
                        <a:bodyPr/>
                        <a:lstStyle/>
                        <a:p>
                          <a:pPr algn="ctr"/>
                          <a:r>
                            <a:rPr lang="ar-EG" b="1" dirty="0" smtClean="0"/>
                            <a:t>الاحصاء</a:t>
                          </a:r>
                          <a:endParaRPr lang="en-US" b="1" dirty="0"/>
                        </a:p>
                      </a:txBody>
                      <a:tcPr/>
                    </a:tc>
                  </a:tr>
                </a:tbl>
              </a:graphicData>
            </a:graphic>
          </p:graphicFrame>
        </mc:Fallback>
      </mc:AlternateContent>
    </p:spTree>
    <p:extLst>
      <p:ext uri="{BB962C8B-B14F-4D97-AF65-F5344CB8AC3E}">
        <p14:creationId xmlns:p14="http://schemas.microsoft.com/office/powerpoint/2010/main" val="39731743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3- معامل الاختلاف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dirty="0" smtClean="0"/>
                  <a:t>الحل :</a:t>
                </a:r>
              </a:p>
              <a:p>
                <a:pPr algn="ctr"/>
                <a:r>
                  <a:rPr lang="en-US" altLang="en-US" sz="2800" dirty="0">
                    <a:latin typeface="Times New Roman" pitchFamily="18" charset="0"/>
                    <a:cs typeface="Times New Roman" pitchFamily="18" charset="0"/>
                  </a:rPr>
                  <a:t>C.V = </a:t>
                </a:r>
                <a14:m>
                  <m:oMath xmlns:m="http://schemas.openxmlformats.org/officeDocument/2006/math">
                    <m:f>
                      <m:fPr>
                        <m:ctrlPr>
                          <a:rPr lang="en-US" altLang="en-US" sz="2800" i="1">
                            <a:latin typeface="Cambria Math"/>
                            <a:cs typeface="Times New Roman" pitchFamily="18" charset="0"/>
                          </a:rPr>
                        </m:ctrlPr>
                      </m:fPr>
                      <m:num>
                        <m:r>
                          <a:rPr lang="en-US" altLang="en-US" sz="2800" i="1">
                            <a:latin typeface="Cambria Math"/>
                            <a:ea typeface="Cambria Math"/>
                            <a:cs typeface="Times New Roman" pitchFamily="18" charset="0"/>
                          </a:rPr>
                          <m:t>𝜎</m:t>
                        </m:r>
                      </m:num>
                      <m:den>
                        <m:acc>
                          <m:accPr>
                            <m:chr m:val="̅"/>
                            <m:ctrlPr>
                              <a:rPr lang="en-US" altLang="en-US" sz="2800" i="1">
                                <a:latin typeface="Cambria Math"/>
                                <a:cs typeface="Times New Roman" pitchFamily="18" charset="0"/>
                              </a:rPr>
                            </m:ctrlPr>
                          </m:accPr>
                          <m:e>
                            <m:r>
                              <a:rPr lang="en-US" altLang="en-US" sz="2800" i="1">
                                <a:latin typeface="Cambria Math"/>
                                <a:cs typeface="Times New Roman" pitchFamily="18" charset="0"/>
                              </a:rPr>
                              <m:t>𝑋</m:t>
                            </m:r>
                          </m:e>
                        </m:acc>
                      </m:den>
                    </m:f>
                  </m:oMath>
                </a14:m>
                <a:r>
                  <a:rPr lang="en-US" altLang="en-US" sz="2800" dirty="0">
                    <a:latin typeface="Times New Roman" pitchFamily="18" charset="0"/>
                    <a:cs typeface="Times New Roman" pitchFamily="18" charset="0"/>
                  </a:rPr>
                  <a:t> × 100 </a:t>
                </a:r>
              </a:p>
              <a:p>
                <a:pPr algn="just"/>
                <a:r>
                  <a:rPr lang="en-US" sz="2800" dirty="0" smtClean="0"/>
                  <a:t> C.V 1= </a:t>
                </a:r>
                <a14:m>
                  <m:oMath xmlns:m="http://schemas.openxmlformats.org/officeDocument/2006/math">
                    <m:f>
                      <m:fPr>
                        <m:ctrlPr>
                          <a:rPr lang="en-US" sz="2800" i="1" smtClean="0">
                            <a:latin typeface="Cambria Math"/>
                          </a:rPr>
                        </m:ctrlPr>
                      </m:fPr>
                      <m:num>
                        <m:r>
                          <a:rPr lang="en-US" sz="2800" b="0" i="1" smtClean="0">
                            <a:latin typeface="Cambria Math"/>
                          </a:rPr>
                          <m:t>5</m:t>
                        </m:r>
                      </m:num>
                      <m:den>
                        <m:r>
                          <a:rPr lang="en-US" sz="2800" b="0" i="1" smtClean="0">
                            <a:latin typeface="Cambria Math"/>
                          </a:rPr>
                          <m:t>70</m:t>
                        </m:r>
                      </m:den>
                    </m:f>
                  </m:oMath>
                </a14:m>
                <a:r>
                  <a:rPr lang="en-US" sz="2800" dirty="0" smtClean="0"/>
                  <a:t> × 100 = 7.143%</a:t>
                </a:r>
              </a:p>
              <a:p>
                <a:pPr algn="just"/>
                <a:r>
                  <a:rPr lang="en-US" sz="2800" dirty="0" smtClean="0"/>
                  <a:t> </a:t>
                </a:r>
                <a:r>
                  <a:rPr lang="en-US" sz="2800" dirty="0"/>
                  <a:t>C.V </a:t>
                </a:r>
                <a:r>
                  <a:rPr lang="en-US" sz="2800" dirty="0" smtClean="0"/>
                  <a:t>2= </a:t>
                </a:r>
                <a14:m>
                  <m:oMath xmlns:m="http://schemas.openxmlformats.org/officeDocument/2006/math">
                    <m:f>
                      <m:fPr>
                        <m:ctrlPr>
                          <a:rPr lang="en-US" sz="2800" i="1">
                            <a:latin typeface="Cambria Math"/>
                          </a:rPr>
                        </m:ctrlPr>
                      </m:fPr>
                      <m:num>
                        <m:r>
                          <a:rPr lang="en-US" sz="2800" b="0" i="1" smtClean="0">
                            <a:latin typeface="Cambria Math"/>
                          </a:rPr>
                          <m:t>8</m:t>
                        </m:r>
                      </m:num>
                      <m:den>
                        <m:r>
                          <a:rPr lang="en-US" sz="2800" b="0" i="1" smtClean="0">
                            <a:latin typeface="Cambria Math"/>
                          </a:rPr>
                          <m:t>80</m:t>
                        </m:r>
                      </m:den>
                    </m:f>
                  </m:oMath>
                </a14:m>
                <a:r>
                  <a:rPr lang="en-US" sz="2800" dirty="0"/>
                  <a:t> × 100 = </a:t>
                </a:r>
                <a:r>
                  <a:rPr lang="en-US" sz="2800" dirty="0" smtClean="0"/>
                  <a:t>10%</a:t>
                </a:r>
                <a:endParaRPr lang="en-US" sz="2800" dirty="0"/>
              </a:p>
              <a:p>
                <a:pPr algn="just" rtl="1"/>
                <a:r>
                  <a:rPr lang="ar-EG" sz="2800" dirty="0" smtClean="0"/>
                  <a:t>بما أن معامل الاختلاف لدرجات الطلاب في مقرر الاحصاء أكبر من معامل الاختلاف بالنسبة لدرجات الطلاب في مقرر المحاسبة فيمكن القول أن التشتت النسبي لدرجات الاحصاء أكبر من المحاسبة أي أن درجات المحاسبة أكثر تجانساً من درجات الاحصاء . </a:t>
                </a: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529" t="-1348" r="-1367" b="-175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22496731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4- معامل الالتواء :-</a:t>
            </a:r>
            <a:endParaRPr lang="en-US" dirty="0"/>
          </a:p>
        </p:txBody>
      </p:sp>
      <p:sp>
        <p:nvSpPr>
          <p:cNvPr id="3" name="Content Placeholder 2"/>
          <p:cNvSpPr>
            <a:spLocks noGrp="1"/>
          </p:cNvSpPr>
          <p:nvPr>
            <p:ph idx="1"/>
          </p:nvPr>
        </p:nvSpPr>
        <p:spPr/>
        <p:txBody>
          <a:bodyPr/>
          <a:lstStyle/>
          <a:p>
            <a:pPr algn="just" rtl="1"/>
            <a:r>
              <a:rPr lang="ar-SA" altLang="en-US" sz="2400" dirty="0">
                <a:latin typeface="Times New Roman" pitchFamily="18" charset="0"/>
                <a:cs typeface="Times New Roman" pitchFamily="18" charset="0"/>
              </a:rPr>
              <a:t>هو درجة بُعد المنحنى التكراري عن التماثل. ويقصد بالتماثل أنه إذا أسقطنا عموداً من قمة المنحنى التكراري وقسمه إلى قسمين منطبقين يكـون التوزيع متماثلاً. والعكس فيكون التوزيع غير متماثل أي ملتو إما إلى جهة اليمين أو إلى جهة اليسار</a:t>
            </a:r>
            <a:r>
              <a:rPr lang="ar-SA" altLang="en-US" sz="2400" b="1" dirty="0">
                <a:latin typeface="Times New Roman" pitchFamily="18" charset="0"/>
                <a:cs typeface="Times New Roman" pitchFamily="18" charset="0"/>
              </a:rPr>
              <a:t>.</a:t>
            </a:r>
            <a:endParaRPr lang="en-US" altLang="en-US" sz="2400" dirty="0">
              <a:latin typeface="Times New Roman" pitchFamily="18" charset="0"/>
              <a:cs typeface="Times New Roman" pitchFamily="18" charset="0"/>
            </a:endParaRPr>
          </a:p>
          <a:p>
            <a:pPr algn="just" rtl="1"/>
            <a:r>
              <a:rPr lang="ar-SA" altLang="en-US" sz="2400" b="1" dirty="0" smtClean="0">
                <a:solidFill>
                  <a:srgbClr val="FF0000"/>
                </a:solidFill>
                <a:cs typeface="Simplified Arabic" pitchFamily="18" charset="-78"/>
              </a:rPr>
              <a:t>معامل </a:t>
            </a:r>
            <a:r>
              <a:rPr lang="ar-SA" altLang="en-US" sz="2400" b="1" dirty="0">
                <a:solidFill>
                  <a:srgbClr val="FF0000"/>
                </a:solidFill>
                <a:cs typeface="Simplified Arabic" pitchFamily="18" charset="-78"/>
              </a:rPr>
              <a:t>الالتواء </a:t>
            </a:r>
            <a:r>
              <a:rPr lang="ar-SA" altLang="en-US" sz="2400" b="1" dirty="0">
                <a:solidFill>
                  <a:schemeClr val="accent2"/>
                </a:solidFill>
                <a:cs typeface="Simplified Arabic" pitchFamily="18" charset="-78"/>
              </a:rPr>
              <a:t>=</a:t>
            </a:r>
            <a:r>
              <a:rPr lang="ar-SA" altLang="en-US" sz="2000" dirty="0"/>
              <a:t> </a:t>
            </a:r>
            <a:r>
              <a:rPr lang="ar-SA" altLang="en-US" sz="2400" dirty="0">
                <a:latin typeface="Times New Roman" pitchFamily="18" charset="0"/>
                <a:cs typeface="Times New Roman" pitchFamily="18" charset="0"/>
              </a:rPr>
              <a:t>صفر يعنى أن المنحنى الاعتدالي متماثل أي إذا قسمنا هذا المنحنى قسمين فإنهما يكونا متماثلان تماما، ويسمى لذلك توزيع اعتدالي. أما إذا انحرف المنحنى نحو القيم الكبيرة (جهة اليمين) فيوصف بأنه موجب الالتواء، وإذا انحرف نحو القيم الصغيرة (جهة اليسار) فيوصف بأنه سالب الالتواء.</a:t>
            </a:r>
            <a:endParaRPr lang="en-GB" altLang="en-US" sz="2400" dirty="0">
              <a:latin typeface="Times New Roman" pitchFamily="18" charset="0"/>
              <a:cs typeface="Times New Roman" pitchFamily="18" charset="0"/>
            </a:endParaRPr>
          </a:p>
          <a:p>
            <a:pPr algn="just" rtl="1"/>
            <a:r>
              <a:rPr lang="ar-SA" sz="2400" dirty="0">
                <a:latin typeface="Times New Roman" pitchFamily="18" charset="0"/>
                <a:cs typeface="Times New Roman" pitchFamily="18" charset="0"/>
              </a:rPr>
              <a:t>يمكن الاستفادة من هذا التعريف في ناحيتين:</a:t>
            </a:r>
          </a:p>
          <a:p>
            <a:pPr marL="285750" indent="-285750" algn="just" rtl="1">
              <a:buFont typeface="Arial" pitchFamily="34" charset="0"/>
              <a:buChar char="•"/>
            </a:pPr>
            <a:r>
              <a:rPr lang="ar-SA" sz="2400" dirty="0">
                <a:latin typeface="Times New Roman" pitchFamily="18" charset="0"/>
                <a:cs typeface="Times New Roman" pitchFamily="18" charset="0"/>
              </a:rPr>
              <a:t>معرفة نوع الالتواء موجب أو سالب على حسب الإشارة.</a:t>
            </a:r>
          </a:p>
          <a:p>
            <a:pPr marL="285750" indent="-285750" algn="just" rtl="1">
              <a:buFont typeface="Arial" pitchFamily="34" charset="0"/>
              <a:buChar char="•"/>
            </a:pPr>
            <a:r>
              <a:rPr lang="ar-SA" sz="2400" dirty="0">
                <a:latin typeface="Times New Roman" pitchFamily="18" charset="0"/>
                <a:cs typeface="Times New Roman" pitchFamily="18" charset="0"/>
              </a:rPr>
              <a:t>المقارنة بين توزيعين تكرارين . المجموعة التي لها معامل التواء أكبر يكون توزيعها ملتوياً أكثر.</a:t>
            </a:r>
          </a:p>
          <a:p>
            <a:r>
              <a:rPr lang="en-GB" altLang="en-US" b="1" dirty="0" smtClean="0">
                <a:solidFill>
                  <a:srgbClr val="660066"/>
                </a:solidFill>
                <a:cs typeface="Simplified Arabic" pitchFamily="18" charset="-78"/>
              </a:rPr>
              <a:t> </a:t>
            </a:r>
            <a:endParaRPr lang="ar-SA" altLang="en-US" b="1" dirty="0">
              <a:solidFill>
                <a:srgbClr val="660066"/>
              </a:solidFill>
              <a:cs typeface="Simplified Arabic" pitchFamily="18" charset="-78"/>
            </a:endParaRPr>
          </a:p>
          <a:p>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39537791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7360" y="1772816"/>
            <a:ext cx="8291279" cy="1883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Group 30"/>
          <p:cNvGraphicFramePr>
            <a:graphicFrameLocks noGrp="1"/>
          </p:cNvGraphicFramePr>
          <p:nvPr>
            <p:extLst>
              <p:ext uri="{D42A27DB-BD31-4B8C-83A1-F6EECF244321}">
                <p14:modId xmlns:p14="http://schemas.microsoft.com/office/powerpoint/2010/main" val="2623676181"/>
              </p:ext>
            </p:extLst>
          </p:nvPr>
        </p:nvGraphicFramePr>
        <p:xfrm>
          <a:off x="848544" y="3933056"/>
          <a:ext cx="8143875" cy="1524000"/>
        </p:xfrm>
        <a:graphic>
          <a:graphicData uri="http://schemas.openxmlformats.org/drawingml/2006/table">
            <a:tbl>
              <a:tblPr rtl="1"/>
              <a:tblGrid>
                <a:gridCol w="2714625"/>
                <a:gridCol w="2808287"/>
                <a:gridCol w="2620963"/>
              </a:tblGrid>
              <a:tr h="10001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غير  متماثل</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وملتو من جهة اليسار</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قيمة سالبة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متماثل</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0</a:t>
                      </a:r>
                    </a:p>
                  </a:txBody>
                  <a:tcPr marL="68580" marR="6858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غير  متماثل</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وملتو من جهة اليمين</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قيمة موجبة</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40027886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3" name="Content Placeholder 2"/>
          <p:cNvSpPr>
            <a:spLocks noGrp="1"/>
          </p:cNvSpPr>
          <p:nvPr>
            <p:ph idx="1"/>
          </p:nvPr>
        </p:nvSpPr>
        <p:spPr/>
        <p:txBody>
          <a:bodyPr/>
          <a:lstStyle/>
          <a:p>
            <a:r>
              <a:rPr lang="ar-EG" dirty="0" smtClean="0"/>
              <a:t>1- معامل الالتواء المعياري :-</a:t>
            </a:r>
          </a:p>
          <a:p>
            <a:pPr lvl="1"/>
            <a:endParaRPr lang="ar-EG" dirty="0" smtClean="0"/>
          </a:p>
          <a:p>
            <a:pPr lvl="1"/>
            <a:endParaRPr lang="ar-EG" dirty="0"/>
          </a:p>
          <a:p>
            <a:pPr lvl="1"/>
            <a:endParaRPr lang="ar-EG" dirty="0" smtClean="0"/>
          </a:p>
          <a:p>
            <a:pPr lvl="1" algn="just" rtl="1"/>
            <a:r>
              <a:rPr lang="ar-EG" dirty="0" smtClean="0"/>
              <a:t>الناتج :-</a:t>
            </a:r>
          </a:p>
          <a:p>
            <a:pPr lvl="1" algn="just" rtl="1"/>
            <a:r>
              <a:rPr lang="ar-EG" dirty="0" smtClean="0"/>
              <a:t>1- صفر أو يقترب من الصفر إذا فالتوزيع معتدل أو متماثل أو طبيعي .</a:t>
            </a:r>
          </a:p>
          <a:p>
            <a:pPr lvl="1" algn="just" rtl="1"/>
            <a:r>
              <a:rPr lang="ar-EG" dirty="0" smtClean="0"/>
              <a:t>2- موجب إذا التوزيع ملتوي جهة اليمين .</a:t>
            </a:r>
          </a:p>
          <a:p>
            <a:pPr lvl="1" algn="just" rtl="1"/>
            <a:r>
              <a:rPr lang="ar-EG" dirty="0" smtClean="0"/>
              <a:t>3- سالب إذا التوزيع ملتوي جهة اليسار .</a:t>
            </a:r>
            <a:endParaRPr lang="ar-EG" dirty="0"/>
          </a:p>
          <a:p>
            <a:pPr lv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mc:AlternateContent xmlns:mc="http://schemas.openxmlformats.org/markup-compatibility/2006" xmlns:a14="http://schemas.microsoft.com/office/drawing/2010/main">
        <mc:Choice Requires="a14">
          <p:sp>
            <p:nvSpPr>
              <p:cNvPr id="5" name="Rectangle 1"/>
              <p:cNvSpPr>
                <a:spLocks noChangeArrowheads="1"/>
              </p:cNvSpPr>
              <p:nvPr/>
            </p:nvSpPr>
            <p:spPr bwMode="auto">
              <a:xfrm>
                <a:off x="285750" y="2519457"/>
                <a:ext cx="9144000" cy="129888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2800" b="1" dirty="0" smtClean="0">
                    <a:solidFill>
                      <a:srgbClr val="FF0000"/>
                    </a:solidFill>
                    <a:effectLst>
                      <a:outerShdw blurRad="38100" dist="38100" dir="2700000" algn="tl">
                        <a:srgbClr val="000000">
                          <a:alpha val="43137"/>
                        </a:srgbClr>
                      </a:outerShdw>
                    </a:effectLst>
                  </a:rPr>
                  <a:t>معامل الالتواء المعياري =  </a:t>
                </a:r>
                <a14:m>
                  <m:oMath xmlns:m="http://schemas.openxmlformats.org/officeDocument/2006/math">
                    <m:f>
                      <m:fPr>
                        <m:ctrlPr>
                          <a:rPr lang="ar-EG" sz="2800" b="1" i="1">
                            <a:solidFill>
                              <a:srgbClr val="FF0000"/>
                            </a:solidFill>
                            <a:effectLst>
                              <a:outerShdw blurRad="38100" dist="38100" dir="2700000" algn="tl">
                                <a:srgbClr val="000000">
                                  <a:alpha val="43137"/>
                                </a:srgbClr>
                              </a:outerShdw>
                            </a:effectLst>
                            <a:latin typeface="Cambria Math"/>
                          </a:rPr>
                        </m:ctrlPr>
                      </m:fPr>
                      <m:num>
                        <m:d>
                          <m:dPr>
                            <m:ctrlPr>
                              <a:rPr lang="en-US" sz="2800" b="1" i="1">
                                <a:solidFill>
                                  <a:srgbClr val="FF0000"/>
                                </a:solidFill>
                                <a:effectLst>
                                  <a:outerShdw blurRad="38100" dist="38100" dir="2700000" algn="tl">
                                    <a:srgbClr val="000000">
                                      <a:alpha val="43137"/>
                                    </a:srgbClr>
                                  </a:outerShdw>
                                </a:effectLst>
                                <a:latin typeface="Cambria Math"/>
                              </a:rPr>
                            </m:ctrlPr>
                          </m:dPr>
                          <m:e>
                            <m:r>
                              <a:rPr lang="ar-EG" sz="2800" b="1" i="1">
                                <a:solidFill>
                                  <a:srgbClr val="FF0000"/>
                                </a:solidFill>
                                <a:effectLst>
                                  <a:outerShdw blurRad="38100" dist="38100" dir="2700000" algn="tl">
                                    <a:srgbClr val="000000">
                                      <a:alpha val="43137"/>
                                    </a:srgbClr>
                                  </a:outerShdw>
                                </a:effectLst>
                                <a:latin typeface="Cambria Math"/>
                              </a:rPr>
                              <m:t>الوسيط</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الحسابي</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الوسط</m:t>
                            </m:r>
                            <m:r>
                              <a:rPr lang="ar-EG" sz="2800" b="1" i="1">
                                <a:solidFill>
                                  <a:srgbClr val="FF0000"/>
                                </a:solidFill>
                                <a:effectLst>
                                  <a:outerShdw blurRad="38100" dist="38100" dir="2700000" algn="tl">
                                    <a:srgbClr val="000000">
                                      <a:alpha val="43137"/>
                                    </a:srgbClr>
                                  </a:outerShdw>
                                </a:effectLst>
                                <a:latin typeface="Cambria Math"/>
                              </a:rPr>
                              <m:t> </m:t>
                            </m:r>
                          </m:e>
                        </m:d>
                        <m:r>
                          <a:rPr lang="ar-EG" sz="2800" b="1" i="1">
                            <a:solidFill>
                              <a:srgbClr val="FF0000"/>
                            </a:solidFill>
                            <a:effectLst>
                              <a:outerShdw blurRad="38100" dist="38100" dir="2700000" algn="tl">
                                <a:srgbClr val="000000">
                                  <a:alpha val="43137"/>
                                </a:srgbClr>
                              </a:outerShdw>
                            </a:effectLst>
                            <a:latin typeface="Cambria Math"/>
                          </a:rPr>
                          <m:t>𝟑</m:t>
                        </m:r>
                      </m:num>
                      <m:den>
                        <m:r>
                          <a:rPr lang="ar-EG" sz="2800" b="1" i="1">
                            <a:solidFill>
                              <a:srgbClr val="FF0000"/>
                            </a:solidFill>
                            <a:effectLst>
                              <a:outerShdw blurRad="38100" dist="38100" dir="2700000" algn="tl">
                                <a:srgbClr val="000000">
                                  <a:alpha val="43137"/>
                                </a:srgbClr>
                              </a:outerShdw>
                            </a:effectLst>
                            <a:latin typeface="Cambria Math"/>
                          </a:rPr>
                          <m:t>المعياري</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الانحراف</m:t>
                        </m:r>
                        <m:r>
                          <a:rPr lang="ar-EG" sz="2800" b="1" i="1">
                            <a:solidFill>
                              <a:srgbClr val="FF0000"/>
                            </a:solidFill>
                            <a:effectLst>
                              <a:outerShdw blurRad="38100" dist="38100" dir="2700000" algn="tl">
                                <a:srgbClr val="000000">
                                  <a:alpha val="43137"/>
                                </a:srgbClr>
                              </a:outerShdw>
                            </a:effectLst>
                            <a:latin typeface="Cambria Math"/>
                          </a:rPr>
                          <m:t> </m:t>
                        </m:r>
                      </m:den>
                    </m:f>
                  </m:oMath>
                </a14:m>
                <a:endParaRPr lang="en-US" sz="2800" b="1" dirty="0">
                  <a:solidFill>
                    <a:srgbClr val="FF0000"/>
                  </a:solidFill>
                  <a:effectLst>
                    <a:outerShdw blurRad="38100" dist="38100" dir="2700000" algn="tl">
                      <a:srgbClr val="000000">
                        <a:alpha val="43137"/>
                      </a:srgbClr>
                    </a:outerShdw>
                  </a:effectLst>
                </a:endParaRPr>
              </a:p>
              <a:p>
                <a:pPr algn="ctr" eaLnBrk="1" hangingPunct="1"/>
                <a:endParaRPr lang="ar-SA" altLang="en-US" sz="2800" dirty="0">
                  <a:solidFill>
                    <a:srgbClr val="FF0000"/>
                  </a:solidFill>
                  <a:cs typeface="Simplified Arabic" pitchFamily="18" charset="-78"/>
                </a:endParaRPr>
              </a:p>
            </p:txBody>
          </p:sp>
        </mc:Choice>
        <mc:Fallback xmlns="">
          <p:sp>
            <p:nvSpPr>
              <p:cNvPr id="5" name="Rectangle 1"/>
              <p:cNvSpPr>
                <a:spLocks noRot="1" noChangeAspect="1" noMove="1" noResize="1" noEditPoints="1" noAdjustHandles="1" noChangeArrowheads="1" noChangeShapeType="1" noTextEdit="1"/>
              </p:cNvSpPr>
              <p:nvPr/>
            </p:nvSpPr>
            <p:spPr bwMode="auto">
              <a:xfrm>
                <a:off x="285750" y="2519457"/>
                <a:ext cx="9144000" cy="1298882"/>
              </a:xfrm>
              <a:prstGeom prst="rect">
                <a:avLst/>
              </a:prstGeom>
              <a:blipFill rotWithShape="1">
                <a:blip r:embed="rId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2393468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sz="2400" dirty="0" smtClean="0"/>
                  <a:t>مثال :-</a:t>
                </a:r>
              </a:p>
              <a:p>
                <a:pPr algn="just" rtl="1"/>
                <a:r>
                  <a:rPr lang="ar-EG" sz="2400" dirty="0" smtClean="0"/>
                  <a:t>إذا كان متوسط درجات الطلاب في مقرر الاحصاء 85 درجة و ذلك بانحراف معياري قدره 10 درجات فإذا علمت أن قيمة وسيط الدرجات لهذا المقرر هو 80 درجة المطلوب حساب معامل الالتواء المعياري لدرجات الطلاب في هذا المقرر ؟</a:t>
                </a:r>
              </a:p>
              <a:p>
                <a:pPr algn="just" rtl="1"/>
                <a:r>
                  <a:rPr lang="ar-EG" sz="2400" dirty="0" smtClean="0"/>
                  <a:t>الحل </a:t>
                </a:r>
              </a:p>
              <a:p>
                <a:pPr algn="just" rtl="1"/>
                <a:r>
                  <a:rPr lang="ar-EG" sz="2400" dirty="0" smtClean="0"/>
                  <a:t>معامل الالتواء المعياري =  </a:t>
                </a:r>
                <a14:m>
                  <m:oMath xmlns:m="http://schemas.openxmlformats.org/officeDocument/2006/math">
                    <m:f>
                      <m:fPr>
                        <m:ctrlPr>
                          <a:rPr lang="ar-EG" sz="2400" i="1" smtClean="0">
                            <a:latin typeface="Cambria Math"/>
                          </a:rPr>
                        </m:ctrlPr>
                      </m:fPr>
                      <m:num>
                        <m:d>
                          <m:dPr>
                            <m:ctrlPr>
                              <a:rPr lang="en-US" sz="2400" b="0" i="1" smtClean="0">
                                <a:latin typeface="Cambria Math"/>
                              </a:rPr>
                            </m:ctrlPr>
                          </m:dPr>
                          <m:e>
                            <m:r>
                              <a:rPr lang="ar-EG" sz="2400" b="0" i="1" smtClean="0">
                                <a:latin typeface="Cambria Math"/>
                              </a:rPr>
                              <m:t>الوسيط</m:t>
                            </m:r>
                            <m:r>
                              <a:rPr lang="ar-EG" sz="2400" b="0" i="1" smtClean="0">
                                <a:latin typeface="Cambria Math"/>
                              </a:rPr>
                              <m:t> −</m:t>
                            </m:r>
                            <m:r>
                              <a:rPr lang="ar-EG" sz="2400" b="0" i="1" smtClean="0">
                                <a:latin typeface="Cambria Math"/>
                              </a:rPr>
                              <m:t>الحسابي</m:t>
                            </m:r>
                            <m:r>
                              <a:rPr lang="ar-EG" sz="2400" b="0" i="1" smtClean="0">
                                <a:latin typeface="Cambria Math"/>
                              </a:rPr>
                              <m:t> </m:t>
                            </m:r>
                            <m:r>
                              <a:rPr lang="ar-EG" sz="2400" b="0" i="1" smtClean="0">
                                <a:latin typeface="Cambria Math"/>
                              </a:rPr>
                              <m:t>الوسط</m:t>
                            </m:r>
                            <m:r>
                              <a:rPr lang="ar-EG" sz="2400" b="0" i="1" smtClean="0">
                                <a:latin typeface="Cambria Math"/>
                              </a:rPr>
                              <m:t> </m:t>
                            </m:r>
                          </m:e>
                        </m:d>
                        <m:r>
                          <a:rPr lang="ar-EG" sz="2400" b="0" i="1" smtClean="0">
                            <a:latin typeface="Cambria Math"/>
                          </a:rPr>
                          <m:t>3</m:t>
                        </m:r>
                      </m:num>
                      <m:den>
                        <m:r>
                          <a:rPr lang="ar-EG" sz="2400" b="0" i="1" smtClean="0">
                            <a:latin typeface="Cambria Math"/>
                          </a:rPr>
                          <m:t>المعياري</m:t>
                        </m:r>
                        <m:r>
                          <a:rPr lang="ar-EG" sz="2400" b="0" i="1" smtClean="0">
                            <a:latin typeface="Cambria Math"/>
                          </a:rPr>
                          <m:t> </m:t>
                        </m:r>
                        <m:r>
                          <a:rPr lang="ar-EG" sz="2400" b="0" i="1" smtClean="0">
                            <a:latin typeface="Cambria Math"/>
                          </a:rPr>
                          <m:t>الانحراف</m:t>
                        </m:r>
                        <m:r>
                          <a:rPr lang="ar-EG" sz="2400" b="0" i="1" smtClean="0">
                            <a:latin typeface="Cambria Math"/>
                          </a:rPr>
                          <m:t> </m:t>
                        </m:r>
                      </m:den>
                    </m:f>
                  </m:oMath>
                </a14:m>
                <a:endParaRPr lang="ar-EG" sz="2400" dirty="0" smtClean="0"/>
              </a:p>
              <a:p>
                <a:pPr algn="l"/>
                <a:r>
                  <a:rPr lang="en-US" sz="2400" dirty="0" smtClean="0"/>
                  <a:t> </a:t>
                </a:r>
                <a:r>
                  <a:rPr lang="ar-EG" sz="2400" dirty="0" smtClean="0"/>
                  <a:t>عامل الالتواء المعياري</a:t>
                </a:r>
                <a:r>
                  <a:rPr lang="en-US" sz="2400" dirty="0" smtClean="0"/>
                  <a:t> = </a:t>
                </a:r>
                <a:r>
                  <a:rPr lang="ar-EG" sz="2400" dirty="0" smtClean="0"/>
                  <a:t> </a:t>
                </a:r>
                <a14:m>
                  <m:oMath xmlns:m="http://schemas.openxmlformats.org/officeDocument/2006/math">
                    <m:f>
                      <m:fPr>
                        <m:ctrlPr>
                          <a:rPr lang="ar-EG" sz="2400" i="1" smtClean="0">
                            <a:latin typeface="Cambria Math"/>
                          </a:rPr>
                        </m:ctrlPr>
                      </m:fPr>
                      <m:num>
                        <m:r>
                          <a:rPr lang="ar-EG" sz="2400" b="0" i="1" smtClean="0">
                            <a:latin typeface="Cambria Math"/>
                          </a:rPr>
                          <m:t>3</m:t>
                        </m:r>
                        <m:r>
                          <a:rPr lang="ar-EG" sz="2400" b="0" i="1" smtClean="0">
                            <a:latin typeface="Cambria Math"/>
                          </a:rPr>
                          <m:t> ×( </m:t>
                        </m:r>
                        <m:r>
                          <a:rPr lang="en-US" sz="2400" b="0" i="1" smtClean="0">
                            <a:latin typeface="Cambria Math"/>
                          </a:rPr>
                          <m:t>85</m:t>
                        </m:r>
                        <m:r>
                          <a:rPr lang="en-US" sz="2400" b="0" i="1" smtClean="0">
                            <a:latin typeface="Cambria Math"/>
                          </a:rPr>
                          <m:t> −</m:t>
                        </m:r>
                        <m:r>
                          <a:rPr lang="en-US" sz="2400" b="0" i="1" smtClean="0">
                            <a:latin typeface="Cambria Math"/>
                          </a:rPr>
                          <m:t>80</m:t>
                        </m:r>
                        <m:r>
                          <a:rPr lang="en-US" sz="2400" b="0" i="1" smtClean="0">
                            <a:latin typeface="Cambria Math"/>
                          </a:rPr>
                          <m:t> )</m:t>
                        </m:r>
                      </m:num>
                      <m:den>
                        <m:r>
                          <a:rPr lang="en-US" sz="2400" b="0" i="1" smtClean="0">
                            <a:latin typeface="Cambria Math"/>
                          </a:rPr>
                          <m:t>10</m:t>
                        </m:r>
                      </m:den>
                    </m:f>
                  </m:oMath>
                </a14:m>
                <a:r>
                  <a:rPr lang="en-US" sz="2400" dirty="0" smtClean="0"/>
                  <a:t> = 1.5</a:t>
                </a:r>
              </a:p>
              <a:p>
                <a:pPr algn="r" rtl="1"/>
                <a:r>
                  <a:rPr lang="ar-EG" sz="2400" dirty="0" smtClean="0"/>
                  <a:t>حيث أن الناتج قيمة موجبة إذا فهذا التوزيع  ملتوي جهة اليمين .</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051" t="-943" r="-102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1593727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3" name="Content Placeholder 2"/>
          <p:cNvSpPr>
            <a:spLocks noGrp="1"/>
          </p:cNvSpPr>
          <p:nvPr>
            <p:ph idx="1"/>
          </p:nvPr>
        </p:nvSpPr>
        <p:spPr/>
        <p:txBody>
          <a:bodyPr/>
          <a:lstStyle/>
          <a:p>
            <a:r>
              <a:rPr lang="ar-EG" sz="2400" dirty="0" smtClean="0"/>
              <a:t>مثال :-</a:t>
            </a:r>
          </a:p>
          <a:p>
            <a:pPr algn="just" rtl="1"/>
            <a:r>
              <a:rPr lang="ar-EG" sz="2400" dirty="0" smtClean="0"/>
              <a:t>البيانات التالية توضح مجموعة من المقاييس الاحصائية للأجور الشهرية لعينتين من العاملين أحدهما في قطاع التعليم و الاخرى في القطاع الصناعي :-</a:t>
            </a:r>
            <a:endParaRPr lang="en-US" sz="2400" dirty="0" smtClean="0"/>
          </a:p>
          <a:p>
            <a:pPr algn="just" rtl="1"/>
            <a:endParaRPr lang="en-US" sz="2400" dirty="0"/>
          </a:p>
          <a:p>
            <a:pPr algn="just" rtl="1"/>
            <a:endParaRPr lang="en-US" sz="2400" dirty="0" smtClean="0"/>
          </a:p>
          <a:p>
            <a:pPr algn="just" rtl="1"/>
            <a:endParaRPr lang="en-US" sz="2400" dirty="0"/>
          </a:p>
          <a:p>
            <a:pPr algn="just" rtl="1"/>
            <a:endParaRPr lang="en-US" sz="2400" dirty="0" smtClean="0"/>
          </a:p>
          <a:p>
            <a:pPr algn="just" rtl="1"/>
            <a:r>
              <a:rPr lang="ar-EG" sz="2400" dirty="0" smtClean="0"/>
              <a:t>المطلوب :-</a:t>
            </a:r>
          </a:p>
          <a:p>
            <a:pPr algn="just" rtl="1"/>
            <a:r>
              <a:rPr lang="ar-EG" sz="2400" dirty="0" smtClean="0"/>
              <a:t>باستخدام معامل الالتواء الربيعي قارن بين نوع كل من التوزيعين .</a:t>
            </a:r>
          </a:p>
          <a:p>
            <a:pPr algn="just" rtl="1"/>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330055355"/>
              </p:ext>
            </p:extLst>
          </p:nvPr>
        </p:nvGraphicFramePr>
        <p:xfrm>
          <a:off x="2046064" y="2996952"/>
          <a:ext cx="5283200" cy="1381760"/>
        </p:xfrm>
        <a:graphic>
          <a:graphicData uri="http://schemas.openxmlformats.org/drawingml/2006/table">
            <a:tbl>
              <a:tblPr firstRow="1" bandRow="1">
                <a:tableStyleId>{5C22544A-7EE6-4342-B048-85BDC9FD1C3A}</a:tableStyleId>
              </a:tblPr>
              <a:tblGrid>
                <a:gridCol w="1320800"/>
                <a:gridCol w="1320800"/>
                <a:gridCol w="1320800"/>
                <a:gridCol w="1320800"/>
              </a:tblGrid>
              <a:tr h="370840">
                <a:tc>
                  <a:txBody>
                    <a:bodyPr/>
                    <a:lstStyle/>
                    <a:p>
                      <a:pPr algn="ctr" rtl="1"/>
                      <a:r>
                        <a:rPr lang="ar-EG" b="1" dirty="0" smtClean="0"/>
                        <a:t>الربيع  الأعلى</a:t>
                      </a:r>
                      <a:endParaRPr lang="en-US" b="1" dirty="0"/>
                    </a:p>
                  </a:txBody>
                  <a:tcPr/>
                </a:tc>
                <a:tc>
                  <a:txBody>
                    <a:bodyPr/>
                    <a:lstStyle/>
                    <a:p>
                      <a:pPr algn="ctr" rtl="1"/>
                      <a:r>
                        <a:rPr lang="ar-EG" b="1" dirty="0" smtClean="0"/>
                        <a:t>الوسيط </a:t>
                      </a:r>
                      <a:endParaRPr lang="en-US" b="1" dirty="0"/>
                    </a:p>
                  </a:txBody>
                  <a:tcPr/>
                </a:tc>
                <a:tc>
                  <a:txBody>
                    <a:bodyPr/>
                    <a:lstStyle/>
                    <a:p>
                      <a:pPr algn="ctr" rtl="1"/>
                      <a:r>
                        <a:rPr lang="ar-EG" b="1" dirty="0" smtClean="0"/>
                        <a:t>الربيع  الأدنى</a:t>
                      </a:r>
                      <a:endParaRPr lang="en-US" b="1" dirty="0"/>
                    </a:p>
                  </a:txBody>
                  <a:tcPr/>
                </a:tc>
                <a:tc>
                  <a:txBody>
                    <a:bodyPr/>
                    <a:lstStyle/>
                    <a:p>
                      <a:pPr algn="ctr" rtl="1"/>
                      <a:r>
                        <a:rPr lang="ar-EG" b="1" dirty="0" smtClean="0"/>
                        <a:t>العاملين في قطاع </a:t>
                      </a:r>
                      <a:endParaRPr lang="en-US" b="1" dirty="0"/>
                    </a:p>
                  </a:txBody>
                  <a:tcPr/>
                </a:tc>
              </a:tr>
              <a:tr h="370840">
                <a:tc>
                  <a:txBody>
                    <a:bodyPr/>
                    <a:lstStyle/>
                    <a:p>
                      <a:pPr algn="ctr" rtl="1"/>
                      <a:r>
                        <a:rPr lang="en-US" b="1" dirty="0" smtClean="0"/>
                        <a:t>900</a:t>
                      </a:r>
                      <a:endParaRPr lang="en-US" b="1" dirty="0"/>
                    </a:p>
                  </a:txBody>
                  <a:tcPr/>
                </a:tc>
                <a:tc>
                  <a:txBody>
                    <a:bodyPr/>
                    <a:lstStyle/>
                    <a:p>
                      <a:pPr algn="ctr" rtl="1"/>
                      <a:r>
                        <a:rPr lang="en-US" b="1" dirty="0" smtClean="0"/>
                        <a:t>500</a:t>
                      </a:r>
                      <a:endParaRPr lang="en-US" b="1" dirty="0"/>
                    </a:p>
                  </a:txBody>
                  <a:tcPr/>
                </a:tc>
                <a:tc>
                  <a:txBody>
                    <a:bodyPr/>
                    <a:lstStyle/>
                    <a:p>
                      <a:pPr algn="ctr" rtl="1"/>
                      <a:r>
                        <a:rPr lang="en-US" b="1" dirty="0" smtClean="0"/>
                        <a:t>110</a:t>
                      </a:r>
                      <a:endParaRPr lang="en-US" b="1" dirty="0"/>
                    </a:p>
                  </a:txBody>
                  <a:tcPr/>
                </a:tc>
                <a:tc>
                  <a:txBody>
                    <a:bodyPr/>
                    <a:lstStyle/>
                    <a:p>
                      <a:pPr algn="ctr" rtl="1"/>
                      <a:r>
                        <a:rPr lang="ar-EG" b="1" dirty="0" smtClean="0"/>
                        <a:t>التعليم </a:t>
                      </a:r>
                      <a:endParaRPr lang="en-US" b="1" dirty="0"/>
                    </a:p>
                  </a:txBody>
                  <a:tcPr/>
                </a:tc>
              </a:tr>
              <a:tr h="370840">
                <a:tc>
                  <a:txBody>
                    <a:bodyPr/>
                    <a:lstStyle/>
                    <a:p>
                      <a:pPr algn="ctr" rtl="1"/>
                      <a:r>
                        <a:rPr lang="en-US" b="1" dirty="0" smtClean="0"/>
                        <a:t>1100</a:t>
                      </a:r>
                      <a:endParaRPr lang="en-US" b="1" dirty="0"/>
                    </a:p>
                  </a:txBody>
                  <a:tcPr/>
                </a:tc>
                <a:tc>
                  <a:txBody>
                    <a:bodyPr/>
                    <a:lstStyle/>
                    <a:p>
                      <a:pPr algn="ctr" rtl="1"/>
                      <a:r>
                        <a:rPr lang="en-US" b="1" dirty="0" smtClean="0"/>
                        <a:t>850</a:t>
                      </a:r>
                      <a:endParaRPr lang="en-US" b="1" dirty="0"/>
                    </a:p>
                  </a:txBody>
                  <a:tcPr/>
                </a:tc>
                <a:tc>
                  <a:txBody>
                    <a:bodyPr/>
                    <a:lstStyle/>
                    <a:p>
                      <a:pPr algn="ctr" rtl="1"/>
                      <a:r>
                        <a:rPr lang="en-US" b="1" dirty="0" smtClean="0"/>
                        <a:t>250</a:t>
                      </a:r>
                      <a:endParaRPr lang="en-US" b="1" dirty="0"/>
                    </a:p>
                  </a:txBody>
                  <a:tcPr/>
                </a:tc>
                <a:tc>
                  <a:txBody>
                    <a:bodyPr/>
                    <a:lstStyle/>
                    <a:p>
                      <a:pPr algn="ctr" rtl="1"/>
                      <a:r>
                        <a:rPr lang="ar-EG" b="1" dirty="0" smtClean="0"/>
                        <a:t>الصناعي</a:t>
                      </a:r>
                      <a:endParaRPr lang="en-US" b="1" dirty="0"/>
                    </a:p>
                  </a:txBody>
                  <a:tcPr/>
                </a:tc>
              </a:tr>
            </a:tbl>
          </a:graphicData>
        </a:graphic>
      </p:graphicFrame>
    </p:spTree>
    <p:extLst>
      <p:ext uri="{BB962C8B-B14F-4D97-AF65-F5344CB8AC3E}">
        <p14:creationId xmlns:p14="http://schemas.microsoft.com/office/powerpoint/2010/main" val="30752424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dirty="0" smtClean="0"/>
                  <a:t>1- معامل الالتواء الربيعي للعاملين في قطاع التعليم = </a:t>
                </a:r>
              </a:p>
              <a:p>
                <a:pPr algn="l"/>
                <a:r>
                  <a:rPr lang="ar-EG" sz="2800" dirty="0" smtClean="0"/>
                  <a:t>معامل الالتواء </a:t>
                </a:r>
                <a:r>
                  <a:rPr lang="en-US" sz="2800" dirty="0" smtClean="0"/>
                  <a:t>= </a:t>
                </a:r>
                <a14:m>
                  <m:oMath xmlns:m="http://schemas.openxmlformats.org/officeDocument/2006/math">
                    <m:f>
                      <m:fPr>
                        <m:ctrlPr>
                          <a:rPr lang="en-US" sz="2800" i="1" smtClean="0">
                            <a:latin typeface="Cambria Math"/>
                          </a:rPr>
                        </m:ctrlPr>
                      </m:fPr>
                      <m:num>
                        <m:d>
                          <m:dPr>
                            <m:ctrlPr>
                              <a:rPr lang="en-US" sz="2800" b="0" i="1" smtClean="0">
                                <a:latin typeface="Cambria Math"/>
                              </a:rPr>
                            </m:ctrlPr>
                          </m:dPr>
                          <m:e>
                            <m:r>
                              <a:rPr lang="en-US" sz="2800" b="0" i="1" smtClean="0">
                                <a:latin typeface="Cambria Math"/>
                              </a:rPr>
                              <m:t> </m:t>
                            </m:r>
                            <m:r>
                              <a:rPr lang="en-US" sz="2800" b="0" i="1" smtClean="0">
                                <a:latin typeface="Cambria Math"/>
                              </a:rPr>
                              <m:t>900</m:t>
                            </m:r>
                            <m:r>
                              <a:rPr lang="en-US" sz="2800" b="0" i="1" smtClean="0">
                                <a:latin typeface="Cambria Math"/>
                              </a:rPr>
                              <m:t>−</m:t>
                            </m:r>
                            <m:r>
                              <a:rPr lang="en-US" sz="2800" b="0" i="1" smtClean="0">
                                <a:latin typeface="Cambria Math"/>
                              </a:rPr>
                              <m:t>500</m:t>
                            </m:r>
                          </m:e>
                        </m:d>
                        <m:r>
                          <a:rPr lang="en-US" sz="2800" b="0" i="1" smtClean="0">
                            <a:latin typeface="Cambria Math"/>
                          </a:rPr>
                          <m:t>−(</m:t>
                        </m:r>
                        <m:r>
                          <a:rPr lang="en-US" sz="2800" b="0" i="1" smtClean="0">
                            <a:latin typeface="Cambria Math"/>
                          </a:rPr>
                          <m:t>500</m:t>
                        </m:r>
                        <m:r>
                          <a:rPr lang="en-US" sz="2800" b="0" i="1" smtClean="0">
                            <a:latin typeface="Cambria Math"/>
                          </a:rPr>
                          <m:t>−</m:t>
                        </m:r>
                        <m:r>
                          <a:rPr lang="en-US" sz="2800" b="0" i="1" smtClean="0">
                            <a:latin typeface="Cambria Math"/>
                          </a:rPr>
                          <m:t>110</m:t>
                        </m:r>
                        <m:r>
                          <a:rPr lang="en-US" sz="2800" b="0" i="1" smtClean="0">
                            <a:latin typeface="Cambria Math"/>
                          </a:rPr>
                          <m:t>)</m:t>
                        </m:r>
                      </m:num>
                      <m:den>
                        <m:r>
                          <a:rPr lang="en-US" sz="2800" b="0" i="1" smtClean="0">
                            <a:latin typeface="Cambria Math"/>
                          </a:rPr>
                          <m:t>(</m:t>
                        </m:r>
                        <m:r>
                          <a:rPr lang="en-US" sz="2800" b="0" i="1" smtClean="0">
                            <a:latin typeface="Cambria Math"/>
                          </a:rPr>
                          <m:t>900</m:t>
                        </m:r>
                        <m:r>
                          <a:rPr lang="en-US" sz="2800" b="0" i="1" smtClean="0">
                            <a:latin typeface="Cambria Math"/>
                          </a:rPr>
                          <m:t>−</m:t>
                        </m:r>
                        <m:r>
                          <a:rPr lang="en-US" sz="2800" b="0" i="1" smtClean="0">
                            <a:latin typeface="Cambria Math"/>
                          </a:rPr>
                          <m:t>110</m:t>
                        </m:r>
                        <m:r>
                          <a:rPr lang="en-US" sz="2800" b="0" i="1" smtClean="0">
                            <a:latin typeface="Cambria Math"/>
                          </a:rPr>
                          <m:t>)</m:t>
                        </m:r>
                      </m:den>
                    </m:f>
                  </m:oMath>
                </a14:m>
                <a:r>
                  <a:rPr lang="en-US" sz="2800" dirty="0" smtClean="0"/>
                  <a:t>  = 0.01</a:t>
                </a:r>
              </a:p>
              <a:p>
                <a:pPr algn="r" rtl="1"/>
                <a:r>
                  <a:rPr lang="ar-EG" sz="2800" dirty="0" smtClean="0"/>
                  <a:t>يتضح من النتائج السابقة أن قيمة معامل الالتواء تقترب من الصفر و لذلك فيمكن اعتبار أن هذا التوزيع متماثل .</a:t>
                </a:r>
                <a:endParaRPr lang="en-US" sz="2800" dirty="0" smtClean="0"/>
              </a:p>
              <a:p>
                <a:pPr algn="just" rtl="1"/>
                <a:r>
                  <a:rPr lang="ar-EG" sz="2800" dirty="0" smtClean="0"/>
                  <a:t>2- </a:t>
                </a:r>
                <a:r>
                  <a:rPr lang="ar-EG" sz="2800" dirty="0"/>
                  <a:t>معامل الالتواء الربيعي للعاملين في </a:t>
                </a:r>
                <a:r>
                  <a:rPr lang="ar-EG" sz="2800" dirty="0" smtClean="0"/>
                  <a:t>القطاع الصناعي </a:t>
                </a:r>
                <a:r>
                  <a:rPr lang="ar-EG" sz="2800" dirty="0"/>
                  <a:t>= </a:t>
                </a:r>
              </a:p>
              <a:p>
                <a:pPr algn="l"/>
                <a:r>
                  <a:rPr lang="ar-EG" sz="2800" dirty="0"/>
                  <a:t>معامل الالتواء </a:t>
                </a:r>
                <a:r>
                  <a:rPr lang="en-US" sz="2800" dirty="0"/>
                  <a:t>= </a:t>
                </a:r>
                <a14:m>
                  <m:oMath xmlns:m="http://schemas.openxmlformats.org/officeDocument/2006/math">
                    <m:f>
                      <m:fPr>
                        <m:ctrlPr>
                          <a:rPr lang="en-US" sz="2800" i="1">
                            <a:latin typeface="Cambria Math"/>
                          </a:rPr>
                        </m:ctrlPr>
                      </m:fPr>
                      <m:num>
                        <m:d>
                          <m:dPr>
                            <m:ctrlPr>
                              <a:rPr lang="en-US" sz="2800" i="1">
                                <a:latin typeface="Cambria Math"/>
                              </a:rPr>
                            </m:ctrlPr>
                          </m:dPr>
                          <m:e>
                            <m:r>
                              <a:rPr lang="en-US" sz="2800" b="0" i="1" smtClean="0">
                                <a:latin typeface="Cambria Math"/>
                              </a:rPr>
                              <m:t>1100</m:t>
                            </m:r>
                            <m:r>
                              <a:rPr lang="en-US" sz="2800" b="0" i="1" smtClean="0">
                                <a:latin typeface="Cambria Math"/>
                              </a:rPr>
                              <m:t>−</m:t>
                            </m:r>
                            <m:r>
                              <a:rPr lang="en-US" sz="2800" b="0" i="1" smtClean="0">
                                <a:latin typeface="Cambria Math"/>
                              </a:rPr>
                              <m:t>850</m:t>
                            </m:r>
                          </m:e>
                        </m:d>
                        <m:r>
                          <a:rPr lang="en-US" sz="2800" i="1">
                            <a:latin typeface="Cambria Math"/>
                          </a:rPr>
                          <m:t>−(</m:t>
                        </m:r>
                        <m:r>
                          <a:rPr lang="en-US" sz="2800" b="0" i="1" smtClean="0">
                            <a:latin typeface="Cambria Math"/>
                          </a:rPr>
                          <m:t>850</m:t>
                        </m:r>
                        <m:r>
                          <a:rPr lang="en-US" sz="2800" b="0" i="1" smtClean="0">
                            <a:latin typeface="Cambria Math"/>
                          </a:rPr>
                          <m:t>−</m:t>
                        </m:r>
                        <m:r>
                          <a:rPr lang="en-US" sz="2800" b="0" i="1" smtClean="0">
                            <a:latin typeface="Cambria Math"/>
                          </a:rPr>
                          <m:t>250</m:t>
                        </m:r>
                        <m:r>
                          <a:rPr lang="en-US" sz="2800" i="1">
                            <a:latin typeface="Cambria Math"/>
                          </a:rPr>
                          <m:t>)</m:t>
                        </m:r>
                      </m:num>
                      <m:den>
                        <m:r>
                          <a:rPr lang="en-US" sz="2800" i="1">
                            <a:latin typeface="Cambria Math"/>
                          </a:rPr>
                          <m:t>(</m:t>
                        </m:r>
                        <m:r>
                          <a:rPr lang="en-US" sz="2800" b="0" i="1" smtClean="0">
                            <a:latin typeface="Cambria Math"/>
                          </a:rPr>
                          <m:t>1100</m:t>
                        </m:r>
                        <m:r>
                          <a:rPr lang="en-US" sz="2800" b="0" i="1" smtClean="0">
                            <a:latin typeface="Cambria Math"/>
                          </a:rPr>
                          <m:t>−</m:t>
                        </m:r>
                        <m:r>
                          <a:rPr lang="en-US" sz="2800" b="0" i="1" smtClean="0">
                            <a:latin typeface="Cambria Math"/>
                          </a:rPr>
                          <m:t>250</m:t>
                        </m:r>
                        <m:r>
                          <a:rPr lang="en-US" sz="2800" i="1">
                            <a:latin typeface="Cambria Math"/>
                          </a:rPr>
                          <m:t>)</m:t>
                        </m:r>
                      </m:den>
                    </m:f>
                  </m:oMath>
                </a14:m>
                <a:r>
                  <a:rPr lang="en-US" sz="2800" dirty="0" smtClean="0"/>
                  <a:t> = -0.41176</a:t>
                </a:r>
                <a:endParaRPr lang="ar-EG" sz="2800" dirty="0" smtClean="0"/>
              </a:p>
              <a:p>
                <a:pPr algn="r" rtl="1"/>
                <a:r>
                  <a:rPr lang="ar-EG" sz="2800" dirty="0" smtClean="0"/>
                  <a:t>يعتبر التوزيع السابق توزيع ملتوي جهة اليسار.</a:t>
                </a:r>
                <a:endParaRPr lang="ar-EG" sz="2800" dirty="0"/>
              </a:p>
              <a:p>
                <a:pPr algn="l"/>
                <a:endParaRPr lang="ar-EG" sz="2800" dirty="0" smtClean="0"/>
              </a:p>
              <a:p>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35" t="-1348"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13405301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490781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1592</TotalTime>
  <Words>1786</Words>
  <Application>Microsoft Office PowerPoint</Application>
  <PresentationFormat>A4 Paper (210x297 mm)</PresentationFormat>
  <Paragraphs>410</Paragraphs>
  <Slides>28</Slides>
  <Notes>0</Notes>
  <HiddenSlides>0</HiddenSlides>
  <MMClips>0</MMClips>
  <ScaleCrop>false</ScaleCrop>
  <HeadingPairs>
    <vt:vector size="4" baseType="variant">
      <vt:variant>
        <vt:lpstr>نسق</vt:lpstr>
      </vt:variant>
      <vt:variant>
        <vt:i4>1</vt:i4>
      </vt:variant>
      <vt:variant>
        <vt:lpstr>عناوين الشرائح</vt:lpstr>
      </vt:variant>
      <vt:variant>
        <vt:i4>28</vt:i4>
      </vt:variant>
    </vt:vector>
  </HeadingPairs>
  <TitlesOfParts>
    <vt:vector size="29" baseType="lpstr">
      <vt:lpstr>فورم لكلية ادارة الاعمال</vt:lpstr>
      <vt:lpstr>عرض تقديمي في PowerPoint</vt:lpstr>
      <vt:lpstr>المحاضرة (9)</vt:lpstr>
      <vt:lpstr>ثالثاً :- مقاييس التشتت :-</vt:lpstr>
      <vt:lpstr>1 – المدى :-</vt:lpstr>
      <vt:lpstr>1 – المدى :-</vt:lpstr>
      <vt:lpstr>1 – المدى :-</vt:lpstr>
      <vt:lpstr>1 – المدى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3- معامل الاختلاف المعياري :-</vt:lpstr>
      <vt:lpstr>3- معامل الاختلاف المعياري :-</vt:lpstr>
      <vt:lpstr>3- معامل الاختلاف المعياري :-</vt:lpstr>
      <vt:lpstr>4- معامل الالتواء :-</vt:lpstr>
      <vt:lpstr>4- معامل الالتواء :-</vt:lpstr>
      <vt:lpstr>4- معامل الالتواء :-</vt:lpstr>
      <vt:lpstr>4- معامل الالتواء :-</vt:lpstr>
      <vt:lpstr>4- معامل الالتواء :-</vt:lpstr>
      <vt:lpstr>4- معامل الالتواء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DR-AHMED</dc:creator>
  <cp:lastModifiedBy>hp</cp:lastModifiedBy>
  <cp:revision>279</cp:revision>
  <dcterms:created xsi:type="dcterms:W3CDTF">2014-02-17T18:40:00Z</dcterms:created>
  <dcterms:modified xsi:type="dcterms:W3CDTF">2014-11-03T17:52:56Z</dcterms:modified>
</cp:coreProperties>
</file>