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67" r:id="rId4"/>
    <p:sldId id="259" r:id="rId5"/>
    <p:sldId id="287" r:id="rId6"/>
    <p:sldId id="288" r:id="rId7"/>
    <p:sldId id="289" r:id="rId8"/>
    <p:sldId id="290" r:id="rId9"/>
    <p:sldId id="291"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99" d="100"/>
          <a:sy n="99" d="100"/>
        </p:scale>
        <p:origin x="90" y="17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9/19/2013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30345467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mailto:mhmmohamed@kfu.edu.sa"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622425"/>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endParaRPr lang="ar-SA" sz="1050" b="1" dirty="0">
              <a:solidFill>
                <a:schemeClr val="accent1">
                  <a:lumMod val="50000"/>
                </a:schemeClr>
              </a:solidFill>
              <a:latin typeface="AYM Wadiy S_U normal."/>
              <a:cs typeface="Times New Roman" pitchFamily="18" charset="0"/>
            </a:endParaRPr>
          </a:p>
          <a:p>
            <a:pPr algn="ctr"/>
            <a:r>
              <a:rPr lang="ar-SA" sz="2600" b="1" dirty="0" smtClean="0">
                <a:solidFill>
                  <a:schemeClr val="bg2">
                    <a:lumMod val="25000"/>
                  </a:schemeClr>
                </a:solidFill>
                <a:latin typeface="Calibri" pitchFamily="34" charset="0"/>
                <a:cs typeface="Times New Roman" pitchFamily="18" charset="0"/>
              </a:rPr>
              <a:t>مهارات الاتصال</a:t>
            </a: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r>
              <a:rPr lang="ar-SA" sz="2600" b="1" dirty="0" smtClean="0">
                <a:solidFill>
                  <a:schemeClr val="bg2">
                    <a:lumMod val="25000"/>
                  </a:schemeClr>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 </a:t>
            </a:r>
            <a:r>
              <a:rPr lang="ar-SA" sz="2600" b="1" dirty="0" smtClean="0">
                <a:solidFill>
                  <a:schemeClr val="bg2">
                    <a:lumMod val="25000"/>
                  </a:schemeClr>
                </a:solidFill>
                <a:latin typeface="Calibri" pitchFamily="34" charset="0"/>
                <a:cs typeface="Times New Roman" pitchFamily="18" charset="0"/>
              </a:rPr>
              <a:t>معتصم حسين ابوزيد</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المحاضرة التمهيدية</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بيانات أستاذ المقرر</a:t>
            </a:r>
          </a:p>
          <a:p>
            <a:pPr rtl="1" eaLnBrk="1" hangingPunct="1">
              <a:buFont typeface="Arial" pitchFamily="34" charset="0"/>
              <a:buChar char="•"/>
            </a:pPr>
            <a:r>
              <a:rPr lang="ar-SA" b="1" dirty="0" smtClean="0">
                <a:cs typeface="Arial" pitchFamily="34" charset="0"/>
              </a:rPr>
              <a:t>تقديم المقرر</a:t>
            </a:r>
          </a:p>
          <a:p>
            <a:pPr rtl="1" eaLnBrk="1" hangingPunct="1">
              <a:buFont typeface="Arial" pitchFamily="34" charset="0"/>
              <a:buChar char="•"/>
            </a:pPr>
            <a:r>
              <a:rPr lang="ar-SA" b="1" dirty="0" smtClean="0">
                <a:cs typeface="Arial" pitchFamily="34" charset="0"/>
              </a:rPr>
              <a:t>أهداف المقرر</a:t>
            </a:r>
          </a:p>
          <a:p>
            <a:pPr rtl="1" eaLnBrk="1" hangingPunct="1">
              <a:buFont typeface="Arial" pitchFamily="34" charset="0"/>
              <a:buChar char="•"/>
            </a:pPr>
            <a:r>
              <a:rPr lang="ar-SA" b="1" dirty="0" smtClean="0">
                <a:cs typeface="Arial" pitchFamily="34" charset="0"/>
              </a:rPr>
              <a:t>محتوى المقرر</a:t>
            </a:r>
          </a:p>
          <a:p>
            <a:pPr rtl="1" eaLnBrk="1" hangingPunct="1">
              <a:buFont typeface="Arial" pitchFamily="34" charset="0"/>
              <a:buChar char="•"/>
            </a:pPr>
            <a:r>
              <a:rPr lang="ar-SA" b="1" dirty="0" smtClean="0">
                <a:cs typeface="Arial" pitchFamily="34" charset="0"/>
              </a:rPr>
              <a:t>طريقة التدريس</a:t>
            </a:r>
          </a:p>
          <a:p>
            <a:pPr rtl="1" eaLnBrk="1" hangingPunct="1">
              <a:buFont typeface="Arial" pitchFamily="34" charset="0"/>
              <a:buChar char="•"/>
            </a:pPr>
            <a:r>
              <a:rPr lang="ar-SA" b="1" dirty="0" smtClean="0">
                <a:cs typeface="Arial" pitchFamily="34" charset="0"/>
              </a:rPr>
              <a:t>التقييم</a:t>
            </a:r>
          </a:p>
          <a:p>
            <a:pPr rtl="1" eaLnBrk="1" hangingPunct="1">
              <a:buFont typeface="Arial" pitchFamily="34" charset="0"/>
              <a:buChar char="•"/>
            </a:pPr>
            <a:r>
              <a:rPr lang="ar-SA" b="1" dirty="0" smtClean="0">
                <a:cs typeface="Arial" pitchFamily="34" charset="0"/>
              </a:rPr>
              <a:t>الكتاب الدراسي</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chemeClr val="tx2">
                    <a:lumMod val="75000"/>
                  </a:schemeClr>
                </a:solidFill>
                <a:cs typeface="Arial" pitchFamily="34" charset="0"/>
              </a:rPr>
              <a:t>بيانات عضو هيئة التدريس</a:t>
            </a:r>
          </a:p>
        </p:txBody>
      </p:sp>
      <p:sp>
        <p:nvSpPr>
          <p:cNvPr id="8195" name="Content Placeholder 2"/>
          <p:cNvSpPr>
            <a:spLocks noGrp="1"/>
          </p:cNvSpPr>
          <p:nvPr>
            <p:ph idx="1"/>
          </p:nvPr>
        </p:nvSpPr>
        <p:spPr>
          <a:xfrm>
            <a:off x="228600" y="1295400"/>
            <a:ext cx="9144000" cy="4678363"/>
          </a:xfrm>
        </p:spPr>
        <p:txBody>
          <a:bodyPr/>
          <a:lstStyle/>
          <a:p>
            <a:pPr rtl="1"/>
            <a:r>
              <a:rPr lang="ar-SA" b="1" dirty="0" smtClean="0"/>
              <a:t>د</a:t>
            </a:r>
            <a:r>
              <a:rPr lang="ar-SA" sz="2800" b="1" dirty="0" smtClean="0"/>
              <a:t>. معتصم حسين ابوزيد</a:t>
            </a:r>
            <a:endParaRPr lang="en-US" dirty="0" smtClean="0"/>
          </a:p>
          <a:p>
            <a:pPr rtl="1"/>
            <a:r>
              <a:rPr lang="ar-SA" sz="2800" b="1" dirty="0" smtClean="0"/>
              <a:t>قسم الإدارة 					كلية إدارة الأعمال</a:t>
            </a:r>
            <a:endParaRPr lang="en-US" sz="2800" dirty="0" smtClean="0"/>
          </a:p>
          <a:p>
            <a:pPr rtl="1"/>
            <a:r>
              <a:rPr lang="ar-SA" sz="2400" b="1" dirty="0" smtClean="0"/>
              <a:t>الهاتف: 035896131                   </a:t>
            </a:r>
          </a:p>
          <a:p>
            <a:pPr rtl="1"/>
            <a:r>
              <a:rPr lang="ar-SA" sz="2400" b="1" dirty="0" smtClean="0"/>
              <a:t> رقم المكتب :2180   البريد الإلكترونى :</a:t>
            </a:r>
            <a:r>
              <a:rPr lang="en-US" b="1" u="sng" dirty="0" smtClean="0">
                <a:hlinkClick r:id="rId2"/>
              </a:rPr>
              <a:t>mhmmohamed@kfu.edu.sa</a:t>
            </a:r>
            <a:endParaRPr lang="en-US" dirty="0" smtClean="0"/>
          </a:p>
          <a:p>
            <a:pPr rtl="1"/>
            <a:r>
              <a:rPr lang="ar-SA" sz="2800" b="1" smtClean="0"/>
              <a:t>الساعات </a:t>
            </a:r>
            <a:r>
              <a:rPr lang="ar-SA" sz="2800" b="1" dirty="0" smtClean="0"/>
              <a:t>المكتبية</a:t>
            </a:r>
            <a:r>
              <a:rPr lang="ar-SA" b="1" dirty="0" smtClean="0"/>
              <a:t>:  	</a:t>
            </a:r>
            <a:r>
              <a:rPr lang="ar-SA" sz="2400" b="1" dirty="0" smtClean="0"/>
              <a:t>الأحد: 10.30 - 11.30  </a:t>
            </a:r>
            <a:endParaRPr lang="en-US" sz="2400" dirty="0" smtClean="0"/>
          </a:p>
          <a:p>
            <a:pPr rtl="1"/>
            <a:r>
              <a:rPr lang="ar-SA" sz="2400" b="1" dirty="0" smtClean="0"/>
              <a:t>				الاثنين: 10.30 - 12.30 </a:t>
            </a:r>
            <a:endParaRPr lang="en-US" sz="2400" dirty="0" smtClean="0"/>
          </a:p>
          <a:p>
            <a:pPr rtl="1"/>
            <a:r>
              <a:rPr lang="ar-SA" sz="2400" b="1" dirty="0" smtClean="0"/>
              <a:t>				الثلاثاء 10.30 - 11.30</a:t>
            </a:r>
            <a:endParaRPr lang="en-US" dirty="0" smtClean="0"/>
          </a:p>
          <a:p>
            <a:pPr eaLnBrk="1" hangingPunct="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t>تقديم المقرر</a:t>
            </a:r>
            <a:endParaRPr lang="ar-SA"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algn="just" rtl="1" eaLnBrk="1" hangingPunct="1">
              <a:lnSpc>
                <a:spcPct val="150000"/>
              </a:lnSpc>
              <a:buNone/>
            </a:pPr>
            <a:r>
              <a:rPr lang="ar-SA" sz="2800" dirty="0" smtClean="0"/>
              <a:t>يغطي مقرر مهارات الاتصال مجموعة من الكفاءات التي يجب على الطالب </a:t>
            </a:r>
            <a:r>
              <a:rPr lang="ar-SA" sz="2800" dirty="0" err="1" smtClean="0"/>
              <a:t>ان</a:t>
            </a:r>
            <a:r>
              <a:rPr lang="ar-SA" sz="2800" dirty="0" smtClean="0"/>
              <a:t> يتحكم فيها لكي يستطيع أن يتواصل بفعالية. فبعدما يعرف المقرر الطالب بالاتصال وعناصره وأنواعه ومعوقاته، يتناول المقرر الاتصالات في مجال الأعمال حيث يركز على عملية كتابة رسائل الأعمال بأنواعها الايجابية والحيادية </a:t>
            </a:r>
            <a:r>
              <a:rPr lang="ar-SA" sz="2800" dirty="0" err="1" smtClean="0"/>
              <a:t>والاقناعية</a:t>
            </a:r>
            <a:r>
              <a:rPr lang="ar-SA" sz="2800" dirty="0" smtClean="0"/>
              <a:t>، طلبات التوظيف وما يتعلق بالسيرة الذاتية، المذكرات الداخلية وتقارير العمل. ثم يعرج المقرر على الاتصالات الشفهية في الخطابات والمقابلات والاجتماعات والاتصالات الهاتفية.</a:t>
            </a:r>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أهداف المقرر</a:t>
            </a:r>
            <a:endParaRPr lang="ar-SA" dirty="0"/>
          </a:p>
        </p:txBody>
      </p:sp>
      <p:sp>
        <p:nvSpPr>
          <p:cNvPr id="3" name="عنصر نائب للمحتوى 2"/>
          <p:cNvSpPr>
            <a:spLocks noGrp="1"/>
          </p:cNvSpPr>
          <p:nvPr>
            <p:ph idx="1"/>
          </p:nvPr>
        </p:nvSpPr>
        <p:spPr>
          <a:xfrm>
            <a:off x="0" y="1600200"/>
            <a:ext cx="9410700" cy="4525963"/>
          </a:xfrm>
        </p:spPr>
        <p:txBody>
          <a:bodyPr/>
          <a:lstStyle/>
          <a:p>
            <a:pPr lvl="0" rtl="1">
              <a:buFont typeface="Arial" pitchFamily="34" charset="0"/>
              <a:buChar char="•"/>
            </a:pPr>
            <a:r>
              <a:rPr lang="ar-SA" sz="2800" dirty="0" smtClean="0"/>
              <a:t>تعريف الطالب بالاتصال  </a:t>
            </a:r>
            <a:r>
              <a:rPr lang="ar-SA" sz="2800" dirty="0" err="1" smtClean="0"/>
              <a:t>ولإتصال</a:t>
            </a:r>
            <a:r>
              <a:rPr lang="ar-SA" sz="2800" dirty="0" smtClean="0"/>
              <a:t> فى المنظمات وعناصره الأساسية ومعوقاته </a:t>
            </a:r>
            <a:r>
              <a:rPr lang="ar-SA" sz="2800" dirty="0" err="1" smtClean="0"/>
              <a:t>وانواعه</a:t>
            </a:r>
            <a:endParaRPr lang="en-US" sz="2800" dirty="0" smtClean="0"/>
          </a:p>
          <a:p>
            <a:pPr lvl="0" rtl="1">
              <a:buFont typeface="Arial" pitchFamily="34" charset="0"/>
              <a:buChar char="•"/>
            </a:pPr>
            <a:r>
              <a:rPr lang="ar-SA" sz="2800" dirty="0" smtClean="0"/>
              <a:t>تنمية مهارات التواصل لدى الطلبة</a:t>
            </a:r>
            <a:endParaRPr lang="en-US" sz="2800" dirty="0" smtClean="0"/>
          </a:p>
          <a:p>
            <a:pPr lvl="0" rtl="1">
              <a:buFont typeface="Arial" pitchFamily="34" charset="0"/>
              <a:buChar char="•"/>
            </a:pPr>
            <a:r>
              <a:rPr lang="ar-SA" sz="2800" dirty="0" smtClean="0"/>
              <a:t>تمكين الطالب من فهم طبيعة </a:t>
            </a:r>
            <a:r>
              <a:rPr lang="ar-SA" sz="2800" dirty="0" err="1" smtClean="0"/>
              <a:t>الإتصال</a:t>
            </a:r>
            <a:r>
              <a:rPr lang="ar-SA" sz="2800" dirty="0" smtClean="0"/>
              <a:t> فى المنظمات. </a:t>
            </a:r>
          </a:p>
          <a:p>
            <a:pPr lvl="0" rtl="1">
              <a:buFont typeface="Arial" pitchFamily="34" charset="0"/>
              <a:buChar char="•"/>
            </a:pPr>
            <a:r>
              <a:rPr lang="ar-SA" sz="2800" dirty="0" smtClean="0"/>
              <a:t>تعريف الطالب بمهارات </a:t>
            </a:r>
            <a:r>
              <a:rPr lang="ar-SA" sz="2800" dirty="0" err="1" smtClean="0"/>
              <a:t>الإتصال</a:t>
            </a:r>
            <a:r>
              <a:rPr lang="ar-SA" sz="2800" dirty="0" smtClean="0"/>
              <a:t> </a:t>
            </a:r>
            <a:r>
              <a:rPr lang="ar-SA" sz="2800" dirty="0" err="1" smtClean="0"/>
              <a:t>المهنى</a:t>
            </a:r>
            <a:endParaRPr lang="en-US" sz="2800" dirty="0" smtClean="0"/>
          </a:p>
          <a:p>
            <a:pPr lvl="0" rtl="1">
              <a:buFont typeface="Arial" pitchFamily="34" charset="0"/>
              <a:buChar char="•"/>
            </a:pPr>
            <a:r>
              <a:rPr lang="ar-SA" sz="2800" dirty="0" smtClean="0"/>
              <a:t>التحكم في أنواع الاتصال التي يستخدمها الإنسان (الشفوي، الكتابي، الحركي...) </a:t>
            </a:r>
            <a:endParaRPr lang="en-US" sz="2800" dirty="0" smtClean="0"/>
          </a:p>
          <a:p>
            <a:pPr lvl="0" rtl="1">
              <a:buFont typeface="Arial" pitchFamily="34" charset="0"/>
              <a:buChar char="•"/>
            </a:pPr>
            <a:r>
              <a:rPr lang="ar-SA" sz="2800" dirty="0" smtClean="0"/>
              <a:t>إعداد الطالب للتواصل في مجال الأعمال خصوصا ما يتعلق بتحرير الرسائل الإدارية بمختلف أنواعها وإعداد التقارير الإدارية والمذكرات</a:t>
            </a:r>
            <a:endParaRPr lang="en-US" sz="2800" dirty="0" smtClean="0"/>
          </a:p>
          <a:p>
            <a:pPr rtl="1">
              <a:buFont typeface="Arial" pitchFamily="34" charset="0"/>
              <a:buChar char="•"/>
            </a:pPr>
            <a:r>
              <a:rPr lang="ar-SA" sz="2800" dirty="0" smtClean="0"/>
              <a:t>تمكين الطالب من بناء العلاقات واختيار الأساليب الاتصالية المناسبة خصوصا في المجال الوظيفي</a:t>
            </a:r>
            <a:endParaRPr lang="ar-SA"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محتوى المقرر</a:t>
            </a:r>
            <a:endParaRPr lang="ar-SA" dirty="0"/>
          </a:p>
        </p:txBody>
      </p:sp>
      <p:sp>
        <p:nvSpPr>
          <p:cNvPr id="3" name="عنصر نائب للمحتوى 2"/>
          <p:cNvSpPr>
            <a:spLocks noGrp="1"/>
          </p:cNvSpPr>
          <p:nvPr>
            <p:ph idx="1"/>
          </p:nvPr>
        </p:nvSpPr>
        <p:spPr>
          <a:xfrm>
            <a:off x="533400" y="1295400"/>
            <a:ext cx="8153400" cy="5105400"/>
          </a:xfrm>
        </p:spPr>
        <p:txBody>
          <a:bodyPr/>
          <a:lstStyle/>
          <a:p>
            <a:pPr lvl="0" rtl="1">
              <a:buFont typeface="Arial" pitchFamily="34" charset="0"/>
              <a:buChar char="•"/>
            </a:pPr>
            <a:r>
              <a:rPr lang="ar-SA" sz="3000" dirty="0" smtClean="0"/>
              <a:t>مدخل إلى المراسلات والاتصالات في منظمات الأعمال</a:t>
            </a:r>
          </a:p>
          <a:p>
            <a:pPr lvl="0" rtl="1">
              <a:buFont typeface="Arial" pitchFamily="34" charset="0"/>
              <a:buChar char="•"/>
            </a:pPr>
            <a:r>
              <a:rPr lang="ar-SA" sz="3000" dirty="0" smtClean="0"/>
              <a:t>أهمية </a:t>
            </a:r>
            <a:r>
              <a:rPr lang="ar-SA" sz="3000" dirty="0" err="1" smtClean="0"/>
              <a:t>الإتصالات</a:t>
            </a:r>
            <a:r>
              <a:rPr lang="ar-SA" sz="3000" dirty="0" smtClean="0"/>
              <a:t> والمعلومات</a:t>
            </a:r>
            <a:endParaRPr lang="en-US" sz="3000" dirty="0" smtClean="0"/>
          </a:p>
          <a:p>
            <a:pPr lvl="0" rtl="1">
              <a:buFont typeface="Arial" pitchFamily="34" charset="0"/>
              <a:buChar char="•"/>
            </a:pPr>
            <a:r>
              <a:rPr lang="ar-SA" sz="3000" dirty="0" smtClean="0"/>
              <a:t>أسس كتابة المراسلات الناجحة</a:t>
            </a:r>
            <a:endParaRPr lang="en-US" sz="3000" dirty="0" smtClean="0"/>
          </a:p>
          <a:p>
            <a:pPr lvl="0" rtl="1">
              <a:buFont typeface="Arial" pitchFamily="34" charset="0"/>
              <a:buChar char="•"/>
            </a:pPr>
            <a:r>
              <a:rPr lang="ar-SA" sz="3000" dirty="0" smtClean="0"/>
              <a:t>عملية كتابة رسائل الأعمال</a:t>
            </a:r>
          </a:p>
          <a:p>
            <a:pPr lvl="0" rtl="1">
              <a:buFont typeface="Arial" pitchFamily="34" charset="0"/>
              <a:buChar char="•"/>
            </a:pPr>
            <a:r>
              <a:rPr lang="ar-SA" sz="3000" dirty="0" smtClean="0"/>
              <a:t>بنية الرسالة وتصميمها</a:t>
            </a:r>
            <a:endParaRPr lang="en-US" sz="3000" dirty="0" smtClean="0"/>
          </a:p>
          <a:p>
            <a:pPr lvl="0" rtl="1">
              <a:buFont typeface="Arial" pitchFamily="34" charset="0"/>
              <a:buChar char="•"/>
            </a:pPr>
            <a:r>
              <a:rPr lang="ar-SA" sz="3000" dirty="0" smtClean="0"/>
              <a:t>الرسائل الايجابية والرسائل الحيادية .</a:t>
            </a:r>
          </a:p>
          <a:p>
            <a:pPr lvl="0" rtl="1">
              <a:buFont typeface="Arial" pitchFamily="34" charset="0"/>
              <a:buChar char="•"/>
            </a:pPr>
            <a:r>
              <a:rPr lang="ar-SA" sz="3000" dirty="0" smtClean="0"/>
              <a:t>الرسائل السلبية .</a:t>
            </a:r>
          </a:p>
          <a:p>
            <a:pPr lvl="0" rtl="1">
              <a:buFont typeface="Arial" pitchFamily="34" charset="0"/>
              <a:buChar char="•"/>
            </a:pPr>
            <a:r>
              <a:rPr lang="ar-SA" sz="3000" dirty="0" smtClean="0"/>
              <a:t>الرسائل </a:t>
            </a:r>
            <a:r>
              <a:rPr lang="ar-SA" sz="3000" dirty="0" err="1" smtClean="0"/>
              <a:t>الاقناعية</a:t>
            </a:r>
            <a:r>
              <a:rPr lang="ar-SA" sz="3000" dirty="0" smtClean="0"/>
              <a:t> ورسائل البيع</a:t>
            </a:r>
            <a:endParaRPr lang="en-US" sz="3000" dirty="0" smtClean="0"/>
          </a:p>
          <a:p>
            <a:pPr lvl="0" rtl="1">
              <a:buFont typeface="Arial" pitchFamily="34" charset="0"/>
              <a:buChar char="•"/>
            </a:pPr>
            <a:r>
              <a:rPr lang="ar-SA" sz="3000" dirty="0" smtClean="0"/>
              <a:t>بيان السيرة الذاتية وطلب التوظيف ومقابلاته</a:t>
            </a:r>
            <a:endParaRPr lang="en-US" sz="3000" dirty="0" smtClean="0"/>
          </a:p>
          <a:p>
            <a:pPr lvl="0" rtl="1">
              <a:buFont typeface="Arial" pitchFamily="34" charset="0"/>
              <a:buChar char="•"/>
            </a:pPr>
            <a:r>
              <a:rPr lang="ar-SA" sz="3000" dirty="0" smtClean="0"/>
              <a:t>المذكرات الداخلية</a:t>
            </a:r>
            <a:endParaRPr lang="en-US" sz="3000" dirty="0" smtClean="0"/>
          </a:p>
          <a:p>
            <a:pPr lvl="0" rtl="1">
              <a:buFont typeface="Arial" pitchFamily="34" charset="0"/>
              <a:buChar char="•"/>
            </a:pPr>
            <a:r>
              <a:rPr lang="ar-SA" sz="3000" dirty="0" smtClean="0"/>
              <a:t>تقارير العمل</a:t>
            </a:r>
            <a:endParaRPr lang="en-US" sz="3000" dirty="0" smtClean="0"/>
          </a:p>
          <a:p>
            <a:pPr lvl="0" rtl="1">
              <a:buFont typeface="Arial" pitchFamily="34" charset="0"/>
              <a:buChar char="•"/>
            </a:pPr>
            <a:r>
              <a:rPr lang="ar-SA" sz="3000" dirty="0" smtClean="0"/>
              <a:t>الاتصالات الشفهية</a:t>
            </a:r>
            <a:endParaRPr lang="en-US" sz="3000" dirty="0" smtClean="0"/>
          </a:p>
          <a:p>
            <a:endParaRPr lang="ar-SA" sz="3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en-US" dirty="0" smtClean="0"/>
              <a:t> </a:t>
            </a:r>
            <a:r>
              <a:rPr lang="ar-SA" dirty="0" smtClean="0"/>
              <a:t> طريقة التدريس</a:t>
            </a:r>
            <a:endParaRPr lang="ar-SA" dirty="0"/>
          </a:p>
        </p:txBody>
      </p:sp>
      <p:sp>
        <p:nvSpPr>
          <p:cNvPr id="3" name="عنصر نائب للمحتوى 2"/>
          <p:cNvSpPr>
            <a:spLocks noGrp="1"/>
          </p:cNvSpPr>
          <p:nvPr>
            <p:ph idx="1"/>
          </p:nvPr>
        </p:nvSpPr>
        <p:spPr/>
        <p:txBody>
          <a:bodyPr/>
          <a:lstStyle/>
          <a:p>
            <a:pPr rtl="1">
              <a:buFont typeface="Arial" pitchFamily="34" charset="0"/>
              <a:buChar char="•"/>
            </a:pPr>
            <a:r>
              <a:rPr lang="ar-SA" dirty="0" smtClean="0"/>
              <a:t>يقدم المقرر الكترونيا عن طريق </a:t>
            </a:r>
            <a:r>
              <a:rPr lang="ar-SA" dirty="0" err="1" smtClean="0"/>
              <a:t>البلاك</a:t>
            </a:r>
            <a:r>
              <a:rPr lang="ar-SA" dirty="0" smtClean="0"/>
              <a:t> بورد. </a:t>
            </a:r>
          </a:p>
          <a:p>
            <a:pPr rtl="1">
              <a:buFont typeface="Arial" pitchFamily="34" charset="0"/>
              <a:buChar char="•"/>
            </a:pPr>
            <a:r>
              <a:rPr lang="ar-SA" dirty="0" smtClean="0"/>
              <a:t>تسجل المحاضرات عبر الفيديو وتوضع للطلاب على </a:t>
            </a:r>
            <a:r>
              <a:rPr lang="ar-SA" dirty="0" err="1" smtClean="0"/>
              <a:t>البلاك</a:t>
            </a:r>
            <a:r>
              <a:rPr lang="ar-SA" dirty="0" smtClean="0"/>
              <a:t> بورد</a:t>
            </a:r>
            <a:endParaRPr lang="en-US" dirty="0" smtClean="0"/>
          </a:p>
          <a:p>
            <a:pPr algn="just" rtl="1">
              <a:buFont typeface="Arial" pitchFamily="34" charset="0"/>
              <a:buChar char="•"/>
            </a:pPr>
            <a:r>
              <a:rPr lang="ar-SA" dirty="0" smtClean="0"/>
              <a:t>يستفيد الطالب من محاضرات مباشرة في مواعيد محددة.</a:t>
            </a:r>
            <a:endParaRPr lang="en-US" dirty="0" smtClean="0"/>
          </a:p>
          <a:p>
            <a:pPr algn="just" rtl="1">
              <a:buFont typeface="Arial" pitchFamily="34" charset="0"/>
              <a:buChar char="•"/>
            </a:pPr>
            <a:r>
              <a:rPr lang="ar-SA" dirty="0" smtClean="0"/>
              <a:t>يضمن المقرر منتدى من إدارة عضو هيئة التدريس</a:t>
            </a:r>
          </a:p>
          <a:p>
            <a:pPr algn="just" rtl="1">
              <a:buFont typeface="Arial" pitchFamily="34" charset="0"/>
              <a:buChar char="•"/>
            </a:pPr>
            <a:r>
              <a:rPr lang="ar-SA" dirty="0" smtClean="0"/>
              <a:t>يضمن المقرر التواصل مع عضو هيئة التدريس مباشرة من خلال هاتف المقرر في الساعات المكتبية.</a:t>
            </a: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طريقة التقييم</a:t>
            </a:r>
            <a:endParaRPr lang="ar-SA" dirty="0"/>
          </a:p>
        </p:txBody>
      </p:sp>
      <p:sp>
        <p:nvSpPr>
          <p:cNvPr id="3" name="عنصر نائب للمحتوى 2"/>
          <p:cNvSpPr>
            <a:spLocks noGrp="1"/>
          </p:cNvSpPr>
          <p:nvPr>
            <p:ph idx="1"/>
          </p:nvPr>
        </p:nvSpPr>
        <p:spPr>
          <a:xfrm>
            <a:off x="0" y="1371600"/>
            <a:ext cx="9525000" cy="4525963"/>
          </a:xfrm>
        </p:spPr>
        <p:txBody>
          <a:bodyPr/>
          <a:lstStyle/>
          <a:p>
            <a:pPr rtl="1">
              <a:buFont typeface="Arial" pitchFamily="34" charset="0"/>
              <a:buChar char="•"/>
            </a:pPr>
            <a:r>
              <a:rPr lang="ar-SA" sz="2800" dirty="0" smtClean="0"/>
              <a:t>الاختبار النهائي من 70 درجة كلها أسئلة اختيار من متعدد (70 سؤال)</a:t>
            </a:r>
            <a:endParaRPr lang="en-US" sz="2800" dirty="0" smtClean="0"/>
          </a:p>
          <a:p>
            <a:pPr rtl="1">
              <a:buFont typeface="Arial" pitchFamily="34" charset="0"/>
              <a:buChar char="•"/>
            </a:pPr>
            <a:r>
              <a:rPr lang="ar-SA" sz="2800" dirty="0" smtClean="0"/>
              <a:t>أعمال فصلية من 30 درجة منها:</a:t>
            </a:r>
          </a:p>
          <a:p>
            <a:pPr marL="1257300" rtl="1"/>
            <a:r>
              <a:rPr lang="ar-SA" sz="2800" dirty="0" smtClean="0"/>
              <a:t>	- 10 للواجبات</a:t>
            </a:r>
          </a:p>
          <a:p>
            <a:pPr marL="1257300" rtl="1"/>
            <a:r>
              <a:rPr lang="ar-SA" sz="2800" dirty="0" smtClean="0"/>
              <a:t>	- 10 للمنتدى </a:t>
            </a:r>
          </a:p>
          <a:p>
            <a:pPr marL="1257300" rtl="1"/>
            <a:r>
              <a:rPr lang="ar-SA" sz="2800" dirty="0" smtClean="0"/>
              <a:t>	- 10 للمحاضرات المباشرة.</a:t>
            </a:r>
            <a:endParaRPr lang="en-US" sz="2800" dirty="0" smtClean="0"/>
          </a:p>
          <a:p>
            <a:pPr lvl="0" rtl="1">
              <a:buFont typeface="Arial" pitchFamily="34" charset="0"/>
              <a:buChar char="•"/>
            </a:pPr>
            <a:r>
              <a:rPr lang="ar-SA" sz="2800" dirty="0" smtClean="0"/>
              <a:t>عدد الواجبات هو 03 بمعدل واجب لكل شهر.</a:t>
            </a:r>
          </a:p>
          <a:p>
            <a:pPr lvl="0" rtl="1">
              <a:buFont typeface="Arial" pitchFamily="34" charset="0"/>
              <a:buChar char="•"/>
            </a:pPr>
            <a:r>
              <a:rPr lang="ar-SA" sz="2800" dirty="0" smtClean="0"/>
              <a:t>تنزل الواجبات في فترات محددة من كل شهر </a:t>
            </a:r>
            <a:r>
              <a:rPr lang="ar-SA" sz="2800" dirty="0" err="1" smtClean="0"/>
              <a:t>و</a:t>
            </a:r>
            <a:r>
              <a:rPr lang="ar-SA" sz="2800" dirty="0" smtClean="0"/>
              <a:t> يسمح للطالب بمحاولتين.  </a:t>
            </a:r>
            <a:endParaRPr lang="en-US" sz="2800" dirty="0" smtClean="0"/>
          </a:p>
          <a:p>
            <a:pPr lvl="0" rtl="1">
              <a:buFont typeface="Arial" pitchFamily="34" charset="0"/>
              <a:buChar char="•"/>
            </a:pPr>
            <a:r>
              <a:rPr lang="ar-SA" sz="2800" dirty="0" smtClean="0"/>
              <a:t>تحسب درجات المنتدى حسب عدد مرات المشاركة حيث يطلب منه 14 مشاركة</a:t>
            </a:r>
            <a:endParaRPr lang="en-US" sz="2800" dirty="0" smtClean="0"/>
          </a:p>
          <a:p>
            <a:pPr rtl="1">
              <a:buFont typeface="Arial" pitchFamily="34" charset="0"/>
              <a:buChar char="•"/>
            </a:pPr>
            <a:r>
              <a:rPr lang="ar-SA" sz="2800" dirty="0" smtClean="0"/>
              <a:t>المحاضرات المباشرة تكون بعدد 03 ويسجل للطالب الحضور.</a:t>
            </a:r>
            <a:endParaRPr lang="ar-SA"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1409</TotalTime>
  <Words>327</Words>
  <Application>Microsoft Office PowerPoint</Application>
  <PresentationFormat>A4 Paper (210x297 mm)</PresentationFormat>
  <Paragraphs>72</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ae_AlMateen</vt:lpstr>
      <vt:lpstr>Arial</vt:lpstr>
      <vt:lpstr>AYM Wadiy S_U normal.</vt:lpstr>
      <vt:lpstr>Calibri</vt:lpstr>
      <vt:lpstr>Times New Roman</vt:lpstr>
      <vt:lpstr>Office Theme</vt:lpstr>
      <vt:lpstr>PowerPoint Presentation</vt:lpstr>
      <vt:lpstr>عنوان المحاضرة</vt:lpstr>
      <vt:lpstr>عناصر المحاضرة</vt:lpstr>
      <vt:lpstr>بيانات عضو هيئة التدريس</vt:lpstr>
      <vt:lpstr>تقديم المقرر</vt:lpstr>
      <vt:lpstr>أهداف المقرر</vt:lpstr>
      <vt:lpstr>محتوى المقرر</vt:lpstr>
      <vt:lpstr>  طريقة التدريس</vt:lpstr>
      <vt:lpstr>طريقة التقييم</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Bassim Ali Yoseif Alsabbgh</cp:lastModifiedBy>
  <cp:revision>100</cp:revision>
  <dcterms:created xsi:type="dcterms:W3CDTF">2009-10-14T19:14:34Z</dcterms:created>
  <dcterms:modified xsi:type="dcterms:W3CDTF">2013-09-19T07:11:44Z</dcterms:modified>
</cp:coreProperties>
</file>