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87" r:id="rId5"/>
    <p:sldId id="288" r:id="rId6"/>
    <p:sldId id="300" r:id="rId7"/>
    <p:sldId id="290" r:id="rId8"/>
    <p:sldId id="297" r:id="rId9"/>
    <p:sldId id="298" r:id="rId10"/>
    <p:sldId id="299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396" y="-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التمهيدية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تعريف بمقرر إدارة العمليات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هدف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العام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447800" y="2286000"/>
            <a:ext cx="74676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ar-TN" sz="3200" dirty="0" smtClean="0"/>
              <a:t>يهدف </a:t>
            </a:r>
            <a:r>
              <a:rPr lang="ar-SA" sz="3200" dirty="0" smtClean="0"/>
              <a:t>المقرر </a:t>
            </a:r>
            <a:r>
              <a:rPr lang="ar-TN" sz="3200" dirty="0" smtClean="0"/>
              <a:t>إلى منح الطالب الأسس النظرية الأولى التي تمكنه من فهم واستيعاب عملية ووظيفة الإنتاج بالمنظمات. كما يتناول المقرر الجوانب الأساسية لإدارة العمليات والإنتاج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أهداف المقرر الإجرائية: 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38200" y="2667000"/>
            <a:ext cx="80772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ar-SA" sz="2800" dirty="0" smtClean="0"/>
              <a:t>تعريف الطالب </a:t>
            </a:r>
            <a:r>
              <a:rPr lang="ar-SA" sz="2800" dirty="0" err="1" smtClean="0"/>
              <a:t>ب</a:t>
            </a:r>
            <a:r>
              <a:rPr lang="ar-TN" sz="2800" dirty="0" smtClean="0"/>
              <a:t>أهم المصطلحات في إدارة </a:t>
            </a:r>
            <a:r>
              <a:rPr lang="ar-SA" sz="2800" dirty="0" smtClean="0"/>
              <a:t>العمليات </a:t>
            </a:r>
            <a:endParaRPr lang="en-US" sz="2800" dirty="0" smtClean="0"/>
          </a:p>
          <a:p>
            <a:pPr lvl="0" algn="just">
              <a:buFont typeface="Arial" pitchFamily="34" charset="0"/>
              <a:buChar char="•"/>
            </a:pPr>
            <a:r>
              <a:rPr lang="ar-SA" sz="2800" dirty="0" smtClean="0"/>
              <a:t>عرض </a:t>
            </a:r>
            <a:r>
              <a:rPr lang="ar-TN" sz="2800" dirty="0" smtClean="0"/>
              <a:t>أهم المنطلقات في إدارة العمليات</a:t>
            </a:r>
            <a:endParaRPr lang="en-US" sz="2800" dirty="0" smtClean="0"/>
          </a:p>
          <a:p>
            <a:pPr lvl="0" algn="just">
              <a:buFont typeface="Arial" pitchFamily="34" charset="0"/>
              <a:buChar char="•"/>
            </a:pPr>
            <a:r>
              <a:rPr lang="ar-TN" sz="2800" dirty="0" smtClean="0"/>
              <a:t>استعمال الأساليب الكمية في اتخاذ القرار في مجال إدارة </a:t>
            </a:r>
            <a:r>
              <a:rPr lang="ar-SA" sz="2800" dirty="0" smtClean="0"/>
              <a:t>العمليات</a:t>
            </a:r>
            <a:endParaRPr lang="en-US" sz="2800" dirty="0" smtClean="0"/>
          </a:p>
          <a:p>
            <a:pPr algn="just"/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04800" y="762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محتويات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المنهج: </a:t>
            </a:r>
            <a:endParaRPr lang="ar-SA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1602828" y="1981200"/>
          <a:ext cx="7617372" cy="3364992"/>
        </p:xfrm>
        <a:graphic>
          <a:graphicData uri="http://schemas.openxmlformats.org/drawingml/2006/table">
            <a:tbl>
              <a:tblPr rtl="1"/>
              <a:tblGrid>
                <a:gridCol w="2080812"/>
                <a:gridCol w="5536560"/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Simplified Arabic"/>
                          <a:ea typeface="Calibri"/>
                        </a:rPr>
                        <a:t>الحصة</a:t>
                      </a:r>
                      <a:endParaRPr lang="en-US" sz="2400" dirty="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 b="1">
                          <a:latin typeface="Simplified Arabic"/>
                          <a:ea typeface="Calibri"/>
                        </a:rPr>
                        <a:t>الموضوع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1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 dirty="0">
                          <a:latin typeface="Simplified Arabic"/>
                          <a:ea typeface="Calibri"/>
                        </a:rPr>
                        <a:t>مدخل إلى المقرر</a:t>
                      </a:r>
                      <a:endParaRPr lang="en-US" sz="2400" dirty="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2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إدارة العمليات: المفهوم والإستراتيجية والتطور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3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إدارة العمليات: المفهوم والإستراتيجية والتطور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4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المنتج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5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المنتج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6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المزيج الإنتاجي باستخدام البرمجة الخطية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7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 dirty="0">
                          <a:latin typeface="Simplified Arabic"/>
                          <a:ea typeface="Calibri"/>
                        </a:rPr>
                        <a:t>المزيج الإنتاجي باستخدام البرمجة الخطية</a:t>
                      </a:r>
                      <a:endParaRPr lang="en-US" sz="2400" dirty="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676401" y="1606295"/>
          <a:ext cx="6928944" cy="3364992"/>
        </p:xfrm>
        <a:graphic>
          <a:graphicData uri="http://schemas.openxmlformats.org/drawingml/2006/table">
            <a:tbl>
              <a:tblPr rtl="1"/>
              <a:tblGrid>
                <a:gridCol w="1593224"/>
                <a:gridCol w="5335720"/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 b="1" dirty="0">
                          <a:latin typeface="Simplified Arabic"/>
                          <a:ea typeface="Calibri"/>
                        </a:rPr>
                        <a:t>الأسبوع</a:t>
                      </a:r>
                      <a:endParaRPr lang="en-US" sz="2400" dirty="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 b="1">
                          <a:latin typeface="Simplified Arabic"/>
                          <a:ea typeface="Calibri"/>
                        </a:rPr>
                        <a:t>الموضوع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 dirty="0">
                          <a:latin typeface="Simplified Arabic"/>
                          <a:ea typeface="Calibri"/>
                        </a:rPr>
                        <a:t>8</a:t>
                      </a:r>
                      <a:endParaRPr lang="en-US" sz="2400" dirty="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 dirty="0">
                          <a:latin typeface="Simplified Arabic"/>
                          <a:ea typeface="Calibri"/>
                        </a:rPr>
                        <a:t>تقدير الطلب</a:t>
                      </a:r>
                      <a:endParaRPr lang="en-US" sz="2400" dirty="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9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 dirty="0">
                          <a:latin typeface="Simplified Arabic"/>
                          <a:ea typeface="Calibri"/>
                        </a:rPr>
                        <a:t>تقدير الطلب</a:t>
                      </a:r>
                      <a:endParaRPr lang="en-US" sz="2400" dirty="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10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 dirty="0">
                          <a:latin typeface="Simplified Arabic"/>
                          <a:ea typeface="Calibri"/>
                        </a:rPr>
                        <a:t>اختيار الموقع</a:t>
                      </a:r>
                      <a:endParaRPr lang="en-US" sz="2400" dirty="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11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 dirty="0">
                          <a:latin typeface="Simplified Arabic"/>
                          <a:ea typeface="Calibri"/>
                        </a:rPr>
                        <a:t>اختيار الموقع</a:t>
                      </a:r>
                      <a:endParaRPr lang="en-US" sz="2400" dirty="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12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 dirty="0">
                          <a:latin typeface="Simplified Arabic"/>
                          <a:ea typeface="Calibri"/>
                        </a:rPr>
                        <a:t>إدارة المشاريع</a:t>
                      </a:r>
                      <a:endParaRPr lang="en-US" sz="2400" dirty="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13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 dirty="0">
                          <a:latin typeface="Simplified Arabic"/>
                          <a:ea typeface="Calibri"/>
                        </a:rPr>
                        <a:t>إدارة المشاريع</a:t>
                      </a:r>
                      <a:endParaRPr lang="en-US" sz="2400" dirty="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>
                          <a:latin typeface="Simplified Arabic"/>
                          <a:ea typeface="Calibri"/>
                        </a:rPr>
                        <a:t>14</a:t>
                      </a:r>
                      <a:endParaRPr lang="en-US" sz="240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sz="2400" dirty="0">
                          <a:latin typeface="Simplified Arabic"/>
                          <a:ea typeface="Calibri"/>
                        </a:rPr>
                        <a:t>إدارة المشاريع</a:t>
                      </a:r>
                      <a:endParaRPr lang="en-US" sz="2400" dirty="0">
                        <a:latin typeface="Simplified Arabic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الكتاب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المقرر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47800" y="1676400"/>
            <a:ext cx="7086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ar-TN" sz="2800" dirty="0" smtClean="0"/>
              <a:t>إدارة العمليات، النظم والأساليب والاتجاهات الحديثة</a:t>
            </a:r>
            <a:r>
              <a:rPr lang="ar-SA" sz="2800" dirty="0" smtClean="0"/>
              <a:t> – </a:t>
            </a:r>
            <a:r>
              <a:rPr lang="ar-TN" sz="2800" dirty="0" smtClean="0"/>
              <a:t>نجم عبود نجم </a:t>
            </a:r>
            <a:r>
              <a:rPr lang="ar-SA" sz="2800" dirty="0" smtClean="0"/>
              <a:t>– </a:t>
            </a:r>
            <a:r>
              <a:rPr lang="ar-TN" sz="2800" dirty="0" smtClean="0"/>
              <a:t>مركز البحوث</a:t>
            </a:r>
            <a:r>
              <a:rPr lang="ar-SA" sz="2800" dirty="0" smtClean="0"/>
              <a:t>– الرياض– 2001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EC59580-0F2C-494C-ACBF-06E035FB03D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4340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71600" y="1905000"/>
          <a:ext cx="7086600" cy="31091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701011"/>
                <a:gridCol w="2385589"/>
              </a:tblGrid>
              <a:tr h="37094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النشاط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r" rtl="1"/>
                      <a:r>
                        <a:rPr lang="ar-SA" sz="2400" dirty="0" smtClean="0"/>
                        <a:t>المشاركة في منتديات الحوار على البلاك</a:t>
                      </a:r>
                      <a:r>
                        <a:rPr lang="ar-SA" sz="2400" baseline="0" dirty="0" smtClean="0"/>
                        <a:t> بورد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r" rtl="1"/>
                      <a:r>
                        <a:rPr lang="ar-SA" sz="2400" dirty="0" smtClean="0"/>
                        <a:t>حضور المحاضرات المسجلة والمحاضرات المباشرة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10 درجات</a:t>
                      </a:r>
                      <a:endParaRPr lang="en-US" sz="2400" dirty="0" smtClean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r" rtl="1"/>
                      <a:r>
                        <a:rPr lang="ar-SA" sz="2400" dirty="0" smtClean="0"/>
                        <a:t>الواجبات المنزلية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 درجات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r" rtl="1"/>
                      <a:r>
                        <a:rPr lang="ar-SA" sz="2400" dirty="0" smtClean="0"/>
                        <a:t>الاختبار النهائي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70 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r" rtl="1"/>
                      <a:r>
                        <a:rPr lang="ar-SA" sz="2400" dirty="0" smtClean="0"/>
                        <a:t>المجموع النهائي </a:t>
                      </a:r>
                      <a:endParaRPr lang="ar-SA" sz="24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100 درجة</a:t>
                      </a:r>
                      <a:endParaRPr lang="ar-SA" sz="2400" dirty="0"/>
                    </a:p>
                  </a:txBody>
                  <a:tcPr marT="45733" marB="45733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توزيع </a:t>
            </a:r>
            <a:r>
              <a:rPr lang="ar-SA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الدرجات 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</a:p>
        </p:txBody>
      </p:sp>
    </p:spTree>
    <p:extLst>
      <p:ext uri="{BB962C8B-B14F-4D97-AF65-F5344CB8AC3E}">
        <p14:creationId xmlns="" xmlns:p14="http://schemas.microsoft.com/office/powerpoint/2010/main" val="419061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F2CE5AF-F6F2-4F5C-BE59-FB2036321267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3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762000" y="1524000"/>
            <a:ext cx="8458200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ar-SA" sz="2400" dirty="0"/>
              <a:t>الساعات المكتبية:</a:t>
            </a:r>
          </a:p>
          <a:p>
            <a:endParaRPr lang="ar-SA" sz="2800" dirty="0"/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800" dirty="0">
              <a:solidFill>
                <a:srgbClr val="FF0000"/>
              </a:solidFill>
            </a:endParaRPr>
          </a:p>
          <a:p>
            <a:endParaRPr lang="ar-SA" sz="2000" dirty="0" smtClean="0">
              <a:solidFill>
                <a:srgbClr val="0070C0"/>
              </a:solidFill>
            </a:endParaRPr>
          </a:p>
          <a:p>
            <a:r>
              <a:rPr lang="ar-SA" sz="2400" dirty="0" smtClean="0"/>
              <a:t>رقم </a:t>
            </a:r>
            <a:r>
              <a:rPr lang="ar-SA" sz="2400" dirty="0"/>
              <a:t>جوال </a:t>
            </a:r>
            <a:r>
              <a:rPr lang="ar-SA" sz="2400" dirty="0" smtClean="0"/>
              <a:t>المقرر</a:t>
            </a:r>
            <a:r>
              <a:rPr lang="ar-SA" sz="2000" dirty="0" smtClean="0">
                <a:solidFill>
                  <a:srgbClr val="0070C0"/>
                </a:solidFill>
              </a:rPr>
              <a:t>:</a:t>
            </a:r>
            <a:r>
              <a:rPr lang="ar-SA" sz="2800" dirty="0" smtClean="0"/>
              <a:t>0501644231     </a:t>
            </a:r>
            <a:r>
              <a:rPr lang="ar-SA" sz="2800" dirty="0"/>
              <a:t> </a:t>
            </a:r>
            <a:endParaRPr lang="en-US" sz="2800" dirty="0"/>
          </a:p>
          <a:p>
            <a:endParaRPr lang="ar-SA" sz="2800" dirty="0"/>
          </a:p>
          <a:p>
            <a:r>
              <a:rPr lang="ar-SA" sz="2400" dirty="0" smtClean="0"/>
              <a:t>البريد الإلكتروني</a:t>
            </a:r>
            <a:r>
              <a:rPr lang="ar-SA" sz="2000" dirty="0" smtClean="0">
                <a:solidFill>
                  <a:srgbClr val="0070C0"/>
                </a:solidFill>
              </a:rPr>
              <a:t>:  </a:t>
            </a:r>
            <a:r>
              <a:rPr lang="fr-FR" sz="2400" dirty="0" smtClean="0"/>
              <a:t>ahireshe@kfu.edu.sa</a:t>
            </a:r>
            <a:endParaRPr lang="en-US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438400" y="1905000"/>
          <a:ext cx="4572000" cy="1371480"/>
        </p:xfrm>
        <a:graphic>
          <a:graphicData uri="http://schemas.openxmlformats.org/drawingml/2006/table">
            <a:tbl>
              <a:tblPr rtl="1" firstRow="1" bandRow="1">
                <a:tableStyleId>{B301B821-A1FF-4177-AEE7-76D212191A09}</a:tableStyleId>
              </a:tblPr>
              <a:tblGrid>
                <a:gridCol w="2286000"/>
                <a:gridCol w="2286000"/>
              </a:tblGrid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اليوم</a:t>
                      </a:r>
                      <a:endParaRPr lang="ar-SA" sz="24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الوقت</a:t>
                      </a:r>
                      <a:endParaRPr lang="ar-SA" sz="24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الأحد</a:t>
                      </a:r>
                      <a:endParaRPr lang="ar-SA" sz="24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17:30- 19:00</a:t>
                      </a:r>
                      <a:endParaRPr lang="ar-SA" sz="24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الاثنين </a:t>
                      </a:r>
                      <a:endParaRPr lang="ar-SA" sz="24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17:30- 19:00</a:t>
                      </a:r>
                      <a:endParaRPr lang="ar-SA" sz="2400" dirty="0"/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-381000" y="152400"/>
            <a:ext cx="9677400" cy="1143000"/>
          </a:xfrm>
        </p:spPr>
        <p:txBody>
          <a:bodyPr/>
          <a:lstStyle/>
          <a:p>
            <a:pPr eaLnBrk="1" hangingPunct="1"/>
            <a:r>
              <a:rPr lang="ar-SA" sz="42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الساعات المكتبية وجوال المقرر والبريد الإلكتروني: </a:t>
            </a:r>
            <a:endParaRPr lang="ar-SA" sz="42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078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10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="" xmlns:p14="http://schemas.microsoft.com/office/powerpoint/2010/main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1428</TotalTime>
  <Words>230</Words>
  <Application>Microsoft Office PowerPoint</Application>
  <PresentationFormat>A4 Paper (210x297 mm)‎</PresentationFormat>
  <Paragraphs>92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الشريحة 2</vt:lpstr>
      <vt:lpstr>: هدف المقرر العام</vt:lpstr>
      <vt:lpstr> أهداف المقرر الإجرائية: </vt:lpstr>
      <vt:lpstr>محتويات المنهج: </vt:lpstr>
      <vt:lpstr>الشريحة 6</vt:lpstr>
      <vt:lpstr>الكتاب المقرر :</vt:lpstr>
      <vt:lpstr>توزيع الدرجات : </vt:lpstr>
      <vt:lpstr>الساعات المكتبية وجوال المقرر والبريد الإلكتروني: </vt:lpstr>
      <vt:lpstr>مع تمنياتي للجميع بالنجاح والتوفيق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110</cp:revision>
  <dcterms:created xsi:type="dcterms:W3CDTF">2009-10-14T19:14:34Z</dcterms:created>
  <dcterms:modified xsi:type="dcterms:W3CDTF">2011-03-10T11:40:17Z</dcterms:modified>
</cp:coreProperties>
</file>