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9" r:id="rId4"/>
    <p:sldId id="287" r:id="rId5"/>
    <p:sldId id="294" r:id="rId6"/>
    <p:sldId id="295" r:id="rId7"/>
    <p:sldId id="296" r:id="rId8"/>
    <p:sldId id="293" r:id="rId9"/>
    <p:sldId id="292" r:id="rId10"/>
    <p:sldId id="297" r:id="rId11"/>
    <p:sldId id="291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707" autoAdjust="0"/>
  </p:normalViewPr>
  <p:slideViewPr>
    <p:cSldViewPr>
      <p:cViewPr>
        <p:scale>
          <a:sx n="75" d="100"/>
          <a:sy n="75" d="100"/>
        </p:scale>
        <p:origin x="-684" y="-36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47233E-3769-46CD-A227-912A63534082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0F70FEFE-9A68-4858-BEFF-0F4A49B13CAC}">
      <dgm:prSet phldrT="[نص]" custT="1"/>
      <dgm:spPr/>
      <dgm:t>
        <a:bodyPr/>
        <a:lstStyle/>
        <a:p>
          <a:pPr rtl="1"/>
          <a:r>
            <a:rPr lang="ar-SA" sz="4000" dirty="0" smtClean="0"/>
            <a:t>مقدمة</a:t>
          </a:r>
          <a:endParaRPr lang="ar-SA" sz="4000" dirty="0"/>
        </a:p>
      </dgm:t>
    </dgm:pt>
    <dgm:pt modelId="{789CE82A-B93F-4B8B-B8C3-38F47631315D}" type="parTrans" cxnId="{29D5DD29-B572-493E-A74C-643420B760C0}">
      <dgm:prSet/>
      <dgm:spPr/>
      <dgm:t>
        <a:bodyPr/>
        <a:lstStyle/>
        <a:p>
          <a:pPr rtl="1"/>
          <a:endParaRPr lang="ar-SA"/>
        </a:p>
      </dgm:t>
    </dgm:pt>
    <dgm:pt modelId="{1F58CD06-CAE6-4A18-97D8-A513B498C92D}" type="sibTrans" cxnId="{29D5DD29-B572-493E-A74C-643420B760C0}">
      <dgm:prSet/>
      <dgm:spPr/>
      <dgm:t>
        <a:bodyPr/>
        <a:lstStyle/>
        <a:p>
          <a:pPr rtl="1"/>
          <a:endParaRPr lang="ar-SA"/>
        </a:p>
      </dgm:t>
    </dgm:pt>
    <dgm:pt modelId="{EAADAFC9-0294-44D7-971B-CD45D01FB8BB}">
      <dgm:prSet phldrT="[نص]" custT="1"/>
      <dgm:spPr/>
      <dgm:t>
        <a:bodyPr/>
        <a:lstStyle/>
        <a:p>
          <a:pPr rtl="1"/>
          <a:r>
            <a:rPr lang="ar-SA" sz="3200" dirty="0" smtClean="0"/>
            <a:t>أهداف المقرر</a:t>
          </a:r>
          <a:endParaRPr lang="ar-SA" sz="3200" dirty="0"/>
        </a:p>
      </dgm:t>
    </dgm:pt>
    <dgm:pt modelId="{93961F6C-E873-408B-A957-659F7D950EE4}" type="parTrans" cxnId="{3BBEB9AF-4E3A-4EB5-913E-C9C2E523D812}">
      <dgm:prSet/>
      <dgm:spPr/>
      <dgm:t>
        <a:bodyPr/>
        <a:lstStyle/>
        <a:p>
          <a:pPr rtl="1"/>
          <a:endParaRPr lang="ar-SA"/>
        </a:p>
      </dgm:t>
    </dgm:pt>
    <dgm:pt modelId="{06BCD9C5-0B17-4A5E-81AD-5236AA074480}" type="sibTrans" cxnId="{3BBEB9AF-4E3A-4EB5-913E-C9C2E523D812}">
      <dgm:prSet/>
      <dgm:spPr/>
      <dgm:t>
        <a:bodyPr/>
        <a:lstStyle/>
        <a:p>
          <a:pPr rtl="1"/>
          <a:endParaRPr lang="ar-SA"/>
        </a:p>
      </dgm:t>
    </dgm:pt>
    <dgm:pt modelId="{790E66AF-A6F9-4C4C-937B-460DE4511E72}">
      <dgm:prSet phldrT="[نص]" custT="1"/>
      <dgm:spPr/>
      <dgm:t>
        <a:bodyPr/>
        <a:lstStyle/>
        <a:p>
          <a:pPr rtl="1"/>
          <a:r>
            <a:rPr lang="ar-SA" sz="3200" dirty="0" smtClean="0"/>
            <a:t>مراجع المقرر</a:t>
          </a:r>
          <a:endParaRPr lang="ar-SA" sz="3200" dirty="0"/>
        </a:p>
      </dgm:t>
    </dgm:pt>
    <dgm:pt modelId="{62161A00-FB2B-47C4-94B9-9F5188419C14}" type="parTrans" cxnId="{3CA1C8B3-9C21-444F-96D4-14AF74611801}">
      <dgm:prSet/>
      <dgm:spPr/>
      <dgm:t>
        <a:bodyPr/>
        <a:lstStyle/>
        <a:p>
          <a:pPr rtl="1"/>
          <a:endParaRPr lang="ar-SA"/>
        </a:p>
      </dgm:t>
    </dgm:pt>
    <dgm:pt modelId="{6A231B60-3698-4607-A251-06AD4AD55D1F}" type="sibTrans" cxnId="{3CA1C8B3-9C21-444F-96D4-14AF74611801}">
      <dgm:prSet/>
      <dgm:spPr/>
      <dgm:t>
        <a:bodyPr/>
        <a:lstStyle/>
        <a:p>
          <a:pPr rtl="1"/>
          <a:endParaRPr lang="ar-SA"/>
        </a:p>
      </dgm:t>
    </dgm:pt>
    <dgm:pt modelId="{29329829-F330-4AF0-812D-8CDC27B72644}">
      <dgm:prSet phldrT="[نص]" custT="1"/>
      <dgm:spPr/>
      <dgm:t>
        <a:bodyPr/>
        <a:lstStyle/>
        <a:p>
          <a:pPr rtl="1"/>
          <a:r>
            <a:rPr lang="ar-SA" sz="3200" dirty="0" smtClean="0"/>
            <a:t>توزيع الدرجات</a:t>
          </a:r>
          <a:endParaRPr lang="ar-SA" sz="3200" dirty="0"/>
        </a:p>
      </dgm:t>
    </dgm:pt>
    <dgm:pt modelId="{6DF91896-2A79-4D2C-B89B-EDDF8D33B85E}" type="parTrans" cxnId="{76078D0E-D8E1-4BFA-9F90-D2BA226BE485}">
      <dgm:prSet/>
      <dgm:spPr/>
      <dgm:t>
        <a:bodyPr/>
        <a:lstStyle/>
        <a:p>
          <a:pPr rtl="1"/>
          <a:endParaRPr lang="ar-SA"/>
        </a:p>
      </dgm:t>
    </dgm:pt>
    <dgm:pt modelId="{CC032040-8F9E-47F8-9D8B-57E86E8EF6FA}" type="sibTrans" cxnId="{76078D0E-D8E1-4BFA-9F90-D2BA226BE485}">
      <dgm:prSet/>
      <dgm:spPr/>
      <dgm:t>
        <a:bodyPr/>
        <a:lstStyle/>
        <a:p>
          <a:pPr rtl="1"/>
          <a:endParaRPr lang="ar-SA"/>
        </a:p>
      </dgm:t>
    </dgm:pt>
    <dgm:pt modelId="{19E2ADE9-063E-44CC-A3D6-036A563F953B}">
      <dgm:prSet phldrT="[نص]" custT="1"/>
      <dgm:spPr/>
      <dgm:t>
        <a:bodyPr/>
        <a:lstStyle/>
        <a:p>
          <a:pPr rtl="1"/>
          <a:r>
            <a:rPr lang="ar-SA" sz="3200" dirty="0" smtClean="0"/>
            <a:t>وسائل الاتصـال</a:t>
          </a:r>
          <a:endParaRPr lang="ar-SA" sz="3200" dirty="0"/>
        </a:p>
      </dgm:t>
    </dgm:pt>
    <dgm:pt modelId="{83DFEC2D-73E2-458C-BE7C-EBAF5C9C2DF5}" type="parTrans" cxnId="{B557AF7A-8E5E-4995-A3B0-1EA1B4033D1B}">
      <dgm:prSet/>
      <dgm:spPr/>
      <dgm:t>
        <a:bodyPr/>
        <a:lstStyle/>
        <a:p>
          <a:pPr rtl="1"/>
          <a:endParaRPr lang="ar-SA"/>
        </a:p>
      </dgm:t>
    </dgm:pt>
    <dgm:pt modelId="{24D60903-0562-446A-AF87-4ED18BB20AEF}" type="sibTrans" cxnId="{B557AF7A-8E5E-4995-A3B0-1EA1B4033D1B}">
      <dgm:prSet/>
      <dgm:spPr/>
      <dgm:t>
        <a:bodyPr/>
        <a:lstStyle/>
        <a:p>
          <a:pPr rtl="1"/>
          <a:endParaRPr lang="ar-SA"/>
        </a:p>
      </dgm:t>
    </dgm:pt>
    <dgm:pt modelId="{23149C36-FDBF-43F5-A0DF-11B79582259A}">
      <dgm:prSet custT="1"/>
      <dgm:spPr/>
      <dgm:t>
        <a:bodyPr/>
        <a:lstStyle/>
        <a:p>
          <a:pPr rtl="1"/>
          <a:r>
            <a:rPr lang="ar-SA" sz="3200" dirty="0" smtClean="0"/>
            <a:t>محتـــوى المقرر</a:t>
          </a:r>
          <a:endParaRPr lang="ar-SA" sz="3200" dirty="0"/>
        </a:p>
      </dgm:t>
    </dgm:pt>
    <dgm:pt modelId="{AB1C91C5-0AAC-422C-B1BC-BEC0FC085FE1}" type="parTrans" cxnId="{310018BE-E565-46E3-ACA3-05C4BEF4FCBE}">
      <dgm:prSet/>
      <dgm:spPr/>
      <dgm:t>
        <a:bodyPr/>
        <a:lstStyle/>
        <a:p>
          <a:pPr rtl="1"/>
          <a:endParaRPr lang="ar-SA"/>
        </a:p>
      </dgm:t>
    </dgm:pt>
    <dgm:pt modelId="{B5A30783-A3DF-4502-8334-8DD032F19B88}" type="sibTrans" cxnId="{310018BE-E565-46E3-ACA3-05C4BEF4FCBE}">
      <dgm:prSet/>
      <dgm:spPr/>
      <dgm:t>
        <a:bodyPr/>
        <a:lstStyle/>
        <a:p>
          <a:pPr rtl="1"/>
          <a:endParaRPr lang="ar-SA"/>
        </a:p>
      </dgm:t>
    </dgm:pt>
    <dgm:pt modelId="{3353C270-2B39-406B-B7B8-C8F7ECA7F737}" type="pres">
      <dgm:prSet presAssocID="{7247233E-3769-46CD-A227-912A6353408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F5CB1E59-3D4E-4B28-A748-8561B214BD34}" type="pres">
      <dgm:prSet presAssocID="{0F70FEFE-9A68-4858-BEFF-0F4A49B13CAC}" presName="node" presStyleLbl="node1" presStyleIdx="0" presStyleCnt="6" custScaleX="12403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6593A10-CA7E-4684-9B8B-B30B9C681080}" type="pres">
      <dgm:prSet presAssocID="{0F70FEFE-9A68-4858-BEFF-0F4A49B13CAC}" presName="spNode" presStyleCnt="0"/>
      <dgm:spPr/>
    </dgm:pt>
    <dgm:pt modelId="{FE589023-F842-4D8B-885A-38CA836651D0}" type="pres">
      <dgm:prSet presAssocID="{1F58CD06-CAE6-4A18-97D8-A513B498C92D}" presName="sibTrans" presStyleLbl="sibTrans1D1" presStyleIdx="0" presStyleCnt="6"/>
      <dgm:spPr/>
      <dgm:t>
        <a:bodyPr/>
        <a:lstStyle/>
        <a:p>
          <a:pPr rtl="1"/>
          <a:endParaRPr lang="ar-SA"/>
        </a:p>
      </dgm:t>
    </dgm:pt>
    <dgm:pt modelId="{94C80314-D8F8-4817-93CF-218F012AB64E}" type="pres">
      <dgm:prSet presAssocID="{EAADAFC9-0294-44D7-971B-CD45D01FB8BB}" presName="node" presStyleLbl="node1" presStyleIdx="1" presStyleCnt="6" custScaleX="261295" custRadScaleRad="109824" custRadScaleInc="590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E334DC4-6EBE-43D6-AF4C-60022DE76A93}" type="pres">
      <dgm:prSet presAssocID="{EAADAFC9-0294-44D7-971B-CD45D01FB8BB}" presName="spNode" presStyleCnt="0"/>
      <dgm:spPr/>
    </dgm:pt>
    <dgm:pt modelId="{C34162F9-0A5A-484A-BC07-02FA35B2ECCE}" type="pres">
      <dgm:prSet presAssocID="{06BCD9C5-0B17-4A5E-81AD-5236AA074480}" presName="sibTrans" presStyleLbl="sibTrans1D1" presStyleIdx="1" presStyleCnt="6"/>
      <dgm:spPr/>
      <dgm:t>
        <a:bodyPr/>
        <a:lstStyle/>
        <a:p>
          <a:pPr rtl="1"/>
          <a:endParaRPr lang="ar-SA"/>
        </a:p>
      </dgm:t>
    </dgm:pt>
    <dgm:pt modelId="{FCD47E94-70B1-4BDF-81C2-02910B259926}" type="pres">
      <dgm:prSet presAssocID="{23149C36-FDBF-43F5-A0DF-11B79582259A}" presName="node" presStyleLbl="node1" presStyleIdx="2" presStyleCnt="6" custScaleX="250775" custRadScaleRad="92666" custRadScaleInc="-6736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4B397F1-BA83-43A4-BCE5-C456E251C9B0}" type="pres">
      <dgm:prSet presAssocID="{23149C36-FDBF-43F5-A0DF-11B79582259A}" presName="spNode" presStyleCnt="0"/>
      <dgm:spPr/>
    </dgm:pt>
    <dgm:pt modelId="{E5726DF0-E750-453B-9411-F54B0E9A732C}" type="pres">
      <dgm:prSet presAssocID="{B5A30783-A3DF-4502-8334-8DD032F19B88}" presName="sibTrans" presStyleLbl="sibTrans1D1" presStyleIdx="2" presStyleCnt="6"/>
      <dgm:spPr/>
      <dgm:t>
        <a:bodyPr/>
        <a:lstStyle/>
        <a:p>
          <a:pPr rtl="1"/>
          <a:endParaRPr lang="ar-SA"/>
        </a:p>
      </dgm:t>
    </dgm:pt>
    <dgm:pt modelId="{E151AB48-EB19-4FA1-9D0B-8A33CF8EC262}" type="pres">
      <dgm:prSet presAssocID="{790E66AF-A6F9-4C4C-937B-460DE4511E72}" presName="node" presStyleLbl="node1" presStyleIdx="3" presStyleCnt="6" custScaleX="20293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E7CAA02-BAA5-411B-9362-357F354A505C}" type="pres">
      <dgm:prSet presAssocID="{790E66AF-A6F9-4C4C-937B-460DE4511E72}" presName="spNode" presStyleCnt="0"/>
      <dgm:spPr/>
    </dgm:pt>
    <dgm:pt modelId="{1C697521-5B79-4C90-8527-F06103B632E2}" type="pres">
      <dgm:prSet presAssocID="{6A231B60-3698-4607-A251-06AD4AD55D1F}" presName="sibTrans" presStyleLbl="sibTrans1D1" presStyleIdx="3" presStyleCnt="6"/>
      <dgm:spPr/>
      <dgm:t>
        <a:bodyPr/>
        <a:lstStyle/>
        <a:p>
          <a:pPr rtl="1"/>
          <a:endParaRPr lang="ar-SA"/>
        </a:p>
      </dgm:t>
    </dgm:pt>
    <dgm:pt modelId="{65BAC3F9-ACFC-48C2-8965-9EAAF66E03BD}" type="pres">
      <dgm:prSet presAssocID="{29329829-F330-4AF0-812D-8CDC27B72644}" presName="node" presStyleLbl="node1" presStyleIdx="4" presStyleCnt="6" custScaleX="232227" custScaleY="106284" custRadScaleRad="91408" custRadScaleInc="6181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59DC6FB-AE92-4A0B-AF98-558CDE0AFEB0}" type="pres">
      <dgm:prSet presAssocID="{29329829-F330-4AF0-812D-8CDC27B72644}" presName="spNode" presStyleCnt="0"/>
      <dgm:spPr/>
    </dgm:pt>
    <dgm:pt modelId="{26FCE159-4C00-4607-8DA4-5F577B044CC4}" type="pres">
      <dgm:prSet presAssocID="{CC032040-8F9E-47F8-9D8B-57E86E8EF6FA}" presName="sibTrans" presStyleLbl="sibTrans1D1" presStyleIdx="4" presStyleCnt="6"/>
      <dgm:spPr/>
      <dgm:t>
        <a:bodyPr/>
        <a:lstStyle/>
        <a:p>
          <a:pPr rtl="1"/>
          <a:endParaRPr lang="ar-SA"/>
        </a:p>
      </dgm:t>
    </dgm:pt>
    <dgm:pt modelId="{8DBF86D1-1C84-4FC8-9C18-F9903C0FD382}" type="pres">
      <dgm:prSet presAssocID="{19E2ADE9-063E-44CC-A3D6-036A563F953B}" presName="node" presStyleLbl="node1" presStyleIdx="5" presStyleCnt="6" custScaleX="21642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30F9FC2-D8D5-4DCC-9AB8-A6D0226332FF}" type="pres">
      <dgm:prSet presAssocID="{19E2ADE9-063E-44CC-A3D6-036A563F953B}" presName="spNode" presStyleCnt="0"/>
      <dgm:spPr/>
    </dgm:pt>
    <dgm:pt modelId="{7857B70D-0646-4877-9985-FFB82F74E0BC}" type="pres">
      <dgm:prSet presAssocID="{24D60903-0562-446A-AF87-4ED18BB20AEF}" presName="sibTrans" presStyleLbl="sibTrans1D1" presStyleIdx="5" presStyleCnt="6"/>
      <dgm:spPr/>
      <dgm:t>
        <a:bodyPr/>
        <a:lstStyle/>
        <a:p>
          <a:pPr rtl="1"/>
          <a:endParaRPr lang="ar-SA"/>
        </a:p>
      </dgm:t>
    </dgm:pt>
  </dgm:ptLst>
  <dgm:cxnLst>
    <dgm:cxn modelId="{9BEC07AF-E41D-4AEC-B78E-C6461801B0F2}" type="presOf" srcId="{B5A30783-A3DF-4502-8334-8DD032F19B88}" destId="{E5726DF0-E750-453B-9411-F54B0E9A732C}" srcOrd="0" destOrd="0" presId="urn:microsoft.com/office/officeart/2005/8/layout/cycle6"/>
    <dgm:cxn modelId="{7BDBDC35-5EF1-4CA8-85EE-B9552133696F}" type="presOf" srcId="{7247233E-3769-46CD-A227-912A63534082}" destId="{3353C270-2B39-406B-B7B8-C8F7ECA7F737}" srcOrd="0" destOrd="0" presId="urn:microsoft.com/office/officeart/2005/8/layout/cycle6"/>
    <dgm:cxn modelId="{1AC08771-FD62-4066-AC9D-E54D5309AD04}" type="presOf" srcId="{1F58CD06-CAE6-4A18-97D8-A513B498C92D}" destId="{FE589023-F842-4D8B-885A-38CA836651D0}" srcOrd="0" destOrd="0" presId="urn:microsoft.com/office/officeart/2005/8/layout/cycle6"/>
    <dgm:cxn modelId="{B0973E2A-F0C9-4260-8BEA-6A3D255006BE}" type="presOf" srcId="{23149C36-FDBF-43F5-A0DF-11B79582259A}" destId="{FCD47E94-70B1-4BDF-81C2-02910B259926}" srcOrd="0" destOrd="0" presId="urn:microsoft.com/office/officeart/2005/8/layout/cycle6"/>
    <dgm:cxn modelId="{42119CC9-F385-4F2E-A7E7-9A814EC41449}" type="presOf" srcId="{CC032040-8F9E-47F8-9D8B-57E86E8EF6FA}" destId="{26FCE159-4C00-4607-8DA4-5F577B044CC4}" srcOrd="0" destOrd="0" presId="urn:microsoft.com/office/officeart/2005/8/layout/cycle6"/>
    <dgm:cxn modelId="{3CA1C8B3-9C21-444F-96D4-14AF74611801}" srcId="{7247233E-3769-46CD-A227-912A63534082}" destId="{790E66AF-A6F9-4C4C-937B-460DE4511E72}" srcOrd="3" destOrd="0" parTransId="{62161A00-FB2B-47C4-94B9-9F5188419C14}" sibTransId="{6A231B60-3698-4607-A251-06AD4AD55D1F}"/>
    <dgm:cxn modelId="{12F4DC65-44EF-4971-8BEA-E50AD60A2382}" type="presOf" srcId="{EAADAFC9-0294-44D7-971B-CD45D01FB8BB}" destId="{94C80314-D8F8-4817-93CF-218F012AB64E}" srcOrd="0" destOrd="0" presId="urn:microsoft.com/office/officeart/2005/8/layout/cycle6"/>
    <dgm:cxn modelId="{471B1476-060A-4B73-88F0-201C09AC81C6}" type="presOf" srcId="{24D60903-0562-446A-AF87-4ED18BB20AEF}" destId="{7857B70D-0646-4877-9985-FFB82F74E0BC}" srcOrd="0" destOrd="0" presId="urn:microsoft.com/office/officeart/2005/8/layout/cycle6"/>
    <dgm:cxn modelId="{29D5DD29-B572-493E-A74C-643420B760C0}" srcId="{7247233E-3769-46CD-A227-912A63534082}" destId="{0F70FEFE-9A68-4858-BEFF-0F4A49B13CAC}" srcOrd="0" destOrd="0" parTransId="{789CE82A-B93F-4B8B-B8C3-38F47631315D}" sibTransId="{1F58CD06-CAE6-4A18-97D8-A513B498C92D}"/>
    <dgm:cxn modelId="{8EA0FD03-63DD-4E27-8DBA-F244581015B0}" type="presOf" srcId="{06BCD9C5-0B17-4A5E-81AD-5236AA074480}" destId="{C34162F9-0A5A-484A-BC07-02FA35B2ECCE}" srcOrd="0" destOrd="0" presId="urn:microsoft.com/office/officeart/2005/8/layout/cycle6"/>
    <dgm:cxn modelId="{4D56D70A-8DD0-40F7-B2BF-0CD12CEC3D74}" type="presOf" srcId="{0F70FEFE-9A68-4858-BEFF-0F4A49B13CAC}" destId="{F5CB1E59-3D4E-4B28-A748-8561B214BD34}" srcOrd="0" destOrd="0" presId="urn:microsoft.com/office/officeart/2005/8/layout/cycle6"/>
    <dgm:cxn modelId="{B557AF7A-8E5E-4995-A3B0-1EA1B4033D1B}" srcId="{7247233E-3769-46CD-A227-912A63534082}" destId="{19E2ADE9-063E-44CC-A3D6-036A563F953B}" srcOrd="5" destOrd="0" parTransId="{83DFEC2D-73E2-458C-BE7C-EBAF5C9C2DF5}" sibTransId="{24D60903-0562-446A-AF87-4ED18BB20AEF}"/>
    <dgm:cxn modelId="{310018BE-E565-46E3-ACA3-05C4BEF4FCBE}" srcId="{7247233E-3769-46CD-A227-912A63534082}" destId="{23149C36-FDBF-43F5-A0DF-11B79582259A}" srcOrd="2" destOrd="0" parTransId="{AB1C91C5-0AAC-422C-B1BC-BEC0FC085FE1}" sibTransId="{B5A30783-A3DF-4502-8334-8DD032F19B88}"/>
    <dgm:cxn modelId="{6B8F4F4C-DCF4-4011-B64D-473B8B0E45E0}" type="presOf" srcId="{29329829-F330-4AF0-812D-8CDC27B72644}" destId="{65BAC3F9-ACFC-48C2-8965-9EAAF66E03BD}" srcOrd="0" destOrd="0" presId="urn:microsoft.com/office/officeart/2005/8/layout/cycle6"/>
    <dgm:cxn modelId="{458AFCEA-AE09-4E5F-95CC-A97CB7017B09}" type="presOf" srcId="{19E2ADE9-063E-44CC-A3D6-036A563F953B}" destId="{8DBF86D1-1C84-4FC8-9C18-F9903C0FD382}" srcOrd="0" destOrd="0" presId="urn:microsoft.com/office/officeart/2005/8/layout/cycle6"/>
    <dgm:cxn modelId="{803E23A4-68A9-4654-84FF-6E3AD10E07A5}" type="presOf" srcId="{6A231B60-3698-4607-A251-06AD4AD55D1F}" destId="{1C697521-5B79-4C90-8527-F06103B632E2}" srcOrd="0" destOrd="0" presId="urn:microsoft.com/office/officeart/2005/8/layout/cycle6"/>
    <dgm:cxn modelId="{3BBEB9AF-4E3A-4EB5-913E-C9C2E523D812}" srcId="{7247233E-3769-46CD-A227-912A63534082}" destId="{EAADAFC9-0294-44D7-971B-CD45D01FB8BB}" srcOrd="1" destOrd="0" parTransId="{93961F6C-E873-408B-A957-659F7D950EE4}" sibTransId="{06BCD9C5-0B17-4A5E-81AD-5236AA074480}"/>
    <dgm:cxn modelId="{76078D0E-D8E1-4BFA-9F90-D2BA226BE485}" srcId="{7247233E-3769-46CD-A227-912A63534082}" destId="{29329829-F330-4AF0-812D-8CDC27B72644}" srcOrd="4" destOrd="0" parTransId="{6DF91896-2A79-4D2C-B89B-EDDF8D33B85E}" sibTransId="{CC032040-8F9E-47F8-9D8B-57E86E8EF6FA}"/>
    <dgm:cxn modelId="{01F275EA-4010-4043-B2E1-47F3D3C6302E}" type="presOf" srcId="{790E66AF-A6F9-4C4C-937B-460DE4511E72}" destId="{E151AB48-EB19-4FA1-9D0B-8A33CF8EC262}" srcOrd="0" destOrd="0" presId="urn:microsoft.com/office/officeart/2005/8/layout/cycle6"/>
    <dgm:cxn modelId="{4C191488-18E6-4C95-ABF1-CF159BD9DCAE}" type="presParOf" srcId="{3353C270-2B39-406B-B7B8-C8F7ECA7F737}" destId="{F5CB1E59-3D4E-4B28-A748-8561B214BD34}" srcOrd="0" destOrd="0" presId="urn:microsoft.com/office/officeart/2005/8/layout/cycle6"/>
    <dgm:cxn modelId="{A5AA5500-A513-4860-9730-EE4D9717B942}" type="presParOf" srcId="{3353C270-2B39-406B-B7B8-C8F7ECA7F737}" destId="{26593A10-CA7E-4684-9B8B-B30B9C681080}" srcOrd="1" destOrd="0" presId="urn:microsoft.com/office/officeart/2005/8/layout/cycle6"/>
    <dgm:cxn modelId="{8B9AF468-73FB-40D9-84C2-308A78F128F5}" type="presParOf" srcId="{3353C270-2B39-406B-B7B8-C8F7ECA7F737}" destId="{FE589023-F842-4D8B-885A-38CA836651D0}" srcOrd="2" destOrd="0" presId="urn:microsoft.com/office/officeart/2005/8/layout/cycle6"/>
    <dgm:cxn modelId="{A71C3FDF-69E9-4742-B85E-2D5997C4F816}" type="presParOf" srcId="{3353C270-2B39-406B-B7B8-C8F7ECA7F737}" destId="{94C80314-D8F8-4817-93CF-218F012AB64E}" srcOrd="3" destOrd="0" presId="urn:microsoft.com/office/officeart/2005/8/layout/cycle6"/>
    <dgm:cxn modelId="{B2209721-FDD8-4B50-B5E1-DB42FE076744}" type="presParOf" srcId="{3353C270-2B39-406B-B7B8-C8F7ECA7F737}" destId="{1E334DC4-6EBE-43D6-AF4C-60022DE76A93}" srcOrd="4" destOrd="0" presId="urn:microsoft.com/office/officeart/2005/8/layout/cycle6"/>
    <dgm:cxn modelId="{213C8A1B-876A-4DA2-B050-3940CA4F9FA8}" type="presParOf" srcId="{3353C270-2B39-406B-B7B8-C8F7ECA7F737}" destId="{C34162F9-0A5A-484A-BC07-02FA35B2ECCE}" srcOrd="5" destOrd="0" presId="urn:microsoft.com/office/officeart/2005/8/layout/cycle6"/>
    <dgm:cxn modelId="{EB6464C3-7BE1-4C32-8F8F-E86D8B5A67E9}" type="presParOf" srcId="{3353C270-2B39-406B-B7B8-C8F7ECA7F737}" destId="{FCD47E94-70B1-4BDF-81C2-02910B259926}" srcOrd="6" destOrd="0" presId="urn:microsoft.com/office/officeart/2005/8/layout/cycle6"/>
    <dgm:cxn modelId="{F2104B9C-C043-4521-ACF6-934D5490B659}" type="presParOf" srcId="{3353C270-2B39-406B-B7B8-C8F7ECA7F737}" destId="{84B397F1-BA83-43A4-BCE5-C456E251C9B0}" srcOrd="7" destOrd="0" presId="urn:microsoft.com/office/officeart/2005/8/layout/cycle6"/>
    <dgm:cxn modelId="{CC67296A-2B29-416C-88F5-51D291A4DE9E}" type="presParOf" srcId="{3353C270-2B39-406B-B7B8-C8F7ECA7F737}" destId="{E5726DF0-E750-453B-9411-F54B0E9A732C}" srcOrd="8" destOrd="0" presId="urn:microsoft.com/office/officeart/2005/8/layout/cycle6"/>
    <dgm:cxn modelId="{C57A35E2-152D-4F75-ACB6-CC63994B830A}" type="presParOf" srcId="{3353C270-2B39-406B-B7B8-C8F7ECA7F737}" destId="{E151AB48-EB19-4FA1-9D0B-8A33CF8EC262}" srcOrd="9" destOrd="0" presId="urn:microsoft.com/office/officeart/2005/8/layout/cycle6"/>
    <dgm:cxn modelId="{FDC12918-490D-4831-A2B9-FB76B7812D6D}" type="presParOf" srcId="{3353C270-2B39-406B-B7B8-C8F7ECA7F737}" destId="{8E7CAA02-BAA5-411B-9362-357F354A505C}" srcOrd="10" destOrd="0" presId="urn:microsoft.com/office/officeart/2005/8/layout/cycle6"/>
    <dgm:cxn modelId="{74966E86-94D1-41A1-8D2E-46B9A59E0084}" type="presParOf" srcId="{3353C270-2B39-406B-B7B8-C8F7ECA7F737}" destId="{1C697521-5B79-4C90-8527-F06103B632E2}" srcOrd="11" destOrd="0" presId="urn:microsoft.com/office/officeart/2005/8/layout/cycle6"/>
    <dgm:cxn modelId="{A21ECCCE-3D54-48A1-8DB1-CD28EE526B6F}" type="presParOf" srcId="{3353C270-2B39-406B-B7B8-C8F7ECA7F737}" destId="{65BAC3F9-ACFC-48C2-8965-9EAAF66E03BD}" srcOrd="12" destOrd="0" presId="urn:microsoft.com/office/officeart/2005/8/layout/cycle6"/>
    <dgm:cxn modelId="{E8D3D6B5-CEEF-4640-B02F-090C1A019FA6}" type="presParOf" srcId="{3353C270-2B39-406B-B7B8-C8F7ECA7F737}" destId="{E59DC6FB-AE92-4A0B-AF98-558CDE0AFEB0}" srcOrd="13" destOrd="0" presId="urn:microsoft.com/office/officeart/2005/8/layout/cycle6"/>
    <dgm:cxn modelId="{7B2833AF-1B45-4730-B350-1A100745810E}" type="presParOf" srcId="{3353C270-2B39-406B-B7B8-C8F7ECA7F737}" destId="{26FCE159-4C00-4607-8DA4-5F577B044CC4}" srcOrd="14" destOrd="0" presId="urn:microsoft.com/office/officeart/2005/8/layout/cycle6"/>
    <dgm:cxn modelId="{1069F3FE-CEBC-4472-843D-E61F73868A8B}" type="presParOf" srcId="{3353C270-2B39-406B-B7B8-C8F7ECA7F737}" destId="{8DBF86D1-1C84-4FC8-9C18-F9903C0FD382}" srcOrd="15" destOrd="0" presId="urn:microsoft.com/office/officeart/2005/8/layout/cycle6"/>
    <dgm:cxn modelId="{2C551953-D61F-41EA-AEA7-F441CAEBCB96}" type="presParOf" srcId="{3353C270-2B39-406B-B7B8-C8F7ECA7F737}" destId="{230F9FC2-D8D5-4DCC-9AB8-A6D0226332FF}" srcOrd="16" destOrd="0" presId="urn:microsoft.com/office/officeart/2005/8/layout/cycle6"/>
    <dgm:cxn modelId="{54A506F0-EB26-44A1-8EC1-4F7803C84C62}" type="presParOf" srcId="{3353C270-2B39-406B-B7B8-C8F7ECA7F737}" destId="{7857B70D-0646-4877-9985-FFB82F74E0BC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5CB1E59-3D4E-4B28-A748-8561B214BD34}">
      <dsp:nvSpPr>
        <dsp:cNvPr id="0" name=""/>
        <dsp:cNvSpPr/>
      </dsp:nvSpPr>
      <dsp:spPr>
        <a:xfrm>
          <a:off x="3699648" y="1359"/>
          <a:ext cx="1561707" cy="8184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/>
            <a:t>مقدمة</a:t>
          </a:r>
          <a:endParaRPr lang="ar-SA" sz="4000" kern="1200" dirty="0"/>
        </a:p>
      </dsp:txBody>
      <dsp:txXfrm>
        <a:off x="3699648" y="1359"/>
        <a:ext cx="1561707" cy="818405"/>
      </dsp:txXfrm>
    </dsp:sp>
    <dsp:sp modelId="{FE589023-F842-4D8B-885A-38CA836651D0}">
      <dsp:nvSpPr>
        <dsp:cNvPr id="0" name=""/>
        <dsp:cNvSpPr/>
      </dsp:nvSpPr>
      <dsp:spPr>
        <a:xfrm>
          <a:off x="2985483" y="544188"/>
          <a:ext cx="3857237" cy="3857237"/>
        </a:xfrm>
        <a:custGeom>
          <a:avLst/>
          <a:gdLst/>
          <a:ahLst/>
          <a:cxnLst/>
          <a:rect l="0" t="0" r="0" b="0"/>
          <a:pathLst>
            <a:path>
              <a:moveTo>
                <a:pt x="2284225" y="33067"/>
              </a:moveTo>
              <a:arcTo wR="1928618" hR="1928618" stAng="16837514" swAng="149650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C80314-D8F8-4817-93CF-218F012AB64E}">
      <dsp:nvSpPr>
        <dsp:cNvPr id="0" name=""/>
        <dsp:cNvSpPr/>
      </dsp:nvSpPr>
      <dsp:spPr>
        <a:xfrm>
          <a:off x="4691285" y="908954"/>
          <a:ext cx="3289928" cy="8184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أهداف المقرر</a:t>
          </a:r>
          <a:endParaRPr lang="ar-SA" sz="3200" kern="1200" dirty="0"/>
        </a:p>
      </dsp:txBody>
      <dsp:txXfrm>
        <a:off x="4691285" y="908954"/>
        <a:ext cx="3289928" cy="818405"/>
      </dsp:txXfrm>
    </dsp:sp>
    <dsp:sp modelId="{C34162F9-0A5A-484A-BC07-02FA35B2ECCE}">
      <dsp:nvSpPr>
        <dsp:cNvPr id="0" name=""/>
        <dsp:cNvSpPr/>
      </dsp:nvSpPr>
      <dsp:spPr>
        <a:xfrm>
          <a:off x="2668272" y="-458336"/>
          <a:ext cx="3857237" cy="3857237"/>
        </a:xfrm>
        <a:custGeom>
          <a:avLst/>
          <a:gdLst/>
          <a:ahLst/>
          <a:cxnLst/>
          <a:rect l="0" t="0" r="0" b="0"/>
          <a:pathLst>
            <a:path>
              <a:moveTo>
                <a:pt x="3839011" y="2193143"/>
              </a:moveTo>
              <a:arcTo wR="1928618" hR="1928618" stAng="473003" swAng="132144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D47E94-70B1-4BDF-81C2-02910B259926}">
      <dsp:nvSpPr>
        <dsp:cNvPr id="0" name=""/>
        <dsp:cNvSpPr/>
      </dsp:nvSpPr>
      <dsp:spPr>
        <a:xfrm>
          <a:off x="4615095" y="2438400"/>
          <a:ext cx="3157472" cy="8184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محتـــوى المقرر</a:t>
          </a:r>
          <a:endParaRPr lang="ar-SA" sz="3200" kern="1200" dirty="0"/>
        </a:p>
      </dsp:txBody>
      <dsp:txXfrm>
        <a:off x="4615095" y="2438400"/>
        <a:ext cx="3157472" cy="818405"/>
      </dsp:txXfrm>
    </dsp:sp>
    <dsp:sp modelId="{E5726DF0-E750-453B-9411-F54B0E9A732C}">
      <dsp:nvSpPr>
        <dsp:cNvPr id="0" name=""/>
        <dsp:cNvSpPr/>
      </dsp:nvSpPr>
      <dsp:spPr>
        <a:xfrm>
          <a:off x="2215103" y="189307"/>
          <a:ext cx="3857237" cy="3857237"/>
        </a:xfrm>
        <a:custGeom>
          <a:avLst/>
          <a:gdLst/>
          <a:ahLst/>
          <a:cxnLst/>
          <a:rect l="0" t="0" r="0" b="0"/>
          <a:pathLst>
            <a:path>
              <a:moveTo>
                <a:pt x="3479477" y="3075095"/>
              </a:moveTo>
              <a:arcTo wR="1928618" hR="1928618" stAng="2188426" swAng="166446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51AB48-EB19-4FA1-9D0B-8A33CF8EC262}">
      <dsp:nvSpPr>
        <dsp:cNvPr id="0" name=""/>
        <dsp:cNvSpPr/>
      </dsp:nvSpPr>
      <dsp:spPr>
        <a:xfrm>
          <a:off x="3202920" y="3858597"/>
          <a:ext cx="2555163" cy="8184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مراجع المقرر</a:t>
          </a:r>
          <a:endParaRPr lang="ar-SA" sz="3200" kern="1200" dirty="0"/>
        </a:p>
      </dsp:txBody>
      <dsp:txXfrm>
        <a:off x="3202920" y="3858597"/>
        <a:ext cx="2555163" cy="818405"/>
      </dsp:txXfrm>
    </dsp:sp>
    <dsp:sp modelId="{1C697521-5B79-4C90-8527-F06103B632E2}">
      <dsp:nvSpPr>
        <dsp:cNvPr id="0" name=""/>
        <dsp:cNvSpPr/>
      </dsp:nvSpPr>
      <dsp:spPr>
        <a:xfrm>
          <a:off x="2927991" y="208286"/>
          <a:ext cx="3857237" cy="3857237"/>
        </a:xfrm>
        <a:custGeom>
          <a:avLst/>
          <a:gdLst/>
          <a:ahLst/>
          <a:cxnLst/>
          <a:rect l="0" t="0" r="0" b="0"/>
          <a:pathLst>
            <a:path>
              <a:moveTo>
                <a:pt x="1051826" y="3646410"/>
              </a:moveTo>
              <a:arcTo wR="1928618" hR="1928618" stAng="7022436" swAng="151835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BAC3F9-ACFC-48C2-8965-9EAAF66E03BD}">
      <dsp:nvSpPr>
        <dsp:cNvPr id="0" name=""/>
        <dsp:cNvSpPr/>
      </dsp:nvSpPr>
      <dsp:spPr>
        <a:xfrm>
          <a:off x="1338486" y="2438400"/>
          <a:ext cx="2923937" cy="8698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توزيع الدرجات</a:t>
          </a:r>
          <a:endParaRPr lang="ar-SA" sz="3200" kern="1200" dirty="0"/>
        </a:p>
      </dsp:txBody>
      <dsp:txXfrm>
        <a:off x="1338486" y="2438400"/>
        <a:ext cx="2923937" cy="869834"/>
      </dsp:txXfrm>
    </dsp:sp>
    <dsp:sp modelId="{26FCE159-4C00-4607-8DA4-5F577B044CC4}">
      <dsp:nvSpPr>
        <dsp:cNvPr id="0" name=""/>
        <dsp:cNvSpPr/>
      </dsp:nvSpPr>
      <dsp:spPr>
        <a:xfrm>
          <a:off x="2631957" y="-67507"/>
          <a:ext cx="3857237" cy="3857237"/>
        </a:xfrm>
        <a:custGeom>
          <a:avLst/>
          <a:gdLst/>
          <a:ahLst/>
          <a:cxnLst/>
          <a:rect l="0" t="0" r="0" b="0"/>
          <a:pathLst>
            <a:path>
              <a:moveTo>
                <a:pt x="86461" y="2499606"/>
              </a:moveTo>
              <a:arcTo wR="1928618" hR="1928618" stAng="9766731" swAng="115885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BF86D1-1C84-4FC8-9C18-F9903C0FD382}">
      <dsp:nvSpPr>
        <dsp:cNvPr id="0" name=""/>
        <dsp:cNvSpPr/>
      </dsp:nvSpPr>
      <dsp:spPr>
        <a:xfrm>
          <a:off x="1447799" y="965669"/>
          <a:ext cx="2724938" cy="8184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وسائل الاتصـال</a:t>
          </a:r>
          <a:endParaRPr lang="ar-SA" sz="3200" kern="1200" dirty="0"/>
        </a:p>
      </dsp:txBody>
      <dsp:txXfrm>
        <a:off x="1447799" y="965669"/>
        <a:ext cx="2724938" cy="818405"/>
      </dsp:txXfrm>
    </dsp:sp>
    <dsp:sp modelId="{7857B70D-0646-4877-9985-FFB82F74E0BC}">
      <dsp:nvSpPr>
        <dsp:cNvPr id="0" name=""/>
        <dsp:cNvSpPr/>
      </dsp:nvSpPr>
      <dsp:spPr>
        <a:xfrm>
          <a:off x="2551883" y="410562"/>
          <a:ext cx="3857237" cy="3857237"/>
        </a:xfrm>
        <a:custGeom>
          <a:avLst/>
          <a:gdLst/>
          <a:ahLst/>
          <a:cxnLst/>
          <a:rect l="0" t="0" r="0" b="0"/>
          <a:pathLst>
            <a:path>
              <a:moveTo>
                <a:pt x="579667" y="550249"/>
              </a:moveTo>
              <a:arcTo wR="1928618" hR="1928618" stAng="13537080" swAng="121755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10/30/2010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kfu_dr_me@hotmail.com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32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32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32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3200" dirty="0" smtClean="0">
                <a:solidFill>
                  <a:srgbClr val="898989"/>
                </a:solidFill>
                <a:latin typeface="Calibri" pitchFamily="34" charset="0"/>
              </a:rPr>
              <a:t>إدارة الأعمــال</a:t>
            </a:r>
            <a:endParaRPr lang="en-US" sz="3200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3200" dirty="0" smtClean="0">
                <a:solidFill>
                  <a:srgbClr val="898989"/>
                </a:solidFill>
                <a:latin typeface="Calibri" pitchFamily="34" charset="0"/>
              </a:rPr>
              <a:t>قسـم الأسـاليب الكميــة</a:t>
            </a:r>
            <a:r>
              <a:rPr lang="ar-EG" sz="32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endParaRPr lang="en-US" sz="32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362200"/>
            <a:ext cx="50990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40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الأساليب الكمية في الإدارة</a:t>
            </a:r>
            <a:endParaRPr lang="ar-SA" sz="40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</a:t>
            </a:r>
            <a: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الدراسي </a:t>
            </a:r>
            <a:r>
              <a:rPr lang="ar-SA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40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4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ملفـي الرشيــدي</a:t>
            </a:r>
            <a:endParaRPr lang="en-US" sz="40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z="5400" dirty="0" smtClean="0">
                <a:solidFill>
                  <a:srgbClr val="376092"/>
                </a:solidFill>
                <a:cs typeface="Arial" pitchFamily="34" charset="0"/>
              </a:rPr>
              <a:t>محــاضرة تمهيــدية</a:t>
            </a:r>
            <a:endParaRPr lang="en-US" sz="5400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sz="4000" b="1" dirty="0" smtClean="0">
                <a:solidFill>
                  <a:schemeClr val="tx1"/>
                </a:solidFill>
                <a:cs typeface="Arial" pitchFamily="34" charset="0"/>
              </a:rPr>
              <a:t>الأساليب الكميــة في الإدارة</a:t>
            </a:r>
          </a:p>
          <a:p>
            <a:pPr eaLnBrk="1" hangingPunct="1"/>
            <a:r>
              <a:rPr lang="en-US" sz="4000" b="1" dirty="0" smtClean="0">
                <a:solidFill>
                  <a:schemeClr val="tx1"/>
                </a:solidFill>
                <a:cs typeface="Arial" pitchFamily="34" charset="0"/>
              </a:rPr>
              <a:t>Quantitative Methods in Business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mtClean="0">
                <a:solidFill>
                  <a:srgbClr val="376092"/>
                </a:solidFill>
                <a:cs typeface="Arial" pitchFamily="34" charset="0"/>
              </a:rPr>
              <a:t>مقدمة:</a:t>
            </a: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228600" y="1295400"/>
          <a:ext cx="9144000" cy="4678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5CB1E59-3D4E-4B28-A748-8561B214BD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F5CB1E59-3D4E-4B28-A748-8561B214BD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F5CB1E59-3D4E-4B28-A748-8561B214BD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E589023-F842-4D8B-885A-38CA836651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FE589023-F842-4D8B-885A-38CA836651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dgm id="{FE589023-F842-4D8B-885A-38CA836651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4C80314-D8F8-4817-93CF-218F012AB6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graphicEl>
                                              <a:dgm id="{94C80314-D8F8-4817-93CF-218F012AB6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graphicEl>
                                              <a:dgm id="{94C80314-D8F8-4817-93CF-218F012AB6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34162F9-0A5A-484A-BC07-02FA35B2EC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graphicEl>
                                              <a:dgm id="{C34162F9-0A5A-484A-BC07-02FA35B2EC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graphicEl>
                                              <a:dgm id="{C34162F9-0A5A-484A-BC07-02FA35B2EC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CD47E94-70B1-4BDF-81C2-02910B2599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graphicEl>
                                              <a:dgm id="{FCD47E94-70B1-4BDF-81C2-02910B2599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graphicEl>
                                              <a:dgm id="{FCD47E94-70B1-4BDF-81C2-02910B2599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5726DF0-E750-453B-9411-F54B0E9A73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graphicEl>
                                              <a:dgm id="{E5726DF0-E750-453B-9411-F54B0E9A73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graphicEl>
                                              <a:dgm id="{E5726DF0-E750-453B-9411-F54B0E9A73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151AB48-EB19-4FA1-9D0B-8A33CF8EC2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graphicEl>
                                              <a:dgm id="{E151AB48-EB19-4FA1-9D0B-8A33CF8EC2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graphicEl>
                                              <a:dgm id="{E151AB48-EB19-4FA1-9D0B-8A33CF8EC2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C697521-5B79-4C90-8527-F06103B63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graphicEl>
                                              <a:dgm id="{1C697521-5B79-4C90-8527-F06103B63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graphicEl>
                                              <a:dgm id="{1C697521-5B79-4C90-8527-F06103B63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5BAC3F9-ACFC-48C2-8965-9EAAF66E03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graphicEl>
                                              <a:dgm id="{65BAC3F9-ACFC-48C2-8965-9EAAF66E03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graphicEl>
                                              <a:dgm id="{65BAC3F9-ACFC-48C2-8965-9EAAF66E03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6FCE159-4C00-4607-8DA4-5F577B044C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>
                                            <p:graphicEl>
                                              <a:dgm id="{26FCE159-4C00-4607-8DA4-5F577B044C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graphicEl>
                                              <a:dgm id="{26FCE159-4C00-4607-8DA4-5F577B044C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DBF86D1-1C84-4FC8-9C18-F9903C0FD3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>
                                            <p:graphicEl>
                                              <a:dgm id="{8DBF86D1-1C84-4FC8-9C18-F9903C0FD3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>
                                            <p:graphicEl>
                                              <a:dgm id="{8DBF86D1-1C84-4FC8-9C18-F9903C0FD3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857B70D-0646-4877-9985-FFB82F74E0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graphicEl>
                                              <a:dgm id="{7857B70D-0646-4877-9985-FFB82F74E0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graphicEl>
                                              <a:dgm id="{7857B70D-0646-4877-9985-FFB82F74E0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المقـــدمة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371600"/>
            <a:ext cx="9144000" cy="4602163"/>
          </a:xfrm>
        </p:spPr>
        <p:txBody>
          <a:bodyPr/>
          <a:lstStyle/>
          <a:p>
            <a:pPr rtl="1" eaLnBrk="1" hangingPunct="1">
              <a:buFont typeface="Wingdings" pitchFamily="2" charset="2"/>
              <a:buChar char="v"/>
            </a:pPr>
            <a:r>
              <a:rPr lang="ar-SA" sz="2800" b="1" dirty="0" smtClean="0"/>
              <a:t>تعريف الطالب بالمفاهيم الأساسية، و بأهمية الأساليب الكميــة في الإدارة، ودورها ومجالات استخداماتها في اتخاذ القرارات الإدارية.</a:t>
            </a:r>
          </a:p>
          <a:p>
            <a:pPr lvl="0" rtl="1" eaLnBrk="1" hangingPunct="1">
              <a:buFont typeface="Wingdings" pitchFamily="2" charset="2"/>
              <a:buChar char="v"/>
            </a:pPr>
            <a:r>
              <a:rPr lang="ar-SA" sz="2800" b="1" dirty="0" smtClean="0"/>
              <a:t>إكساب الطالب القدرة على التعامل مع المشاكل الإدارية بصورة علمية وتحويل هذه المشاكل إلى نموذج رياضي يمكن حلة رياضيا والتوصل إلى قرار علمي سليم.</a:t>
            </a:r>
          </a:p>
          <a:p>
            <a:pPr lvl="0" rtl="1" eaLnBrk="1" hangingPunct="1">
              <a:buFont typeface="Wingdings" pitchFamily="2" charset="2"/>
              <a:buChar char="v"/>
            </a:pPr>
            <a:r>
              <a:rPr lang="ar-SA" sz="2800" b="1" dirty="0" smtClean="0"/>
              <a:t> تمكين الطالب من استخدام ألاساليب الكميــة لاتخاذ القرارات من خلال تطبيق بعض الطرق الكمية المستخدمة في بحوث العمليات ( بناء النماذج, البرمجة الخطية, طريقة التخصيص, شبكات الأعمال).  </a:t>
            </a:r>
            <a:endParaRPr lang="en-US" sz="2800" b="1" dirty="0" smtClean="0"/>
          </a:p>
          <a:p>
            <a:pPr rtl="1" eaLnBrk="1" hangingPunct="1">
              <a:buFont typeface="Wingdings" pitchFamily="2" charset="2"/>
              <a:buChar char="v"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4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محتــوى المقــــرر</a:t>
            </a: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/>
        </p:nvSpPr>
        <p:spPr bwMode="auto">
          <a:xfrm>
            <a:off x="381000" y="1089819"/>
            <a:ext cx="91440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228600" y="1600201"/>
          <a:ext cx="8381999" cy="4572000"/>
        </p:xfrm>
        <a:graphic>
          <a:graphicData uri="http://schemas.openxmlformats.org/presentationml/2006/ole">
            <p:oleObj spid="_x0000_s1028" name="Document" r:id="rId3" imgW="5275490" imgH="2083755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الأهـداف التفصيلية للمقــرر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lvl="0" rtl="1"/>
            <a:r>
              <a:rPr lang="ar-SA" sz="2800" b="1" dirty="0" smtClean="0"/>
              <a:t>مفهــوم و تعريف الأساليب الكميـــة.</a:t>
            </a:r>
            <a:endParaRPr lang="en-US" sz="2800" b="1" dirty="0" smtClean="0"/>
          </a:p>
          <a:p>
            <a:pPr lvl="0" rtl="1"/>
            <a:r>
              <a:rPr lang="ar-SA" sz="2800" b="1" dirty="0" smtClean="0"/>
              <a:t>التطــور التاريخي لبحوث العمليــــات.</a:t>
            </a:r>
          </a:p>
          <a:p>
            <a:pPr lvl="0" rtl="1"/>
            <a:r>
              <a:rPr lang="ar-SA" sz="2800" b="1" dirty="0" smtClean="0"/>
              <a:t>أهميــة و استخـدامـــات بحوث العمليـــات.</a:t>
            </a:r>
            <a:endParaRPr lang="en-US" sz="2800" b="1" dirty="0" smtClean="0"/>
          </a:p>
          <a:p>
            <a:pPr lvl="0" rtl="1"/>
            <a:r>
              <a:rPr lang="ar-SA" sz="2800" b="1" dirty="0" smtClean="0"/>
              <a:t>مراحـل و أساليب المنهـج العلمي في اتخــاذ القرارات.</a:t>
            </a:r>
            <a:endParaRPr lang="en-US" sz="2800" b="1" dirty="0" smtClean="0"/>
          </a:p>
          <a:p>
            <a:pPr lvl="0" rtl="1"/>
            <a:r>
              <a:rPr lang="ar-SA" sz="2800" b="1" dirty="0" smtClean="0"/>
              <a:t>صياغة المشكلة </a:t>
            </a:r>
            <a:r>
              <a:rPr lang="ar-SA" sz="2800" b="1" dirty="0" err="1" smtClean="0"/>
              <a:t>الادارية</a:t>
            </a:r>
            <a:r>
              <a:rPr lang="ar-SA" sz="2800" b="1" dirty="0" smtClean="0"/>
              <a:t> رياضياً (بناء النماذج الرياضية).</a:t>
            </a:r>
            <a:endParaRPr lang="en-US" sz="2800" b="1" dirty="0" smtClean="0"/>
          </a:p>
          <a:p>
            <a:pPr lvl="0" rtl="1"/>
            <a:r>
              <a:rPr lang="ar-SA" sz="2800" b="1" dirty="0" smtClean="0"/>
              <a:t>التعرف على البرمجة الخطية كأحد </a:t>
            </a:r>
            <a:r>
              <a:rPr lang="ar-SA" sz="2800" b="1" dirty="0" err="1" smtClean="0"/>
              <a:t>اكثر</a:t>
            </a:r>
            <a:r>
              <a:rPr lang="ar-SA" sz="2800" b="1" dirty="0" smtClean="0"/>
              <a:t> </a:t>
            </a:r>
            <a:r>
              <a:rPr lang="ar-SA" sz="2800" b="1" dirty="0" err="1" smtClean="0"/>
              <a:t>اساليب</a:t>
            </a:r>
            <a:r>
              <a:rPr lang="ar-SA" sz="2800" b="1" dirty="0" smtClean="0"/>
              <a:t> بحوث العمليات انتشاراً </a:t>
            </a:r>
            <a:r>
              <a:rPr lang="ar-SA" sz="2800" b="1" dirty="0" err="1" smtClean="0"/>
              <a:t>و</a:t>
            </a:r>
            <a:r>
              <a:rPr lang="ar-SA" sz="2800" b="1" dirty="0" smtClean="0"/>
              <a:t> تطبيقاً.</a:t>
            </a:r>
            <a:endParaRPr lang="en-US" sz="2800" b="1" dirty="0" smtClean="0"/>
          </a:p>
          <a:p>
            <a:pPr lvl="0" rtl="1"/>
            <a:r>
              <a:rPr lang="ar-SA" sz="2800" b="1" dirty="0" smtClean="0"/>
              <a:t>استخدام المدخل البياني لحل مشاكل البرمجة الخطية.</a:t>
            </a:r>
            <a:endParaRPr lang="en-US" sz="2800" b="1" dirty="0" smtClean="0"/>
          </a:p>
          <a:p>
            <a:pPr lvl="0" rtl="1"/>
            <a:r>
              <a:rPr lang="ar-SA" sz="2800" b="1" dirty="0" smtClean="0"/>
              <a:t>معرفة خطوات الرسم البياني والحالات الخاصة</a:t>
            </a:r>
            <a:endParaRPr lang="en-US" sz="2800" b="1" dirty="0" smtClean="0"/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يتبع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lvl="0" rtl="1"/>
            <a:endParaRPr lang="ar-SA" sz="2800" b="1" dirty="0" smtClean="0"/>
          </a:p>
          <a:p>
            <a:pPr lvl="0" rtl="1"/>
            <a:r>
              <a:rPr lang="ar-SA" sz="2800" b="1" dirty="0" smtClean="0"/>
              <a:t>استخدام طريقة </a:t>
            </a:r>
            <a:r>
              <a:rPr lang="ar-SA" sz="2800" b="1" dirty="0" err="1" smtClean="0"/>
              <a:t>السمبلكس</a:t>
            </a:r>
            <a:r>
              <a:rPr lang="ar-SA" sz="2800" b="1" dirty="0" smtClean="0"/>
              <a:t> لحل مشاكل البرمجة الخطية.</a:t>
            </a:r>
            <a:endParaRPr lang="en-US" sz="2800" b="1" dirty="0" smtClean="0"/>
          </a:p>
          <a:p>
            <a:pPr lvl="0" rtl="1"/>
            <a:r>
              <a:rPr lang="ar-SA" sz="2800" b="1" dirty="0" smtClean="0"/>
              <a:t>معرفة خطوات طريقة </a:t>
            </a:r>
            <a:r>
              <a:rPr lang="ar-SA" sz="2800" b="1" dirty="0" err="1" smtClean="0"/>
              <a:t>السمبلكس</a:t>
            </a:r>
            <a:r>
              <a:rPr lang="ar-SA" sz="2800" b="1" dirty="0" smtClean="0"/>
              <a:t>.</a:t>
            </a:r>
            <a:endParaRPr lang="en-US" sz="2800" b="1" dirty="0" smtClean="0"/>
          </a:p>
          <a:p>
            <a:pPr lvl="0" rtl="1"/>
            <a:r>
              <a:rPr lang="ar-SA" sz="2800" b="1" dirty="0" smtClean="0"/>
              <a:t>التعرف على المسألة الثنائية وتحديد علاقات البرامج الأولي-الثنائي.</a:t>
            </a:r>
            <a:endParaRPr lang="en-US" sz="2800" b="1" dirty="0" smtClean="0"/>
          </a:p>
          <a:p>
            <a:pPr lvl="0" rtl="1"/>
            <a:r>
              <a:rPr lang="ar-SA" sz="2800" b="1" dirty="0" smtClean="0"/>
              <a:t>التعرف على طريقة التخصيص.</a:t>
            </a:r>
            <a:endParaRPr lang="en-US" sz="2800" b="1" dirty="0" smtClean="0"/>
          </a:p>
          <a:p>
            <a:pPr lvl="0" rtl="1"/>
            <a:r>
              <a:rPr lang="ar-SA" sz="2800" b="1" dirty="0" smtClean="0"/>
              <a:t>التعرف على مشكلة النقل</a:t>
            </a:r>
            <a:endParaRPr lang="en-US" sz="2800" b="1" dirty="0" smtClean="0"/>
          </a:p>
          <a:p>
            <a:pPr lvl="0" rtl="1"/>
            <a:r>
              <a:rPr lang="ar-SA" sz="2800" b="1" dirty="0" smtClean="0"/>
              <a:t>التعرف على أساليب إدارة المشاريع ( رسم شبكة المشروع, المسار الحرج, طريق </a:t>
            </a:r>
            <a:r>
              <a:rPr lang="ar-SA" sz="2800" b="1" dirty="0" err="1" smtClean="0"/>
              <a:t>بيرت</a:t>
            </a:r>
            <a:r>
              <a:rPr lang="ar-SA" sz="2800" b="1" dirty="0" smtClean="0"/>
              <a:t>).</a:t>
            </a:r>
            <a:endParaRPr lang="en-US" sz="2800" b="1" dirty="0" smtClean="0"/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7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المراجـــــع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marL="571500" indent="-571500" rtl="1" eaLnBrk="1" hangingPunct="1">
              <a:buFont typeface="+mj-lt"/>
              <a:buAutoNum type="romanUcPeriod"/>
            </a:pPr>
            <a:r>
              <a:rPr lang="ar-SA" b="1" dirty="0" smtClean="0">
                <a:cs typeface="Arial" pitchFamily="34" charset="0"/>
              </a:rPr>
              <a:t>المرجع الأســـاسي: </a:t>
            </a:r>
          </a:p>
          <a:p>
            <a:r>
              <a:rPr lang="ar-SA" sz="2800" dirty="0" smtClean="0"/>
              <a:t>      </a:t>
            </a:r>
            <a:r>
              <a:rPr lang="ar-SA" sz="2800" u="sng" dirty="0" smtClean="0"/>
              <a:t>مقدمة في بحوث العمليات </a:t>
            </a:r>
            <a:endParaRPr lang="en-US" sz="2800" u="sng" dirty="0" smtClean="0"/>
          </a:p>
          <a:p>
            <a:pPr>
              <a:buNone/>
            </a:pPr>
            <a:r>
              <a:rPr lang="en-US" sz="2800" dirty="0" smtClean="0"/>
              <a:t> 2008  </a:t>
            </a:r>
            <a:r>
              <a:rPr lang="ar-SA" sz="2800" dirty="0" smtClean="0"/>
              <a:t>      تأليف: رشيق فتحي مرعي , فتحي خليل : دار وائل للنشر</a:t>
            </a:r>
            <a:endParaRPr lang="en-US" sz="2800" dirty="0" smtClean="0"/>
          </a:p>
          <a:p>
            <a:pPr marL="571500" indent="-571500" rtl="1" eaLnBrk="1" hangingPunct="1">
              <a:buAutoNum type="romanUcPeriod" startAt="2"/>
            </a:pPr>
            <a:r>
              <a:rPr lang="ar-SA" b="1" dirty="0" smtClean="0">
                <a:cs typeface="Arial" pitchFamily="34" charset="0"/>
              </a:rPr>
              <a:t>المحــاضرات الدراسية </a:t>
            </a:r>
            <a:r>
              <a:rPr lang="ar-SA" b="1" dirty="0" err="1" smtClean="0">
                <a:cs typeface="Arial" pitchFamily="34" charset="0"/>
              </a:rPr>
              <a:t>و</a:t>
            </a:r>
            <a:r>
              <a:rPr lang="ar-SA" b="1" dirty="0" smtClean="0">
                <a:cs typeface="Arial" pitchFamily="34" charset="0"/>
              </a:rPr>
              <a:t> الشــرائح الخاصة بالمقـــرر</a:t>
            </a:r>
          </a:p>
          <a:p>
            <a:pPr marL="571500" indent="-571500" rtl="1" eaLnBrk="1" hangingPunct="1">
              <a:buAutoNum type="romanUcPeriod" startAt="2"/>
            </a:pPr>
            <a:r>
              <a:rPr lang="ar-SA" b="1" dirty="0" smtClean="0">
                <a:cs typeface="Arial" pitchFamily="34" charset="0"/>
              </a:rPr>
              <a:t>مراجــــع إضــافية:</a:t>
            </a:r>
          </a:p>
          <a:p>
            <a:pPr lvl="0" rtl="1"/>
            <a:r>
              <a:rPr lang="ar-SA" sz="2000" b="1" dirty="0" smtClean="0"/>
              <a:t>مقدمة في بحوث العمليات  , تأليف حمدي طه ( ترجمة احمد حسين علي حسين ) : دار المريخ للنشر </a:t>
            </a:r>
            <a:endParaRPr lang="en-US" sz="2000" b="1" dirty="0" smtClean="0"/>
          </a:p>
          <a:p>
            <a:pPr lvl="0" rtl="1"/>
            <a:r>
              <a:rPr lang="ar-SA" sz="2000" b="1" dirty="0" smtClean="0"/>
              <a:t>منتديــات </a:t>
            </a:r>
            <a:r>
              <a:rPr lang="ar-SA" sz="2000" b="1" dirty="0" err="1" smtClean="0"/>
              <a:t>الاحصائيون</a:t>
            </a:r>
            <a:r>
              <a:rPr lang="ar-SA" sz="2000" b="1" dirty="0" smtClean="0"/>
              <a:t> العرب : ركن  المحاكاة </a:t>
            </a:r>
            <a:r>
              <a:rPr lang="ar-SA" sz="2000" b="1" dirty="0" err="1" smtClean="0"/>
              <a:t>و</a:t>
            </a:r>
            <a:r>
              <a:rPr lang="ar-SA" sz="2000" b="1" dirty="0" smtClean="0"/>
              <a:t> بحوث العمليات </a:t>
            </a:r>
            <a:r>
              <a:rPr lang="en-US" sz="2000" b="1" dirty="0" smtClean="0"/>
              <a:t>http://www.arabicstat.com/board</a:t>
            </a:r>
          </a:p>
          <a:p>
            <a:pPr marL="971550" lvl="1" indent="-571500" rtl="1" eaLnBrk="1" hangingPunct="1">
              <a:buNone/>
            </a:pPr>
            <a:endParaRPr lang="ar-SA" sz="22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8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تــوزيع الدرجـــات</a:t>
            </a: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9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228600" y="1782762"/>
          <a:ext cx="9067800" cy="4475465"/>
        </p:xfrm>
        <a:graphic>
          <a:graphicData uri="http://schemas.openxmlformats.org/presentationml/2006/ole">
            <p:oleObj spid="_x0000_s2051" name="Document" r:id="rId3" imgW="5488943" imgH="3289078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تعليمــات </a:t>
            </a:r>
            <a:r>
              <a:rPr lang="ar-SA" dirty="0" err="1" smtClean="0">
                <a:solidFill>
                  <a:srgbClr val="FF3300"/>
                </a:solidFill>
                <a:cs typeface="Arial" pitchFamily="34" charset="0"/>
              </a:rPr>
              <a:t>و</a:t>
            </a:r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 قواعد بخصوص الدراسة </a:t>
            </a:r>
            <a:r>
              <a:rPr lang="ar-SA" dirty="0" err="1" smtClean="0">
                <a:solidFill>
                  <a:srgbClr val="FF3300"/>
                </a:solidFill>
                <a:cs typeface="Arial" pitchFamily="34" charset="0"/>
              </a:rPr>
              <a:t>و</a:t>
            </a:r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 الاختبار</a:t>
            </a:r>
            <a:endParaRPr lang="ar-SA" dirty="0" smtClean="0">
              <a:solidFill>
                <a:srgbClr val="FF3300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marL="971550" lvl="1" indent="-571500" rtl="1" eaLnBrk="1" hangingPunct="1">
              <a:buFont typeface="Wingdings" pitchFamily="2" charset="2"/>
              <a:buChar char="ü"/>
            </a:pPr>
            <a:r>
              <a:rPr lang="ar-SA" sz="2400" dirty="0" smtClean="0"/>
              <a:t>يتطلب الإلمام بالمادة الرجوع على الأقل إلى المرجع الرئيسي للمقرر بالإضافة إلى النقاط </a:t>
            </a:r>
            <a:r>
              <a:rPr lang="ar-SA" sz="2400" dirty="0" err="1" smtClean="0"/>
              <a:t>التى</a:t>
            </a:r>
            <a:r>
              <a:rPr lang="ar-SA" sz="2400" dirty="0" smtClean="0"/>
              <a:t> يتم التحدث عنها خلال </a:t>
            </a:r>
            <a:r>
              <a:rPr lang="ar-SA" sz="2400" dirty="0" smtClean="0"/>
              <a:t>المحاضرة.</a:t>
            </a:r>
          </a:p>
          <a:p>
            <a:pPr marL="971550" lvl="1" indent="-571500" rtl="1" eaLnBrk="1" hangingPunct="1">
              <a:buFont typeface="Wingdings" pitchFamily="2" charset="2"/>
              <a:buChar char="ü"/>
            </a:pPr>
            <a:r>
              <a:rPr lang="ar-SA" sz="2400" dirty="0" smtClean="0"/>
              <a:t>النظام يمكن من مشاهدة المحاضرة لعدد غير محدود من المرات فمن الحكمة مشاهدتها </a:t>
            </a:r>
            <a:r>
              <a:rPr lang="ar-SA" sz="2400" dirty="0" err="1" smtClean="0"/>
              <a:t>اكثر</a:t>
            </a:r>
            <a:r>
              <a:rPr lang="ar-SA" sz="2400" dirty="0" smtClean="0"/>
              <a:t> من مرة حتى يتم فهم محتواها</a:t>
            </a:r>
            <a:r>
              <a:rPr lang="ar-SA" sz="2400" dirty="0" smtClean="0"/>
              <a:t>.</a:t>
            </a:r>
          </a:p>
          <a:p>
            <a:pPr marL="971550" lvl="1" indent="-571500" rtl="1" eaLnBrk="1" hangingPunct="1">
              <a:buFont typeface="Wingdings" pitchFamily="2" charset="2"/>
              <a:buChar char="ü"/>
            </a:pPr>
            <a:r>
              <a:rPr lang="ar-SA" sz="2400" dirty="0" smtClean="0"/>
              <a:t>في حالة استخدام وسيلة أخرى ( غير </a:t>
            </a:r>
            <a:r>
              <a:rPr lang="ar-SA" sz="2400" dirty="0" err="1" smtClean="0"/>
              <a:t>إيميل</a:t>
            </a:r>
            <a:r>
              <a:rPr lang="ar-SA" sz="2400" dirty="0" smtClean="0"/>
              <a:t> الجامعة </a:t>
            </a:r>
            <a:r>
              <a:rPr lang="ar-SA" sz="2400" dirty="0" err="1" smtClean="0"/>
              <a:t>او</a:t>
            </a:r>
            <a:r>
              <a:rPr lang="ar-SA" sz="2400" dirty="0" smtClean="0"/>
              <a:t> المنتدى الخاص بالمادة) للتواصل يتطلب </a:t>
            </a:r>
            <a:r>
              <a:rPr lang="ar-SA" sz="2400" dirty="0" err="1" smtClean="0"/>
              <a:t>ان</a:t>
            </a:r>
            <a:r>
              <a:rPr lang="ar-SA" sz="2400" dirty="0" smtClean="0"/>
              <a:t> يتضمن </a:t>
            </a:r>
            <a:r>
              <a:rPr lang="ar-SA" sz="2400" dirty="0" err="1" smtClean="0"/>
              <a:t>الإستفسار</a:t>
            </a:r>
            <a:r>
              <a:rPr lang="ar-SA" sz="2400" dirty="0" smtClean="0"/>
              <a:t> </a:t>
            </a:r>
            <a:r>
              <a:rPr lang="ar-SA" sz="2400" u="sng" dirty="0" err="1" smtClean="0"/>
              <a:t>الأسم</a:t>
            </a:r>
            <a:r>
              <a:rPr lang="ar-SA" sz="2400" u="sng" dirty="0" smtClean="0"/>
              <a:t> الصريح للمرسل </a:t>
            </a:r>
            <a:r>
              <a:rPr lang="ar-SA" sz="2400" u="sng" dirty="0" err="1" smtClean="0"/>
              <a:t>او</a:t>
            </a:r>
            <a:r>
              <a:rPr lang="ar-SA" sz="2400" u="sng" dirty="0" smtClean="0"/>
              <a:t> المرسلة بالإضافة </a:t>
            </a:r>
            <a:r>
              <a:rPr lang="ar-SA" sz="2400" u="sng" dirty="0" err="1" smtClean="0"/>
              <a:t>الى</a:t>
            </a:r>
            <a:r>
              <a:rPr lang="ar-SA" sz="2400" u="sng" dirty="0" smtClean="0"/>
              <a:t> الرقم الجامعي</a:t>
            </a:r>
            <a:r>
              <a:rPr lang="ar-SA" sz="2400" u="sng" dirty="0" smtClean="0"/>
              <a:t>.</a:t>
            </a:r>
          </a:p>
          <a:p>
            <a:pPr marL="971550" lvl="1" indent="-571500" rtl="1" eaLnBrk="1" hangingPunct="1">
              <a:buFont typeface="Wingdings" pitchFamily="2" charset="2"/>
              <a:buChar char="ü"/>
            </a:pPr>
            <a:r>
              <a:rPr lang="ar-SA" sz="2400" dirty="0" smtClean="0"/>
              <a:t>يوصى بعدم التسرع في طرح </a:t>
            </a:r>
            <a:r>
              <a:rPr lang="ar-SA" sz="2400" dirty="0" err="1" smtClean="0"/>
              <a:t>او</a:t>
            </a:r>
            <a:r>
              <a:rPr lang="ar-SA" sz="2400" dirty="0" smtClean="0"/>
              <a:t> </a:t>
            </a:r>
            <a:r>
              <a:rPr lang="ar-SA" sz="2400" dirty="0" err="1" smtClean="0"/>
              <a:t>ارسال</a:t>
            </a:r>
            <a:r>
              <a:rPr lang="ar-SA" sz="2400" dirty="0" smtClean="0"/>
              <a:t> أي نوع من </a:t>
            </a:r>
            <a:r>
              <a:rPr lang="ar-SA" sz="2400" dirty="0" err="1" smtClean="0"/>
              <a:t>الإستفسارات</a:t>
            </a:r>
            <a:r>
              <a:rPr lang="ar-SA" sz="2400" dirty="0" smtClean="0"/>
              <a:t> قبل البحث في المنتدى الخاص بالمادة والمحاضرات المسجلة</a:t>
            </a:r>
            <a:r>
              <a:rPr lang="ar-SA" sz="2400" dirty="0" smtClean="0"/>
              <a:t>.</a:t>
            </a:r>
          </a:p>
          <a:p>
            <a:pPr marL="971550" lvl="1" indent="-571500" rtl="1" eaLnBrk="1" hangingPunct="1">
              <a:buFont typeface="Wingdings" pitchFamily="2" charset="2"/>
              <a:buChar char="ü"/>
            </a:pPr>
            <a:r>
              <a:rPr lang="ar-SA" sz="2400" dirty="0" smtClean="0"/>
              <a:t>من </a:t>
            </a:r>
            <a:r>
              <a:rPr lang="ar-SA" sz="2400" dirty="0" smtClean="0"/>
              <a:t>الأفضل الاستفادة </a:t>
            </a:r>
            <a:r>
              <a:rPr lang="ar-SA" sz="2400" dirty="0" smtClean="0"/>
              <a:t>من تجارب الغير </a:t>
            </a:r>
            <a:r>
              <a:rPr lang="ar-SA" sz="2400" dirty="0" smtClean="0"/>
              <a:t>في </a:t>
            </a:r>
            <a:r>
              <a:rPr lang="ar-SA" sz="2400" dirty="0" smtClean="0"/>
              <a:t>منتدى النقاش العام الخاص بتخصص إدارة الأعمال وذلك سواء في طريقة عمل الملخصات </a:t>
            </a:r>
            <a:r>
              <a:rPr lang="ar-SA" sz="2400" dirty="0" err="1" smtClean="0"/>
              <a:t>او</a:t>
            </a:r>
            <a:r>
              <a:rPr lang="ar-SA" sz="2400" dirty="0" smtClean="0"/>
              <a:t> المذاكرة </a:t>
            </a:r>
            <a:r>
              <a:rPr lang="ar-SA" sz="2400" dirty="0" err="1" smtClean="0"/>
              <a:t>او</a:t>
            </a:r>
            <a:r>
              <a:rPr lang="ar-SA" sz="2400" dirty="0" smtClean="0"/>
              <a:t> الحصول على </a:t>
            </a:r>
            <a:r>
              <a:rPr lang="ar-SA" sz="2400" dirty="0" smtClean="0"/>
              <a:t>المراجع.</a:t>
            </a:r>
            <a:endParaRPr lang="ar-SA" sz="22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10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err="1" smtClean="0">
                <a:solidFill>
                  <a:srgbClr val="FF3300"/>
                </a:solidFill>
                <a:cs typeface="Arial" pitchFamily="34" charset="0"/>
              </a:rPr>
              <a:t>الإتصـــال</a:t>
            </a:r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 بأستاذ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19200"/>
            <a:ext cx="9144000" cy="4754563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rtl="1"/>
            <a:r>
              <a:rPr lang="ar-SA" sz="2800" dirty="0" smtClean="0"/>
              <a:t>جامعة الملك فيصل       كلية إدارة الأعمــــــال      قسم الأساليب الكمية</a:t>
            </a:r>
          </a:p>
          <a:p>
            <a:pPr rtl="1"/>
            <a:endParaRPr lang="en-US" sz="2800" dirty="0" smtClean="0"/>
          </a:p>
          <a:p>
            <a:pPr rtl="1"/>
            <a:r>
              <a:rPr lang="ar-SA" sz="2800" dirty="0" smtClean="0"/>
              <a:t>اسم المقرر: بحوث العمليات              </a:t>
            </a:r>
            <a:r>
              <a:rPr lang="ar-SA" sz="2800" dirty="0" err="1" smtClean="0"/>
              <a:t>استاذ</a:t>
            </a:r>
            <a:r>
              <a:rPr lang="ar-SA" sz="2800" dirty="0" smtClean="0"/>
              <a:t> المقرر: </a:t>
            </a:r>
            <a:r>
              <a:rPr lang="ar-SA" sz="2800" dirty="0" err="1" smtClean="0"/>
              <a:t>د</a:t>
            </a:r>
            <a:r>
              <a:rPr lang="ar-SA" sz="2800" dirty="0" smtClean="0"/>
              <a:t>. ملفي  الرشيدي</a:t>
            </a:r>
          </a:p>
          <a:p>
            <a:pPr rtl="1"/>
            <a:endParaRPr lang="en-US" sz="2800" dirty="0" smtClean="0"/>
          </a:p>
          <a:p>
            <a:pPr rtl="1"/>
            <a:r>
              <a:rPr lang="ar-SA" sz="2800" dirty="0" smtClean="0"/>
              <a:t>رقم المكتب:	</a:t>
            </a:r>
            <a:r>
              <a:rPr lang="en-US" sz="2800" dirty="0" smtClean="0"/>
              <a:t>192</a:t>
            </a:r>
            <a:r>
              <a:rPr lang="ar-SA" sz="2800" dirty="0" smtClean="0"/>
              <a:t>		 الهاتف : 035800215 ت102 أو  1471</a:t>
            </a:r>
          </a:p>
          <a:p>
            <a:pPr rtl="1"/>
            <a:r>
              <a:rPr lang="ar-SA" sz="2800" dirty="0" smtClean="0"/>
              <a:t> الساعات المكتبية: </a:t>
            </a:r>
            <a:r>
              <a:rPr lang="en-US" sz="2800" dirty="0" smtClean="0"/>
              <a:t>12:00- 10:30</a:t>
            </a:r>
            <a:r>
              <a:rPr lang="ar-SA" sz="2800" dirty="0" smtClean="0"/>
              <a:t> الاثنين, السبت</a:t>
            </a:r>
          </a:p>
          <a:p>
            <a:pPr rtl="1"/>
            <a:r>
              <a:rPr lang="ar-SA" sz="2800" dirty="0" smtClean="0"/>
              <a:t>التواصل عن طريق </a:t>
            </a:r>
            <a:r>
              <a:rPr lang="ar-SA" sz="2800" dirty="0" err="1" smtClean="0"/>
              <a:t>البلاك</a:t>
            </a:r>
            <a:r>
              <a:rPr lang="ar-SA" sz="2800" dirty="0" smtClean="0"/>
              <a:t> بورد ( </a:t>
            </a:r>
            <a:r>
              <a:rPr lang="ar-SA" sz="2800" dirty="0" err="1" smtClean="0"/>
              <a:t>الإيميـــل</a:t>
            </a:r>
            <a:r>
              <a:rPr lang="ar-SA" sz="2800" dirty="0" smtClean="0"/>
              <a:t> &amp; المنتــدى)</a:t>
            </a:r>
            <a:endParaRPr lang="en-US" sz="2800" dirty="0" smtClean="0"/>
          </a:p>
          <a:p>
            <a:pPr rtl="1"/>
            <a:r>
              <a:rPr lang="ar-SA" sz="2800" dirty="0" smtClean="0"/>
              <a:t>البريد الالكتروني: </a:t>
            </a:r>
            <a:r>
              <a:rPr lang="en-US" sz="2800" u="sng" dirty="0" err="1" smtClean="0">
                <a:hlinkClick r:id="rId2"/>
              </a:rPr>
              <a:t>kfu.me</a:t>
            </a:r>
            <a:r>
              <a:rPr lang="en-US" sz="2800" u="sng" dirty="0" smtClean="0">
                <a:hlinkClick r:id="rId2"/>
              </a:rPr>
              <a:t> @</a:t>
            </a:r>
            <a:r>
              <a:rPr lang="en-US" sz="2800" u="sng" dirty="0" err="1" smtClean="0">
                <a:hlinkClick r:id="rId2"/>
              </a:rPr>
              <a:t>hotmail.com</a:t>
            </a:r>
            <a:r>
              <a:rPr lang="ar-SA" sz="2800" dirty="0" smtClean="0"/>
              <a:t>     </a:t>
            </a: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6" dur="250" autoRev="1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7" dur="250" autoRev="1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" dur="250" autoRev="1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autoRev="1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1362</TotalTime>
  <Words>464</Words>
  <Application>Microsoft Office PowerPoint</Application>
  <PresentationFormat>A4 Paper (210x297 mm)‎</PresentationFormat>
  <Paragraphs>77</Paragraphs>
  <Slides>12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4" baseType="lpstr">
      <vt:lpstr>Office Theme</vt:lpstr>
      <vt:lpstr>Document</vt:lpstr>
      <vt:lpstr>الشريحة 1</vt:lpstr>
      <vt:lpstr>محــاضرة تمهيــدية</vt:lpstr>
      <vt:lpstr>مقدمة:</vt:lpstr>
      <vt:lpstr>المقـــدمة</vt:lpstr>
      <vt:lpstr>محتــوى المقــــرر</vt:lpstr>
      <vt:lpstr>الأهـداف التفصيلية للمقــرر</vt:lpstr>
      <vt:lpstr>يتبع</vt:lpstr>
      <vt:lpstr>المراجـــــع</vt:lpstr>
      <vt:lpstr>تــوزيع الدرجـــات</vt:lpstr>
      <vt:lpstr>تعليمــات و قواعد بخصوص الدراسة و الاختبار</vt:lpstr>
      <vt:lpstr>الإتصـــال بأستاذ المقرر</vt:lpstr>
      <vt:lpstr>الشريحة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malrasheedy</cp:lastModifiedBy>
  <cp:revision>85</cp:revision>
  <dcterms:created xsi:type="dcterms:W3CDTF">2009-10-14T19:14:34Z</dcterms:created>
  <dcterms:modified xsi:type="dcterms:W3CDTF">2010-10-30T14:19:30Z</dcterms:modified>
</cp:coreProperties>
</file>